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9"/>
  </p:notesMasterIdLst>
  <p:handoutMasterIdLst>
    <p:handoutMasterId r:id="rId20"/>
  </p:handoutMasterIdLst>
  <p:sldIdLst>
    <p:sldId id="398" r:id="rId2"/>
    <p:sldId id="1141" r:id="rId3"/>
    <p:sldId id="403" r:id="rId4"/>
    <p:sldId id="1142" r:id="rId5"/>
    <p:sldId id="1139" r:id="rId6"/>
    <p:sldId id="1140" r:id="rId7"/>
    <p:sldId id="538" r:id="rId8"/>
    <p:sldId id="528" r:id="rId9"/>
    <p:sldId id="548" r:id="rId10"/>
    <p:sldId id="549" r:id="rId11"/>
    <p:sldId id="1138" r:id="rId12"/>
    <p:sldId id="413" r:id="rId13"/>
    <p:sldId id="619" r:id="rId14"/>
    <p:sldId id="536" r:id="rId15"/>
    <p:sldId id="404" r:id="rId16"/>
    <p:sldId id="405" r:id="rId17"/>
    <p:sldId id="402" r:id="rId18"/>
  </p:sldIdLst>
  <p:sldSz cx="9906000" cy="6858000" type="A4"/>
  <p:notesSz cx="6669088" cy="9926638"/>
  <p:custDataLst>
    <p:tags r:id="rId21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318C39B-333C-417C-BD8A-1FDBD01C3905}">
          <p14:sldIdLst>
            <p14:sldId id="398"/>
            <p14:sldId id="1141"/>
            <p14:sldId id="403"/>
            <p14:sldId id="1142"/>
          </p14:sldIdLst>
        </p14:section>
        <p14:section name="System - Sketches" id="{28704F47-E67D-4C90-A2CA-21E8302C5122}">
          <p14:sldIdLst>
            <p14:sldId id="1139"/>
            <p14:sldId id="1140"/>
            <p14:sldId id="538"/>
            <p14:sldId id="528"/>
          </p14:sldIdLst>
        </p14:section>
        <p14:section name="Migration - Workflows" id="{2F1EC320-C3F3-48BE-A6D4-0ECCF74A9D8C}">
          <p14:sldIdLst>
            <p14:sldId id="548"/>
            <p14:sldId id="549"/>
            <p14:sldId id="1138"/>
            <p14:sldId id="413"/>
          </p14:sldIdLst>
        </p14:section>
        <p14:section name="DSC - ECTR - SAP Sketches" id="{B6575505-C103-4A53-90E4-44D39BC2C747}">
          <p14:sldIdLst>
            <p14:sldId id="619"/>
          </p14:sldIdLst>
        </p14:section>
        <p14:section name="DataExamples" id="{95D0E8DF-6AE0-488B-B1FB-7CF9DA118573}">
          <p14:sldIdLst>
            <p14:sldId id="536"/>
          </p14:sldIdLst>
        </p14:section>
        <p14:section name="#Templates" id="{FB5FB64C-BF85-4612-A740-0AE9FD6F6934}">
          <p14:sldIdLst>
            <p14:sldId id="404"/>
            <p14:sldId id="405"/>
            <p14:sldId id="4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2">
          <p15:clr>
            <a:srgbClr val="A4A3A4"/>
          </p15:clr>
        </p15:guide>
        <p15:guide id="2" orient="horz" pos="4065" userDrawn="1">
          <p15:clr>
            <a:srgbClr val="A4A3A4"/>
          </p15:clr>
        </p15:guide>
        <p15:guide id="3" orient="horz" pos="554">
          <p15:clr>
            <a:srgbClr val="A4A3A4"/>
          </p15:clr>
        </p15:guide>
        <p15:guide id="4" pos="1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009999"/>
    <a:srgbClr val="336600"/>
    <a:srgbClr val="009900"/>
    <a:srgbClr val="33CC33"/>
    <a:srgbClr val="6600FF"/>
    <a:srgbClr val="ECECEC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6270" autoAdjust="0"/>
  </p:normalViewPr>
  <p:slideViewPr>
    <p:cSldViewPr snapToGrid="0">
      <p:cViewPr varScale="1">
        <p:scale>
          <a:sx n="103" d="100"/>
          <a:sy n="103" d="100"/>
        </p:scale>
        <p:origin x="1152" y="114"/>
      </p:cViewPr>
      <p:guideLst>
        <p:guide orient="horz" pos="352"/>
        <p:guide orient="horz" pos="4065"/>
        <p:guide orient="horz" pos="554"/>
        <p:guide pos="149"/>
      </p:guideLst>
    </p:cSldViewPr>
  </p:slideViewPr>
  <p:outlineViewPr>
    <p:cViewPr>
      <p:scale>
        <a:sx n="20" d="100"/>
        <a:sy n="20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824" y="-90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8.xml"/><Relationship Id="rId1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86388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77400"/>
            <a:ext cx="896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07125" y="9677400"/>
            <a:ext cx="496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22D0474E-A85E-4780-A737-D6E16AFC7A9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36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51463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9288" y="744538"/>
            <a:ext cx="5376862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716463"/>
            <a:ext cx="4545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Klicken Sie, um die Textformatierung des Masters zu bearbeiten.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50413"/>
            <a:ext cx="896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172200" y="965041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181CB693-438B-4059-AB94-4DE06A8BF4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14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0375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916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8271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43088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5E3432AC-E8B9-4581-93AD-BEB8AF5A1FCA}" type="slidenum">
              <a:rPr lang="en-US" altLang="en-US" sz="1200" smtClean="0">
                <a:latin typeface="Arial" pitchFamily="34" charset="0"/>
              </a:rPr>
              <a:pPr/>
              <a:t>1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716463"/>
            <a:ext cx="2219325" cy="274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04523" y="4716464"/>
            <a:ext cx="3489714" cy="51769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441833" y="9647422"/>
            <a:ext cx="355842" cy="277629"/>
          </a:xfrm>
        </p:spPr>
        <p:txBody>
          <a:bodyPr/>
          <a:lstStyle/>
          <a:p>
            <a:pPr>
              <a:defRPr/>
            </a:pPr>
            <a:fld id="{181CB693-438B-4059-AB94-4DE06A8BF48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031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PDF: </a:t>
            </a:r>
            <a:r>
              <a:rPr lang="en-US" dirty="0"/>
              <a:t>"V:\JobManager\ProgEntw\Ver03\JobManagerV3\90-DATA\CustomerNameShort_SettingsGlobal\10-JobScripts\RefileNX11_SAP\Documentation\JobManager_Docu_DSC-SAP_Integration_PartProzess.pdf"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25290C-97A5-42DD-A37C-0AE5447A3426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531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430336-7C7D-4F23-A16D-8B3D0B4A42BC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9F07C-0E58-4A9A-8B67-0FE06A5A4DD4}" type="slidenum">
              <a:rPr lang="de-DE" altLang="en-US" sz="1300"/>
              <a:pPr eaLnBrk="1" hangingPunct="1"/>
              <a:t>15</a:t>
            </a:fld>
            <a:endParaRPr lang="de-DE" altLang="en-US" sz="13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9F07C-0E58-4A9A-8B67-0FE06A5A4DD4}" type="slidenum">
              <a:rPr lang="de-DE" altLang="en-US" sz="1300"/>
              <a:pPr eaLnBrk="1" hangingPunct="1"/>
              <a:t>16</a:t>
            </a:fld>
            <a:endParaRPr lang="de-DE" altLang="en-US" sz="13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9F07C-0E58-4A9A-8B67-0FE06A5A4DD4}" type="slidenum">
              <a:rPr lang="de-DE" altLang="en-US" sz="1300"/>
              <a:pPr eaLnBrk="1" hangingPunct="1"/>
              <a:t>17</a:t>
            </a:fld>
            <a:endParaRPr lang="de-DE" alt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42888" y="733425"/>
            <a:ext cx="5294312" cy="36655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0EE15D-4B03-41D7-978E-031FEDA5D24D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7308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914F78-EDBD-46C1-A326-6B1E27BD92C5}" type="slidenum">
              <a:rPr lang="de-DE" altLang="en-US" sz="1300"/>
              <a:pPr eaLnBrk="1" hangingPunct="1"/>
              <a:t>3</a:t>
            </a:fld>
            <a:endParaRPr lang="de-DE" altLang="en-US"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914F78-EDBD-46C1-A326-6B1E27BD92C5}" type="slidenum">
              <a:rPr lang="de-DE" altLang="en-US" sz="1300"/>
              <a:pPr eaLnBrk="1" hangingPunct="1"/>
              <a:t>4</a:t>
            </a:fld>
            <a:endParaRPr lang="de-DE" altLang="en-US" sz="1300"/>
          </a:p>
        </p:txBody>
      </p:sp>
    </p:spTree>
    <p:extLst>
      <p:ext uri="{BB962C8B-B14F-4D97-AF65-F5344CB8AC3E}">
        <p14:creationId xmlns:p14="http://schemas.microsoft.com/office/powerpoint/2010/main" val="2979619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9917A4-F2D8-435C-A6E5-F0916E2DB0D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6875FA-90AC-45F7-BE5E-4EC82DE64220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526792" y="9647422"/>
            <a:ext cx="270883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5E3432AC-E8B9-4581-93AD-BEB8AF5A1FCA}" type="slidenum">
              <a:rPr lang="en-US" altLang="en-US" sz="1200" smtClean="0">
                <a:latin typeface="Arial" pitchFamily="34" charset="0"/>
              </a:rPr>
              <a:pPr/>
              <a:t>9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524" y="4716464"/>
            <a:ext cx="7769988" cy="75776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04523" y="4716464"/>
            <a:ext cx="3983439" cy="517695"/>
          </a:xfrm>
        </p:spPr>
        <p:txBody>
          <a:bodyPr/>
          <a:lstStyle/>
          <a:p>
            <a:r>
              <a:rPr lang="en-GB" dirty="0" err="1"/>
              <a:t>Intralink</a:t>
            </a:r>
            <a:r>
              <a:rPr lang="en-GB" dirty="0"/>
              <a:t> Expert Mr. Carlos </a:t>
            </a:r>
            <a:r>
              <a:rPr lang="en-GB" dirty="0" err="1"/>
              <a:t>Sainz</a:t>
            </a:r>
            <a:endParaRPr lang="en-GB" dirty="0"/>
          </a:p>
          <a:p>
            <a:r>
              <a:rPr lang="en-GB" dirty="0"/>
              <a:t>D:\addPLM\CustomersDataL\#CustomS#.Iberica\Export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441833" y="9647422"/>
            <a:ext cx="355842" cy="277629"/>
          </a:xfrm>
        </p:spPr>
        <p:txBody>
          <a:bodyPr/>
          <a:lstStyle/>
          <a:p>
            <a:pPr>
              <a:defRPr/>
            </a:pPr>
            <a:fld id="{181CB693-438B-4059-AB94-4DE06A8BF48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03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3983439" cy="517695"/>
          </a:xfrm>
        </p:spPr>
        <p:txBody>
          <a:bodyPr/>
          <a:lstStyle/>
          <a:p>
            <a:r>
              <a:rPr lang="en-GB" dirty="0" err="1"/>
              <a:t>Intralink</a:t>
            </a:r>
            <a:r>
              <a:rPr lang="en-GB" dirty="0"/>
              <a:t> Expert Mr. Carlos </a:t>
            </a:r>
            <a:r>
              <a:rPr lang="en-GB" dirty="0" err="1"/>
              <a:t>Sainz</a:t>
            </a:r>
            <a:endParaRPr lang="en-GB" dirty="0"/>
          </a:p>
          <a:p>
            <a:r>
              <a:rPr lang="en-GB" dirty="0"/>
              <a:t>D:\addPLM\CustomersDataL\#CustomS#.Iberica\Export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1CB693-438B-4059-AB94-4DE06A8BF48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638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126252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9058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707401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4006148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79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70628" y="1268760"/>
            <a:ext cx="92628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1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2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3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4</a:t>
            </a:r>
          </a:p>
        </p:txBody>
      </p:sp>
    </p:spTree>
    <p:extLst>
      <p:ext uri="{BB962C8B-B14F-4D97-AF65-F5344CB8AC3E}">
        <p14:creationId xmlns:p14="http://schemas.microsoft.com/office/powerpoint/2010/main" val="338236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9"/>
          <p:cNvSpPr>
            <a:spLocks noChangeArrowheads="1"/>
          </p:cNvSpPr>
          <p:nvPr userDrawn="1"/>
        </p:nvSpPr>
        <p:spPr bwMode="auto">
          <a:xfrm>
            <a:off x="3175" y="0"/>
            <a:ext cx="9902825" cy="92427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en-US" sz="1200" baseline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7450222" y="6664974"/>
            <a:ext cx="225637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Slide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14374" y="6654448"/>
            <a:ext cx="868992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900" b="1" i="0" dirty="0">
                <a:solidFill>
                  <a:schemeClr val="tx1"/>
                </a:solidFill>
                <a:latin typeface="Arial Narrow" pitchFamily="34" charset="0"/>
              </a:rPr>
              <a:t>(c)</a:t>
            </a:r>
            <a:r>
              <a:rPr lang="en-US" sz="900" b="1" i="1" dirty="0">
                <a:solidFill>
                  <a:schemeClr val="tx1"/>
                </a:solidFill>
                <a:latin typeface="+mj-lt"/>
              </a:rPr>
              <a:t>addPLM</a:t>
            </a:r>
            <a:r>
              <a:rPr lang="de-DE" sz="900" b="1" i="1" dirty="0">
                <a:solidFill>
                  <a:schemeClr val="tx1"/>
                </a:solidFill>
                <a:latin typeface="+mj-lt"/>
              </a:rPr>
              <a:t> - GmbH</a:t>
            </a:r>
            <a:r>
              <a:rPr lang="de-DE" sz="9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="0" dirty="0">
                <a:solidFill>
                  <a:schemeClr val="tx1"/>
                </a:solidFill>
                <a:latin typeface="+mj-lt"/>
              </a:rPr>
              <a:t> [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#</a:t>
            </a:r>
            <a:r>
              <a:rPr lang="de-DE" sz="900" dirty="0" err="1">
                <a:solidFill>
                  <a:schemeClr val="tx1"/>
                </a:solidFill>
                <a:latin typeface="+mj-lt"/>
              </a:rPr>
              <a:t>Doc_NE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#]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[Autor:#</a:t>
            </a:r>
            <a:r>
              <a:rPr lang="de-DE" sz="900" dirty="0" err="1">
                <a:solidFill>
                  <a:schemeClr val="tx1"/>
                </a:solidFill>
                <a:latin typeface="+mj-lt"/>
              </a:rPr>
              <a:t>ma_namk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#]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[Last Output:</a:t>
            </a:r>
            <a:fld id="{BF5E3F55-57DE-49FB-B627-359D699C8BDA}" type="datetime1">
              <a:rPr lang="de-DE" sz="900" smtClean="0">
                <a:solidFill>
                  <a:schemeClr val="tx1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19.11.2020</a:t>
            </a:fld>
            <a:r>
              <a:rPr lang="de-DE" sz="900" dirty="0">
                <a:solidFill>
                  <a:schemeClr val="tx1"/>
                </a:solidFill>
                <a:latin typeface="+mj-lt"/>
              </a:rPr>
              <a:t>] </a:t>
            </a:r>
            <a:r>
              <a:rPr lang="en-GB" sz="900" noProof="0" dirty="0">
                <a:solidFill>
                  <a:schemeClr val="tx1"/>
                </a:solidFill>
                <a:latin typeface="+mj-lt"/>
              </a:rPr>
              <a:t>- [Template Rev03 19.11.2020]</a:t>
            </a:r>
            <a:endParaRPr lang="de-DE" sz="9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935442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Klicken Sie, um die Textformatierung des Masters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sp>
        <p:nvSpPr>
          <p:cNvPr id="12" name="Line 34"/>
          <p:cNvSpPr>
            <a:spLocks noChangeShapeType="1"/>
          </p:cNvSpPr>
          <p:nvPr userDrawn="1"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13" name="Picture 2" descr="V:\JobManager\ProgEntw\Ver02\08-Icons-und-Logos\LogosZurSoftware\PlmJobManagerTradeMarkLogoV2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425" y="86186"/>
            <a:ext cx="1250950" cy="5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7" r:id="rId2"/>
    <p:sldLayoutId id="2147483655" r:id="rId3"/>
    <p:sldLayoutId id="2147483654" r:id="rId4"/>
  </p:sldLayoutIdLst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11" Type="http://schemas.openxmlformats.org/officeDocument/2006/relationships/image" Target="../media/image4.png"/><Relationship Id="rId5" Type="http://schemas.openxmlformats.org/officeDocument/2006/relationships/image" Target="../media/image5.png"/><Relationship Id="rId10" Type="http://schemas.openxmlformats.org/officeDocument/2006/relationships/image" Target="../media/image3.png"/><Relationship Id="rId4" Type="http://schemas.openxmlformats.org/officeDocument/2006/relationships/image" Target="../media/image24.png"/><Relationship Id="rId9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png"/><Relationship Id="rId11" Type="http://schemas.openxmlformats.org/officeDocument/2006/relationships/image" Target="../media/image4.png"/><Relationship Id="rId5" Type="http://schemas.openxmlformats.org/officeDocument/2006/relationships/image" Target="../media/image6.png"/><Relationship Id="rId10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png"/><Relationship Id="rId11" Type="http://schemas.openxmlformats.org/officeDocument/2006/relationships/image" Target="../media/image4.png"/><Relationship Id="rId5" Type="http://schemas.openxmlformats.org/officeDocument/2006/relationships/image" Target="../media/image6.png"/><Relationship Id="rId10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hyperlink" Target="file:///V:\JobManager\ProgEntw\Ver03\JobManagerV3\10-Documentation.Application.Working\Docu_for_JobMgr_DSC-SAP_Integration\JobManager_Docu_DSC-SAP_Integration_PartProzess.pptx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\\CustomServer\PLMShare\JobManagerV3_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\\CustomServer\PLMShare\JobManagerV3_T\03-BinPublic.Custom\JobManagerAutostartCustom.cmd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19.wmf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28" descr="MyApp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5" y="1181100"/>
            <a:ext cx="4076699" cy="277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13"/>
          <p:cNvSpPr>
            <a:spLocks noChangeArrowheads="1"/>
          </p:cNvSpPr>
          <p:nvPr/>
        </p:nvSpPr>
        <p:spPr bwMode="auto">
          <a:xfrm>
            <a:off x="1588" y="4919663"/>
            <a:ext cx="99060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altLang="en-US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 </a:t>
            </a:r>
            <a:endParaRPr lang="en-US" altLang="en-US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r>
              <a:rPr lang="en-US" altLang="en-US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 </a:t>
            </a:r>
            <a:endParaRPr lang="en-US" altLang="en-US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endParaRPr lang="en-US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3" name="Rectangle 118"/>
          <p:cNvSpPr>
            <a:spLocks noChangeArrowheads="1"/>
          </p:cNvSpPr>
          <p:nvPr/>
        </p:nvSpPr>
        <p:spPr bwMode="auto">
          <a:xfrm>
            <a:off x="419100" y="4289425"/>
            <a:ext cx="90868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5" tIns="0" rIns="95785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  <a:t>#</a:t>
            </a:r>
            <a:r>
              <a:rPr lang="de-DE" altLang="en-US" sz="3200" dirty="0" err="1">
                <a:solidFill>
                  <a:srgbClr val="1D287A"/>
                </a:solidFill>
                <a:latin typeface="Arial" pitchFamily="34" charset="0"/>
              </a:rPr>
              <a:t>JFEndKunde</a:t>
            </a:r>
            <a: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  <a:t>#</a:t>
            </a:r>
            <a:b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</a:br>
            <a: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  <a:t>#Betreff#</a:t>
            </a:r>
          </a:p>
        </p:txBody>
      </p:sp>
      <p:sp>
        <p:nvSpPr>
          <p:cNvPr id="2054" name="Rectangle 121"/>
          <p:cNvSpPr>
            <a:spLocks noGrp="1" noChangeArrowheads="1"/>
          </p:cNvSpPr>
          <p:nvPr>
            <p:ph type="title"/>
          </p:nvPr>
        </p:nvSpPr>
        <p:spPr>
          <a:xfrm>
            <a:off x="184150" y="444500"/>
            <a:ext cx="8501063" cy="444500"/>
          </a:xfrm>
        </p:spPr>
        <p:txBody>
          <a:bodyPr/>
          <a:lstStyle/>
          <a:p>
            <a:pPr eaLnBrk="1" hangingPunct="1"/>
            <a:r>
              <a:rPr lang="de-DE" altLang="en-US" dirty="0"/>
              <a:t>Deckblatt</a:t>
            </a:r>
          </a:p>
        </p:txBody>
      </p:sp>
      <p:sp>
        <p:nvSpPr>
          <p:cNvPr id="57" name="Text Box 10">
            <a:extLst>
              <a:ext uri="{FF2B5EF4-FFF2-40B4-BE49-F238E27FC236}">
                <a16:creationId xmlns:a16="http://schemas.microsoft.com/office/drawing/2014/main" id="{516025E7-BA0C-450E-90CD-24B9B2745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2975" y="5941288"/>
            <a:ext cx="2513013" cy="559057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6451" tIns="48225" rIns="96451" bIns="48225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buSzPct val="75000"/>
            </a:pPr>
            <a:r>
              <a:rPr lang="en-GB" altLang="en-US" dirty="0">
                <a:latin typeface="Verdana" pitchFamily="34" charset="0"/>
              </a:rPr>
              <a:t>Created by	: #ma_namk#</a:t>
            </a:r>
            <a:br>
              <a:rPr lang="en-GB" altLang="en-US" dirty="0">
                <a:latin typeface="Verdana" pitchFamily="34" charset="0"/>
              </a:rPr>
            </a:br>
            <a:r>
              <a:rPr lang="en-GB" altLang="en-US" dirty="0">
                <a:latin typeface="Verdana" pitchFamily="34" charset="0"/>
              </a:rPr>
              <a:t>Creation Date 	: #Date#</a:t>
            </a:r>
            <a:br>
              <a:rPr lang="en-GB" altLang="en-US" dirty="0">
                <a:latin typeface="Verdana" pitchFamily="34" charset="0"/>
              </a:rPr>
            </a:br>
            <a:r>
              <a:rPr lang="en-GB" altLang="en-US" dirty="0">
                <a:latin typeface="Verdana" pitchFamily="34" charset="0"/>
              </a:rPr>
              <a:t>Last Update	: #Date#</a:t>
            </a:r>
            <a:endParaRPr lang="en-GB" altLang="en-US" sz="700" dirty="0">
              <a:latin typeface="Verdana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C623CC4-B038-4A13-9AF3-488AAC9864BE}"/>
              </a:ext>
            </a:extLst>
          </p:cNvPr>
          <p:cNvSpPr txBox="1"/>
          <p:nvPr/>
        </p:nvSpPr>
        <p:spPr>
          <a:xfrm rot="19807520">
            <a:off x="1560661" y="2540799"/>
            <a:ext cx="49592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noProof="0" dirty="0">
                <a:solidFill>
                  <a:srgbClr val="FF0000"/>
                </a:solidFill>
                <a:highlight>
                  <a:srgbClr val="FFFF00"/>
                </a:highlight>
                <a:latin typeface="+mj-lt"/>
              </a:rPr>
              <a:t>- [Template Rev03 19.11.2020]</a:t>
            </a:r>
            <a:endParaRPr lang="en-GB" sz="32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A98C569-5FB0-4767-8471-E4ECA03A38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1349"/>
          <a:stretch/>
        </p:blipFill>
        <p:spPr>
          <a:xfrm>
            <a:off x="4260920" y="3905294"/>
            <a:ext cx="2364765" cy="1425724"/>
          </a:xfrm>
          <a:prstGeom prst="rect">
            <a:avLst/>
          </a:prstGeom>
        </p:spPr>
      </p:pic>
      <p:graphicFrame>
        <p:nvGraphicFramePr>
          <p:cNvPr id="46" name="Group 295">
            <a:extLst>
              <a:ext uri="{FF2B5EF4-FFF2-40B4-BE49-F238E27FC236}">
                <a16:creationId xmlns:a16="http://schemas.microsoft.com/office/drawing/2014/main" id="{D3B26400-B32D-4EF6-BB79-B65961C02B66}"/>
              </a:ext>
            </a:extLst>
          </p:cNvPr>
          <p:cNvGraphicFramePr>
            <a:graphicFrameLocks noGrp="1"/>
          </p:cNvGraphicFramePr>
          <p:nvPr/>
        </p:nvGraphicFramePr>
        <p:xfrm>
          <a:off x="158145" y="4418177"/>
          <a:ext cx="3716771" cy="1911700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4371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9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42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1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POS</a:t>
                      </a:r>
                      <a:endParaRPr kumimoji="0" lang="en-GB" sz="11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1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Description</a:t>
                      </a:r>
                      <a:endParaRPr kumimoji="0" lang="en-GB" sz="11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12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1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Exporting Step / DWG DXF and Metadata </a:t>
                      </a:r>
                      <a:b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from </a:t>
                      </a:r>
                      <a:r>
                        <a:rPr kumimoji="0" lang="en-GB" sz="1000" u="none" strike="noStrike" cap="none" normalizeH="0" baseline="0" noProof="0" dirty="0" err="1">
                          <a:ln>
                            <a:noFill/>
                          </a:ln>
                          <a:effectLst/>
                        </a:rPr>
                        <a:t>Intralink</a:t>
                      </a: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 / </a:t>
                      </a:r>
                      <a:r>
                        <a:rPr kumimoji="0" lang="en-GB" sz="1000" u="none" strike="noStrike" cap="none" normalizeH="0" baseline="0" noProof="0" dirty="0" err="1">
                          <a:ln>
                            <a:noFill/>
                          </a:ln>
                          <a:effectLst/>
                        </a:rPr>
                        <a:t>ProE</a:t>
                      </a: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 into Exchange Folder</a:t>
                      </a:r>
                      <a:endParaRPr kumimoji="0" lang="en-GB" sz="1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42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1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366713" algn="l"/>
                        </a:tabLst>
                        <a:defRPr/>
                      </a:pP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- P2.1 Convert Step Files to NX10 part</a:t>
                      </a:r>
                      <a:b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           step214ug.exe Or step203ug.exe  </a:t>
                      </a:r>
                      <a:b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- P2.2 NX parts import to Teamcenter via UG_Clone.exe</a:t>
                      </a:r>
                      <a:b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- P2.3 Import MetaData.xml into TC Forms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366713" algn="l"/>
                        </a:tabLst>
                        <a:defRPr/>
                      </a:pP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- P2.4 Import DXF and PDF Data into TC</a:t>
                      </a:r>
                      <a:b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- P2.5 Import Additional Office Files</a:t>
                      </a:r>
                      <a:endParaRPr kumimoji="0" lang="en-GB" sz="1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1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05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Optional Action:</a:t>
                      </a:r>
                      <a:b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Update Clean-up / </a:t>
                      </a:r>
                      <a:r>
                        <a:rPr kumimoji="0" lang="en-GB" sz="1000" u="none" strike="noStrike" cap="none" normalizeH="0" baseline="0" noProof="0" dirty="0" err="1">
                          <a:ln>
                            <a:noFill/>
                          </a:ln>
                          <a:effectLst/>
                        </a:rPr>
                        <a:t>Autoreorg</a:t>
                      </a: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 NX Data</a:t>
                      </a:r>
                      <a:endParaRPr kumimoji="0" lang="en-GB" sz="1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7" name="Rechteck 45">
            <a:extLst>
              <a:ext uri="{FF2B5EF4-FFF2-40B4-BE49-F238E27FC236}">
                <a16:creationId xmlns:a16="http://schemas.microsoft.com/office/drawing/2014/main" id="{0CF1CB63-FF26-401C-B9B7-FCBED2557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158" y="1791887"/>
            <a:ext cx="1859195" cy="114095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136" name="Rechteck 45">
            <a:extLst>
              <a:ext uri="{FF2B5EF4-FFF2-40B4-BE49-F238E27FC236}">
                <a16:creationId xmlns:a16="http://schemas.microsoft.com/office/drawing/2014/main" id="{93794361-E165-40F5-88B5-2E69C0C3C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7406" y="1777337"/>
            <a:ext cx="3337610" cy="1140952"/>
          </a:xfrm>
          <a:prstGeom prst="rect">
            <a:avLst/>
          </a:prstGeom>
          <a:gradFill flip="none" rotWithShape="1">
            <a:gsLst>
              <a:gs pos="0">
                <a:srgbClr val="FFC000">
                  <a:alpha val="0"/>
                </a:srgbClr>
              </a:gs>
              <a:gs pos="100000">
                <a:srgbClr val="FFC000">
                  <a:alpha val="74000"/>
                </a:srgbClr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r>
              <a:rPr lang="en-GB" dirty="0"/>
              <a:t>Migrate </a:t>
            </a:r>
            <a:r>
              <a:rPr lang="en-GB" dirty="0" err="1"/>
              <a:t>Intralink</a:t>
            </a:r>
            <a:r>
              <a:rPr lang="en-GB" dirty="0"/>
              <a:t> </a:t>
            </a:r>
            <a:r>
              <a:rPr lang="en-GB" dirty="0" err="1"/>
              <a:t>ProE</a:t>
            </a:r>
            <a:r>
              <a:rPr lang="en-GB" dirty="0"/>
              <a:t> Data – to - TC-NX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4DB8F9E-F8BA-4862-BCE2-E8CE668D8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383" y="935015"/>
            <a:ext cx="9394880" cy="339196"/>
          </a:xfrm>
        </p:spPr>
        <p:txBody>
          <a:bodyPr/>
          <a:lstStyle/>
          <a:p>
            <a:r>
              <a:rPr lang="en-GB" dirty="0"/>
              <a:t>Migration Workflow System - sketch</a:t>
            </a:r>
          </a:p>
        </p:txBody>
      </p:sp>
      <p:sp>
        <p:nvSpPr>
          <p:cNvPr id="14" name="Rechteck 45">
            <a:extLst>
              <a:ext uri="{FF2B5EF4-FFF2-40B4-BE49-F238E27FC236}">
                <a16:creationId xmlns:a16="http://schemas.microsoft.com/office/drawing/2014/main" id="{31F9A851-3EC2-4D9D-A981-AA4053870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03" y="1845917"/>
            <a:ext cx="3241643" cy="114095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15" name="Textfeld 9">
            <a:extLst>
              <a:ext uri="{FF2B5EF4-FFF2-40B4-BE49-F238E27FC236}">
                <a16:creationId xmlns:a16="http://schemas.microsoft.com/office/drawing/2014/main" id="{BC74196A-BD1C-49F5-9560-98314C38E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8504" y="1844017"/>
            <a:ext cx="1445061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dirty="0" err="1">
                <a:solidFill>
                  <a:srgbClr val="000000"/>
                </a:solidFill>
              </a:rPr>
              <a:t>JobMgr</a:t>
            </a:r>
            <a:r>
              <a:rPr lang="de-DE" altLang="de-DE" dirty="0">
                <a:solidFill>
                  <a:srgbClr val="000000"/>
                </a:solidFill>
              </a:rPr>
              <a:t> DB + </a:t>
            </a:r>
            <a:r>
              <a:rPr lang="en-GB" altLang="de-DE" dirty="0">
                <a:solidFill>
                  <a:srgbClr val="000000"/>
                </a:solidFill>
              </a:rPr>
              <a:t>Config</a:t>
            </a:r>
          </a:p>
        </p:txBody>
      </p:sp>
      <p:sp>
        <p:nvSpPr>
          <p:cNvPr id="16" name="AutoShape 3">
            <a:extLst>
              <a:ext uri="{FF2B5EF4-FFF2-40B4-BE49-F238E27FC236}">
                <a16:creationId xmlns:a16="http://schemas.microsoft.com/office/drawing/2014/main" id="{8983D937-4D02-4595-9F75-6FCA02B07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1535" y="2197249"/>
            <a:ext cx="1581255" cy="617847"/>
          </a:xfrm>
          <a:prstGeom prst="can">
            <a:avLst>
              <a:gd name="adj" fmla="val 16792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180000" rIns="0" bIns="0" anchor="b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400" b="1" dirty="0">
                <a:solidFill>
                  <a:srgbClr val="000000"/>
                </a:solidFill>
              </a:rPr>
              <a:t>Teamcenter/NX</a:t>
            </a:r>
            <a:br>
              <a:rPr lang="de-DE" altLang="de-DE" sz="1100" b="1" dirty="0">
                <a:solidFill>
                  <a:srgbClr val="000000"/>
                </a:solidFill>
              </a:rPr>
            </a:br>
            <a:r>
              <a:rPr lang="de-DE" altLang="de-DE" sz="1100" b="1" dirty="0">
                <a:solidFill>
                  <a:srgbClr val="000000"/>
                </a:solidFill>
              </a:rPr>
              <a:t>#</a:t>
            </a:r>
            <a:r>
              <a:rPr lang="de-DE" altLang="de-DE" sz="1100" b="1" dirty="0" err="1">
                <a:solidFill>
                  <a:srgbClr val="000000"/>
                </a:solidFill>
              </a:rPr>
              <a:t>TCSiteID</a:t>
            </a:r>
            <a:r>
              <a:rPr lang="de-DE" altLang="de-DE" sz="1100" b="1" dirty="0">
                <a:solidFill>
                  <a:srgbClr val="000000"/>
                </a:solidFill>
              </a:rPr>
              <a:t>#</a:t>
            </a:r>
            <a:endParaRPr lang="de-DE" altLang="de-DE" sz="1400" b="1" dirty="0">
              <a:solidFill>
                <a:srgbClr val="000000"/>
              </a:solidFill>
            </a:endParaRPr>
          </a:p>
        </p:txBody>
      </p:sp>
      <p:sp>
        <p:nvSpPr>
          <p:cNvPr id="17" name="AutoShape 4">
            <a:extLst>
              <a:ext uri="{FF2B5EF4-FFF2-40B4-BE49-F238E27FC236}">
                <a16:creationId xmlns:a16="http://schemas.microsoft.com/office/drawing/2014/main" id="{4C72CD65-54F0-4EFF-B86B-AF5EAF6AF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475" y="2241199"/>
            <a:ext cx="1246850" cy="612775"/>
          </a:xfrm>
          <a:prstGeom prst="can">
            <a:avLst>
              <a:gd name="adj" fmla="val 20139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400" b="1" dirty="0">
                <a:solidFill>
                  <a:srgbClr val="000000"/>
                </a:solidFill>
              </a:rPr>
              <a:t>Intralink/</a:t>
            </a:r>
            <a:r>
              <a:rPr lang="de-DE" altLang="de-DE" sz="1400" b="1" dirty="0" err="1">
                <a:solidFill>
                  <a:srgbClr val="000000"/>
                </a:solidFill>
              </a:rPr>
              <a:t>ProE</a:t>
            </a:r>
            <a:endParaRPr lang="de-DE" altLang="de-DE" sz="1400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sz="1200" b="1" dirty="0">
                <a:solidFill>
                  <a:srgbClr val="000000"/>
                </a:solidFill>
              </a:rPr>
              <a:t>#</a:t>
            </a:r>
            <a:r>
              <a:rPr lang="de-DE" sz="1200" b="1" dirty="0" err="1">
                <a:solidFill>
                  <a:srgbClr val="000000"/>
                </a:solidFill>
              </a:rPr>
              <a:t>CustomS</a:t>
            </a:r>
            <a:r>
              <a:rPr lang="de-DE" sz="1200" b="1" dirty="0">
                <a:solidFill>
                  <a:srgbClr val="000000"/>
                </a:solidFill>
              </a:rPr>
              <a:t>#</a:t>
            </a:r>
            <a:endParaRPr lang="de-DE" altLang="de-DE" sz="1200" b="1" dirty="0">
              <a:solidFill>
                <a:srgbClr val="000000"/>
              </a:solidFill>
            </a:endParaRPr>
          </a:p>
        </p:txBody>
      </p:sp>
      <p:cxnSp>
        <p:nvCxnSpPr>
          <p:cNvPr id="21" name="Gewinkelte Verbindung 24">
            <a:extLst>
              <a:ext uri="{FF2B5EF4-FFF2-40B4-BE49-F238E27FC236}">
                <a16:creationId xmlns:a16="http://schemas.microsoft.com/office/drawing/2014/main" id="{99271F3E-CA22-4E93-9A6F-FCA46F3CF9E7}"/>
              </a:ext>
            </a:extLst>
          </p:cNvPr>
          <p:cNvCxnSpPr>
            <a:cxnSpLocks noChangeShapeType="1"/>
            <a:stCxn id="16" idx="1"/>
            <a:endCxn id="25" idx="0"/>
          </p:cNvCxnSpPr>
          <p:nvPr/>
        </p:nvCxnSpPr>
        <p:spPr bwMode="auto">
          <a:xfrm rot="16200000" flipV="1">
            <a:off x="7600516" y="1495601"/>
            <a:ext cx="25083" cy="1378213"/>
          </a:xfrm>
          <a:prstGeom prst="bentConnector3">
            <a:avLst>
              <a:gd name="adj1" fmla="val 1011374"/>
            </a:avLst>
          </a:prstGeom>
          <a:noFill/>
          <a:ln w="28575" algn="ctr">
            <a:solidFill>
              <a:srgbClr val="0099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3" name="Picture 6" descr="V:\JobManager\ProgEntw\Ver02\08-Icons-und-Logos\LogosZurSoftware\JobServerApplLogo.png">
            <a:extLst>
              <a:ext uri="{FF2B5EF4-FFF2-40B4-BE49-F238E27FC236}">
                <a16:creationId xmlns:a16="http://schemas.microsoft.com/office/drawing/2014/main" id="{BA146A9E-7A39-41E1-9E7D-2CDF1C9AD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530" y="2138647"/>
            <a:ext cx="1233091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6">
            <a:extLst>
              <a:ext uri="{FF2B5EF4-FFF2-40B4-BE49-F238E27FC236}">
                <a16:creationId xmlns:a16="http://schemas.microsoft.com/office/drawing/2014/main" id="{60C2202D-6356-4DF4-BDA2-EA9F7CC72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083" y="2172166"/>
            <a:ext cx="541734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Flussdiagramm: Magnetplattenspeicher 44">
            <a:extLst>
              <a:ext uri="{FF2B5EF4-FFF2-40B4-BE49-F238E27FC236}">
                <a16:creationId xmlns:a16="http://schemas.microsoft.com/office/drawing/2014/main" id="{EA69B555-2F27-4D16-BC9E-67FF724F4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26" y="1906237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dirty="0">
                <a:solidFill>
                  <a:srgbClr val="000000"/>
                </a:solidFill>
              </a:rPr>
              <a:t>Vol1</a:t>
            </a:r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29" name="Flussdiagramm: Magnetplattenspeicher 69">
            <a:extLst>
              <a:ext uri="{FF2B5EF4-FFF2-40B4-BE49-F238E27FC236}">
                <a16:creationId xmlns:a16="http://schemas.microsoft.com/office/drawing/2014/main" id="{3A0D0DB5-F69D-4A57-AC29-3EB829145F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766" y="2211037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Vol2</a:t>
            </a: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30" name="Flussdiagramm: Magnetplattenspeicher 70">
            <a:extLst>
              <a:ext uri="{FF2B5EF4-FFF2-40B4-BE49-F238E27FC236}">
                <a16:creationId xmlns:a16="http://schemas.microsoft.com/office/drawing/2014/main" id="{8B613EFC-036D-4FB9-8A49-0B1904031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26" y="2547587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Vol3</a:t>
            </a:r>
            <a:endParaRPr lang="en-GB" altLang="de-DE">
              <a:solidFill>
                <a:srgbClr val="000000"/>
              </a:solidFill>
            </a:endParaRPr>
          </a:p>
        </p:txBody>
      </p:sp>
      <p:cxnSp>
        <p:nvCxnSpPr>
          <p:cNvPr id="41" name="Gerade Verbindung mit Pfeil 17">
            <a:extLst>
              <a:ext uri="{FF2B5EF4-FFF2-40B4-BE49-F238E27FC236}">
                <a16:creationId xmlns:a16="http://schemas.microsoft.com/office/drawing/2014/main" id="{89B0BA25-2B9C-48F9-8AC3-81339250AB23}"/>
              </a:ext>
            </a:extLst>
          </p:cNvPr>
          <p:cNvCxnSpPr>
            <a:cxnSpLocks noChangeShapeType="1"/>
            <a:stCxn id="25" idx="1"/>
            <a:endCxn id="23" idx="3"/>
          </p:cNvCxnSpPr>
          <p:nvPr/>
        </p:nvCxnSpPr>
        <p:spPr bwMode="auto">
          <a:xfrm flipH="1">
            <a:off x="5602621" y="2430135"/>
            <a:ext cx="1050462" cy="2994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Gewinkelte Verbindung 24">
            <a:extLst>
              <a:ext uri="{FF2B5EF4-FFF2-40B4-BE49-F238E27FC236}">
                <a16:creationId xmlns:a16="http://schemas.microsoft.com/office/drawing/2014/main" id="{A0021C32-3818-4204-97C6-8F55279FE0D2}"/>
              </a:ext>
            </a:extLst>
          </p:cNvPr>
          <p:cNvCxnSpPr>
            <a:cxnSpLocks noChangeShapeType="1"/>
            <a:stCxn id="2" idx="0"/>
            <a:endCxn id="17" idx="1"/>
          </p:cNvCxnSpPr>
          <p:nvPr/>
        </p:nvCxnSpPr>
        <p:spPr bwMode="auto">
          <a:xfrm rot="16200000" flipV="1">
            <a:off x="2049555" y="1832545"/>
            <a:ext cx="498551" cy="1315860"/>
          </a:xfrm>
          <a:prstGeom prst="bentConnector3">
            <a:avLst>
              <a:gd name="adj1" fmla="val 145853"/>
            </a:avLst>
          </a:prstGeom>
          <a:noFill/>
          <a:ln w="28575" algn="ctr">
            <a:solidFill>
              <a:srgbClr val="0033CC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6" name="Flussdiagramm: Magnetplattenspeicher 44">
            <a:extLst>
              <a:ext uri="{FF2B5EF4-FFF2-40B4-BE49-F238E27FC236}">
                <a16:creationId xmlns:a16="http://schemas.microsoft.com/office/drawing/2014/main" id="{0BAF04E8-8639-4892-8D90-E6A672656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7976" y="1866232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dirty="0">
                <a:solidFill>
                  <a:srgbClr val="000000"/>
                </a:solidFill>
              </a:rPr>
              <a:t>Vol1</a:t>
            </a:r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107" name="Flussdiagramm: Magnetplattenspeicher 69">
            <a:extLst>
              <a:ext uri="{FF2B5EF4-FFF2-40B4-BE49-F238E27FC236}">
                <a16:creationId xmlns:a16="http://schemas.microsoft.com/office/drawing/2014/main" id="{8B48645A-23E4-48C9-ADDA-F669483E1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1416" y="2171032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Vol2</a:t>
            </a: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108" name="Flussdiagramm: Magnetplattenspeicher 70">
            <a:extLst>
              <a:ext uri="{FF2B5EF4-FFF2-40B4-BE49-F238E27FC236}">
                <a16:creationId xmlns:a16="http://schemas.microsoft.com/office/drawing/2014/main" id="{A424891D-350F-401D-A5FF-0890D59ED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7976" y="2507582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Vol3</a:t>
            </a:r>
            <a:endParaRPr lang="en-GB" altLang="de-DE">
              <a:solidFill>
                <a:srgbClr val="000000"/>
              </a:solidFill>
            </a:endParaRPr>
          </a:p>
        </p:txBody>
      </p:sp>
      <p:cxnSp>
        <p:nvCxnSpPr>
          <p:cNvPr id="117" name="Gewinkelte Verbindung 24">
            <a:extLst>
              <a:ext uri="{FF2B5EF4-FFF2-40B4-BE49-F238E27FC236}">
                <a16:creationId xmlns:a16="http://schemas.microsoft.com/office/drawing/2014/main" id="{C57D32B0-F193-4035-AD72-9E65B0B76B4C}"/>
              </a:ext>
            </a:extLst>
          </p:cNvPr>
          <p:cNvCxnSpPr>
            <a:cxnSpLocks noChangeShapeType="1"/>
            <a:endCxn id="2" idx="2"/>
          </p:cNvCxnSpPr>
          <p:nvPr/>
        </p:nvCxnSpPr>
        <p:spPr bwMode="auto">
          <a:xfrm rot="10800000">
            <a:off x="2956760" y="3201416"/>
            <a:ext cx="1295570" cy="822451"/>
          </a:xfrm>
          <a:prstGeom prst="bentConnector2">
            <a:avLst/>
          </a:prstGeom>
          <a:noFill/>
          <a:ln w="28575" algn="ctr">
            <a:solidFill>
              <a:srgbClr val="0033CC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Gewinkelte Verbindung 24">
            <a:extLst>
              <a:ext uri="{FF2B5EF4-FFF2-40B4-BE49-F238E27FC236}">
                <a16:creationId xmlns:a16="http://schemas.microsoft.com/office/drawing/2014/main" id="{46A19423-29B0-4862-AB0C-FED3039AA4DD}"/>
              </a:ext>
            </a:extLst>
          </p:cNvPr>
          <p:cNvCxnSpPr>
            <a:cxnSpLocks noChangeShapeType="1"/>
            <a:stCxn id="25" idx="2"/>
            <a:endCxn id="5" idx="3"/>
          </p:cNvCxnSpPr>
          <p:nvPr/>
        </p:nvCxnSpPr>
        <p:spPr bwMode="auto">
          <a:xfrm rot="5400000">
            <a:off x="5809792" y="3503998"/>
            <a:ext cx="1930052" cy="298265"/>
          </a:xfrm>
          <a:prstGeom prst="bentConnector2">
            <a:avLst/>
          </a:prstGeom>
          <a:noFill/>
          <a:ln w="28575" algn="ctr">
            <a:solidFill>
              <a:srgbClr val="009900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8" name="Gerade Verbindung mit Pfeil 17">
            <a:extLst>
              <a:ext uri="{FF2B5EF4-FFF2-40B4-BE49-F238E27FC236}">
                <a16:creationId xmlns:a16="http://schemas.microsoft.com/office/drawing/2014/main" id="{42885717-78C1-47A0-A87D-1633C6C7C778}"/>
              </a:ext>
            </a:extLst>
          </p:cNvPr>
          <p:cNvCxnSpPr>
            <a:cxnSpLocks noChangeShapeType="1"/>
            <a:endCxn id="23" idx="2"/>
          </p:cNvCxnSpPr>
          <p:nvPr/>
        </p:nvCxnSpPr>
        <p:spPr bwMode="auto">
          <a:xfrm flipV="1">
            <a:off x="4986075" y="2727610"/>
            <a:ext cx="1" cy="1177684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" name="Textfeld 92">
            <a:extLst>
              <a:ext uri="{FF2B5EF4-FFF2-40B4-BE49-F238E27FC236}">
                <a16:creationId xmlns:a16="http://schemas.microsoft.com/office/drawing/2014/main" id="{C6B3C92B-48AD-4A04-B5B3-F2AE6A6FA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243" y="1824715"/>
            <a:ext cx="632336" cy="246221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Import</a:t>
            </a:r>
            <a:endParaRPr lang="en-GB" altLang="de-DE" sz="1600" dirty="0">
              <a:solidFill>
                <a:srgbClr val="000000"/>
              </a:solidFill>
            </a:endParaRPr>
          </a:p>
        </p:txBody>
      </p:sp>
      <p:sp>
        <p:nvSpPr>
          <p:cNvPr id="166" name="Textfeld 92">
            <a:extLst>
              <a:ext uri="{FF2B5EF4-FFF2-40B4-BE49-F238E27FC236}">
                <a16:creationId xmlns:a16="http://schemas.microsoft.com/office/drawing/2014/main" id="{E219A773-F79E-40FA-81E2-386B8142C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0513" y="1883955"/>
            <a:ext cx="686091" cy="246221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Export</a:t>
            </a:r>
            <a:endParaRPr lang="en-GB" altLang="de-DE" sz="1600" dirty="0">
              <a:solidFill>
                <a:srgbClr val="000000"/>
              </a:solidFill>
            </a:endParaRPr>
          </a:p>
        </p:txBody>
      </p:sp>
      <p:pic>
        <p:nvPicPr>
          <p:cNvPr id="167" name="Grafik 166">
            <a:extLst>
              <a:ext uri="{FF2B5EF4-FFF2-40B4-BE49-F238E27FC236}">
                <a16:creationId xmlns:a16="http://schemas.microsoft.com/office/drawing/2014/main" id="{463F192D-9E22-4112-B0FD-2E93087CE2E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671" y="2851262"/>
            <a:ext cx="1133858" cy="3657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0" name="Oval 292">
            <a:extLst>
              <a:ext uri="{FF2B5EF4-FFF2-40B4-BE49-F238E27FC236}">
                <a16:creationId xmlns:a16="http://schemas.microsoft.com/office/drawing/2014/main" id="{D804B7CB-79B5-432B-B43B-1F1B743AE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5642" y="3809277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P1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sp>
        <p:nvSpPr>
          <p:cNvPr id="171" name="Oval 292">
            <a:extLst>
              <a:ext uri="{FF2B5EF4-FFF2-40B4-BE49-F238E27FC236}">
                <a16:creationId xmlns:a16="http://schemas.microsoft.com/office/drawing/2014/main" id="{33AC7EFA-7CE4-4A6C-8E57-FAD0A8CF1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9865" y="4418710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P2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E831D22-28AB-4105-9DA8-AEAD60B408F1}"/>
              </a:ext>
            </a:extLst>
          </p:cNvPr>
          <p:cNvSpPr txBox="1"/>
          <p:nvPr/>
        </p:nvSpPr>
        <p:spPr>
          <a:xfrm>
            <a:off x="2289756" y="2739750"/>
            <a:ext cx="133400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 err="1">
                <a:solidFill>
                  <a:schemeClr val="tx1"/>
                </a:solidFill>
                <a:latin typeface="+mn-lt"/>
              </a:rPr>
              <a:t>Intralink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/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ProE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Export Batch</a:t>
            </a:r>
          </a:p>
        </p:txBody>
      </p:sp>
      <p:sp>
        <p:nvSpPr>
          <p:cNvPr id="104" name="Textfeld 100">
            <a:extLst>
              <a:ext uri="{FF2B5EF4-FFF2-40B4-BE49-F238E27FC236}">
                <a16:creationId xmlns:a16="http://schemas.microsoft.com/office/drawing/2014/main" id="{10F632AA-4D7F-4585-9985-7BB044365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2712" y="3300695"/>
            <a:ext cx="1955247" cy="33855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 defTabSz="914400" eaLnBrk="1" hangingPunct="1"/>
            <a:r>
              <a:rPr lang="en-US" sz="1600" dirty="0">
                <a:cs typeface="Arial" charset="0"/>
              </a:rPr>
              <a:t>Exchange Folder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C889486C-28F2-4D80-8106-483908C6ABC4}"/>
              </a:ext>
            </a:extLst>
          </p:cNvPr>
          <p:cNvSpPr txBox="1"/>
          <p:nvPr/>
        </p:nvSpPr>
        <p:spPr>
          <a:xfrm>
            <a:off x="6685945" y="3280950"/>
            <a:ext cx="1191910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+Import Tools</a:t>
            </a:r>
          </a:p>
        </p:txBody>
      </p:sp>
      <p:sp>
        <p:nvSpPr>
          <p:cNvPr id="54" name="Oval 292">
            <a:extLst>
              <a:ext uri="{FF2B5EF4-FFF2-40B4-BE49-F238E27FC236}">
                <a16:creationId xmlns:a16="http://schemas.microsoft.com/office/drawing/2014/main" id="{796B9124-ABB5-453F-A1B7-8D9B39C8E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7503" y="1885599"/>
            <a:ext cx="194487" cy="175611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P1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sp>
        <p:nvSpPr>
          <p:cNvPr id="66" name="Oval 292">
            <a:extLst>
              <a:ext uri="{FF2B5EF4-FFF2-40B4-BE49-F238E27FC236}">
                <a16:creationId xmlns:a16="http://schemas.microsoft.com/office/drawing/2014/main" id="{F2CE432D-60DE-408A-B400-707A288A0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388" y="1850679"/>
            <a:ext cx="194487" cy="175611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P2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pic>
        <p:nvPicPr>
          <p:cNvPr id="67" name="Grafik 66">
            <a:extLst>
              <a:ext uri="{FF2B5EF4-FFF2-40B4-BE49-F238E27FC236}">
                <a16:creationId xmlns:a16="http://schemas.microsoft.com/office/drawing/2014/main" id="{2AE5A8EF-8560-4843-853B-35B553A056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560" y="3251352"/>
            <a:ext cx="1133858" cy="3657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8" name="Textfeld 67">
            <a:extLst>
              <a:ext uri="{FF2B5EF4-FFF2-40B4-BE49-F238E27FC236}">
                <a16:creationId xmlns:a16="http://schemas.microsoft.com/office/drawing/2014/main" id="{860632F3-2B15-4EB9-ADFC-A55DEE91A1BE}"/>
              </a:ext>
            </a:extLst>
          </p:cNvPr>
          <p:cNvSpPr txBox="1"/>
          <p:nvPr/>
        </p:nvSpPr>
        <p:spPr>
          <a:xfrm>
            <a:off x="8534907" y="3617113"/>
            <a:ext cx="1024141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Optional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- Update 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- Clean-up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- Checks</a:t>
            </a:r>
          </a:p>
        </p:txBody>
      </p:sp>
      <p:sp>
        <p:nvSpPr>
          <p:cNvPr id="69" name="Oval 292">
            <a:extLst>
              <a:ext uri="{FF2B5EF4-FFF2-40B4-BE49-F238E27FC236}">
                <a16:creationId xmlns:a16="http://schemas.microsoft.com/office/drawing/2014/main" id="{88B1933C-3981-454E-BDDE-391F8AD5D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85217" y="3037168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P3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cxnSp>
        <p:nvCxnSpPr>
          <p:cNvPr id="70" name="Gewinkelte Verbindung 24">
            <a:extLst>
              <a:ext uri="{FF2B5EF4-FFF2-40B4-BE49-F238E27FC236}">
                <a16:creationId xmlns:a16="http://schemas.microsoft.com/office/drawing/2014/main" id="{0D86E463-027F-4D0F-BBD8-7F0BDF938401}"/>
              </a:ext>
            </a:extLst>
          </p:cNvPr>
          <p:cNvCxnSpPr>
            <a:cxnSpLocks noChangeShapeType="1"/>
            <a:stCxn id="68" idx="1"/>
            <a:endCxn id="16" idx="3"/>
          </p:cNvCxnSpPr>
          <p:nvPr/>
        </p:nvCxnSpPr>
        <p:spPr bwMode="auto">
          <a:xfrm rot="10800000">
            <a:off x="8302163" y="2815096"/>
            <a:ext cx="232744" cy="1217516"/>
          </a:xfrm>
          <a:prstGeom prst="bentConnector2">
            <a:avLst/>
          </a:prstGeom>
          <a:noFill/>
          <a:ln w="28575" algn="ctr">
            <a:solidFill>
              <a:srgbClr val="0099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Gewinkelte Verbindung 24">
            <a:extLst>
              <a:ext uri="{FF2B5EF4-FFF2-40B4-BE49-F238E27FC236}">
                <a16:creationId xmlns:a16="http://schemas.microsoft.com/office/drawing/2014/main" id="{DDA1FFBA-F5BE-4AF5-BA94-9138C5ED0AA9}"/>
              </a:ext>
            </a:extLst>
          </p:cNvPr>
          <p:cNvCxnSpPr>
            <a:cxnSpLocks noChangeShapeType="1"/>
            <a:stCxn id="68" idx="3"/>
            <a:endCxn id="16" idx="4"/>
          </p:cNvCxnSpPr>
          <p:nvPr/>
        </p:nvCxnSpPr>
        <p:spPr bwMode="auto">
          <a:xfrm flipH="1" flipV="1">
            <a:off x="9092790" y="2506173"/>
            <a:ext cx="466258" cy="1526439"/>
          </a:xfrm>
          <a:prstGeom prst="bentConnector3">
            <a:avLst>
              <a:gd name="adj1" fmla="val -43581"/>
            </a:avLst>
          </a:prstGeom>
          <a:noFill/>
          <a:ln w="28575" algn="ctr">
            <a:solidFill>
              <a:srgbClr val="0099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Oval 292">
            <a:extLst>
              <a:ext uri="{FF2B5EF4-FFF2-40B4-BE49-F238E27FC236}">
                <a16:creationId xmlns:a16="http://schemas.microsoft.com/office/drawing/2014/main" id="{3FB9FCA6-6F28-4F02-93AA-F1C2BA320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4919" y="3072678"/>
            <a:ext cx="194487" cy="175611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P3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sp>
        <p:nvSpPr>
          <p:cNvPr id="80" name="Oval 292">
            <a:extLst>
              <a:ext uri="{FF2B5EF4-FFF2-40B4-BE49-F238E27FC236}">
                <a16:creationId xmlns:a16="http://schemas.microsoft.com/office/drawing/2014/main" id="{8AA057CA-7651-477D-A9E3-3AC6A81FA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9048" y="2419776"/>
            <a:ext cx="194487" cy="175611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P3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sp>
        <p:nvSpPr>
          <p:cNvPr id="87" name="Oval 292">
            <a:extLst>
              <a:ext uri="{FF2B5EF4-FFF2-40B4-BE49-F238E27FC236}">
                <a16:creationId xmlns:a16="http://schemas.microsoft.com/office/drawing/2014/main" id="{8BA82BD0-38B1-499D-BF7E-31E91E0A3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974" y="4478973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F2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88" name="Oval 292">
            <a:extLst>
              <a:ext uri="{FF2B5EF4-FFF2-40B4-BE49-F238E27FC236}">
                <a16:creationId xmlns:a16="http://schemas.microsoft.com/office/drawing/2014/main" id="{6A380166-9F9C-4F06-A11C-F84AC745D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974" y="4751102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F3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cxnSp>
        <p:nvCxnSpPr>
          <p:cNvPr id="50" name="Verbinder: gewinkelt 49">
            <a:extLst>
              <a:ext uri="{FF2B5EF4-FFF2-40B4-BE49-F238E27FC236}">
                <a16:creationId xmlns:a16="http://schemas.microsoft.com/office/drawing/2014/main" id="{CFD945EE-AD2B-46F4-B81F-F95403E5B8AF}"/>
              </a:ext>
            </a:extLst>
          </p:cNvPr>
          <p:cNvCxnSpPr>
            <a:cxnSpLocks/>
            <a:stCxn id="42" idx="2"/>
            <a:endCxn id="3086" idx="1"/>
          </p:cNvCxnSpPr>
          <p:nvPr/>
        </p:nvCxnSpPr>
        <p:spPr bwMode="auto">
          <a:xfrm rot="16200000" flipH="1">
            <a:off x="5300330" y="5495618"/>
            <a:ext cx="379645" cy="309858"/>
          </a:xfrm>
          <a:prstGeom prst="bentConnector2">
            <a:avLst/>
          </a:prstGeom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5" name="Oval 292">
            <a:extLst>
              <a:ext uri="{FF2B5EF4-FFF2-40B4-BE49-F238E27FC236}">
                <a16:creationId xmlns:a16="http://schemas.microsoft.com/office/drawing/2014/main" id="{5670B843-81FA-44E9-B7DF-9419DC6E8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347" y="4709117"/>
            <a:ext cx="340618" cy="301914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P1</a:t>
            </a:r>
            <a:endParaRPr lang="en-US" altLang="de-DE" sz="1400" b="1" dirty="0">
              <a:solidFill>
                <a:srgbClr val="000000"/>
              </a:solidFill>
            </a:endParaRPr>
          </a:p>
        </p:txBody>
      </p:sp>
      <p:sp>
        <p:nvSpPr>
          <p:cNvPr id="109" name="Oval 292">
            <a:extLst>
              <a:ext uri="{FF2B5EF4-FFF2-40B4-BE49-F238E27FC236}">
                <a16:creationId xmlns:a16="http://schemas.microsoft.com/office/drawing/2014/main" id="{AEA38488-CE3E-4338-9C12-A8798B69A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347" y="5092990"/>
            <a:ext cx="340618" cy="301914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P2</a:t>
            </a:r>
            <a:endParaRPr lang="en-US" altLang="de-DE" sz="1400" b="1" dirty="0">
              <a:solidFill>
                <a:srgbClr val="000000"/>
              </a:solidFill>
            </a:endParaRPr>
          </a:p>
        </p:txBody>
      </p:sp>
      <p:sp>
        <p:nvSpPr>
          <p:cNvPr id="111" name="Oval 292">
            <a:extLst>
              <a:ext uri="{FF2B5EF4-FFF2-40B4-BE49-F238E27FC236}">
                <a16:creationId xmlns:a16="http://schemas.microsoft.com/office/drawing/2014/main" id="{06759A8C-2CDE-4156-844A-639EADA5F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347" y="6022049"/>
            <a:ext cx="340618" cy="301914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P3</a:t>
            </a:r>
            <a:endParaRPr lang="en-US" altLang="de-DE" sz="1400" b="1" dirty="0">
              <a:solidFill>
                <a:srgbClr val="000000"/>
              </a:solidFill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913C59E-18F2-4CFB-8CD3-3EC10EB0917D}"/>
              </a:ext>
            </a:extLst>
          </p:cNvPr>
          <p:cNvSpPr/>
          <p:nvPr/>
        </p:nvSpPr>
        <p:spPr bwMode="auto">
          <a:xfrm>
            <a:off x="4343870" y="4322445"/>
            <a:ext cx="769341" cy="15512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0BDFDDDA-BEC4-4671-B53D-4B1A6CC49A46}"/>
              </a:ext>
            </a:extLst>
          </p:cNvPr>
          <p:cNvCxnSpPr>
            <a:cxnSpLocks/>
            <a:stCxn id="42" idx="1"/>
            <a:endCxn id="3" idx="1"/>
          </p:cNvCxnSpPr>
          <p:nvPr/>
        </p:nvCxnSpPr>
        <p:spPr bwMode="auto">
          <a:xfrm rot="10800000" flipH="1">
            <a:off x="4337240" y="4400010"/>
            <a:ext cx="6629" cy="989936"/>
          </a:xfrm>
          <a:prstGeom prst="bentConnector3">
            <a:avLst>
              <a:gd name="adj1" fmla="val -3448484"/>
            </a:avLst>
          </a:prstGeom>
          <a:noFill/>
          <a:ln w="28575" algn="ctr">
            <a:solidFill>
              <a:srgbClr val="0033CC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CD2A7545-F282-4027-BA93-40DAF7C9E59C}"/>
              </a:ext>
            </a:extLst>
          </p:cNvPr>
          <p:cNvSpPr/>
          <p:nvPr/>
        </p:nvSpPr>
        <p:spPr bwMode="auto">
          <a:xfrm>
            <a:off x="3991468" y="1578388"/>
            <a:ext cx="5838332" cy="4893421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defTabSz="844083"/>
            <a:endParaRPr lang="en-GB" sz="923" dirty="0">
              <a:latin typeface="+mn-lt"/>
            </a:endParaRPr>
          </a:p>
        </p:txBody>
      </p:sp>
      <p:sp>
        <p:nvSpPr>
          <p:cNvPr id="61" name="Oval 292">
            <a:extLst>
              <a:ext uri="{FF2B5EF4-FFF2-40B4-BE49-F238E27FC236}">
                <a16:creationId xmlns:a16="http://schemas.microsoft.com/office/drawing/2014/main" id="{B9939B96-BBFF-40B2-8E8F-4721C3064D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3524" y="5014349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F4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86" name="Oval 292">
            <a:extLst>
              <a:ext uri="{FF2B5EF4-FFF2-40B4-BE49-F238E27FC236}">
                <a16:creationId xmlns:a16="http://schemas.microsoft.com/office/drawing/2014/main" id="{5102BBEA-F37D-4085-B3D7-6A40C18C3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974" y="4306037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F1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9B34CD18-D0B4-45C4-B20E-9AF35A45325E}"/>
              </a:ext>
            </a:extLst>
          </p:cNvPr>
          <p:cNvSpPr/>
          <p:nvPr/>
        </p:nvSpPr>
        <p:spPr bwMode="auto">
          <a:xfrm>
            <a:off x="271721" y="1578388"/>
            <a:ext cx="3603596" cy="2767762"/>
          </a:xfrm>
          <a:prstGeom prst="rect">
            <a:avLst/>
          </a:prstGeom>
          <a:noFill/>
          <a:ln w="285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81" name="Textfeld 100">
            <a:extLst>
              <a:ext uri="{FF2B5EF4-FFF2-40B4-BE49-F238E27FC236}">
                <a16:creationId xmlns:a16="http://schemas.microsoft.com/office/drawing/2014/main" id="{EF5F45CD-CA58-46E6-AE83-4506489ACA8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28807" y="4807716"/>
            <a:ext cx="835523" cy="21544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800" dirty="0">
                <a:cs typeface="Arial" charset="0"/>
              </a:rPr>
              <a:t>Step to </a:t>
            </a:r>
            <a:r>
              <a:rPr lang="en-US" sz="800" dirty="0" err="1">
                <a:cs typeface="Arial" charset="0"/>
              </a:rPr>
              <a:t>NX.prt</a:t>
            </a:r>
            <a:endParaRPr lang="en-US" sz="800" dirty="0">
              <a:cs typeface="Arial" charset="0"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314C8DCC-BEDD-4EA7-92CB-A7B9568F492E}"/>
              </a:ext>
            </a:extLst>
          </p:cNvPr>
          <p:cNvSpPr txBox="1"/>
          <p:nvPr/>
        </p:nvSpPr>
        <p:spPr>
          <a:xfrm>
            <a:off x="362621" y="1353234"/>
            <a:ext cx="3351484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chemeClr val="tx1"/>
                </a:solidFill>
                <a:latin typeface="+mn-lt"/>
              </a:rPr>
              <a:t>Process Step1: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Export to Exchange </a:t>
            </a:r>
            <a:r>
              <a:rPr lang="en-GB" sz="1200" dirty="0">
                <a:solidFill>
                  <a:schemeClr val="tx1"/>
                </a:solidFill>
              </a:rPr>
              <a:t>Folder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72E87E36-C3A6-4683-8036-CFF4F809D329}"/>
              </a:ext>
            </a:extLst>
          </p:cNvPr>
          <p:cNvSpPr txBox="1"/>
          <p:nvPr/>
        </p:nvSpPr>
        <p:spPr>
          <a:xfrm>
            <a:off x="4205906" y="1350252"/>
            <a:ext cx="3605695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chemeClr val="tx1"/>
                </a:solidFill>
              </a:rPr>
              <a:t>Process Step2: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Migrate and Import to Teamcenter</a:t>
            </a: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D65F1FDE-78B8-4245-A55D-3A9EE814CE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37241" y="5319167"/>
            <a:ext cx="1995964" cy="141558"/>
          </a:xfrm>
          <a:prstGeom prst="rect">
            <a:avLst/>
          </a:prstGeom>
        </p:spPr>
      </p:pic>
      <p:sp>
        <p:nvSpPr>
          <p:cNvPr id="89" name="Oval 292">
            <a:extLst>
              <a:ext uri="{FF2B5EF4-FFF2-40B4-BE49-F238E27FC236}">
                <a16:creationId xmlns:a16="http://schemas.microsoft.com/office/drawing/2014/main" id="{7664829D-1032-48C8-97C6-6D4E25007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6362" y="5308838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F5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3086" name="Textfeld 3085">
            <a:extLst>
              <a:ext uri="{FF2B5EF4-FFF2-40B4-BE49-F238E27FC236}">
                <a16:creationId xmlns:a16="http://schemas.microsoft.com/office/drawing/2014/main" id="{16EEBA76-A41D-4FA5-AE87-7CBD4D58C5EE}"/>
              </a:ext>
            </a:extLst>
          </p:cNvPr>
          <p:cNvSpPr txBox="1"/>
          <p:nvPr/>
        </p:nvSpPr>
        <p:spPr>
          <a:xfrm>
            <a:off x="5645081" y="5294066"/>
            <a:ext cx="4161859" cy="10926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chemeClr val="tx1"/>
                </a:solidFill>
                <a:latin typeface="+mn-lt"/>
              </a:rPr>
              <a:t>Content:</a:t>
            </a:r>
          </a:p>
          <a:p>
            <a:pPr algn="l">
              <a:spcAft>
                <a:spcPts val="200"/>
              </a:spcAft>
              <a:tabLst>
                <a:tab pos="182563" algn="l"/>
              </a:tabLst>
            </a:pPr>
            <a:r>
              <a:rPr lang="en-GB" dirty="0">
                <a:solidFill>
                  <a:schemeClr val="tx1"/>
                </a:solidFill>
              </a:rPr>
              <a:t>	Model and Assembly Step Files STEP203 -or- STEP214</a:t>
            </a:r>
          </a:p>
          <a:p>
            <a:pPr algn="l">
              <a:spcAft>
                <a:spcPts val="200"/>
              </a:spcAft>
              <a:tabLst>
                <a:tab pos="182563" algn="l"/>
              </a:tabLst>
            </a:pPr>
            <a:r>
              <a:rPr lang="en-GB" dirty="0">
                <a:solidFill>
                  <a:schemeClr val="tx1"/>
                </a:solidFill>
              </a:rPr>
              <a:t>	Drawings exports as PDF and DXF files</a:t>
            </a:r>
          </a:p>
          <a:p>
            <a:pPr algn="l">
              <a:spcAft>
                <a:spcPts val="200"/>
              </a:spcAft>
              <a:tabLst>
                <a:tab pos="182563" algn="l"/>
              </a:tabLst>
            </a:pPr>
            <a:r>
              <a:rPr lang="en-GB" dirty="0">
                <a:solidFill>
                  <a:schemeClr val="tx1"/>
                </a:solidFill>
              </a:rPr>
              <a:t>	Metadata export containing Number/Rev Data and Attributes (.xml)</a:t>
            </a:r>
          </a:p>
          <a:p>
            <a:pPr algn="l">
              <a:spcAft>
                <a:spcPts val="200"/>
              </a:spcAft>
              <a:tabLst>
                <a:tab pos="182563" algn="l"/>
              </a:tabLst>
            </a:pPr>
            <a:r>
              <a:rPr lang="en-GB" dirty="0">
                <a:solidFill>
                  <a:schemeClr val="tx1"/>
                </a:solidFill>
                <a:latin typeface="+mn-lt"/>
              </a:rPr>
              <a:t>	</a:t>
            </a:r>
            <a:r>
              <a:rPr lang="en-GB" dirty="0">
                <a:solidFill>
                  <a:schemeClr val="tx1"/>
                </a:solidFill>
              </a:rPr>
              <a:t>Additional Office Documents mostly Excel sheds.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	NX Part files created via Step to </a:t>
            </a:r>
            <a:r>
              <a:rPr lang="en-GB" dirty="0" err="1">
                <a:solidFill>
                  <a:schemeClr val="tx1"/>
                </a:solidFill>
              </a:rPr>
              <a:t>Nx.prt</a:t>
            </a:r>
            <a:r>
              <a:rPr lang="en-GB" dirty="0">
                <a:solidFill>
                  <a:schemeClr val="tx1"/>
                </a:solidFill>
              </a:rPr>
              <a:t> (source = </a:t>
            </a:r>
            <a:r>
              <a:rPr lang="en-GB" b="1" dirty="0">
                <a:solidFill>
                  <a:schemeClr val="tx1"/>
                </a:solidFill>
              </a:rPr>
              <a:t>F1</a:t>
            </a:r>
            <a:r>
              <a:rPr lang="en-GB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0" name="Oval 292">
            <a:extLst>
              <a:ext uri="{FF2B5EF4-FFF2-40B4-BE49-F238E27FC236}">
                <a16:creationId xmlns:a16="http://schemas.microsoft.com/office/drawing/2014/main" id="{0C8F56A3-2847-48F4-B0DA-D4F53E311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375" y="5498660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F1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91" name="Oval 292">
            <a:extLst>
              <a:ext uri="{FF2B5EF4-FFF2-40B4-BE49-F238E27FC236}">
                <a16:creationId xmlns:a16="http://schemas.microsoft.com/office/drawing/2014/main" id="{CBBF82CC-D19E-40EE-AE93-962EDAF33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375" y="5673123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F2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92" name="Oval 292">
            <a:extLst>
              <a:ext uri="{FF2B5EF4-FFF2-40B4-BE49-F238E27FC236}">
                <a16:creationId xmlns:a16="http://schemas.microsoft.com/office/drawing/2014/main" id="{B4E5F2DD-AEC1-4601-8F99-2AA27A3A5B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375" y="5847586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F3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113" name="Oval 292">
            <a:extLst>
              <a:ext uri="{FF2B5EF4-FFF2-40B4-BE49-F238E27FC236}">
                <a16:creationId xmlns:a16="http://schemas.microsoft.com/office/drawing/2014/main" id="{5C10CA2C-6CD0-4DFC-9E97-9B20E4BF4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375" y="6022049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F4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93" name="Oval 292">
            <a:extLst>
              <a:ext uri="{FF2B5EF4-FFF2-40B4-BE49-F238E27FC236}">
                <a16:creationId xmlns:a16="http://schemas.microsoft.com/office/drawing/2014/main" id="{F6DD83BB-3FFE-4F4E-9D28-68ED626AD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375" y="6190687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F5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C251FD7-8610-4467-BF02-D9845C20E04E}"/>
              </a:ext>
            </a:extLst>
          </p:cNvPr>
          <p:cNvSpPr/>
          <p:nvPr/>
        </p:nvSpPr>
        <p:spPr bwMode="auto">
          <a:xfrm>
            <a:off x="4487035" y="4336661"/>
            <a:ext cx="369938" cy="957405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6B40A52-55C4-4B8D-B141-7AC1A2373867}"/>
              </a:ext>
            </a:extLst>
          </p:cNvPr>
          <p:cNvSpPr txBox="1"/>
          <p:nvPr/>
        </p:nvSpPr>
        <p:spPr>
          <a:xfrm>
            <a:off x="7402286" y="6601201"/>
            <a:ext cx="186542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:#Datum#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/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r>
              <a:rPr lang="de-DE" sz="1100" dirty="0" err="1">
                <a:solidFill>
                  <a:schemeClr val="tx1"/>
                </a:solidFill>
              </a:rPr>
              <a:t>ma_namk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A64CCEBA-3621-4FBE-B26E-BE08FA5A7A6E}"/>
              </a:ext>
            </a:extLst>
          </p:cNvPr>
          <p:cNvSpPr/>
          <p:nvPr/>
        </p:nvSpPr>
        <p:spPr bwMode="auto">
          <a:xfrm>
            <a:off x="-547598" y="7125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2C232D8-EC82-453B-AA7E-A99A1DE1B968}"/>
              </a:ext>
            </a:extLst>
          </p:cNvPr>
          <p:cNvSpPr/>
          <p:nvPr/>
        </p:nvSpPr>
        <p:spPr bwMode="auto">
          <a:xfrm>
            <a:off x="-547598" y="38156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FC210A2A-5964-4FE0-8994-DC40202C29FE}"/>
              </a:ext>
            </a:extLst>
          </p:cNvPr>
          <p:cNvSpPr/>
          <p:nvPr/>
        </p:nvSpPr>
        <p:spPr bwMode="auto">
          <a:xfrm>
            <a:off x="-551108" y="795577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44C25DE1-6DE9-4ACF-9FBF-26D31D821BC7}"/>
              </a:ext>
            </a:extLst>
          </p:cNvPr>
          <p:cNvSpPr/>
          <p:nvPr/>
        </p:nvSpPr>
        <p:spPr bwMode="auto">
          <a:xfrm>
            <a:off x="-551108" y="1140370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EA5A3157-AD70-4D20-8987-E2CA427CC1DD}"/>
              </a:ext>
            </a:extLst>
          </p:cNvPr>
          <p:cNvGrpSpPr/>
          <p:nvPr/>
        </p:nvGrpSpPr>
        <p:grpSpPr>
          <a:xfrm>
            <a:off x="-613793" y="5447181"/>
            <a:ext cx="517884" cy="300516"/>
            <a:chOff x="3037074" y="7162194"/>
            <a:chExt cx="517884" cy="300516"/>
          </a:xfrm>
        </p:grpSpPr>
        <p:sp>
          <p:nvSpPr>
            <p:cNvPr id="78" name="Flussdiagramm: Verbindungsstelle 27">
              <a:extLst>
                <a:ext uri="{FF2B5EF4-FFF2-40B4-BE49-F238E27FC236}">
                  <a16:creationId xmlns:a16="http://schemas.microsoft.com/office/drawing/2014/main" id="{07DE4CBC-B0B9-4BC3-85FA-654761322AC4}"/>
                </a:ext>
              </a:extLst>
            </p:cNvPr>
            <p:cNvSpPr/>
            <p:nvPr/>
          </p:nvSpPr>
          <p:spPr bwMode="auto">
            <a:xfrm>
              <a:off x="3037074" y="734366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83" name="Flussdiagramm: Verbindungsstelle 28">
              <a:extLst>
                <a:ext uri="{FF2B5EF4-FFF2-40B4-BE49-F238E27FC236}">
                  <a16:creationId xmlns:a16="http://schemas.microsoft.com/office/drawing/2014/main" id="{2526B600-FEE6-4853-957A-C0C0D2726768}"/>
                </a:ext>
              </a:extLst>
            </p:cNvPr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84" name="Gewinkelte Verbindung 29">
              <a:extLst>
                <a:ext uri="{FF2B5EF4-FFF2-40B4-BE49-F238E27FC236}">
                  <a16:creationId xmlns:a16="http://schemas.microsoft.com/office/drawing/2014/main" id="{0A3A5A75-EE27-4603-80B1-CBF0D85DEAEF}"/>
                </a:ext>
              </a:extLst>
            </p:cNvPr>
            <p:cNvCxnSpPr>
              <a:stCxn id="78" idx="6"/>
              <a:endCxn id="83" idx="2"/>
            </p:cNvCxnSpPr>
            <p:nvPr/>
          </p:nvCxnSpPr>
          <p:spPr bwMode="auto">
            <a:xfrm flipV="1">
              <a:off x="3164074" y="7221717"/>
              <a:ext cx="263884" cy="1814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5" name="Gruppieren 84">
            <a:extLst>
              <a:ext uri="{FF2B5EF4-FFF2-40B4-BE49-F238E27FC236}">
                <a16:creationId xmlns:a16="http://schemas.microsoft.com/office/drawing/2014/main" id="{E2C66209-E429-4C81-B833-0910C8BC994B}"/>
              </a:ext>
            </a:extLst>
          </p:cNvPr>
          <p:cNvGrpSpPr/>
          <p:nvPr/>
        </p:nvGrpSpPr>
        <p:grpSpPr>
          <a:xfrm>
            <a:off x="-639331" y="5024167"/>
            <a:ext cx="542763" cy="344032"/>
            <a:chOff x="2566300" y="7729351"/>
            <a:chExt cx="542763" cy="344032"/>
          </a:xfrm>
        </p:grpSpPr>
        <p:sp>
          <p:nvSpPr>
            <p:cNvPr id="94" name="Flussdiagramm: Verbindungsstelle 30">
              <a:extLst>
                <a:ext uri="{FF2B5EF4-FFF2-40B4-BE49-F238E27FC236}">
                  <a16:creationId xmlns:a16="http://schemas.microsoft.com/office/drawing/2014/main" id="{9D0EE34A-5F96-4434-A05B-6BD364380E93}"/>
                </a:ext>
              </a:extLst>
            </p:cNvPr>
            <p:cNvSpPr/>
            <p:nvPr/>
          </p:nvSpPr>
          <p:spPr bwMode="auto">
            <a:xfrm>
              <a:off x="2566300" y="7954338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95" name="Flussdiagramm: Verbindungsstelle 31">
              <a:extLst>
                <a:ext uri="{FF2B5EF4-FFF2-40B4-BE49-F238E27FC236}">
                  <a16:creationId xmlns:a16="http://schemas.microsoft.com/office/drawing/2014/main" id="{DE1021D3-0671-4B32-95CE-A093E1567E04}"/>
                </a:ext>
              </a:extLst>
            </p:cNvPr>
            <p:cNvSpPr/>
            <p:nvPr/>
          </p:nvSpPr>
          <p:spPr bwMode="auto">
            <a:xfrm>
              <a:off x="2982063" y="772935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96" name="Gewinkelte Verbindung 32">
              <a:extLst>
                <a:ext uri="{FF2B5EF4-FFF2-40B4-BE49-F238E27FC236}">
                  <a16:creationId xmlns:a16="http://schemas.microsoft.com/office/drawing/2014/main" id="{674CDDE4-E3CD-48A8-80B6-DC39E67A9F83}"/>
                </a:ext>
              </a:extLst>
            </p:cNvPr>
            <p:cNvCxnSpPr>
              <a:stCxn id="94" idx="6"/>
              <a:endCxn id="95" idx="2"/>
            </p:cNvCxnSpPr>
            <p:nvPr/>
          </p:nvCxnSpPr>
          <p:spPr bwMode="auto">
            <a:xfrm flipV="1">
              <a:off x="2693300" y="7788874"/>
              <a:ext cx="288763" cy="22498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C92BB246-D6B6-4A3C-BA4B-757C9E88CD7C}"/>
              </a:ext>
            </a:extLst>
          </p:cNvPr>
          <p:cNvGrpSpPr/>
          <p:nvPr/>
        </p:nvGrpSpPr>
        <p:grpSpPr>
          <a:xfrm>
            <a:off x="-645187" y="4270723"/>
            <a:ext cx="550705" cy="565616"/>
            <a:chOff x="4170261" y="7020422"/>
            <a:chExt cx="550705" cy="565616"/>
          </a:xfrm>
        </p:grpSpPr>
        <p:sp>
          <p:nvSpPr>
            <p:cNvPr id="99" name="Flussdiagramm: Verbindungsstelle 33">
              <a:extLst>
                <a:ext uri="{FF2B5EF4-FFF2-40B4-BE49-F238E27FC236}">
                  <a16:creationId xmlns:a16="http://schemas.microsoft.com/office/drawing/2014/main" id="{75BAD23F-C51F-46F4-B070-F9CC4B20C488}"/>
                </a:ext>
              </a:extLst>
            </p:cNvPr>
            <p:cNvSpPr/>
            <p:nvPr/>
          </p:nvSpPr>
          <p:spPr bwMode="auto">
            <a:xfrm>
              <a:off x="4593966" y="7466993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100" name="Flussdiagramm: Verbindungsstelle 34">
              <a:extLst>
                <a:ext uri="{FF2B5EF4-FFF2-40B4-BE49-F238E27FC236}">
                  <a16:creationId xmlns:a16="http://schemas.microsoft.com/office/drawing/2014/main" id="{9B819DC2-154B-4F92-A0F2-BB848894D226}"/>
                </a:ext>
              </a:extLst>
            </p:cNvPr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101" name="Gewinkelte Verbindung 35">
              <a:extLst>
                <a:ext uri="{FF2B5EF4-FFF2-40B4-BE49-F238E27FC236}">
                  <a16:creationId xmlns:a16="http://schemas.microsoft.com/office/drawing/2014/main" id="{46E7BBAB-4C41-44F7-BF81-5A9DB0F1E3CE}"/>
                </a:ext>
              </a:extLst>
            </p:cNvPr>
            <p:cNvCxnSpPr>
              <a:cxnSpLocks/>
              <a:stCxn id="99" idx="2"/>
              <a:endCxn id="100" idx="6"/>
            </p:cNvCxnSpPr>
            <p:nvPr/>
          </p:nvCxnSpPr>
          <p:spPr bwMode="auto">
            <a:xfrm rot="10800000">
              <a:off x="4297262" y="7079946"/>
              <a:ext cx="296705" cy="4465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03" name="Gruppieren 102">
            <a:extLst>
              <a:ext uri="{FF2B5EF4-FFF2-40B4-BE49-F238E27FC236}">
                <a16:creationId xmlns:a16="http://schemas.microsoft.com/office/drawing/2014/main" id="{89030714-5995-4780-BCF7-0C35F85D8330}"/>
              </a:ext>
            </a:extLst>
          </p:cNvPr>
          <p:cNvGrpSpPr/>
          <p:nvPr/>
        </p:nvGrpSpPr>
        <p:grpSpPr>
          <a:xfrm>
            <a:off x="-635322" y="3573507"/>
            <a:ext cx="546722" cy="696492"/>
            <a:chOff x="4176301" y="7680057"/>
            <a:chExt cx="546722" cy="696492"/>
          </a:xfrm>
        </p:grpSpPr>
        <p:sp>
          <p:nvSpPr>
            <p:cNvPr id="110" name="Flussdiagramm: Verbindungsstelle 36">
              <a:extLst>
                <a:ext uri="{FF2B5EF4-FFF2-40B4-BE49-F238E27FC236}">
                  <a16:creationId xmlns:a16="http://schemas.microsoft.com/office/drawing/2014/main" id="{9D42EC6E-C1E4-4F56-8621-26160087B90C}"/>
                </a:ext>
              </a:extLst>
            </p:cNvPr>
            <p:cNvSpPr/>
            <p:nvPr/>
          </p:nvSpPr>
          <p:spPr bwMode="auto">
            <a:xfrm>
              <a:off x="4596023" y="825750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112" name="Flussdiagramm: Verbindungsstelle 37">
              <a:extLst>
                <a:ext uri="{FF2B5EF4-FFF2-40B4-BE49-F238E27FC236}">
                  <a16:creationId xmlns:a16="http://schemas.microsoft.com/office/drawing/2014/main" id="{B8171797-F0A2-4C8E-B1D6-FBED33DF3A89}"/>
                </a:ext>
              </a:extLst>
            </p:cNvPr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114" name="Gewinkelte Verbindung 38">
              <a:extLst>
                <a:ext uri="{FF2B5EF4-FFF2-40B4-BE49-F238E27FC236}">
                  <a16:creationId xmlns:a16="http://schemas.microsoft.com/office/drawing/2014/main" id="{4C730AE0-69C0-43B1-B4BB-90F66ECBA603}"/>
                </a:ext>
              </a:extLst>
            </p:cNvPr>
            <p:cNvCxnSpPr>
              <a:stCxn id="110" idx="0"/>
              <a:endCxn id="112" idx="4"/>
            </p:cNvCxnSpPr>
            <p:nvPr/>
          </p:nvCxnSpPr>
          <p:spPr bwMode="auto">
            <a:xfrm rot="16200000" flipV="1">
              <a:off x="4220461" y="7818442"/>
              <a:ext cx="458402" cy="41972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115" name="Object 7">
            <a:extLst>
              <a:ext uri="{FF2B5EF4-FFF2-40B4-BE49-F238E27FC236}">
                <a16:creationId xmlns:a16="http://schemas.microsoft.com/office/drawing/2014/main" id="{89178766-B788-418B-A163-79C04E1F458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586494" y="2632411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Photo Editor Photo" r:id="rId9" imgW="304923" imgH="304923" progId="MSPhotoEd.3">
                  <p:embed/>
                </p:oleObj>
              </mc:Choice>
              <mc:Fallback>
                <p:oleObj name="Photo Editor Photo" r:id="rId9" imgW="304923" imgH="304923" progId="MSPhotoEd.3">
                  <p:embed/>
                  <p:pic>
                    <p:nvPicPr>
                      <p:cNvPr id="25" name="Object 7">
                        <a:extLst>
                          <a:ext uri="{FF2B5EF4-FFF2-40B4-BE49-F238E27FC236}">
                            <a16:creationId xmlns:a16="http://schemas.microsoft.com/office/drawing/2014/main" id="{9211877B-029D-478E-8359-653F625FDD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86494" y="2632411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6" name="Picture 8" descr="wichtig">
            <a:extLst>
              <a:ext uri="{FF2B5EF4-FFF2-40B4-BE49-F238E27FC236}">
                <a16:creationId xmlns:a16="http://schemas.microsoft.com/office/drawing/2014/main" id="{4B92E84D-88F7-4B54-A333-378D544A6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390" y="3086768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Textfeld 117">
            <a:extLst>
              <a:ext uri="{FF2B5EF4-FFF2-40B4-BE49-F238E27FC236}">
                <a16:creationId xmlns:a16="http://schemas.microsoft.com/office/drawing/2014/main" id="{AE737677-7826-4954-9D5F-8BBD0B5551A0}"/>
              </a:ext>
            </a:extLst>
          </p:cNvPr>
          <p:cNvSpPr txBox="1"/>
          <p:nvPr/>
        </p:nvSpPr>
        <p:spPr>
          <a:xfrm>
            <a:off x="-692250" y="1490552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16F299B5-7A0D-4C23-81D3-0928A15E6771}"/>
              </a:ext>
            </a:extLst>
          </p:cNvPr>
          <p:cNvSpPr txBox="1"/>
          <p:nvPr/>
        </p:nvSpPr>
        <p:spPr>
          <a:xfrm>
            <a:off x="-692250" y="181711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51050FC6-5B71-42E0-8FCC-D00B2F959766}"/>
              </a:ext>
            </a:extLst>
          </p:cNvPr>
          <p:cNvSpPr txBox="1"/>
          <p:nvPr/>
        </p:nvSpPr>
        <p:spPr>
          <a:xfrm>
            <a:off x="-692250" y="2145250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</p:spTree>
    <p:extLst>
      <p:ext uri="{BB962C8B-B14F-4D97-AF65-F5344CB8AC3E}">
        <p14:creationId xmlns:p14="http://schemas.microsoft.com/office/powerpoint/2010/main" val="789290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Group 295">
            <a:extLst>
              <a:ext uri="{FF2B5EF4-FFF2-40B4-BE49-F238E27FC236}">
                <a16:creationId xmlns:a16="http://schemas.microsoft.com/office/drawing/2014/main" id="{D3B26400-B32D-4EF6-BB79-B65961C02B66}"/>
              </a:ext>
            </a:extLst>
          </p:cNvPr>
          <p:cNvGraphicFramePr>
            <a:graphicFrameLocks noGrp="1"/>
          </p:cNvGraphicFramePr>
          <p:nvPr/>
        </p:nvGraphicFramePr>
        <p:xfrm>
          <a:off x="312826" y="4119053"/>
          <a:ext cx="3430865" cy="2322663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403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7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33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POS</a:t>
                      </a:r>
                      <a:endParaRPr kumimoji="0" lang="en-GB" sz="10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6000" marR="36000" marT="16604" marB="1660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Description</a:t>
                      </a:r>
                      <a:endParaRPr kumimoji="0" lang="en-GB" sz="10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6000" marR="36000" marT="16604" marB="16604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4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0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6000" marR="36000" marT="16604" marB="16604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</a:pPr>
                      <a:r>
                        <a:rPr kumimoji="0" lang="en-GB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P1.1 Exporting DRW/PRT/ASM</a:t>
                      </a:r>
                      <a:br>
                        <a:rPr kumimoji="0" lang="en-GB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from PLM-System into Exchange Folder</a:t>
                      </a:r>
                    </a:p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</a:pPr>
                      <a:r>
                        <a:rPr kumimoji="0" lang="en-GB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P1.2 Lock data inside </a:t>
                      </a:r>
                      <a:r>
                        <a:rPr kumimoji="0" lang="en-GB" sz="900" u="none" strike="noStrike" cap="none" normalizeH="0" baseline="0" noProof="0" dirty="0" err="1">
                          <a:ln>
                            <a:noFill/>
                          </a:ln>
                          <a:effectLst/>
                        </a:rPr>
                        <a:t>Windchill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6000" marR="36000" marT="16604" marB="16604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72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0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6000" marR="36000" marT="16604" marB="16604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366713" algn="l"/>
                        </a:tabLst>
                        <a:defRPr/>
                      </a:pPr>
                      <a:r>
                        <a:rPr kumimoji="0" lang="de-DE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P2.1 CMM - ~4500DS (BREP)</a:t>
                      </a:r>
                    </a:p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366713" algn="l"/>
                        </a:tabLst>
                        <a:defRPr/>
                      </a:pPr>
                      <a:r>
                        <a:rPr kumimoji="0" lang="de-DE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P2.2 NX Datenimport / </a:t>
                      </a:r>
                      <a:r>
                        <a:rPr kumimoji="0" lang="de-DE" sz="900" u="none" strike="noStrike" cap="none" normalizeH="0" baseline="0" noProof="0" dirty="0" err="1">
                          <a:ln>
                            <a:noFill/>
                          </a:ln>
                          <a:effectLst/>
                        </a:rPr>
                        <a:t>UGClone</a:t>
                      </a:r>
                      <a:r>
                        <a:rPr kumimoji="0" lang="de-DE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 – JM ~ 10 </a:t>
                      </a:r>
                      <a:r>
                        <a:rPr kumimoji="0" lang="de-DE" sz="900" u="none" strike="noStrike" cap="none" normalizeH="0" baseline="0" noProof="0" dirty="0" err="1">
                          <a:ln>
                            <a:noFill/>
                          </a:ln>
                          <a:effectLst/>
                        </a:rPr>
                        <a:t>days</a:t>
                      </a:r>
                      <a:endParaRPr kumimoji="0" lang="de-DE" sz="900" u="none" strike="noStrike" cap="none" normalizeH="0" baseline="0" noProof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366713" algn="l"/>
                        </a:tabLst>
                        <a:defRPr/>
                      </a:pPr>
                      <a:r>
                        <a:rPr kumimoji="0" lang="en-GB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P2.3 Attribute migrated from </a:t>
                      </a:r>
                      <a:r>
                        <a:rPr kumimoji="0" lang="en-GB" sz="900" u="none" strike="noStrike" cap="none" normalizeH="0" baseline="0" noProof="0" dirty="0" err="1">
                          <a:ln>
                            <a:noFill/>
                          </a:ln>
                          <a:effectLst/>
                        </a:rPr>
                        <a:t>ProE</a:t>
                      </a:r>
                      <a:endParaRPr kumimoji="0" lang="en-GB" sz="900" u="none" strike="noStrike" cap="none" normalizeH="0" baseline="0" noProof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366713" algn="l"/>
                        </a:tabLst>
                        <a:defRPr/>
                      </a:pPr>
                      <a:r>
                        <a:rPr kumimoji="0" lang="en-GB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P2.4 Mapping between Standard Parts, Construction Parts, Vendor Parts, Electrical Parts</a:t>
                      </a:r>
                    </a:p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366713" algn="l"/>
                        </a:tabLst>
                        <a:defRPr/>
                      </a:pPr>
                      <a:r>
                        <a:rPr kumimoji="0" lang="en-GB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P2.5 Attribute mapping with NX master</a:t>
                      </a:r>
                    </a:p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366713" algn="l"/>
                        </a:tabLst>
                        <a:defRPr/>
                      </a:pPr>
                      <a:r>
                        <a:rPr kumimoji="0" lang="en-GB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P2.6 Con. number ID will be applied</a:t>
                      </a:r>
                    </a:p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>
                          <a:tab pos="366713" algn="l"/>
                        </a:tabLst>
                        <a:defRPr/>
                      </a:pPr>
                      <a:r>
                        <a:rPr kumimoji="0" lang="en-GB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P2.7 Reused components over mapping table</a:t>
                      </a:r>
                      <a:endParaRPr kumimoji="0" lang="en-GB" sz="900" b="0" u="none" strike="noStrike" cap="none" normalizeH="0" baseline="0" noProof="0" dirty="0">
                        <a:ln>
                          <a:noFill/>
                        </a:ln>
                        <a:effectLst/>
                      </a:endParaRPr>
                    </a:p>
                  </a:txBody>
                  <a:tcPr marL="36000" marR="36000" marT="16604" marB="16604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1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0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6000" marR="36000" marT="16604" marB="16604" horzOverflow="overflow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</a:pPr>
                      <a:r>
                        <a:rPr kumimoji="0" lang="en-US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P3.1 Transfer Ownership(spec User) and lock data</a:t>
                      </a:r>
                    </a:p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</a:pPr>
                      <a:r>
                        <a:rPr kumimoji="0" lang="en-US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P3.2 Data repair and rework</a:t>
                      </a:r>
                    </a:p>
                    <a:p>
                      <a:pPr marL="171450" marR="0" lvl="0" indent="-1714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</a:pPr>
                      <a:r>
                        <a:rPr kumimoji="0" lang="en-GB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P.3.3 Optional Action:</a:t>
                      </a:r>
                      <a:r>
                        <a:rPr kumimoji="0" lang="en-US" sz="9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Delete unused attributes???</a:t>
                      </a:r>
                      <a:endParaRPr kumimoji="0" lang="en-US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6000" marR="36000" marT="16604" marB="16604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7" name="Rechteck 45">
            <a:extLst>
              <a:ext uri="{FF2B5EF4-FFF2-40B4-BE49-F238E27FC236}">
                <a16:creationId xmlns:a16="http://schemas.microsoft.com/office/drawing/2014/main" id="{0CF1CB63-FF26-401C-B9B7-FCBED2557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6196" y="1829908"/>
            <a:ext cx="1716180" cy="105318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de-DE" sz="923" dirty="0">
              <a:solidFill>
                <a:srgbClr val="000000"/>
              </a:solidFill>
            </a:endParaRPr>
          </a:p>
        </p:txBody>
      </p:sp>
      <p:sp>
        <p:nvSpPr>
          <p:cNvPr id="136" name="Rechteck 45">
            <a:extLst>
              <a:ext uri="{FF2B5EF4-FFF2-40B4-BE49-F238E27FC236}">
                <a16:creationId xmlns:a16="http://schemas.microsoft.com/office/drawing/2014/main" id="{93794361-E165-40F5-88B5-2E69C0C3C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195" y="1816477"/>
            <a:ext cx="3080871" cy="1053186"/>
          </a:xfrm>
          <a:prstGeom prst="rect">
            <a:avLst/>
          </a:prstGeom>
          <a:gradFill flip="none" rotWithShape="1">
            <a:gsLst>
              <a:gs pos="0">
                <a:srgbClr val="FFC000">
                  <a:alpha val="0"/>
                </a:srgbClr>
              </a:gs>
              <a:gs pos="100000">
                <a:srgbClr val="FFC000">
                  <a:alpha val="74000"/>
                </a:srgbClr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de-DE" sz="923" dirty="0">
              <a:solidFill>
                <a:srgbClr val="000000"/>
              </a:solidFill>
            </a:endParaRPr>
          </a:p>
        </p:txBody>
      </p:sp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r>
              <a:rPr lang="en-GB" dirty="0"/>
              <a:t>Migrate PLM Data - to - TC-NX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4DB8F9E-F8BA-4862-BCE2-E8CE668D8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Migration Workflow System - sketch</a:t>
            </a:r>
          </a:p>
        </p:txBody>
      </p:sp>
      <p:sp>
        <p:nvSpPr>
          <p:cNvPr id="14" name="Rechteck 45">
            <a:extLst>
              <a:ext uri="{FF2B5EF4-FFF2-40B4-BE49-F238E27FC236}">
                <a16:creationId xmlns:a16="http://schemas.microsoft.com/office/drawing/2014/main" id="{31F9A851-3EC2-4D9D-A981-AA4053870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30" y="1879782"/>
            <a:ext cx="2992286" cy="105318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de-DE" sz="923" dirty="0">
              <a:solidFill>
                <a:srgbClr val="000000"/>
              </a:solidFill>
            </a:endParaRPr>
          </a:p>
        </p:txBody>
      </p:sp>
      <p:sp>
        <p:nvSpPr>
          <p:cNvPr id="15" name="Textfeld 9">
            <a:extLst>
              <a:ext uri="{FF2B5EF4-FFF2-40B4-BE49-F238E27FC236}">
                <a16:creationId xmlns:a16="http://schemas.microsoft.com/office/drawing/2014/main" id="{BC74196A-BD1C-49F5-9560-98314C38E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2977" y="1878028"/>
            <a:ext cx="1333902" cy="23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923" dirty="0" err="1">
                <a:solidFill>
                  <a:srgbClr val="000000"/>
                </a:solidFill>
              </a:rPr>
              <a:t>JobMgr</a:t>
            </a:r>
            <a:r>
              <a:rPr lang="de-DE" altLang="de-DE" sz="923" dirty="0">
                <a:solidFill>
                  <a:srgbClr val="000000"/>
                </a:solidFill>
              </a:rPr>
              <a:t> DB + </a:t>
            </a:r>
            <a:r>
              <a:rPr lang="en-GB" altLang="de-DE" sz="923" dirty="0">
                <a:solidFill>
                  <a:srgbClr val="000000"/>
                </a:solidFill>
              </a:rPr>
              <a:t>Config</a:t>
            </a:r>
          </a:p>
        </p:txBody>
      </p:sp>
      <p:sp>
        <p:nvSpPr>
          <p:cNvPr id="16" name="AutoShape 3">
            <a:extLst>
              <a:ext uri="{FF2B5EF4-FFF2-40B4-BE49-F238E27FC236}">
                <a16:creationId xmlns:a16="http://schemas.microsoft.com/office/drawing/2014/main" id="{8983D937-4D02-4595-9F75-6FCA02B07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2698" y="2204089"/>
            <a:ext cx="1459620" cy="570320"/>
          </a:xfrm>
          <a:prstGeom prst="can">
            <a:avLst>
              <a:gd name="adj" fmla="val 16792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6462" tIns="166154" rIns="0" bIns="0" anchor="b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A3A3A3"/>
              </a:buClr>
              <a:buSzPct val="80000"/>
            </a:pPr>
            <a:r>
              <a:rPr lang="de-DE" altLang="de-DE" sz="1292" b="1" dirty="0">
                <a:solidFill>
                  <a:srgbClr val="000000"/>
                </a:solidFill>
              </a:rPr>
              <a:t>Teamcenter/NX</a:t>
            </a:r>
            <a:br>
              <a:rPr lang="de-DE" altLang="de-DE" sz="1015" b="1" dirty="0">
                <a:solidFill>
                  <a:srgbClr val="000000"/>
                </a:solidFill>
              </a:rPr>
            </a:br>
            <a:r>
              <a:rPr lang="de-DE" altLang="de-DE" sz="1200" b="1" dirty="0">
                <a:solidFill>
                  <a:srgbClr val="000000"/>
                </a:solidFill>
              </a:rPr>
              <a:t>#</a:t>
            </a:r>
            <a:r>
              <a:rPr lang="de-DE" altLang="de-DE" sz="1200" b="1" dirty="0" err="1">
                <a:solidFill>
                  <a:srgbClr val="000000"/>
                </a:solidFill>
              </a:rPr>
              <a:t>TCSiteID</a:t>
            </a:r>
            <a:r>
              <a:rPr lang="de-DE" altLang="de-DE" sz="1200" b="1" dirty="0">
                <a:solidFill>
                  <a:srgbClr val="000000"/>
                </a:solidFill>
              </a:rPr>
              <a:t>#</a:t>
            </a:r>
          </a:p>
        </p:txBody>
      </p:sp>
      <p:sp>
        <p:nvSpPr>
          <p:cNvPr id="17" name="AutoShape 4">
            <a:extLst>
              <a:ext uri="{FF2B5EF4-FFF2-40B4-BE49-F238E27FC236}">
                <a16:creationId xmlns:a16="http://schemas.microsoft.com/office/drawing/2014/main" id="{4C72CD65-54F0-4EFF-B86B-AF5EAF6AF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226" y="2218284"/>
            <a:ext cx="1150938" cy="565638"/>
          </a:xfrm>
          <a:prstGeom prst="can">
            <a:avLst>
              <a:gd name="adj" fmla="val 20139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292" b="1" dirty="0">
                <a:solidFill>
                  <a:srgbClr val="000000"/>
                </a:solidFill>
              </a:rPr>
              <a:t>PLM-System</a:t>
            </a:r>
            <a:endParaRPr lang="de-DE" altLang="de-DE" sz="1108" b="1" dirty="0">
              <a:solidFill>
                <a:srgbClr val="000000"/>
              </a:solidFill>
            </a:endParaRPr>
          </a:p>
        </p:txBody>
      </p:sp>
      <p:cxnSp>
        <p:nvCxnSpPr>
          <p:cNvPr id="21" name="Gewinkelte Verbindung 24">
            <a:extLst>
              <a:ext uri="{FF2B5EF4-FFF2-40B4-BE49-F238E27FC236}">
                <a16:creationId xmlns:a16="http://schemas.microsoft.com/office/drawing/2014/main" id="{99271F3E-CA22-4E93-9A6F-FCA46F3CF9E7}"/>
              </a:ext>
            </a:extLst>
          </p:cNvPr>
          <p:cNvCxnSpPr>
            <a:cxnSpLocks noChangeShapeType="1"/>
            <a:stCxn id="16" idx="1"/>
            <a:endCxn id="25" idx="0"/>
          </p:cNvCxnSpPr>
          <p:nvPr/>
        </p:nvCxnSpPr>
        <p:spPr bwMode="auto">
          <a:xfrm rot="16200000" flipV="1">
            <a:off x="7164834" y="1556414"/>
            <a:ext cx="23154" cy="1272197"/>
          </a:xfrm>
          <a:prstGeom prst="bentConnector3">
            <a:avLst>
              <a:gd name="adj1" fmla="val 1011374"/>
            </a:avLst>
          </a:prstGeom>
          <a:noFill/>
          <a:ln w="28575" algn="ctr">
            <a:solidFill>
              <a:srgbClr val="0099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3" name="Picture 6" descr="V:\JobManager\ProgEntw\Ver02\08-Icons-und-Logos\LogosZurSoftware\JobServerApplLogo.png">
            <a:extLst>
              <a:ext uri="{FF2B5EF4-FFF2-40B4-BE49-F238E27FC236}">
                <a16:creationId xmlns:a16="http://schemas.microsoft.com/office/drawing/2014/main" id="{BA146A9E-7A39-41E1-9E7D-2CDF1C9AD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386" y="2149994"/>
            <a:ext cx="1138238" cy="54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6">
            <a:extLst>
              <a:ext uri="{FF2B5EF4-FFF2-40B4-BE49-F238E27FC236}">
                <a16:creationId xmlns:a16="http://schemas.microsoft.com/office/drawing/2014/main" id="{60C2202D-6356-4DF4-BDA2-EA9F7CC72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280" y="2180935"/>
            <a:ext cx="5000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Flussdiagramm: Magnetplattenspeicher 44">
            <a:extLst>
              <a:ext uri="{FF2B5EF4-FFF2-40B4-BE49-F238E27FC236}">
                <a16:creationId xmlns:a16="http://schemas.microsoft.com/office/drawing/2014/main" id="{EA69B555-2F27-4D16-BC9E-67FF724F4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889" y="1935463"/>
            <a:ext cx="292100" cy="240323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923" dirty="0">
                <a:solidFill>
                  <a:srgbClr val="000000"/>
                </a:solidFill>
              </a:rPr>
              <a:t>Vol1</a:t>
            </a:r>
            <a:endParaRPr lang="en-GB" altLang="de-DE" sz="923" dirty="0">
              <a:solidFill>
                <a:srgbClr val="000000"/>
              </a:solidFill>
            </a:endParaRPr>
          </a:p>
        </p:txBody>
      </p:sp>
      <p:sp>
        <p:nvSpPr>
          <p:cNvPr id="29" name="Flussdiagramm: Magnetplattenspeicher 69">
            <a:extLst>
              <a:ext uri="{FF2B5EF4-FFF2-40B4-BE49-F238E27FC236}">
                <a16:creationId xmlns:a16="http://schemas.microsoft.com/office/drawing/2014/main" id="{3A0D0DB5-F69D-4A57-AC29-3EB829145F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065" y="2216817"/>
            <a:ext cx="292100" cy="240323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923">
                <a:solidFill>
                  <a:srgbClr val="000000"/>
                </a:solidFill>
              </a:rPr>
              <a:t>Vol2</a:t>
            </a:r>
            <a:endParaRPr lang="en-GB" altLang="de-DE" sz="923">
              <a:solidFill>
                <a:srgbClr val="000000"/>
              </a:solidFill>
            </a:endParaRPr>
          </a:p>
        </p:txBody>
      </p:sp>
      <p:sp>
        <p:nvSpPr>
          <p:cNvPr id="30" name="Flussdiagramm: Magnetplattenspeicher 70">
            <a:extLst>
              <a:ext uri="{FF2B5EF4-FFF2-40B4-BE49-F238E27FC236}">
                <a16:creationId xmlns:a16="http://schemas.microsoft.com/office/drawing/2014/main" id="{8B613EFC-036D-4FB9-8A49-0B1904031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889" y="2527478"/>
            <a:ext cx="292100" cy="240323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923">
                <a:solidFill>
                  <a:srgbClr val="000000"/>
                </a:solidFill>
              </a:rPr>
              <a:t>Vol3</a:t>
            </a:r>
            <a:endParaRPr lang="en-GB" altLang="de-DE" sz="923">
              <a:solidFill>
                <a:srgbClr val="000000"/>
              </a:solidFill>
            </a:endParaRPr>
          </a:p>
        </p:txBody>
      </p:sp>
      <p:cxnSp>
        <p:nvCxnSpPr>
          <p:cNvPr id="41" name="Gerade Verbindung mit Pfeil 17">
            <a:extLst>
              <a:ext uri="{FF2B5EF4-FFF2-40B4-BE49-F238E27FC236}">
                <a16:creationId xmlns:a16="http://schemas.microsoft.com/office/drawing/2014/main" id="{89B0BA25-2B9C-48F9-8AC3-81339250AB23}"/>
              </a:ext>
            </a:extLst>
          </p:cNvPr>
          <p:cNvCxnSpPr>
            <a:cxnSpLocks noChangeShapeType="1"/>
            <a:stCxn id="25" idx="1"/>
            <a:endCxn id="23" idx="3"/>
          </p:cNvCxnSpPr>
          <p:nvPr/>
        </p:nvCxnSpPr>
        <p:spPr bwMode="auto">
          <a:xfrm flipH="1">
            <a:off x="5320624" y="2419060"/>
            <a:ext cx="969657" cy="2764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Gewinkelte Verbindung 24">
            <a:extLst>
              <a:ext uri="{FF2B5EF4-FFF2-40B4-BE49-F238E27FC236}">
                <a16:creationId xmlns:a16="http://schemas.microsoft.com/office/drawing/2014/main" id="{A0021C32-3818-4204-97C6-8F55279FE0D2}"/>
              </a:ext>
            </a:extLst>
          </p:cNvPr>
          <p:cNvCxnSpPr>
            <a:cxnSpLocks noChangeShapeType="1"/>
            <a:stCxn id="2" idx="0"/>
            <a:endCxn id="17" idx="1"/>
          </p:cNvCxnSpPr>
          <p:nvPr/>
        </p:nvCxnSpPr>
        <p:spPr bwMode="auto">
          <a:xfrm rot="16200000" flipV="1">
            <a:off x="1999167" y="1854813"/>
            <a:ext cx="492178" cy="1219121"/>
          </a:xfrm>
          <a:prstGeom prst="bentConnector3">
            <a:avLst>
              <a:gd name="adj1" fmla="val 146447"/>
            </a:avLst>
          </a:prstGeom>
          <a:noFill/>
          <a:ln w="28575" algn="ctr">
            <a:solidFill>
              <a:srgbClr val="0033CC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6" name="Flussdiagramm: Magnetplattenspeicher 44">
            <a:extLst>
              <a:ext uri="{FF2B5EF4-FFF2-40B4-BE49-F238E27FC236}">
                <a16:creationId xmlns:a16="http://schemas.microsoft.com/office/drawing/2014/main" id="{0BAF04E8-8639-4892-8D90-E6A672656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1720" y="1898535"/>
            <a:ext cx="292100" cy="240323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923" dirty="0">
                <a:solidFill>
                  <a:srgbClr val="000000"/>
                </a:solidFill>
              </a:rPr>
              <a:t>Vol1</a:t>
            </a:r>
            <a:endParaRPr lang="en-GB" altLang="de-DE" sz="923" dirty="0">
              <a:solidFill>
                <a:srgbClr val="000000"/>
              </a:solidFill>
            </a:endParaRPr>
          </a:p>
        </p:txBody>
      </p:sp>
      <p:sp>
        <p:nvSpPr>
          <p:cNvPr id="107" name="Flussdiagramm: Magnetplattenspeicher 69">
            <a:extLst>
              <a:ext uri="{FF2B5EF4-FFF2-40B4-BE49-F238E27FC236}">
                <a16:creationId xmlns:a16="http://schemas.microsoft.com/office/drawing/2014/main" id="{8B48645A-23E4-48C9-ADDA-F669483E1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4896" y="2179889"/>
            <a:ext cx="292100" cy="240323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923">
                <a:solidFill>
                  <a:srgbClr val="000000"/>
                </a:solidFill>
              </a:rPr>
              <a:t>Vol2</a:t>
            </a:r>
            <a:endParaRPr lang="en-GB" altLang="de-DE" sz="923">
              <a:solidFill>
                <a:srgbClr val="000000"/>
              </a:solidFill>
            </a:endParaRPr>
          </a:p>
        </p:txBody>
      </p:sp>
      <p:sp>
        <p:nvSpPr>
          <p:cNvPr id="108" name="Flussdiagramm: Magnetplattenspeicher 70">
            <a:extLst>
              <a:ext uri="{FF2B5EF4-FFF2-40B4-BE49-F238E27FC236}">
                <a16:creationId xmlns:a16="http://schemas.microsoft.com/office/drawing/2014/main" id="{A424891D-350F-401D-A5FF-0890D59ED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1720" y="2490550"/>
            <a:ext cx="292100" cy="240323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923">
                <a:solidFill>
                  <a:srgbClr val="000000"/>
                </a:solidFill>
              </a:rPr>
              <a:t>Vol3</a:t>
            </a:r>
            <a:endParaRPr lang="en-GB" altLang="de-DE" sz="923">
              <a:solidFill>
                <a:srgbClr val="000000"/>
              </a:solidFill>
            </a:endParaRPr>
          </a:p>
        </p:txBody>
      </p:sp>
      <p:cxnSp>
        <p:nvCxnSpPr>
          <p:cNvPr id="117" name="Gewinkelte Verbindung 24">
            <a:extLst>
              <a:ext uri="{FF2B5EF4-FFF2-40B4-BE49-F238E27FC236}">
                <a16:creationId xmlns:a16="http://schemas.microsoft.com/office/drawing/2014/main" id="{C57D32B0-F193-4035-AD72-9E65B0B76B4C}"/>
              </a:ext>
            </a:extLst>
          </p:cNvPr>
          <p:cNvCxnSpPr>
            <a:cxnSpLocks noChangeShapeType="1"/>
            <a:endCxn id="2" idx="2"/>
          </p:cNvCxnSpPr>
          <p:nvPr/>
        </p:nvCxnSpPr>
        <p:spPr bwMode="auto">
          <a:xfrm rot="10800000">
            <a:off x="2854818" y="3143786"/>
            <a:ext cx="1195911" cy="752016"/>
          </a:xfrm>
          <a:prstGeom prst="bentConnector2">
            <a:avLst/>
          </a:prstGeom>
          <a:noFill/>
          <a:ln w="28575" algn="ctr">
            <a:solidFill>
              <a:srgbClr val="0033CC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8" name="Gerade Verbindung mit Pfeil 17">
            <a:extLst>
              <a:ext uri="{FF2B5EF4-FFF2-40B4-BE49-F238E27FC236}">
                <a16:creationId xmlns:a16="http://schemas.microsoft.com/office/drawing/2014/main" id="{42885717-78C1-47A0-A87D-1633C6C7C778}"/>
              </a:ext>
            </a:extLst>
          </p:cNvPr>
          <p:cNvCxnSpPr>
            <a:cxnSpLocks noChangeShapeType="1"/>
            <a:endCxn id="23" idx="2"/>
          </p:cNvCxnSpPr>
          <p:nvPr/>
        </p:nvCxnSpPr>
        <p:spPr bwMode="auto">
          <a:xfrm flipV="1">
            <a:off x="4751505" y="2693653"/>
            <a:ext cx="1" cy="1087093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" name="Textfeld 92">
            <a:extLst>
              <a:ext uri="{FF2B5EF4-FFF2-40B4-BE49-F238E27FC236}">
                <a16:creationId xmlns:a16="http://schemas.microsoft.com/office/drawing/2014/main" id="{C6B3C92B-48AD-4A04-B5B3-F2AE6A6FA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7352" y="1860211"/>
            <a:ext cx="583695" cy="22730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77" dirty="0">
                <a:solidFill>
                  <a:srgbClr val="000000"/>
                </a:solidFill>
              </a:rPr>
              <a:t>Import</a:t>
            </a:r>
            <a:endParaRPr lang="en-GB" altLang="de-DE" sz="1477" dirty="0">
              <a:solidFill>
                <a:srgbClr val="000000"/>
              </a:solidFill>
            </a:endParaRPr>
          </a:p>
        </p:txBody>
      </p:sp>
      <p:sp>
        <p:nvSpPr>
          <p:cNvPr id="166" name="Textfeld 92">
            <a:extLst>
              <a:ext uri="{FF2B5EF4-FFF2-40B4-BE49-F238E27FC236}">
                <a16:creationId xmlns:a16="http://schemas.microsoft.com/office/drawing/2014/main" id="{E219A773-F79E-40FA-81E2-386B8142C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4063" y="1914894"/>
            <a:ext cx="633315" cy="22730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77" dirty="0">
                <a:solidFill>
                  <a:srgbClr val="000000"/>
                </a:solidFill>
              </a:rPr>
              <a:t>Export</a:t>
            </a:r>
            <a:endParaRPr lang="en-GB" altLang="de-DE" sz="1477" dirty="0">
              <a:solidFill>
                <a:srgbClr val="000000"/>
              </a:solidFill>
            </a:endParaRPr>
          </a:p>
        </p:txBody>
      </p:sp>
      <p:sp>
        <p:nvSpPr>
          <p:cNvPr id="170" name="Oval 292">
            <a:extLst>
              <a:ext uri="{FF2B5EF4-FFF2-40B4-BE49-F238E27FC236}">
                <a16:creationId xmlns:a16="http://schemas.microsoft.com/office/drawing/2014/main" id="{D804B7CB-79B5-432B-B43B-1F1B743AE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5720" y="3692115"/>
            <a:ext cx="409998" cy="35655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846" b="1" dirty="0">
                <a:solidFill>
                  <a:srgbClr val="000000"/>
                </a:solidFill>
              </a:rPr>
              <a:t>P1</a:t>
            </a:r>
            <a:endParaRPr lang="en-US" altLang="de-DE" sz="1846" b="1" dirty="0">
              <a:solidFill>
                <a:srgbClr val="000000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E831D22-28AB-4105-9DA8-AEAD60B408F1}"/>
              </a:ext>
            </a:extLst>
          </p:cNvPr>
          <p:cNvSpPr txBox="1"/>
          <p:nvPr/>
        </p:nvSpPr>
        <p:spPr>
          <a:xfrm>
            <a:off x="2239121" y="2710462"/>
            <a:ext cx="1231391" cy="433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108" dirty="0">
                <a:solidFill>
                  <a:schemeClr val="tx1"/>
                </a:solidFill>
              </a:rPr>
              <a:t>PLM-System</a:t>
            </a:r>
            <a:br>
              <a:rPr lang="en-GB" sz="1108" dirty="0">
                <a:solidFill>
                  <a:schemeClr val="tx1"/>
                </a:solidFill>
              </a:rPr>
            </a:br>
            <a:r>
              <a:rPr lang="en-GB" sz="1108" dirty="0">
                <a:solidFill>
                  <a:schemeClr val="tx1"/>
                </a:solidFill>
              </a:rPr>
              <a:t>Export Manual</a:t>
            </a:r>
          </a:p>
        </p:txBody>
      </p:sp>
      <p:sp>
        <p:nvSpPr>
          <p:cNvPr id="104" name="Textfeld 100">
            <a:extLst>
              <a:ext uri="{FF2B5EF4-FFF2-40B4-BE49-F238E27FC236}">
                <a16:creationId xmlns:a16="http://schemas.microsoft.com/office/drawing/2014/main" id="{10F632AA-4D7F-4585-9985-7BB044365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3017" y="3222655"/>
            <a:ext cx="1804843" cy="319639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844083" eaLnBrk="1" hangingPunct="1"/>
            <a:r>
              <a:rPr lang="en-US" sz="1477" dirty="0">
                <a:cs typeface="Arial" charset="0"/>
              </a:rPr>
              <a:t>Exchange Folder</a:t>
            </a:r>
          </a:p>
        </p:txBody>
      </p:sp>
      <p:sp>
        <p:nvSpPr>
          <p:cNvPr id="54" name="Oval 292">
            <a:extLst>
              <a:ext uri="{FF2B5EF4-FFF2-40B4-BE49-F238E27FC236}">
                <a16:creationId xmlns:a16="http://schemas.microsoft.com/office/drawing/2014/main" id="{796B9124-ABB5-453F-A1B7-8D9B39C8E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1284" y="1916412"/>
            <a:ext cx="179526" cy="162102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38" b="1" dirty="0">
                <a:solidFill>
                  <a:srgbClr val="000000"/>
                </a:solidFill>
              </a:rPr>
              <a:t>P1</a:t>
            </a:r>
            <a:endParaRPr lang="en-US" altLang="de-DE" sz="738" b="1" dirty="0">
              <a:solidFill>
                <a:srgbClr val="000000"/>
              </a:solidFill>
            </a:endParaRPr>
          </a:p>
        </p:txBody>
      </p:sp>
      <p:sp>
        <p:nvSpPr>
          <p:cNvPr id="66" name="Oval 292">
            <a:extLst>
              <a:ext uri="{FF2B5EF4-FFF2-40B4-BE49-F238E27FC236}">
                <a16:creationId xmlns:a16="http://schemas.microsoft.com/office/drawing/2014/main" id="{F2CE432D-60DE-408A-B400-707A288A0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870" y="1884178"/>
            <a:ext cx="179526" cy="162102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38" b="1" dirty="0">
                <a:solidFill>
                  <a:srgbClr val="000000"/>
                </a:solidFill>
              </a:rPr>
              <a:t>P2</a:t>
            </a:r>
            <a:endParaRPr lang="en-US" altLang="de-DE" sz="738" b="1" dirty="0">
              <a:solidFill>
                <a:srgbClr val="000000"/>
              </a:solidFill>
            </a:endParaRPr>
          </a:p>
        </p:txBody>
      </p:sp>
      <p:pic>
        <p:nvPicPr>
          <p:cNvPr id="67" name="Grafik 66">
            <a:extLst>
              <a:ext uri="{FF2B5EF4-FFF2-40B4-BE49-F238E27FC236}">
                <a16:creationId xmlns:a16="http://schemas.microsoft.com/office/drawing/2014/main" id="{2AE5A8EF-8560-4843-853B-35B553A056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182" y="3177106"/>
            <a:ext cx="1046638" cy="33762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8" name="Textfeld 67">
            <a:extLst>
              <a:ext uri="{FF2B5EF4-FFF2-40B4-BE49-F238E27FC236}">
                <a16:creationId xmlns:a16="http://schemas.microsoft.com/office/drawing/2014/main" id="{860632F3-2B15-4EB9-ADFC-A55DEE91A1BE}"/>
              </a:ext>
            </a:extLst>
          </p:cNvPr>
          <p:cNvSpPr txBox="1"/>
          <p:nvPr/>
        </p:nvSpPr>
        <p:spPr>
          <a:xfrm>
            <a:off x="8027350" y="3514733"/>
            <a:ext cx="945361" cy="7743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108" dirty="0">
                <a:solidFill>
                  <a:schemeClr val="tx1"/>
                </a:solidFill>
              </a:rPr>
              <a:t>Optional</a:t>
            </a:r>
            <a:br>
              <a:rPr lang="en-GB" sz="1108" dirty="0">
                <a:solidFill>
                  <a:schemeClr val="tx1"/>
                </a:solidFill>
              </a:rPr>
            </a:br>
            <a:r>
              <a:rPr lang="en-GB" sz="1108" dirty="0">
                <a:solidFill>
                  <a:schemeClr val="tx1"/>
                </a:solidFill>
              </a:rPr>
              <a:t>- Update </a:t>
            </a:r>
            <a:br>
              <a:rPr lang="en-GB" sz="1108" dirty="0">
                <a:solidFill>
                  <a:schemeClr val="tx1"/>
                </a:solidFill>
              </a:rPr>
            </a:br>
            <a:r>
              <a:rPr lang="en-GB" sz="1108" dirty="0">
                <a:solidFill>
                  <a:schemeClr val="tx1"/>
                </a:solidFill>
              </a:rPr>
              <a:t>- Clean-up</a:t>
            </a:r>
            <a:br>
              <a:rPr lang="en-GB" sz="1108" dirty="0">
                <a:solidFill>
                  <a:schemeClr val="tx1"/>
                </a:solidFill>
              </a:rPr>
            </a:br>
            <a:r>
              <a:rPr lang="en-GB" sz="1108" dirty="0">
                <a:solidFill>
                  <a:schemeClr val="tx1"/>
                </a:solidFill>
              </a:rPr>
              <a:t>- Checks</a:t>
            </a:r>
          </a:p>
        </p:txBody>
      </p:sp>
      <p:sp>
        <p:nvSpPr>
          <p:cNvPr id="69" name="Oval 292">
            <a:extLst>
              <a:ext uri="{FF2B5EF4-FFF2-40B4-BE49-F238E27FC236}">
                <a16:creationId xmlns:a16="http://schemas.microsoft.com/office/drawing/2014/main" id="{88B1933C-3981-454E-BDDE-391F8AD5D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8405" y="2979399"/>
            <a:ext cx="409998" cy="35655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846" b="1" dirty="0">
                <a:solidFill>
                  <a:srgbClr val="000000"/>
                </a:solidFill>
              </a:rPr>
              <a:t>P3</a:t>
            </a:r>
            <a:endParaRPr lang="en-US" altLang="de-DE" sz="1846" b="1" dirty="0">
              <a:solidFill>
                <a:srgbClr val="000000"/>
              </a:solidFill>
            </a:endParaRPr>
          </a:p>
        </p:txBody>
      </p:sp>
      <p:cxnSp>
        <p:nvCxnSpPr>
          <p:cNvPr id="70" name="Gewinkelte Verbindung 24">
            <a:extLst>
              <a:ext uri="{FF2B5EF4-FFF2-40B4-BE49-F238E27FC236}">
                <a16:creationId xmlns:a16="http://schemas.microsoft.com/office/drawing/2014/main" id="{0D86E463-027F-4D0F-BBD8-7F0BDF938401}"/>
              </a:ext>
            </a:extLst>
          </p:cNvPr>
          <p:cNvCxnSpPr>
            <a:cxnSpLocks noChangeShapeType="1"/>
            <a:stCxn id="68" idx="1"/>
            <a:endCxn id="16" idx="3"/>
          </p:cNvCxnSpPr>
          <p:nvPr/>
        </p:nvCxnSpPr>
        <p:spPr bwMode="auto">
          <a:xfrm rot="10800000">
            <a:off x="7812510" y="2774411"/>
            <a:ext cx="214841" cy="1127481"/>
          </a:xfrm>
          <a:prstGeom prst="bentConnector2">
            <a:avLst/>
          </a:prstGeom>
          <a:noFill/>
          <a:ln w="28575" algn="ctr">
            <a:solidFill>
              <a:srgbClr val="0099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Gewinkelte Verbindung 24">
            <a:extLst>
              <a:ext uri="{FF2B5EF4-FFF2-40B4-BE49-F238E27FC236}">
                <a16:creationId xmlns:a16="http://schemas.microsoft.com/office/drawing/2014/main" id="{DDA1FFBA-F5BE-4AF5-BA94-9138C5ED0AA9}"/>
              </a:ext>
            </a:extLst>
          </p:cNvPr>
          <p:cNvCxnSpPr>
            <a:cxnSpLocks noChangeShapeType="1"/>
            <a:stCxn id="68" idx="3"/>
            <a:endCxn id="16" idx="4"/>
          </p:cNvCxnSpPr>
          <p:nvPr/>
        </p:nvCxnSpPr>
        <p:spPr bwMode="auto">
          <a:xfrm flipH="1" flipV="1">
            <a:off x="8542318" y="2489250"/>
            <a:ext cx="430392" cy="1412641"/>
          </a:xfrm>
          <a:prstGeom prst="bentConnector3">
            <a:avLst>
              <a:gd name="adj1" fmla="val -53114"/>
            </a:avLst>
          </a:prstGeom>
          <a:noFill/>
          <a:ln w="28575" algn="ctr">
            <a:solidFill>
              <a:srgbClr val="0099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Oval 292">
            <a:extLst>
              <a:ext uri="{FF2B5EF4-FFF2-40B4-BE49-F238E27FC236}">
                <a16:creationId xmlns:a16="http://schemas.microsoft.com/office/drawing/2014/main" id="{3FB9FCA6-6F28-4F02-93AA-F1C2BA320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2745" y="3012177"/>
            <a:ext cx="179526" cy="162102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38" b="1" dirty="0">
                <a:solidFill>
                  <a:srgbClr val="000000"/>
                </a:solidFill>
              </a:rPr>
              <a:t>P3</a:t>
            </a:r>
            <a:endParaRPr lang="en-US" altLang="de-DE" sz="738" b="1" dirty="0">
              <a:solidFill>
                <a:srgbClr val="000000"/>
              </a:solidFill>
            </a:endParaRPr>
          </a:p>
        </p:txBody>
      </p:sp>
      <p:sp>
        <p:nvSpPr>
          <p:cNvPr id="80" name="Oval 292">
            <a:extLst>
              <a:ext uri="{FF2B5EF4-FFF2-40B4-BE49-F238E27FC236}">
                <a16:creationId xmlns:a16="http://schemas.microsoft.com/office/drawing/2014/main" id="{8AA057CA-7651-477D-A9E3-3AC6A81FA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2710" y="2409498"/>
            <a:ext cx="179526" cy="162102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38" b="1" dirty="0">
                <a:solidFill>
                  <a:srgbClr val="000000"/>
                </a:solidFill>
              </a:rPr>
              <a:t>P3</a:t>
            </a:r>
            <a:endParaRPr lang="en-US" altLang="de-DE" sz="738" b="1" dirty="0">
              <a:solidFill>
                <a:srgbClr val="000000"/>
              </a:solidFill>
            </a:endParaRPr>
          </a:p>
        </p:txBody>
      </p:sp>
      <p:sp>
        <p:nvSpPr>
          <p:cNvPr id="105" name="Oval 292">
            <a:extLst>
              <a:ext uri="{FF2B5EF4-FFF2-40B4-BE49-F238E27FC236}">
                <a16:creationId xmlns:a16="http://schemas.microsoft.com/office/drawing/2014/main" id="{5670B843-81FA-44E9-B7DF-9419DC6E8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294" y="4522735"/>
            <a:ext cx="314417" cy="27869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292" b="1" dirty="0">
                <a:solidFill>
                  <a:srgbClr val="000000"/>
                </a:solidFill>
              </a:rPr>
              <a:t>P1</a:t>
            </a:r>
            <a:endParaRPr lang="en-US" altLang="de-DE" sz="1292" b="1" dirty="0">
              <a:solidFill>
                <a:srgbClr val="000000"/>
              </a:solidFill>
            </a:endParaRPr>
          </a:p>
        </p:txBody>
      </p:sp>
      <p:sp>
        <p:nvSpPr>
          <p:cNvPr id="109" name="Oval 292">
            <a:extLst>
              <a:ext uri="{FF2B5EF4-FFF2-40B4-BE49-F238E27FC236}">
                <a16:creationId xmlns:a16="http://schemas.microsoft.com/office/drawing/2014/main" id="{AEA38488-CE3E-4338-9C12-A8798B69A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294" y="4877080"/>
            <a:ext cx="314417" cy="27869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292" b="1" dirty="0">
                <a:solidFill>
                  <a:srgbClr val="000000"/>
                </a:solidFill>
              </a:rPr>
              <a:t>P2</a:t>
            </a:r>
            <a:endParaRPr lang="en-US" altLang="de-DE" sz="1292" b="1" dirty="0">
              <a:solidFill>
                <a:srgbClr val="000000"/>
              </a:solidFill>
            </a:endParaRPr>
          </a:p>
        </p:txBody>
      </p:sp>
      <p:sp>
        <p:nvSpPr>
          <p:cNvPr id="111" name="Oval 292">
            <a:extLst>
              <a:ext uri="{FF2B5EF4-FFF2-40B4-BE49-F238E27FC236}">
                <a16:creationId xmlns:a16="http://schemas.microsoft.com/office/drawing/2014/main" id="{06759A8C-2CDE-4156-844A-639EADA5F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473" y="6116557"/>
            <a:ext cx="314417" cy="27869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292" b="1" dirty="0">
                <a:solidFill>
                  <a:srgbClr val="000000"/>
                </a:solidFill>
              </a:rPr>
              <a:t>P3</a:t>
            </a:r>
            <a:endParaRPr lang="en-US" altLang="de-DE" sz="1292" b="1" dirty="0">
              <a:solidFill>
                <a:srgbClr val="000000"/>
              </a:solidFill>
            </a:endParaRPr>
          </a:p>
        </p:txBody>
      </p: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0BDFDDDA-BEC4-4671-B53D-4B1A6CC49A46}"/>
              </a:ext>
            </a:extLst>
          </p:cNvPr>
          <p:cNvCxnSpPr>
            <a:cxnSpLocks/>
            <a:endCxn id="3" idx="1"/>
          </p:cNvCxnSpPr>
          <p:nvPr/>
        </p:nvCxnSpPr>
        <p:spPr bwMode="auto">
          <a:xfrm rot="5400000" flipH="1" flipV="1">
            <a:off x="3966757" y="4388426"/>
            <a:ext cx="896730" cy="6119"/>
          </a:xfrm>
          <a:prstGeom prst="bentConnector2">
            <a:avLst/>
          </a:prstGeom>
          <a:noFill/>
          <a:ln w="28575" algn="ctr">
            <a:solidFill>
              <a:srgbClr val="0033CC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hteck 9">
            <a:extLst>
              <a:ext uri="{FF2B5EF4-FFF2-40B4-BE49-F238E27FC236}">
                <a16:creationId xmlns:a16="http://schemas.microsoft.com/office/drawing/2014/main" id="{CD2A7545-F282-4027-BA93-40DAF7C9E59C}"/>
              </a:ext>
            </a:extLst>
          </p:cNvPr>
          <p:cNvSpPr/>
          <p:nvPr/>
        </p:nvSpPr>
        <p:spPr bwMode="auto">
          <a:xfrm>
            <a:off x="3833404" y="1632832"/>
            <a:ext cx="5588895" cy="4432114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defTabSz="844083"/>
            <a:endParaRPr lang="en-GB" sz="923" dirty="0">
              <a:latin typeface="+mn-lt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9B34CD18-D0B4-45C4-B20E-9AF35A45325E}"/>
              </a:ext>
            </a:extLst>
          </p:cNvPr>
          <p:cNvSpPr/>
          <p:nvPr/>
        </p:nvSpPr>
        <p:spPr bwMode="auto">
          <a:xfrm>
            <a:off x="399793" y="1632833"/>
            <a:ext cx="3326396" cy="2415839"/>
          </a:xfrm>
          <a:prstGeom prst="rect">
            <a:avLst/>
          </a:prstGeom>
          <a:noFill/>
          <a:ln w="285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defTabSz="844083"/>
            <a:endParaRPr lang="en-GB" sz="923" dirty="0">
              <a:latin typeface="+mn-lt"/>
            </a:endParaRPr>
          </a:p>
        </p:txBody>
      </p:sp>
      <p:sp>
        <p:nvSpPr>
          <p:cNvPr id="81" name="Textfeld 100">
            <a:extLst>
              <a:ext uri="{FF2B5EF4-FFF2-40B4-BE49-F238E27FC236}">
                <a16:creationId xmlns:a16="http://schemas.microsoft.com/office/drawing/2014/main" id="{EF5F45CD-CA58-46E6-AE83-4506489ACA8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46673" y="4195963"/>
            <a:ext cx="771252" cy="319446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844083" eaLnBrk="1" hangingPunct="1"/>
            <a:r>
              <a:rPr lang="en-US" sz="738" dirty="0">
                <a:cs typeface="Arial" charset="0"/>
              </a:rPr>
              <a:t>CMM </a:t>
            </a:r>
            <a:r>
              <a:rPr lang="en-US" sz="738" dirty="0" err="1">
                <a:cs typeface="Arial" charset="0"/>
              </a:rPr>
              <a:t>Creo</a:t>
            </a:r>
            <a:r>
              <a:rPr lang="en-US" sz="738" dirty="0">
                <a:cs typeface="Arial" charset="0"/>
              </a:rPr>
              <a:t>=&gt;NX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314C8DCC-BEDD-4EA7-92CB-A7B9568F492E}"/>
              </a:ext>
            </a:extLst>
          </p:cNvPr>
          <p:cNvSpPr txBox="1"/>
          <p:nvPr/>
        </p:nvSpPr>
        <p:spPr>
          <a:xfrm>
            <a:off x="483700" y="1424999"/>
            <a:ext cx="3093678" cy="2628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108" b="1" dirty="0">
                <a:solidFill>
                  <a:schemeClr val="tx1"/>
                </a:solidFill>
              </a:rPr>
              <a:t>Process Step1:</a:t>
            </a:r>
            <a:r>
              <a:rPr lang="en-GB" sz="1108" dirty="0">
                <a:solidFill>
                  <a:schemeClr val="tx1"/>
                </a:solidFill>
              </a:rPr>
              <a:t> Export to Exchange Folder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72E87E36-C3A6-4683-8036-CFF4F809D329}"/>
              </a:ext>
            </a:extLst>
          </p:cNvPr>
          <p:cNvSpPr txBox="1"/>
          <p:nvPr/>
        </p:nvSpPr>
        <p:spPr>
          <a:xfrm>
            <a:off x="4031348" y="1422245"/>
            <a:ext cx="3328334" cy="433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108" b="1" dirty="0">
                <a:solidFill>
                  <a:schemeClr val="tx1"/>
                </a:solidFill>
              </a:rPr>
              <a:t>Process Step2: </a:t>
            </a:r>
            <a:r>
              <a:rPr lang="en-GB" sz="1108" dirty="0">
                <a:solidFill>
                  <a:schemeClr val="tx1"/>
                </a:solidFill>
              </a:rPr>
              <a:t>Migrate and Import to Teamcenter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8911" y="3902740"/>
            <a:ext cx="1536677" cy="58897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F913C59E-18F2-4CFB-8CD3-3EC10EB0917D}"/>
              </a:ext>
            </a:extLst>
          </p:cNvPr>
          <p:cNvSpPr/>
          <p:nvPr/>
        </p:nvSpPr>
        <p:spPr bwMode="auto">
          <a:xfrm>
            <a:off x="4418182" y="3854462"/>
            <a:ext cx="1558922" cy="17731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defTabSz="844083"/>
            <a:endParaRPr lang="en-GB" sz="923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87692" y="4451055"/>
            <a:ext cx="1639227" cy="585438"/>
          </a:xfrm>
          <a:prstGeom prst="rect">
            <a:avLst/>
          </a:prstGeom>
        </p:spPr>
      </p:pic>
      <p:cxnSp>
        <p:nvCxnSpPr>
          <p:cNvPr id="128" name="Gewinkelte Verbindung 24">
            <a:extLst>
              <a:ext uri="{FF2B5EF4-FFF2-40B4-BE49-F238E27FC236}">
                <a16:creationId xmlns:a16="http://schemas.microsoft.com/office/drawing/2014/main" id="{46A19423-29B0-4862-AB0C-FED3039AA4DD}"/>
              </a:ext>
            </a:extLst>
          </p:cNvPr>
          <p:cNvCxnSpPr>
            <a:cxnSpLocks noChangeShapeType="1"/>
            <a:stCxn id="25" idx="2"/>
          </p:cNvCxnSpPr>
          <p:nvPr/>
        </p:nvCxnSpPr>
        <p:spPr bwMode="auto">
          <a:xfrm rot="5400000">
            <a:off x="5509367" y="3407827"/>
            <a:ext cx="1781586" cy="280304"/>
          </a:xfrm>
          <a:prstGeom prst="bentConnector2">
            <a:avLst/>
          </a:prstGeom>
          <a:noFill/>
          <a:ln w="28575" algn="ctr">
            <a:solidFill>
              <a:srgbClr val="009900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1" name="Oval 292">
            <a:extLst>
              <a:ext uri="{FF2B5EF4-FFF2-40B4-BE49-F238E27FC236}">
                <a16:creationId xmlns:a16="http://schemas.microsoft.com/office/drawing/2014/main" id="{33AC7EFA-7CE4-4A6C-8E57-FAD0A8CF1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2695" y="4254668"/>
            <a:ext cx="409998" cy="35655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846" b="1" dirty="0">
                <a:solidFill>
                  <a:srgbClr val="000000"/>
                </a:solidFill>
              </a:rPr>
              <a:t>P2</a:t>
            </a:r>
            <a:endParaRPr lang="en-US" altLang="de-DE" sz="1846" b="1" dirty="0">
              <a:solidFill>
                <a:srgbClr val="000000"/>
              </a:solidFill>
            </a:endParaRP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C889486C-28F2-4D80-8106-483908C6ABC4}"/>
              </a:ext>
            </a:extLst>
          </p:cNvPr>
          <p:cNvSpPr txBox="1"/>
          <p:nvPr/>
        </p:nvSpPr>
        <p:spPr>
          <a:xfrm>
            <a:off x="6320615" y="3204429"/>
            <a:ext cx="1100225" cy="2628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108" dirty="0">
                <a:solidFill>
                  <a:schemeClr val="tx1"/>
                </a:solidFill>
              </a:rPr>
              <a:t>+Import Tools</a:t>
            </a:r>
          </a:p>
        </p:txBody>
      </p:sp>
      <p:pic>
        <p:nvPicPr>
          <p:cNvPr id="167" name="Grafik 166">
            <a:extLst>
              <a:ext uri="{FF2B5EF4-FFF2-40B4-BE49-F238E27FC236}">
                <a16:creationId xmlns:a16="http://schemas.microsoft.com/office/drawing/2014/main" id="{463F192D-9E22-4112-B0FD-2E93087CE2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900" y="2807793"/>
            <a:ext cx="1046638" cy="33762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699A846-A907-4D66-AFF6-05C81C046CBB}"/>
              </a:ext>
            </a:extLst>
          </p:cNvPr>
          <p:cNvSpPr txBox="1"/>
          <p:nvPr/>
        </p:nvSpPr>
        <p:spPr>
          <a:xfrm>
            <a:off x="7402286" y="6601201"/>
            <a:ext cx="186542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:#Datum#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/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r>
              <a:rPr lang="de-DE" sz="1100" dirty="0" err="1">
                <a:solidFill>
                  <a:schemeClr val="tx1"/>
                </a:solidFill>
              </a:rPr>
              <a:t>ma_namk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C93BE152-19D9-41C5-8D43-B1A431849E53}"/>
              </a:ext>
            </a:extLst>
          </p:cNvPr>
          <p:cNvSpPr/>
          <p:nvPr/>
        </p:nvSpPr>
        <p:spPr bwMode="auto">
          <a:xfrm>
            <a:off x="-547598" y="7125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C3589E5F-74C3-4E04-A89E-26AEA83B79B8}"/>
              </a:ext>
            </a:extLst>
          </p:cNvPr>
          <p:cNvSpPr/>
          <p:nvPr/>
        </p:nvSpPr>
        <p:spPr bwMode="auto">
          <a:xfrm>
            <a:off x="-547598" y="38156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08DC9658-123B-4EAF-97D2-26BBD0590A53}"/>
              </a:ext>
            </a:extLst>
          </p:cNvPr>
          <p:cNvSpPr/>
          <p:nvPr/>
        </p:nvSpPr>
        <p:spPr bwMode="auto">
          <a:xfrm>
            <a:off x="-551108" y="795577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0D2401F4-0C54-45EC-8711-1850CA2DFBE6}"/>
              </a:ext>
            </a:extLst>
          </p:cNvPr>
          <p:cNvSpPr/>
          <p:nvPr/>
        </p:nvSpPr>
        <p:spPr bwMode="auto">
          <a:xfrm>
            <a:off x="-551108" y="1140370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85118811-6CA5-4BDF-AC0D-AF61DD9CA5BF}"/>
              </a:ext>
            </a:extLst>
          </p:cNvPr>
          <p:cNvGrpSpPr/>
          <p:nvPr/>
        </p:nvGrpSpPr>
        <p:grpSpPr>
          <a:xfrm>
            <a:off x="-613793" y="5447181"/>
            <a:ext cx="517884" cy="300516"/>
            <a:chOff x="3037074" y="7162194"/>
            <a:chExt cx="517884" cy="300516"/>
          </a:xfrm>
        </p:grpSpPr>
        <p:sp>
          <p:nvSpPr>
            <p:cNvPr id="61" name="Flussdiagramm: Verbindungsstelle 27">
              <a:extLst>
                <a:ext uri="{FF2B5EF4-FFF2-40B4-BE49-F238E27FC236}">
                  <a16:creationId xmlns:a16="http://schemas.microsoft.com/office/drawing/2014/main" id="{95B23D37-565E-4FC9-8844-189332E9E47D}"/>
                </a:ext>
              </a:extLst>
            </p:cNvPr>
            <p:cNvSpPr/>
            <p:nvPr/>
          </p:nvSpPr>
          <p:spPr bwMode="auto">
            <a:xfrm>
              <a:off x="3037074" y="734366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62" name="Flussdiagramm: Verbindungsstelle 28">
              <a:extLst>
                <a:ext uri="{FF2B5EF4-FFF2-40B4-BE49-F238E27FC236}">
                  <a16:creationId xmlns:a16="http://schemas.microsoft.com/office/drawing/2014/main" id="{A96C8A68-6D2E-4D96-8025-46275F064F9B}"/>
                </a:ext>
              </a:extLst>
            </p:cNvPr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63" name="Gewinkelte Verbindung 29">
              <a:extLst>
                <a:ext uri="{FF2B5EF4-FFF2-40B4-BE49-F238E27FC236}">
                  <a16:creationId xmlns:a16="http://schemas.microsoft.com/office/drawing/2014/main" id="{235E8E79-D28C-4D13-B527-FD090994F69A}"/>
                </a:ext>
              </a:extLst>
            </p:cNvPr>
            <p:cNvCxnSpPr>
              <a:stCxn id="61" idx="6"/>
              <a:endCxn id="62" idx="2"/>
            </p:cNvCxnSpPr>
            <p:nvPr/>
          </p:nvCxnSpPr>
          <p:spPr bwMode="auto">
            <a:xfrm flipV="1">
              <a:off x="3164074" y="7221717"/>
              <a:ext cx="263884" cy="1814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D47F82A9-03A9-44D2-A5E3-720E8F57A7AD}"/>
              </a:ext>
            </a:extLst>
          </p:cNvPr>
          <p:cNvGrpSpPr/>
          <p:nvPr/>
        </p:nvGrpSpPr>
        <p:grpSpPr>
          <a:xfrm>
            <a:off x="-639331" y="5024167"/>
            <a:ext cx="542763" cy="344032"/>
            <a:chOff x="2566300" y="7729351"/>
            <a:chExt cx="542763" cy="344032"/>
          </a:xfrm>
        </p:grpSpPr>
        <p:sp>
          <p:nvSpPr>
            <p:cNvPr id="65" name="Flussdiagramm: Verbindungsstelle 30">
              <a:extLst>
                <a:ext uri="{FF2B5EF4-FFF2-40B4-BE49-F238E27FC236}">
                  <a16:creationId xmlns:a16="http://schemas.microsoft.com/office/drawing/2014/main" id="{401D9E3C-2C33-49E9-866D-3AC7D5DDC5D3}"/>
                </a:ext>
              </a:extLst>
            </p:cNvPr>
            <p:cNvSpPr/>
            <p:nvPr/>
          </p:nvSpPr>
          <p:spPr bwMode="auto">
            <a:xfrm>
              <a:off x="2566300" y="7954338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71" name="Flussdiagramm: Verbindungsstelle 31">
              <a:extLst>
                <a:ext uri="{FF2B5EF4-FFF2-40B4-BE49-F238E27FC236}">
                  <a16:creationId xmlns:a16="http://schemas.microsoft.com/office/drawing/2014/main" id="{3DFADA65-8690-44F9-B364-E29CD22B7AA4}"/>
                </a:ext>
              </a:extLst>
            </p:cNvPr>
            <p:cNvSpPr/>
            <p:nvPr/>
          </p:nvSpPr>
          <p:spPr bwMode="auto">
            <a:xfrm>
              <a:off x="2982063" y="772935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72" name="Gewinkelte Verbindung 32">
              <a:extLst>
                <a:ext uri="{FF2B5EF4-FFF2-40B4-BE49-F238E27FC236}">
                  <a16:creationId xmlns:a16="http://schemas.microsoft.com/office/drawing/2014/main" id="{EE242DF7-3F59-407F-B3AA-3BCDE9CD6AA9}"/>
                </a:ext>
              </a:extLst>
            </p:cNvPr>
            <p:cNvCxnSpPr>
              <a:stCxn id="65" idx="6"/>
              <a:endCxn id="71" idx="2"/>
            </p:cNvCxnSpPr>
            <p:nvPr/>
          </p:nvCxnSpPr>
          <p:spPr bwMode="auto">
            <a:xfrm flipV="1">
              <a:off x="2693300" y="7788874"/>
              <a:ext cx="288763" cy="22498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313E5084-249B-49B6-BFCC-C83433B4BB4F}"/>
              </a:ext>
            </a:extLst>
          </p:cNvPr>
          <p:cNvGrpSpPr/>
          <p:nvPr/>
        </p:nvGrpSpPr>
        <p:grpSpPr>
          <a:xfrm>
            <a:off x="-645187" y="4270723"/>
            <a:ext cx="550705" cy="565616"/>
            <a:chOff x="4170261" y="7020422"/>
            <a:chExt cx="550705" cy="565616"/>
          </a:xfrm>
        </p:grpSpPr>
        <p:sp>
          <p:nvSpPr>
            <p:cNvPr id="75" name="Flussdiagramm: Verbindungsstelle 33">
              <a:extLst>
                <a:ext uri="{FF2B5EF4-FFF2-40B4-BE49-F238E27FC236}">
                  <a16:creationId xmlns:a16="http://schemas.microsoft.com/office/drawing/2014/main" id="{411D3790-FB31-4EB0-A6B3-FFA0183DA2D1}"/>
                </a:ext>
              </a:extLst>
            </p:cNvPr>
            <p:cNvSpPr/>
            <p:nvPr/>
          </p:nvSpPr>
          <p:spPr bwMode="auto">
            <a:xfrm>
              <a:off x="4593966" y="7466993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77" name="Flussdiagramm: Verbindungsstelle 34">
              <a:extLst>
                <a:ext uri="{FF2B5EF4-FFF2-40B4-BE49-F238E27FC236}">
                  <a16:creationId xmlns:a16="http://schemas.microsoft.com/office/drawing/2014/main" id="{F81F3525-0F7B-4ACB-B423-EB69F5AC120A}"/>
                </a:ext>
              </a:extLst>
            </p:cNvPr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78" name="Gewinkelte Verbindung 35">
              <a:extLst>
                <a:ext uri="{FF2B5EF4-FFF2-40B4-BE49-F238E27FC236}">
                  <a16:creationId xmlns:a16="http://schemas.microsoft.com/office/drawing/2014/main" id="{C09656A9-CAA5-448A-BEDA-C4372E54840C}"/>
                </a:ext>
              </a:extLst>
            </p:cNvPr>
            <p:cNvCxnSpPr>
              <a:cxnSpLocks/>
              <a:stCxn id="75" idx="2"/>
              <a:endCxn id="77" idx="6"/>
            </p:cNvCxnSpPr>
            <p:nvPr/>
          </p:nvCxnSpPr>
          <p:spPr bwMode="auto">
            <a:xfrm rot="10800000">
              <a:off x="4297262" y="7079946"/>
              <a:ext cx="296705" cy="4465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02490959-491F-45B3-B82D-F0C68D8C4792}"/>
              </a:ext>
            </a:extLst>
          </p:cNvPr>
          <p:cNvGrpSpPr/>
          <p:nvPr/>
        </p:nvGrpSpPr>
        <p:grpSpPr>
          <a:xfrm>
            <a:off x="-635322" y="3573507"/>
            <a:ext cx="546722" cy="696492"/>
            <a:chOff x="4176301" y="7680057"/>
            <a:chExt cx="546722" cy="696492"/>
          </a:xfrm>
        </p:grpSpPr>
        <p:sp>
          <p:nvSpPr>
            <p:cNvPr id="84" name="Flussdiagramm: Verbindungsstelle 36">
              <a:extLst>
                <a:ext uri="{FF2B5EF4-FFF2-40B4-BE49-F238E27FC236}">
                  <a16:creationId xmlns:a16="http://schemas.microsoft.com/office/drawing/2014/main" id="{EF9E1003-5AEA-440A-8B94-0F3B5422CBC0}"/>
                </a:ext>
              </a:extLst>
            </p:cNvPr>
            <p:cNvSpPr/>
            <p:nvPr/>
          </p:nvSpPr>
          <p:spPr bwMode="auto">
            <a:xfrm>
              <a:off x="4596023" y="825750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85" name="Flussdiagramm: Verbindungsstelle 37">
              <a:extLst>
                <a:ext uri="{FF2B5EF4-FFF2-40B4-BE49-F238E27FC236}">
                  <a16:creationId xmlns:a16="http://schemas.microsoft.com/office/drawing/2014/main" id="{8F70B87C-4548-413F-80B0-EB1B746A6EA1}"/>
                </a:ext>
              </a:extLst>
            </p:cNvPr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86" name="Gewinkelte Verbindung 38">
              <a:extLst>
                <a:ext uri="{FF2B5EF4-FFF2-40B4-BE49-F238E27FC236}">
                  <a16:creationId xmlns:a16="http://schemas.microsoft.com/office/drawing/2014/main" id="{3CE55E92-59E2-4605-B52D-2382B786F957}"/>
                </a:ext>
              </a:extLst>
            </p:cNvPr>
            <p:cNvCxnSpPr>
              <a:stCxn id="84" idx="0"/>
              <a:endCxn id="85" idx="4"/>
            </p:cNvCxnSpPr>
            <p:nvPr/>
          </p:nvCxnSpPr>
          <p:spPr bwMode="auto">
            <a:xfrm rot="16200000" flipV="1">
              <a:off x="4220461" y="7818442"/>
              <a:ext cx="458402" cy="41972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87" name="Object 7">
            <a:extLst>
              <a:ext uri="{FF2B5EF4-FFF2-40B4-BE49-F238E27FC236}">
                <a16:creationId xmlns:a16="http://schemas.microsoft.com/office/drawing/2014/main" id="{7BF5180D-B999-4CE4-A87E-5FBEA14BC4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586494" y="2632411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Photo Editor Photo" r:id="rId9" imgW="304923" imgH="304923" progId="MSPhotoEd.3">
                  <p:embed/>
                </p:oleObj>
              </mc:Choice>
              <mc:Fallback>
                <p:oleObj name="Photo Editor Photo" r:id="rId9" imgW="304923" imgH="304923" progId="MSPhotoEd.3">
                  <p:embed/>
                  <p:pic>
                    <p:nvPicPr>
                      <p:cNvPr id="25" name="Object 7">
                        <a:extLst>
                          <a:ext uri="{FF2B5EF4-FFF2-40B4-BE49-F238E27FC236}">
                            <a16:creationId xmlns:a16="http://schemas.microsoft.com/office/drawing/2014/main" id="{9211877B-029D-478E-8359-653F625FDD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86494" y="2632411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8" name="Picture 8" descr="wichtig">
            <a:extLst>
              <a:ext uri="{FF2B5EF4-FFF2-40B4-BE49-F238E27FC236}">
                <a16:creationId xmlns:a16="http://schemas.microsoft.com/office/drawing/2014/main" id="{2B45E5BD-F8C5-44B8-9137-F7812A294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390" y="3086768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Textfeld 88">
            <a:extLst>
              <a:ext uri="{FF2B5EF4-FFF2-40B4-BE49-F238E27FC236}">
                <a16:creationId xmlns:a16="http://schemas.microsoft.com/office/drawing/2014/main" id="{CEC3898C-AC77-483A-AD50-4387F60F0696}"/>
              </a:ext>
            </a:extLst>
          </p:cNvPr>
          <p:cNvSpPr txBox="1"/>
          <p:nvPr/>
        </p:nvSpPr>
        <p:spPr>
          <a:xfrm>
            <a:off x="-692250" y="1490552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8A5804EA-8E6B-4C38-B522-1F0F8A715145}"/>
              </a:ext>
            </a:extLst>
          </p:cNvPr>
          <p:cNvSpPr txBox="1"/>
          <p:nvPr/>
        </p:nvSpPr>
        <p:spPr>
          <a:xfrm>
            <a:off x="-692250" y="181711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23C8956F-2603-4F43-9713-D4FDDB94D0ED}"/>
              </a:ext>
            </a:extLst>
          </p:cNvPr>
          <p:cNvSpPr txBox="1"/>
          <p:nvPr/>
        </p:nvSpPr>
        <p:spPr>
          <a:xfrm>
            <a:off x="-692250" y="2145250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</p:spTree>
    <p:extLst>
      <p:ext uri="{BB962C8B-B14F-4D97-AF65-F5344CB8AC3E}">
        <p14:creationId xmlns:p14="http://schemas.microsoft.com/office/powerpoint/2010/main" val="715124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Group 295">
            <a:extLst>
              <a:ext uri="{FF2B5EF4-FFF2-40B4-BE49-F238E27FC236}">
                <a16:creationId xmlns:a16="http://schemas.microsoft.com/office/drawing/2014/main" id="{D3B26400-B32D-4EF6-BB79-B65961C02B66}"/>
              </a:ext>
            </a:extLst>
          </p:cNvPr>
          <p:cNvGraphicFramePr>
            <a:graphicFrameLocks noGrp="1"/>
          </p:cNvGraphicFramePr>
          <p:nvPr/>
        </p:nvGraphicFramePr>
        <p:xfrm>
          <a:off x="233562" y="4766971"/>
          <a:ext cx="3603596" cy="1576527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423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42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1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POS</a:t>
                      </a:r>
                      <a:endParaRPr kumimoji="0" lang="en-GB" sz="11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1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Description</a:t>
                      </a:r>
                      <a:endParaRPr kumimoji="0" lang="en-GB" sz="11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12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1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Exporting #Cad-System# Files from </a:t>
                      </a:r>
                      <a:r>
                        <a:rPr lang="en-US" altLang="en-US" sz="1000" dirty="0"/>
                        <a:t>CAD Locations into Staging File System</a:t>
                      </a:r>
                      <a:endParaRPr kumimoji="0" lang="en-GB" sz="1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42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1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366713" algn="l"/>
                        </a:tabLst>
                        <a:defRPr/>
                      </a:pP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Validate Data in </a:t>
                      </a:r>
                      <a:r>
                        <a:rPr lang="en-US" altLang="en-US" sz="1000" dirty="0"/>
                        <a:t>Staging File System</a:t>
                      </a:r>
                      <a:endParaRPr kumimoji="0" lang="en-GB" sz="1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05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Import #Cad-System# Files that are validate as OK </a:t>
                      </a:r>
                      <a:b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000" u="none" strike="noStrike" cap="none" normalizeH="0" baseline="0" noProof="0" dirty="0">
                          <a:ln>
                            <a:noFill/>
                          </a:ln>
                          <a:effectLst/>
                        </a:rPr>
                        <a:t>to TC</a:t>
                      </a:r>
                      <a:endParaRPr kumimoji="0" lang="en-GB" sz="1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05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Optional do clean-up actions on imported Data</a:t>
                      </a:r>
                      <a:b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endParaRPr kumimoji="0" lang="en-GB" sz="1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/>
                </a:tc>
                <a:extLst>
                  <a:ext uri="{0D108BD9-81ED-4DB2-BD59-A6C34878D82A}">
                    <a16:rowId xmlns:a16="http://schemas.microsoft.com/office/drawing/2014/main" val="1043512244"/>
                  </a:ext>
                </a:extLst>
              </a:tr>
            </a:tbl>
          </a:graphicData>
        </a:graphic>
      </p:graphicFrame>
      <p:sp>
        <p:nvSpPr>
          <p:cNvPr id="157" name="Rechteck 45">
            <a:extLst>
              <a:ext uri="{FF2B5EF4-FFF2-40B4-BE49-F238E27FC236}">
                <a16:creationId xmlns:a16="http://schemas.microsoft.com/office/drawing/2014/main" id="{0CF1CB63-FF26-401C-B9B7-FCBED2557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158" y="1791887"/>
            <a:ext cx="1859195" cy="114095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136" name="Rechteck 45">
            <a:extLst>
              <a:ext uri="{FF2B5EF4-FFF2-40B4-BE49-F238E27FC236}">
                <a16:creationId xmlns:a16="http://schemas.microsoft.com/office/drawing/2014/main" id="{93794361-E165-40F5-88B5-2E69C0C3C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7406" y="1777337"/>
            <a:ext cx="3337610" cy="1140952"/>
          </a:xfrm>
          <a:prstGeom prst="rect">
            <a:avLst/>
          </a:prstGeom>
          <a:gradFill flip="none" rotWithShape="1">
            <a:gsLst>
              <a:gs pos="0">
                <a:srgbClr val="FFC000">
                  <a:alpha val="0"/>
                </a:srgbClr>
              </a:gs>
              <a:gs pos="100000">
                <a:srgbClr val="FFC000">
                  <a:alpha val="74000"/>
                </a:srgbClr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r>
              <a:rPr lang="en-GB" dirty="0"/>
              <a:t>Migration Workflow Native to TC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4DB8F9E-F8BA-4862-BCE2-E8CE668D8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383" y="935015"/>
            <a:ext cx="9394880" cy="339196"/>
          </a:xfrm>
        </p:spPr>
        <p:txBody>
          <a:bodyPr/>
          <a:lstStyle/>
          <a:p>
            <a:r>
              <a:rPr lang="en-GB" dirty="0"/>
              <a:t>System - sketch</a:t>
            </a:r>
          </a:p>
        </p:txBody>
      </p:sp>
      <p:sp>
        <p:nvSpPr>
          <p:cNvPr id="15" name="Textfeld 9">
            <a:extLst>
              <a:ext uri="{FF2B5EF4-FFF2-40B4-BE49-F238E27FC236}">
                <a16:creationId xmlns:a16="http://schemas.microsoft.com/office/drawing/2014/main" id="{BC74196A-BD1C-49F5-9560-98314C38E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8504" y="1844017"/>
            <a:ext cx="1445061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dirty="0" err="1">
                <a:solidFill>
                  <a:srgbClr val="000000"/>
                </a:solidFill>
              </a:rPr>
              <a:t>JobMgr</a:t>
            </a:r>
            <a:r>
              <a:rPr lang="de-DE" altLang="de-DE" dirty="0">
                <a:solidFill>
                  <a:srgbClr val="000000"/>
                </a:solidFill>
              </a:rPr>
              <a:t> DB + </a:t>
            </a:r>
            <a:r>
              <a:rPr lang="en-GB" altLang="de-DE" dirty="0">
                <a:solidFill>
                  <a:srgbClr val="000000"/>
                </a:solidFill>
              </a:rPr>
              <a:t>Config</a:t>
            </a:r>
          </a:p>
        </p:txBody>
      </p:sp>
      <p:sp>
        <p:nvSpPr>
          <p:cNvPr id="16" name="AutoShape 3">
            <a:extLst>
              <a:ext uri="{FF2B5EF4-FFF2-40B4-BE49-F238E27FC236}">
                <a16:creationId xmlns:a16="http://schemas.microsoft.com/office/drawing/2014/main" id="{8983D937-4D02-4595-9F75-6FCA02B07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1535" y="2197249"/>
            <a:ext cx="1581255" cy="617847"/>
          </a:xfrm>
          <a:prstGeom prst="can">
            <a:avLst>
              <a:gd name="adj" fmla="val 16792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180000" rIns="0" bIns="0" anchor="b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A3A3A3"/>
              </a:buClr>
              <a:buSzPct val="80000"/>
            </a:pPr>
            <a:r>
              <a:rPr lang="de-DE" altLang="de-DE" sz="1400" b="1" dirty="0">
                <a:solidFill>
                  <a:srgbClr val="000000"/>
                </a:solidFill>
              </a:rPr>
              <a:t>Teamcenter</a:t>
            </a:r>
            <a:br>
              <a:rPr lang="de-DE" altLang="de-DE" sz="1100" b="1" dirty="0">
                <a:solidFill>
                  <a:srgbClr val="000000"/>
                </a:solidFill>
              </a:rPr>
            </a:br>
            <a:r>
              <a:rPr lang="de-DE" altLang="de-DE" sz="1200" b="1" dirty="0">
                <a:solidFill>
                  <a:srgbClr val="000000"/>
                </a:solidFill>
              </a:rPr>
              <a:t>#</a:t>
            </a:r>
            <a:r>
              <a:rPr lang="de-DE" altLang="de-DE" sz="1200" b="1" dirty="0" err="1">
                <a:solidFill>
                  <a:srgbClr val="000000"/>
                </a:solidFill>
              </a:rPr>
              <a:t>TCSiteID</a:t>
            </a:r>
            <a:r>
              <a:rPr lang="de-DE" altLang="de-DE" sz="1200" b="1" dirty="0">
                <a:solidFill>
                  <a:srgbClr val="000000"/>
                </a:solidFill>
              </a:rPr>
              <a:t>#</a:t>
            </a:r>
          </a:p>
        </p:txBody>
      </p:sp>
      <p:cxnSp>
        <p:nvCxnSpPr>
          <p:cNvPr id="21" name="Gewinkelte Verbindung 24">
            <a:extLst>
              <a:ext uri="{FF2B5EF4-FFF2-40B4-BE49-F238E27FC236}">
                <a16:creationId xmlns:a16="http://schemas.microsoft.com/office/drawing/2014/main" id="{99271F3E-CA22-4E93-9A6F-FCA46F3CF9E7}"/>
              </a:ext>
            </a:extLst>
          </p:cNvPr>
          <p:cNvCxnSpPr>
            <a:cxnSpLocks noChangeShapeType="1"/>
            <a:stCxn id="16" idx="1"/>
            <a:endCxn id="25" idx="0"/>
          </p:cNvCxnSpPr>
          <p:nvPr/>
        </p:nvCxnSpPr>
        <p:spPr bwMode="auto">
          <a:xfrm rot="16200000" flipV="1">
            <a:off x="7600516" y="1495601"/>
            <a:ext cx="25083" cy="1378213"/>
          </a:xfrm>
          <a:prstGeom prst="bentConnector3">
            <a:avLst>
              <a:gd name="adj1" fmla="val 1011374"/>
            </a:avLst>
          </a:prstGeom>
          <a:noFill/>
          <a:ln w="28575" algn="ctr">
            <a:solidFill>
              <a:srgbClr val="0099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3" name="Picture 6" descr="V:\JobManager\ProgEntw\Ver02\08-Icons-und-Logos\LogosZurSoftware\JobServerApplLogo.png">
            <a:extLst>
              <a:ext uri="{FF2B5EF4-FFF2-40B4-BE49-F238E27FC236}">
                <a16:creationId xmlns:a16="http://schemas.microsoft.com/office/drawing/2014/main" id="{BA146A9E-7A39-41E1-9E7D-2CDF1C9AD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530" y="2138647"/>
            <a:ext cx="1233091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6">
            <a:extLst>
              <a:ext uri="{FF2B5EF4-FFF2-40B4-BE49-F238E27FC236}">
                <a16:creationId xmlns:a16="http://schemas.microsoft.com/office/drawing/2014/main" id="{60C2202D-6356-4DF4-BDA2-EA9F7CC72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083" y="2172166"/>
            <a:ext cx="541734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1" name="Gerade Verbindung mit Pfeil 17">
            <a:extLst>
              <a:ext uri="{FF2B5EF4-FFF2-40B4-BE49-F238E27FC236}">
                <a16:creationId xmlns:a16="http://schemas.microsoft.com/office/drawing/2014/main" id="{89B0BA25-2B9C-48F9-8AC3-81339250AB23}"/>
              </a:ext>
            </a:extLst>
          </p:cNvPr>
          <p:cNvCxnSpPr>
            <a:cxnSpLocks noChangeShapeType="1"/>
            <a:stCxn id="25" idx="1"/>
            <a:endCxn id="23" idx="3"/>
          </p:cNvCxnSpPr>
          <p:nvPr/>
        </p:nvCxnSpPr>
        <p:spPr bwMode="auto">
          <a:xfrm flipH="1">
            <a:off x="5602621" y="2430135"/>
            <a:ext cx="1050462" cy="2994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6" name="Flussdiagramm: Magnetplattenspeicher 44">
            <a:extLst>
              <a:ext uri="{FF2B5EF4-FFF2-40B4-BE49-F238E27FC236}">
                <a16:creationId xmlns:a16="http://schemas.microsoft.com/office/drawing/2014/main" id="{0BAF04E8-8639-4892-8D90-E6A672656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7976" y="1866232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dirty="0">
                <a:solidFill>
                  <a:srgbClr val="000000"/>
                </a:solidFill>
              </a:rPr>
              <a:t>Vol1</a:t>
            </a:r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107" name="Flussdiagramm: Magnetplattenspeicher 69">
            <a:extLst>
              <a:ext uri="{FF2B5EF4-FFF2-40B4-BE49-F238E27FC236}">
                <a16:creationId xmlns:a16="http://schemas.microsoft.com/office/drawing/2014/main" id="{8B48645A-23E4-48C9-ADDA-F669483E1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1416" y="2171032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Vol2</a:t>
            </a: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108" name="Flussdiagramm: Magnetplattenspeicher 70">
            <a:extLst>
              <a:ext uri="{FF2B5EF4-FFF2-40B4-BE49-F238E27FC236}">
                <a16:creationId xmlns:a16="http://schemas.microsoft.com/office/drawing/2014/main" id="{A424891D-350F-401D-A5FF-0890D59ED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7976" y="2507582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Vol3</a:t>
            </a:r>
            <a:endParaRPr lang="en-GB" altLang="de-DE">
              <a:solidFill>
                <a:srgbClr val="000000"/>
              </a:solidFill>
            </a:endParaRPr>
          </a:p>
        </p:txBody>
      </p:sp>
      <p:cxnSp>
        <p:nvCxnSpPr>
          <p:cNvPr id="117" name="Gewinkelte Verbindung 24">
            <a:extLst>
              <a:ext uri="{FF2B5EF4-FFF2-40B4-BE49-F238E27FC236}">
                <a16:creationId xmlns:a16="http://schemas.microsoft.com/office/drawing/2014/main" id="{C57D32B0-F193-4035-AD72-9E65B0B76B4C}"/>
              </a:ext>
            </a:extLst>
          </p:cNvPr>
          <p:cNvCxnSpPr>
            <a:cxnSpLocks noChangeShapeType="1"/>
            <a:stCxn id="34" idx="1"/>
            <a:endCxn id="2" idx="2"/>
          </p:cNvCxnSpPr>
          <p:nvPr/>
        </p:nvCxnSpPr>
        <p:spPr bwMode="auto">
          <a:xfrm rot="10800000">
            <a:off x="1494422" y="3822123"/>
            <a:ext cx="2726421" cy="691128"/>
          </a:xfrm>
          <a:prstGeom prst="bentConnector2">
            <a:avLst/>
          </a:prstGeom>
          <a:noFill/>
          <a:ln w="28575" algn="ctr">
            <a:solidFill>
              <a:srgbClr val="0033CC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Gewinkelte Verbindung 24">
            <a:extLst>
              <a:ext uri="{FF2B5EF4-FFF2-40B4-BE49-F238E27FC236}">
                <a16:creationId xmlns:a16="http://schemas.microsoft.com/office/drawing/2014/main" id="{46A19423-29B0-4862-AB0C-FED3039AA4DD}"/>
              </a:ext>
            </a:extLst>
          </p:cNvPr>
          <p:cNvCxnSpPr>
            <a:cxnSpLocks noChangeShapeType="1"/>
            <a:stCxn id="25" idx="2"/>
            <a:endCxn id="34" idx="3"/>
          </p:cNvCxnSpPr>
          <p:nvPr/>
        </p:nvCxnSpPr>
        <p:spPr bwMode="auto">
          <a:xfrm rot="5400000">
            <a:off x="5741062" y="3330362"/>
            <a:ext cx="1825147" cy="540631"/>
          </a:xfrm>
          <a:prstGeom prst="bentConnector2">
            <a:avLst/>
          </a:prstGeom>
          <a:noFill/>
          <a:ln w="28575" algn="ctr">
            <a:solidFill>
              <a:srgbClr val="009900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8" name="Gerade Verbindung mit Pfeil 17">
            <a:extLst>
              <a:ext uri="{FF2B5EF4-FFF2-40B4-BE49-F238E27FC236}">
                <a16:creationId xmlns:a16="http://schemas.microsoft.com/office/drawing/2014/main" id="{42885717-78C1-47A0-A87D-1633C6C7C778}"/>
              </a:ext>
            </a:extLst>
          </p:cNvPr>
          <p:cNvCxnSpPr>
            <a:cxnSpLocks noChangeShapeType="1"/>
            <a:endCxn id="23" idx="2"/>
          </p:cNvCxnSpPr>
          <p:nvPr/>
        </p:nvCxnSpPr>
        <p:spPr bwMode="auto">
          <a:xfrm flipV="1">
            <a:off x="4986075" y="2727610"/>
            <a:ext cx="1" cy="1177684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" name="Textfeld 92">
            <a:extLst>
              <a:ext uri="{FF2B5EF4-FFF2-40B4-BE49-F238E27FC236}">
                <a16:creationId xmlns:a16="http://schemas.microsoft.com/office/drawing/2014/main" id="{C6B3C92B-48AD-4A04-B5B3-F2AE6A6FA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243" y="1824715"/>
            <a:ext cx="632336" cy="246221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Import</a:t>
            </a:r>
            <a:endParaRPr lang="en-GB" altLang="de-DE" sz="1600" dirty="0">
              <a:solidFill>
                <a:srgbClr val="000000"/>
              </a:solidFill>
            </a:endParaRPr>
          </a:p>
        </p:txBody>
      </p:sp>
      <p:pic>
        <p:nvPicPr>
          <p:cNvPr id="167" name="Grafik 166">
            <a:extLst>
              <a:ext uri="{FF2B5EF4-FFF2-40B4-BE49-F238E27FC236}">
                <a16:creationId xmlns:a16="http://schemas.microsoft.com/office/drawing/2014/main" id="{463F192D-9E22-4112-B0FD-2E93087CE2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636" y="2939800"/>
            <a:ext cx="1133858" cy="3657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0" name="Oval 292">
            <a:extLst>
              <a:ext uri="{FF2B5EF4-FFF2-40B4-BE49-F238E27FC236}">
                <a16:creationId xmlns:a16="http://schemas.microsoft.com/office/drawing/2014/main" id="{D804B7CB-79B5-432B-B43B-1F1B743AE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6772" y="3979153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P1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sp>
        <p:nvSpPr>
          <p:cNvPr id="104" name="Textfeld 100">
            <a:extLst>
              <a:ext uri="{FF2B5EF4-FFF2-40B4-BE49-F238E27FC236}">
                <a16:creationId xmlns:a16="http://schemas.microsoft.com/office/drawing/2014/main" id="{10F632AA-4D7F-4585-9985-7BB044365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9355" y="3656253"/>
            <a:ext cx="2176042" cy="261610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 defTabSz="914400" eaLnBrk="1" hangingPunct="1"/>
            <a:r>
              <a:rPr lang="en-US" altLang="en-US" sz="1100" dirty="0"/>
              <a:t>Clean CAD staging File System</a:t>
            </a:r>
            <a:endParaRPr lang="en-US" sz="1100" dirty="0">
              <a:cs typeface="Arial" charset="0"/>
            </a:endParaRP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C889486C-28F2-4D80-8106-483908C6ABC4}"/>
              </a:ext>
            </a:extLst>
          </p:cNvPr>
          <p:cNvSpPr txBox="1"/>
          <p:nvPr/>
        </p:nvSpPr>
        <p:spPr>
          <a:xfrm>
            <a:off x="6714504" y="3380419"/>
            <a:ext cx="1191910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+Import Tools</a:t>
            </a:r>
          </a:p>
        </p:txBody>
      </p:sp>
      <p:sp>
        <p:nvSpPr>
          <p:cNvPr id="66" name="Oval 292">
            <a:extLst>
              <a:ext uri="{FF2B5EF4-FFF2-40B4-BE49-F238E27FC236}">
                <a16:creationId xmlns:a16="http://schemas.microsoft.com/office/drawing/2014/main" id="{F2CE432D-60DE-408A-B400-707A288A0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388" y="1850679"/>
            <a:ext cx="194487" cy="175611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P2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pic>
        <p:nvPicPr>
          <p:cNvPr id="67" name="Grafik 66">
            <a:extLst>
              <a:ext uri="{FF2B5EF4-FFF2-40B4-BE49-F238E27FC236}">
                <a16:creationId xmlns:a16="http://schemas.microsoft.com/office/drawing/2014/main" id="{2AE5A8EF-8560-4843-853B-35B553A056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560" y="3251352"/>
            <a:ext cx="1133858" cy="3657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8" name="Textfeld 67">
            <a:extLst>
              <a:ext uri="{FF2B5EF4-FFF2-40B4-BE49-F238E27FC236}">
                <a16:creationId xmlns:a16="http://schemas.microsoft.com/office/drawing/2014/main" id="{860632F3-2B15-4EB9-ADFC-A55DEE91A1BE}"/>
              </a:ext>
            </a:extLst>
          </p:cNvPr>
          <p:cNvSpPr txBox="1"/>
          <p:nvPr/>
        </p:nvSpPr>
        <p:spPr>
          <a:xfrm>
            <a:off x="8534907" y="3617113"/>
            <a:ext cx="1024141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Optional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- Update 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- Clean-up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- Checks</a:t>
            </a:r>
          </a:p>
        </p:txBody>
      </p:sp>
      <p:sp>
        <p:nvSpPr>
          <p:cNvPr id="69" name="Oval 292">
            <a:extLst>
              <a:ext uri="{FF2B5EF4-FFF2-40B4-BE49-F238E27FC236}">
                <a16:creationId xmlns:a16="http://schemas.microsoft.com/office/drawing/2014/main" id="{88B1933C-3981-454E-BDDE-391F8AD5D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3973" y="3762842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P3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cxnSp>
        <p:nvCxnSpPr>
          <p:cNvPr id="70" name="Gewinkelte Verbindung 24">
            <a:extLst>
              <a:ext uri="{FF2B5EF4-FFF2-40B4-BE49-F238E27FC236}">
                <a16:creationId xmlns:a16="http://schemas.microsoft.com/office/drawing/2014/main" id="{0D86E463-027F-4D0F-BBD8-7F0BDF938401}"/>
              </a:ext>
            </a:extLst>
          </p:cNvPr>
          <p:cNvCxnSpPr>
            <a:cxnSpLocks noChangeShapeType="1"/>
            <a:stCxn id="68" idx="1"/>
            <a:endCxn id="16" idx="3"/>
          </p:cNvCxnSpPr>
          <p:nvPr/>
        </p:nvCxnSpPr>
        <p:spPr bwMode="auto">
          <a:xfrm rot="10800000">
            <a:off x="8302163" y="2815096"/>
            <a:ext cx="232744" cy="1217516"/>
          </a:xfrm>
          <a:prstGeom prst="bentConnector2">
            <a:avLst/>
          </a:prstGeom>
          <a:noFill/>
          <a:ln w="28575" algn="ctr">
            <a:solidFill>
              <a:srgbClr val="0099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Gewinkelte Verbindung 24">
            <a:extLst>
              <a:ext uri="{FF2B5EF4-FFF2-40B4-BE49-F238E27FC236}">
                <a16:creationId xmlns:a16="http://schemas.microsoft.com/office/drawing/2014/main" id="{DDA1FFBA-F5BE-4AF5-BA94-9138C5ED0AA9}"/>
              </a:ext>
            </a:extLst>
          </p:cNvPr>
          <p:cNvCxnSpPr>
            <a:cxnSpLocks noChangeShapeType="1"/>
            <a:stCxn id="68" idx="3"/>
            <a:endCxn id="16" idx="4"/>
          </p:cNvCxnSpPr>
          <p:nvPr/>
        </p:nvCxnSpPr>
        <p:spPr bwMode="auto">
          <a:xfrm flipH="1" flipV="1">
            <a:off x="9092790" y="2506173"/>
            <a:ext cx="466258" cy="1526439"/>
          </a:xfrm>
          <a:prstGeom prst="bentConnector3">
            <a:avLst>
              <a:gd name="adj1" fmla="val -43581"/>
            </a:avLst>
          </a:prstGeom>
          <a:noFill/>
          <a:ln w="28575" algn="ctr">
            <a:solidFill>
              <a:srgbClr val="0099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" name="Oval 292">
            <a:extLst>
              <a:ext uri="{FF2B5EF4-FFF2-40B4-BE49-F238E27FC236}">
                <a16:creationId xmlns:a16="http://schemas.microsoft.com/office/drawing/2014/main" id="{8AA057CA-7651-477D-A9E3-3AC6A81FA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9048" y="2419776"/>
            <a:ext cx="194487" cy="175611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P3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cxnSp>
        <p:nvCxnSpPr>
          <p:cNvPr id="50" name="Verbinder: gewinkelt 49">
            <a:extLst>
              <a:ext uri="{FF2B5EF4-FFF2-40B4-BE49-F238E27FC236}">
                <a16:creationId xmlns:a16="http://schemas.microsoft.com/office/drawing/2014/main" id="{CFD945EE-AD2B-46F4-B81F-F95403E5B8AF}"/>
              </a:ext>
            </a:extLst>
          </p:cNvPr>
          <p:cNvCxnSpPr>
            <a:cxnSpLocks/>
            <a:stCxn id="34" idx="2"/>
            <a:endCxn id="3086" idx="1"/>
          </p:cNvCxnSpPr>
          <p:nvPr/>
        </p:nvCxnSpPr>
        <p:spPr bwMode="auto">
          <a:xfrm rot="16200000" flipH="1">
            <a:off x="5164977" y="5212407"/>
            <a:ext cx="607780" cy="333573"/>
          </a:xfrm>
          <a:prstGeom prst="bentConnector2">
            <a:avLst/>
          </a:prstGeom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5" name="Oval 292">
            <a:extLst>
              <a:ext uri="{FF2B5EF4-FFF2-40B4-BE49-F238E27FC236}">
                <a16:creationId xmlns:a16="http://schemas.microsoft.com/office/drawing/2014/main" id="{5670B843-81FA-44E9-B7DF-9419DC6E8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763" y="5057911"/>
            <a:ext cx="340618" cy="301914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P1</a:t>
            </a:r>
            <a:endParaRPr lang="en-US" altLang="de-DE" sz="1400" b="1" dirty="0">
              <a:solidFill>
                <a:srgbClr val="000000"/>
              </a:solidFill>
            </a:endParaRPr>
          </a:p>
        </p:txBody>
      </p:sp>
      <p:sp>
        <p:nvSpPr>
          <p:cNvPr id="109" name="Oval 292">
            <a:extLst>
              <a:ext uri="{FF2B5EF4-FFF2-40B4-BE49-F238E27FC236}">
                <a16:creationId xmlns:a16="http://schemas.microsoft.com/office/drawing/2014/main" id="{AEA38488-CE3E-4338-9C12-A8798B69A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713" y="5390984"/>
            <a:ext cx="340618" cy="301914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P2</a:t>
            </a:r>
            <a:endParaRPr lang="en-US" altLang="de-DE" sz="1400" b="1" dirty="0">
              <a:solidFill>
                <a:srgbClr val="000000"/>
              </a:solidFill>
            </a:endParaRPr>
          </a:p>
        </p:txBody>
      </p:sp>
      <p:sp>
        <p:nvSpPr>
          <p:cNvPr id="111" name="Oval 292">
            <a:extLst>
              <a:ext uri="{FF2B5EF4-FFF2-40B4-BE49-F238E27FC236}">
                <a16:creationId xmlns:a16="http://schemas.microsoft.com/office/drawing/2014/main" id="{06759A8C-2CDE-4156-844A-639EADA5F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363" y="5680732"/>
            <a:ext cx="340618" cy="301914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P3</a:t>
            </a:r>
            <a:endParaRPr lang="en-US" altLang="de-DE" sz="1400" b="1" dirty="0">
              <a:solidFill>
                <a:srgbClr val="000000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D2A7545-F282-4027-BA93-40DAF7C9E59C}"/>
              </a:ext>
            </a:extLst>
          </p:cNvPr>
          <p:cNvSpPr/>
          <p:nvPr/>
        </p:nvSpPr>
        <p:spPr bwMode="auto">
          <a:xfrm>
            <a:off x="3991468" y="1578388"/>
            <a:ext cx="5838332" cy="4643303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defTabSz="844083"/>
            <a:endParaRPr lang="en-GB" sz="923" dirty="0">
              <a:latin typeface="+mn-lt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9B34CD18-D0B4-45C4-B20E-9AF35A45325E}"/>
              </a:ext>
            </a:extLst>
          </p:cNvPr>
          <p:cNvSpPr/>
          <p:nvPr/>
        </p:nvSpPr>
        <p:spPr bwMode="auto">
          <a:xfrm>
            <a:off x="271721" y="1578388"/>
            <a:ext cx="3603596" cy="3075396"/>
          </a:xfrm>
          <a:prstGeom prst="rect">
            <a:avLst/>
          </a:prstGeom>
          <a:noFill/>
          <a:ln w="285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314C8DCC-BEDD-4EA7-92CB-A7B9568F492E}"/>
              </a:ext>
            </a:extLst>
          </p:cNvPr>
          <p:cNvSpPr txBox="1"/>
          <p:nvPr/>
        </p:nvSpPr>
        <p:spPr>
          <a:xfrm>
            <a:off x="362621" y="1353234"/>
            <a:ext cx="335148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Clr>
                <a:srgbClr val="A3A3A3"/>
              </a:buClr>
              <a:buSzPct val="80000"/>
            </a:pPr>
            <a:r>
              <a:rPr lang="de-DE" sz="1200" b="1" dirty="0">
                <a:solidFill>
                  <a:srgbClr val="000000"/>
                </a:solidFill>
              </a:rPr>
              <a:t>Nativ</a:t>
            </a:r>
          </a:p>
          <a:p>
            <a:pPr lvl="0">
              <a:buClr>
                <a:srgbClr val="A3A3A3"/>
              </a:buClr>
              <a:buSzPct val="80000"/>
            </a:pPr>
            <a:r>
              <a:rPr lang="de-DE" altLang="de-DE" sz="1200" b="1" dirty="0">
                <a:solidFill>
                  <a:srgbClr val="000000"/>
                </a:solidFill>
              </a:rPr>
              <a:t>Source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72E87E36-C3A6-4683-8036-CFF4F809D329}"/>
              </a:ext>
            </a:extLst>
          </p:cNvPr>
          <p:cNvSpPr txBox="1"/>
          <p:nvPr/>
        </p:nvSpPr>
        <p:spPr>
          <a:xfrm>
            <a:off x="4205906" y="1350252"/>
            <a:ext cx="3605695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chemeClr val="tx1"/>
                </a:solidFill>
              </a:rPr>
              <a:t>Process Step2: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Migrate and Import to Teamcenter</a:t>
            </a:r>
          </a:p>
        </p:txBody>
      </p:sp>
      <p:sp>
        <p:nvSpPr>
          <p:cNvPr id="3086" name="Textfeld 3085">
            <a:extLst>
              <a:ext uri="{FF2B5EF4-FFF2-40B4-BE49-F238E27FC236}">
                <a16:creationId xmlns:a16="http://schemas.microsoft.com/office/drawing/2014/main" id="{16EEBA76-A41D-4FA5-AE87-7CBD4D58C5EE}"/>
              </a:ext>
            </a:extLst>
          </p:cNvPr>
          <p:cNvSpPr txBox="1"/>
          <p:nvPr/>
        </p:nvSpPr>
        <p:spPr>
          <a:xfrm>
            <a:off x="5635654" y="5303493"/>
            <a:ext cx="4161859" cy="7591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chemeClr val="tx1"/>
                </a:solidFill>
                <a:latin typeface="+mn-lt"/>
              </a:rPr>
              <a:t>Content:</a:t>
            </a:r>
          </a:p>
          <a:p>
            <a:pPr algn="l">
              <a:spcAft>
                <a:spcPts val="200"/>
              </a:spcAft>
              <a:tabLst>
                <a:tab pos="182563" algn="l"/>
              </a:tabLst>
            </a:pPr>
            <a:r>
              <a:rPr lang="en-GB" dirty="0">
                <a:solidFill>
                  <a:schemeClr val="tx1"/>
                </a:solidFill>
              </a:rPr>
              <a:t>	#Cad-System# files </a:t>
            </a:r>
          </a:p>
          <a:p>
            <a:pPr algn="l">
              <a:spcAft>
                <a:spcPts val="200"/>
              </a:spcAft>
              <a:tabLst>
                <a:tab pos="182563" algn="l"/>
              </a:tabLst>
            </a:pPr>
            <a:r>
              <a:rPr lang="en-GB" dirty="0">
                <a:solidFill>
                  <a:schemeClr val="tx1"/>
                </a:solidFill>
              </a:rPr>
              <a:t>	Metadata export containing Number/Rev Data and Attributes (.xml)</a:t>
            </a:r>
          </a:p>
          <a:p>
            <a:pPr algn="l">
              <a:spcAft>
                <a:spcPts val="200"/>
              </a:spcAft>
              <a:tabLst>
                <a:tab pos="182563" algn="l"/>
              </a:tabLst>
            </a:pPr>
            <a:r>
              <a:rPr lang="en-GB" dirty="0">
                <a:solidFill>
                  <a:schemeClr val="tx1"/>
                </a:solidFill>
                <a:latin typeface="+mn-lt"/>
              </a:rPr>
              <a:t>	</a:t>
            </a:r>
            <a:r>
              <a:rPr lang="en-GB" dirty="0">
                <a:solidFill>
                  <a:schemeClr val="tx1"/>
                </a:solidFill>
              </a:rPr>
              <a:t>Additional Office Documents like Excel Word documents. (Optional)</a:t>
            </a:r>
          </a:p>
        </p:txBody>
      </p:sp>
      <p:sp>
        <p:nvSpPr>
          <p:cNvPr id="90" name="Oval 292">
            <a:extLst>
              <a:ext uri="{FF2B5EF4-FFF2-40B4-BE49-F238E27FC236}">
                <a16:creationId xmlns:a16="http://schemas.microsoft.com/office/drawing/2014/main" id="{0C8F56A3-2847-48F4-B0DA-D4F53E311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375" y="5498660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F1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91" name="Oval 292">
            <a:extLst>
              <a:ext uri="{FF2B5EF4-FFF2-40B4-BE49-F238E27FC236}">
                <a16:creationId xmlns:a16="http://schemas.microsoft.com/office/drawing/2014/main" id="{CBBF82CC-D19E-40EE-AE93-962EDAF33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375" y="5673123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F2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sp>
        <p:nvSpPr>
          <p:cNvPr id="92" name="Oval 292">
            <a:extLst>
              <a:ext uri="{FF2B5EF4-FFF2-40B4-BE49-F238E27FC236}">
                <a16:creationId xmlns:a16="http://schemas.microsoft.com/office/drawing/2014/main" id="{B4E5F2DD-AEC1-4601-8F99-2AA27A3A5B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375" y="5847586"/>
            <a:ext cx="162233" cy="15512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b="1" dirty="0">
                <a:solidFill>
                  <a:srgbClr val="000000"/>
                </a:solidFill>
              </a:rPr>
              <a:t>F3</a:t>
            </a:r>
            <a:endParaRPr lang="en-US" altLang="de-DE" sz="700" b="1" dirty="0">
              <a:solidFill>
                <a:srgbClr val="000000"/>
              </a:solidFill>
            </a:endParaRP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C9D0592-A585-492F-8AE6-4EA04AF7C0A2}"/>
              </a:ext>
            </a:extLst>
          </p:cNvPr>
          <p:cNvGrpSpPr/>
          <p:nvPr/>
        </p:nvGrpSpPr>
        <p:grpSpPr>
          <a:xfrm>
            <a:off x="4220842" y="3951197"/>
            <a:ext cx="2162477" cy="1124107"/>
            <a:chOff x="4290711" y="4023071"/>
            <a:chExt cx="2162477" cy="1124107"/>
          </a:xfrm>
        </p:grpSpPr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AF376F21-8099-4E08-AC3C-7FC36C3D6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290711" y="4023071"/>
              <a:ext cx="2162477" cy="112410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87" name="Oval 292">
              <a:extLst>
                <a:ext uri="{FF2B5EF4-FFF2-40B4-BE49-F238E27FC236}">
                  <a16:creationId xmlns:a16="http://schemas.microsoft.com/office/drawing/2014/main" id="{8BA82BD0-38B1-499D-BF7E-31E91E0A3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8048" y="4516378"/>
              <a:ext cx="162233" cy="155129"/>
            </a:xfrm>
            <a:prstGeom prst="ellipse">
              <a:avLst/>
            </a:prstGeom>
            <a:solidFill>
              <a:srgbClr val="FFFF66"/>
            </a:solidFill>
            <a:ln w="9525">
              <a:pattFill prst="dkUpDiag">
                <a:fgClr>
                  <a:srgbClr val="FF0000"/>
                </a:fgClr>
                <a:bgClr>
                  <a:schemeClr val="accent2"/>
                </a:bgClr>
              </a:patt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de-DE" altLang="de-DE" sz="700" b="1" dirty="0">
                  <a:solidFill>
                    <a:srgbClr val="000000"/>
                  </a:solidFill>
                </a:rPr>
                <a:t>F2</a:t>
              </a:r>
              <a:endParaRPr lang="en-US" altLang="de-DE" sz="700" b="1" dirty="0">
                <a:solidFill>
                  <a:srgbClr val="000000"/>
                </a:solidFill>
              </a:endParaRPr>
            </a:p>
          </p:txBody>
        </p:sp>
        <p:sp>
          <p:nvSpPr>
            <p:cNvPr id="88" name="Oval 292">
              <a:extLst>
                <a:ext uri="{FF2B5EF4-FFF2-40B4-BE49-F238E27FC236}">
                  <a16:creationId xmlns:a16="http://schemas.microsoft.com/office/drawing/2014/main" id="{6A380166-9F9C-4F06-A11C-F84AC745D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8047" y="4725658"/>
              <a:ext cx="162233" cy="155129"/>
            </a:xfrm>
            <a:prstGeom prst="ellipse">
              <a:avLst/>
            </a:prstGeom>
            <a:solidFill>
              <a:srgbClr val="FFFF66"/>
            </a:solidFill>
            <a:ln w="9525">
              <a:pattFill prst="dkUpDiag">
                <a:fgClr>
                  <a:srgbClr val="FF0000"/>
                </a:fgClr>
                <a:bgClr>
                  <a:schemeClr val="accent2"/>
                </a:bgClr>
              </a:patt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de-DE" altLang="de-DE" sz="700" b="1" dirty="0">
                  <a:solidFill>
                    <a:srgbClr val="000000"/>
                  </a:solidFill>
                </a:rPr>
                <a:t>F3</a:t>
              </a:r>
              <a:endParaRPr lang="en-US" altLang="de-DE" sz="700" b="1" dirty="0">
                <a:solidFill>
                  <a:srgbClr val="000000"/>
                </a:solidFill>
              </a:endParaRPr>
            </a:p>
          </p:txBody>
        </p:sp>
        <p:sp>
          <p:nvSpPr>
            <p:cNvPr id="86" name="Oval 292">
              <a:extLst>
                <a:ext uri="{FF2B5EF4-FFF2-40B4-BE49-F238E27FC236}">
                  <a16:creationId xmlns:a16="http://schemas.microsoft.com/office/drawing/2014/main" id="{5102BBEA-F37D-4085-B3D7-6A40C18C3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6528" y="4191021"/>
              <a:ext cx="162233" cy="155129"/>
            </a:xfrm>
            <a:prstGeom prst="ellipse">
              <a:avLst/>
            </a:prstGeom>
            <a:solidFill>
              <a:srgbClr val="FFFF66"/>
            </a:solidFill>
            <a:ln w="9525">
              <a:pattFill prst="dkUpDiag">
                <a:fgClr>
                  <a:srgbClr val="FF0000"/>
                </a:fgClr>
                <a:bgClr>
                  <a:schemeClr val="accent2"/>
                </a:bgClr>
              </a:patt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de-DE" altLang="de-DE" sz="700" b="1" dirty="0">
                  <a:solidFill>
                    <a:srgbClr val="000000"/>
                  </a:solidFill>
                </a:rPr>
                <a:t>F1</a:t>
              </a:r>
              <a:endParaRPr lang="en-US" altLang="de-DE" sz="700" b="1" dirty="0">
                <a:solidFill>
                  <a:srgbClr val="000000"/>
                </a:solidFill>
              </a:endParaRPr>
            </a:p>
          </p:txBody>
        </p:sp>
        <p:sp>
          <p:nvSpPr>
            <p:cNvPr id="38" name="Geschweifte Klammer rechts 37">
              <a:extLst>
                <a:ext uri="{FF2B5EF4-FFF2-40B4-BE49-F238E27FC236}">
                  <a16:creationId xmlns:a16="http://schemas.microsoft.com/office/drawing/2014/main" id="{422EEA10-DF2C-4DC2-A70F-82ED73546D2D}"/>
                </a:ext>
              </a:extLst>
            </p:cNvPr>
            <p:cNvSpPr/>
            <p:nvPr/>
          </p:nvSpPr>
          <p:spPr bwMode="auto">
            <a:xfrm>
              <a:off x="6127852" y="4100415"/>
              <a:ext cx="162233" cy="317762"/>
            </a:xfrm>
            <a:prstGeom prst="rightBrac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F9DE0BB1-2340-4777-B0B1-DF08E1EAED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331" y="1824715"/>
            <a:ext cx="1778180" cy="1997408"/>
          </a:xfrm>
          <a:prstGeom prst="rect">
            <a:avLst/>
          </a:prstGeom>
        </p:spPr>
      </p:pic>
      <p:sp>
        <p:nvSpPr>
          <p:cNvPr id="171" name="Oval 292">
            <a:extLst>
              <a:ext uri="{FF2B5EF4-FFF2-40B4-BE49-F238E27FC236}">
                <a16:creationId xmlns:a16="http://schemas.microsoft.com/office/drawing/2014/main" id="{33AC7EFA-7CE4-4A6C-8E57-FAD0A8CF1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122" y="4058234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P2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sp>
        <p:nvSpPr>
          <p:cNvPr id="58" name="Oval 292">
            <a:extLst>
              <a:ext uri="{FF2B5EF4-FFF2-40B4-BE49-F238E27FC236}">
                <a16:creationId xmlns:a16="http://schemas.microsoft.com/office/drawing/2014/main" id="{2A23AF91-42FA-4545-B637-C708836D1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137" y="6022957"/>
            <a:ext cx="340618" cy="301914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P4</a:t>
            </a:r>
            <a:endParaRPr lang="en-US" altLang="de-DE" sz="1400" b="1" dirty="0">
              <a:solidFill>
                <a:srgbClr val="000000"/>
              </a:solidFill>
            </a:endParaRPr>
          </a:p>
        </p:txBody>
      </p:sp>
      <p:sp>
        <p:nvSpPr>
          <p:cNvPr id="59" name="Oval 292">
            <a:extLst>
              <a:ext uri="{FF2B5EF4-FFF2-40B4-BE49-F238E27FC236}">
                <a16:creationId xmlns:a16="http://schemas.microsoft.com/office/drawing/2014/main" id="{2E690703-14A6-4683-9703-9B5350E62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917" y="3807938"/>
            <a:ext cx="340618" cy="301914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400" b="1" dirty="0">
                <a:solidFill>
                  <a:srgbClr val="000000"/>
                </a:solidFill>
              </a:rPr>
              <a:t>P4</a:t>
            </a:r>
            <a:endParaRPr lang="en-US" altLang="de-DE" sz="1400" b="1" dirty="0">
              <a:solidFill>
                <a:srgbClr val="000000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348E314-86D8-447D-9B1B-BDACD87C509E}"/>
              </a:ext>
            </a:extLst>
          </p:cNvPr>
          <p:cNvSpPr txBox="1"/>
          <p:nvPr/>
        </p:nvSpPr>
        <p:spPr>
          <a:xfrm>
            <a:off x="7402286" y="6601201"/>
            <a:ext cx="186542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:#Datum#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/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r>
              <a:rPr lang="de-DE" sz="1100" dirty="0" err="1">
                <a:solidFill>
                  <a:schemeClr val="tx1"/>
                </a:solidFill>
              </a:rPr>
              <a:t>ma_namk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42CD5CD4-B4B4-475A-822B-F9FA1DF418DD}"/>
              </a:ext>
            </a:extLst>
          </p:cNvPr>
          <p:cNvSpPr/>
          <p:nvPr/>
        </p:nvSpPr>
        <p:spPr bwMode="auto">
          <a:xfrm>
            <a:off x="-547598" y="7125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0AB0F13D-9F07-486D-8BBA-D158D6CB243A}"/>
              </a:ext>
            </a:extLst>
          </p:cNvPr>
          <p:cNvSpPr/>
          <p:nvPr/>
        </p:nvSpPr>
        <p:spPr bwMode="auto">
          <a:xfrm>
            <a:off x="-547598" y="38156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03DEAF0A-FE55-4B63-8A1F-3114ED016992}"/>
              </a:ext>
            </a:extLst>
          </p:cNvPr>
          <p:cNvSpPr/>
          <p:nvPr/>
        </p:nvSpPr>
        <p:spPr bwMode="auto">
          <a:xfrm>
            <a:off x="-551108" y="795577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9D0BB3EB-E5A0-4E91-8057-BCDE1FEC6C2F}"/>
              </a:ext>
            </a:extLst>
          </p:cNvPr>
          <p:cNvSpPr/>
          <p:nvPr/>
        </p:nvSpPr>
        <p:spPr bwMode="auto">
          <a:xfrm>
            <a:off x="-551108" y="1140370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7292EDF8-9606-41E9-BA9F-C91C572E3A57}"/>
              </a:ext>
            </a:extLst>
          </p:cNvPr>
          <p:cNvGrpSpPr/>
          <p:nvPr/>
        </p:nvGrpSpPr>
        <p:grpSpPr>
          <a:xfrm>
            <a:off x="-613793" y="5447181"/>
            <a:ext cx="517884" cy="300516"/>
            <a:chOff x="3037074" y="7162194"/>
            <a:chExt cx="517884" cy="300516"/>
          </a:xfrm>
        </p:grpSpPr>
        <p:sp>
          <p:nvSpPr>
            <p:cNvPr id="62" name="Flussdiagramm: Verbindungsstelle 27">
              <a:extLst>
                <a:ext uri="{FF2B5EF4-FFF2-40B4-BE49-F238E27FC236}">
                  <a16:creationId xmlns:a16="http://schemas.microsoft.com/office/drawing/2014/main" id="{0EB89AAE-E05A-42F7-9835-2EABFA070D9B}"/>
                </a:ext>
              </a:extLst>
            </p:cNvPr>
            <p:cNvSpPr/>
            <p:nvPr/>
          </p:nvSpPr>
          <p:spPr bwMode="auto">
            <a:xfrm>
              <a:off x="3037074" y="734366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63" name="Flussdiagramm: Verbindungsstelle 28">
              <a:extLst>
                <a:ext uri="{FF2B5EF4-FFF2-40B4-BE49-F238E27FC236}">
                  <a16:creationId xmlns:a16="http://schemas.microsoft.com/office/drawing/2014/main" id="{414D5EAB-6BBF-4760-BC1D-329B0BF94D58}"/>
                </a:ext>
              </a:extLst>
            </p:cNvPr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64" name="Gewinkelte Verbindung 29">
              <a:extLst>
                <a:ext uri="{FF2B5EF4-FFF2-40B4-BE49-F238E27FC236}">
                  <a16:creationId xmlns:a16="http://schemas.microsoft.com/office/drawing/2014/main" id="{EBC72C85-D917-4C87-BB70-C63D52B627FE}"/>
                </a:ext>
              </a:extLst>
            </p:cNvPr>
            <p:cNvCxnSpPr>
              <a:stCxn id="62" idx="6"/>
              <a:endCxn id="63" idx="2"/>
            </p:cNvCxnSpPr>
            <p:nvPr/>
          </p:nvCxnSpPr>
          <p:spPr bwMode="auto">
            <a:xfrm flipV="1">
              <a:off x="3164074" y="7221717"/>
              <a:ext cx="263884" cy="1814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9E60A14D-CDC7-48BD-886E-E54C7117A8A7}"/>
              </a:ext>
            </a:extLst>
          </p:cNvPr>
          <p:cNvGrpSpPr/>
          <p:nvPr/>
        </p:nvGrpSpPr>
        <p:grpSpPr>
          <a:xfrm>
            <a:off x="-639331" y="5024167"/>
            <a:ext cx="542763" cy="344032"/>
            <a:chOff x="2566300" y="7729351"/>
            <a:chExt cx="542763" cy="344032"/>
          </a:xfrm>
        </p:grpSpPr>
        <p:sp>
          <p:nvSpPr>
            <p:cNvPr id="71" name="Flussdiagramm: Verbindungsstelle 30">
              <a:extLst>
                <a:ext uri="{FF2B5EF4-FFF2-40B4-BE49-F238E27FC236}">
                  <a16:creationId xmlns:a16="http://schemas.microsoft.com/office/drawing/2014/main" id="{BE2C8386-3EB1-4C98-A0FC-733807510882}"/>
                </a:ext>
              </a:extLst>
            </p:cNvPr>
            <p:cNvSpPr/>
            <p:nvPr/>
          </p:nvSpPr>
          <p:spPr bwMode="auto">
            <a:xfrm>
              <a:off x="2566300" y="7954338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72" name="Flussdiagramm: Verbindungsstelle 31">
              <a:extLst>
                <a:ext uri="{FF2B5EF4-FFF2-40B4-BE49-F238E27FC236}">
                  <a16:creationId xmlns:a16="http://schemas.microsoft.com/office/drawing/2014/main" id="{712E4297-7406-4B24-8137-4D3225CCB487}"/>
                </a:ext>
              </a:extLst>
            </p:cNvPr>
            <p:cNvSpPr/>
            <p:nvPr/>
          </p:nvSpPr>
          <p:spPr bwMode="auto">
            <a:xfrm>
              <a:off x="2982063" y="772935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73" name="Gewinkelte Verbindung 32">
              <a:extLst>
                <a:ext uri="{FF2B5EF4-FFF2-40B4-BE49-F238E27FC236}">
                  <a16:creationId xmlns:a16="http://schemas.microsoft.com/office/drawing/2014/main" id="{D90E1F5C-47BF-4CBB-B4FE-3774730415BC}"/>
                </a:ext>
              </a:extLst>
            </p:cNvPr>
            <p:cNvCxnSpPr>
              <a:stCxn id="71" idx="6"/>
              <a:endCxn id="72" idx="2"/>
            </p:cNvCxnSpPr>
            <p:nvPr/>
          </p:nvCxnSpPr>
          <p:spPr bwMode="auto">
            <a:xfrm flipV="1">
              <a:off x="2693300" y="7788874"/>
              <a:ext cx="288763" cy="22498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6DF43280-7F2C-4D9D-BE4C-6E2E2D12A427}"/>
              </a:ext>
            </a:extLst>
          </p:cNvPr>
          <p:cNvGrpSpPr/>
          <p:nvPr/>
        </p:nvGrpSpPr>
        <p:grpSpPr>
          <a:xfrm>
            <a:off x="-645187" y="4270723"/>
            <a:ext cx="550705" cy="565616"/>
            <a:chOff x="4170261" y="7020422"/>
            <a:chExt cx="550705" cy="565616"/>
          </a:xfrm>
        </p:grpSpPr>
        <p:sp>
          <p:nvSpPr>
            <p:cNvPr id="77" name="Flussdiagramm: Verbindungsstelle 33">
              <a:extLst>
                <a:ext uri="{FF2B5EF4-FFF2-40B4-BE49-F238E27FC236}">
                  <a16:creationId xmlns:a16="http://schemas.microsoft.com/office/drawing/2014/main" id="{FF949109-BB98-439E-8851-C347F68AD424}"/>
                </a:ext>
              </a:extLst>
            </p:cNvPr>
            <p:cNvSpPr/>
            <p:nvPr/>
          </p:nvSpPr>
          <p:spPr bwMode="auto">
            <a:xfrm>
              <a:off x="4593966" y="7466993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78" name="Flussdiagramm: Verbindungsstelle 34">
              <a:extLst>
                <a:ext uri="{FF2B5EF4-FFF2-40B4-BE49-F238E27FC236}">
                  <a16:creationId xmlns:a16="http://schemas.microsoft.com/office/drawing/2014/main" id="{3983E218-7713-4478-BED9-E080D2B36685}"/>
                </a:ext>
              </a:extLst>
            </p:cNvPr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79" name="Gewinkelte Verbindung 35">
              <a:extLst>
                <a:ext uri="{FF2B5EF4-FFF2-40B4-BE49-F238E27FC236}">
                  <a16:creationId xmlns:a16="http://schemas.microsoft.com/office/drawing/2014/main" id="{7461F0B4-B455-4E6F-89A4-7FC6134B6C9B}"/>
                </a:ext>
              </a:extLst>
            </p:cNvPr>
            <p:cNvCxnSpPr>
              <a:cxnSpLocks/>
              <a:stCxn id="77" idx="2"/>
              <a:endCxn id="78" idx="6"/>
            </p:cNvCxnSpPr>
            <p:nvPr/>
          </p:nvCxnSpPr>
          <p:spPr bwMode="auto">
            <a:xfrm rot="10800000">
              <a:off x="4297262" y="7079946"/>
              <a:ext cx="296705" cy="4465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973EBEDC-8E11-41AD-BDC4-851D8CB4BC8F}"/>
              </a:ext>
            </a:extLst>
          </p:cNvPr>
          <p:cNvGrpSpPr/>
          <p:nvPr/>
        </p:nvGrpSpPr>
        <p:grpSpPr>
          <a:xfrm>
            <a:off x="-635322" y="3573507"/>
            <a:ext cx="546722" cy="696492"/>
            <a:chOff x="4176301" y="7680057"/>
            <a:chExt cx="546722" cy="696492"/>
          </a:xfrm>
        </p:grpSpPr>
        <p:sp>
          <p:nvSpPr>
            <p:cNvPr id="83" name="Flussdiagramm: Verbindungsstelle 36">
              <a:extLst>
                <a:ext uri="{FF2B5EF4-FFF2-40B4-BE49-F238E27FC236}">
                  <a16:creationId xmlns:a16="http://schemas.microsoft.com/office/drawing/2014/main" id="{1D061B32-71B9-456E-B757-66837C35B814}"/>
                </a:ext>
              </a:extLst>
            </p:cNvPr>
            <p:cNvSpPr/>
            <p:nvPr/>
          </p:nvSpPr>
          <p:spPr bwMode="auto">
            <a:xfrm>
              <a:off x="4596023" y="825750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84" name="Flussdiagramm: Verbindungsstelle 37">
              <a:extLst>
                <a:ext uri="{FF2B5EF4-FFF2-40B4-BE49-F238E27FC236}">
                  <a16:creationId xmlns:a16="http://schemas.microsoft.com/office/drawing/2014/main" id="{D00704DD-8359-419B-9798-11CF79CE0363}"/>
                </a:ext>
              </a:extLst>
            </p:cNvPr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85" name="Gewinkelte Verbindung 38">
              <a:extLst>
                <a:ext uri="{FF2B5EF4-FFF2-40B4-BE49-F238E27FC236}">
                  <a16:creationId xmlns:a16="http://schemas.microsoft.com/office/drawing/2014/main" id="{78C3478F-D79A-4183-A984-B44F1191A7B3}"/>
                </a:ext>
              </a:extLst>
            </p:cNvPr>
            <p:cNvCxnSpPr>
              <a:stCxn id="83" idx="0"/>
              <a:endCxn id="84" idx="4"/>
            </p:cNvCxnSpPr>
            <p:nvPr/>
          </p:nvCxnSpPr>
          <p:spPr bwMode="auto">
            <a:xfrm rot="16200000" flipV="1">
              <a:off x="4220461" y="7818442"/>
              <a:ext cx="458402" cy="41972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89" name="Object 7">
            <a:extLst>
              <a:ext uri="{FF2B5EF4-FFF2-40B4-BE49-F238E27FC236}">
                <a16:creationId xmlns:a16="http://schemas.microsoft.com/office/drawing/2014/main" id="{C2CE2C4A-07B9-483F-8CF2-C823C2DCB02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586494" y="2632411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Photo Editor Photo" r:id="rId9" imgW="304923" imgH="304923" progId="MSPhotoEd.3">
                  <p:embed/>
                </p:oleObj>
              </mc:Choice>
              <mc:Fallback>
                <p:oleObj name="Photo Editor Photo" r:id="rId9" imgW="304923" imgH="304923" progId="MSPhotoEd.3">
                  <p:embed/>
                  <p:pic>
                    <p:nvPicPr>
                      <p:cNvPr id="25" name="Object 7">
                        <a:extLst>
                          <a:ext uri="{FF2B5EF4-FFF2-40B4-BE49-F238E27FC236}">
                            <a16:creationId xmlns:a16="http://schemas.microsoft.com/office/drawing/2014/main" id="{9211877B-029D-478E-8359-653F625FDD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86494" y="2632411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3" name="Picture 8" descr="wichtig">
            <a:extLst>
              <a:ext uri="{FF2B5EF4-FFF2-40B4-BE49-F238E27FC236}">
                <a16:creationId xmlns:a16="http://schemas.microsoft.com/office/drawing/2014/main" id="{AE491758-00DB-48F7-BA19-DD22C63BC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390" y="3086768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Textfeld 93">
            <a:extLst>
              <a:ext uri="{FF2B5EF4-FFF2-40B4-BE49-F238E27FC236}">
                <a16:creationId xmlns:a16="http://schemas.microsoft.com/office/drawing/2014/main" id="{2B20EC80-FC5C-4755-BC18-C1BB91CACDDF}"/>
              </a:ext>
            </a:extLst>
          </p:cNvPr>
          <p:cNvSpPr txBox="1"/>
          <p:nvPr/>
        </p:nvSpPr>
        <p:spPr>
          <a:xfrm>
            <a:off x="-692250" y="1490552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6A1F6AFA-5EA0-4222-B6B4-36E5B9B1B6D9}"/>
              </a:ext>
            </a:extLst>
          </p:cNvPr>
          <p:cNvSpPr txBox="1"/>
          <p:nvPr/>
        </p:nvSpPr>
        <p:spPr>
          <a:xfrm>
            <a:off x="-692250" y="181711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51478AA6-E318-4220-AD00-0C9F7F2DBDEA}"/>
              </a:ext>
            </a:extLst>
          </p:cNvPr>
          <p:cNvSpPr txBox="1"/>
          <p:nvPr/>
        </p:nvSpPr>
        <p:spPr>
          <a:xfrm>
            <a:off x="-692250" y="2145250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</p:spTree>
    <p:extLst>
      <p:ext uri="{BB962C8B-B14F-4D97-AF65-F5344CB8AC3E}">
        <p14:creationId xmlns:p14="http://schemas.microsoft.com/office/powerpoint/2010/main" val="2186086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43419" y="107050"/>
            <a:ext cx="1638025" cy="2616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100" dirty="0">
                <a:solidFill>
                  <a:schemeClr val="tx1"/>
                </a:solidFill>
                <a:latin typeface="+mn-lt"/>
              </a:rPr>
              <a:t>Überarbeitete Version</a:t>
            </a:r>
          </a:p>
        </p:txBody>
      </p:sp>
      <p:sp>
        <p:nvSpPr>
          <p:cNvPr id="3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System Sketch SAP-PLM-ECTR + JobManager </a:t>
            </a:r>
            <a:endParaRPr lang="en-GB" altLang="de-DE" dirty="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1A7F021E-50C0-47DC-AB25-5092C44F9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037" y="2445843"/>
            <a:ext cx="7201508" cy="9361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endParaRPr lang="en-GB" alt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5033496E-74F9-45F0-8731-D84923334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276" y="1315811"/>
            <a:ext cx="8481721" cy="993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endParaRPr lang="en-GB" alt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" name="AutoShape 3">
            <a:extLst>
              <a:ext uri="{FF2B5EF4-FFF2-40B4-BE49-F238E27FC236}">
                <a16:creationId xmlns:a16="http://schemas.microsoft.com/office/drawing/2014/main" id="{898DFF7D-1DCD-46E2-983F-2F14E992A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0624" y="1642424"/>
            <a:ext cx="1123693" cy="613683"/>
          </a:xfrm>
          <a:prstGeom prst="can">
            <a:avLst>
              <a:gd name="adj" fmla="val 16792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180000" rIns="0" bIns="0" anchor="b"/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Clr>
                <a:srgbClr val="A3A3A3"/>
              </a:buClr>
              <a:buSzPct val="80000"/>
            </a:pPr>
            <a:r>
              <a:rPr lang="de-DE" altLang="de-DE" b="1" dirty="0">
                <a:solidFill>
                  <a:srgbClr val="000000"/>
                </a:solidFill>
                <a:latin typeface="+mn-lt"/>
              </a:rPr>
              <a:t>JobServer</a:t>
            </a:r>
          </a:p>
          <a:p>
            <a:pPr algn="ctr">
              <a:spcBef>
                <a:spcPct val="0"/>
              </a:spcBef>
              <a:buClr>
                <a:srgbClr val="A3A3A3"/>
              </a:buClr>
              <a:buSzPct val="80000"/>
            </a:pPr>
            <a:r>
              <a:rPr lang="de-DE" altLang="de-DE" b="1" dirty="0">
                <a:solidFill>
                  <a:srgbClr val="000000"/>
                </a:solidFill>
                <a:latin typeface="+mn-lt"/>
              </a:rPr>
              <a:t>DB (MSSQL)</a:t>
            </a:r>
          </a:p>
        </p:txBody>
      </p:sp>
      <p:sp>
        <p:nvSpPr>
          <p:cNvPr id="62" name="AutoShape 4">
            <a:extLst>
              <a:ext uri="{FF2B5EF4-FFF2-40B4-BE49-F238E27FC236}">
                <a16:creationId xmlns:a16="http://schemas.microsoft.com/office/drawing/2014/main" id="{FC1BA04A-34FB-4846-AA59-2D7D47C62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056" y="1559616"/>
            <a:ext cx="963529" cy="612775"/>
          </a:xfrm>
          <a:prstGeom prst="can">
            <a:avLst>
              <a:gd name="adj" fmla="val 20139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180000" rIns="0" bIns="0" anchor="b"/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Clr>
                <a:srgbClr val="A3A3A3"/>
              </a:buClr>
              <a:buSzPct val="80000"/>
            </a:pPr>
            <a:r>
              <a:rPr lang="de-DE" altLang="de-DE" b="1" dirty="0">
                <a:solidFill>
                  <a:srgbClr val="000000"/>
                </a:solidFill>
                <a:latin typeface="+mn-lt"/>
              </a:rPr>
              <a:t>SAP</a:t>
            </a:r>
            <a:br>
              <a:rPr lang="de-DE" altLang="de-DE" b="1" dirty="0">
                <a:solidFill>
                  <a:srgbClr val="000000"/>
                </a:solidFill>
                <a:latin typeface="+mn-lt"/>
              </a:rPr>
            </a:br>
            <a:r>
              <a:rPr lang="de-DE" altLang="de-DE" b="1" dirty="0">
                <a:solidFill>
                  <a:srgbClr val="000000"/>
                </a:solidFill>
                <a:latin typeface="+mn-lt"/>
              </a:rPr>
              <a:t>DB</a:t>
            </a:r>
          </a:p>
        </p:txBody>
      </p:sp>
      <p:pic>
        <p:nvPicPr>
          <p:cNvPr id="63" name="Picture 6" descr="V:\JobManager\ProgEntw\Ver02\08-Icons-und-Logos\LogosZurSoftware\JobServerApplLogo.png">
            <a:extLst>
              <a:ext uri="{FF2B5EF4-FFF2-40B4-BE49-F238E27FC236}">
                <a16:creationId xmlns:a16="http://schemas.microsoft.com/office/drawing/2014/main" id="{8E7CDAC4-1250-43AF-ACF2-E4C7A79AB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72" y="1733229"/>
            <a:ext cx="960019" cy="45853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58DF52D2-7EDE-41A0-B70A-7F20788A5393}"/>
              </a:ext>
            </a:extLst>
          </p:cNvPr>
          <p:cNvCxnSpPr>
            <a:cxnSpLocks noChangeShapeType="1"/>
            <a:stCxn id="63" idx="3"/>
            <a:endCxn id="61" idx="2"/>
          </p:cNvCxnSpPr>
          <p:nvPr/>
        </p:nvCxnSpPr>
        <p:spPr bwMode="auto">
          <a:xfrm flipV="1">
            <a:off x="7512491" y="1949266"/>
            <a:ext cx="408133" cy="13231"/>
          </a:xfrm>
          <a:prstGeom prst="straightConnector1">
            <a:avLst/>
          </a:prstGeom>
          <a:ln>
            <a:prstDash val="sysDot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65" name="Picture 26">
            <a:extLst>
              <a:ext uri="{FF2B5EF4-FFF2-40B4-BE49-F238E27FC236}">
                <a16:creationId xmlns:a16="http://schemas.microsoft.com/office/drawing/2014/main" id="{4A9017DC-CBDD-4FFF-91CD-80410FFC7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288" y="1698076"/>
            <a:ext cx="541735" cy="5159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feld 90">
            <a:extLst>
              <a:ext uri="{FF2B5EF4-FFF2-40B4-BE49-F238E27FC236}">
                <a16:creationId xmlns:a16="http://schemas.microsoft.com/office/drawing/2014/main" id="{4D3E92BE-401B-4C63-8B4E-E35DF5AC66EA}"/>
              </a:ext>
            </a:extLst>
          </p:cNvPr>
          <p:cNvSpPr txBox="1"/>
          <p:nvPr/>
        </p:nvSpPr>
        <p:spPr>
          <a:xfrm rot="16200000">
            <a:off x="48447" y="1706850"/>
            <a:ext cx="993292" cy="2112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>
            <a:defPPr>
              <a:defRPr lang="de-DE"/>
            </a:defPPr>
            <a:lvl1pPr algn="ctr">
              <a:spcBef>
                <a:spcPct val="0"/>
              </a:spcBef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/>
              <a:t>MAIN</a:t>
            </a:r>
          </a:p>
        </p:txBody>
      </p:sp>
      <p:sp>
        <p:nvSpPr>
          <p:cNvPr id="67" name="Textfeld 112">
            <a:extLst>
              <a:ext uri="{FF2B5EF4-FFF2-40B4-BE49-F238E27FC236}">
                <a16:creationId xmlns:a16="http://schemas.microsoft.com/office/drawing/2014/main" id="{4D66B691-D675-4D8E-94A1-95FED233379B}"/>
              </a:ext>
            </a:extLst>
          </p:cNvPr>
          <p:cNvSpPr txBox="1"/>
          <p:nvPr/>
        </p:nvSpPr>
        <p:spPr>
          <a:xfrm rot="16200000">
            <a:off x="86253" y="2798658"/>
            <a:ext cx="939979" cy="2266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>
            <a:defPPr>
              <a:defRPr lang="de-DE"/>
            </a:defPPr>
            <a:lvl1pPr algn="ctr">
              <a:spcBef>
                <a:spcPct val="0"/>
              </a:spcBef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dirty="0" err="1">
                <a:latin typeface="Arial Narrow" panose="020B0606020202030204" pitchFamily="34" charset="0"/>
              </a:rPr>
              <a:t>RemoteLocation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68" name="AutoShape 4">
            <a:extLst>
              <a:ext uri="{FF2B5EF4-FFF2-40B4-BE49-F238E27FC236}">
                <a16:creationId xmlns:a16="http://schemas.microsoft.com/office/drawing/2014/main" id="{F088FA79-5AA5-43B6-8A1B-823F6B10E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814" y="1533535"/>
            <a:ext cx="937307" cy="666191"/>
          </a:xfrm>
          <a:prstGeom prst="can">
            <a:avLst>
              <a:gd name="adj" fmla="val 20139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180000" rIns="0" bIns="0" anchor="b"/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Clr>
                <a:srgbClr val="A3A3A3"/>
              </a:buClr>
              <a:buSzPct val="80000"/>
            </a:pPr>
            <a:r>
              <a:rPr lang="de-DE" altLang="de-DE" b="1" dirty="0">
                <a:solidFill>
                  <a:srgbClr val="000000"/>
                </a:solidFill>
                <a:latin typeface="Arial" charset="0"/>
              </a:rPr>
              <a:t>SAP-Content</a:t>
            </a:r>
            <a:br>
              <a:rPr lang="de-DE" altLang="de-DE" b="1" dirty="0">
                <a:solidFill>
                  <a:srgbClr val="000000"/>
                </a:solidFill>
                <a:latin typeface="Arial" charset="0"/>
              </a:rPr>
            </a:br>
            <a:r>
              <a:rPr lang="de-DE" altLang="de-DE" b="1" dirty="0">
                <a:solidFill>
                  <a:srgbClr val="000000"/>
                </a:solidFill>
                <a:latin typeface="Arial" charset="0"/>
              </a:rPr>
              <a:t>Server (KAPRO)</a:t>
            </a:r>
          </a:p>
        </p:txBody>
      </p:sp>
      <p:sp>
        <p:nvSpPr>
          <p:cNvPr id="69" name="AutoShape 4">
            <a:extLst>
              <a:ext uri="{FF2B5EF4-FFF2-40B4-BE49-F238E27FC236}">
                <a16:creationId xmlns:a16="http://schemas.microsoft.com/office/drawing/2014/main" id="{50E8DF04-CAC9-4B41-8265-B2FF9F471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577" y="2525313"/>
            <a:ext cx="905907" cy="773291"/>
          </a:xfrm>
          <a:prstGeom prst="can">
            <a:avLst>
              <a:gd name="adj" fmla="val 20139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180000" rIns="0" bIns="0" anchor="b"/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Clr>
                <a:srgbClr val="A3A3A3"/>
              </a:buClr>
              <a:buSzPct val="80000"/>
            </a:pPr>
            <a:r>
              <a:rPr lang="de-DE" altLang="de-DE" b="1" dirty="0">
                <a:solidFill>
                  <a:srgbClr val="000000"/>
                </a:solidFill>
              </a:rPr>
              <a:t>DSC-ECTR</a:t>
            </a:r>
            <a:br>
              <a:rPr lang="de-DE" altLang="de-DE" b="1" dirty="0">
                <a:solidFill>
                  <a:srgbClr val="000000"/>
                </a:solidFill>
              </a:rPr>
            </a:br>
            <a:r>
              <a:rPr lang="de-DE" altLang="de-DE" b="1" dirty="0" err="1">
                <a:solidFill>
                  <a:srgbClr val="000000"/>
                </a:solidFill>
              </a:rPr>
              <a:t>ProFile</a:t>
            </a:r>
            <a:endParaRPr lang="de-DE" altLang="de-DE" b="1" dirty="0">
              <a:solidFill>
                <a:srgbClr val="000000"/>
              </a:solidFill>
            </a:endParaRPr>
          </a:p>
        </p:txBody>
      </p:sp>
      <p:sp>
        <p:nvSpPr>
          <p:cNvPr id="70" name="Textfeld 139">
            <a:extLst>
              <a:ext uri="{FF2B5EF4-FFF2-40B4-BE49-F238E27FC236}">
                <a16:creationId xmlns:a16="http://schemas.microsoft.com/office/drawing/2014/main" id="{A7D46DD3-01A5-4BC9-B9EC-2E0688687039}"/>
              </a:ext>
            </a:extLst>
          </p:cNvPr>
          <p:cNvSpPr txBox="1"/>
          <p:nvPr/>
        </p:nvSpPr>
        <p:spPr>
          <a:xfrm>
            <a:off x="7716557" y="2472145"/>
            <a:ext cx="1531075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900" b="1" dirty="0">
                <a:solidFill>
                  <a:schemeClr val="tx1"/>
                </a:solidFill>
                <a:latin typeface="+mn-lt"/>
              </a:rPr>
              <a:t>ECTR CAD Client</a:t>
            </a:r>
            <a:br>
              <a:rPr lang="de-DE" sz="900" dirty="0">
                <a:solidFill>
                  <a:schemeClr val="tx1"/>
                </a:solidFill>
                <a:latin typeface="+mn-lt"/>
              </a:rPr>
            </a:br>
            <a:r>
              <a:rPr lang="de-DE" sz="900" dirty="0">
                <a:solidFill>
                  <a:schemeClr val="tx1"/>
                </a:solidFill>
                <a:latin typeface="+mn-lt"/>
              </a:rPr>
              <a:t>- </a:t>
            </a:r>
            <a:r>
              <a:rPr lang="de-DE" sz="900" dirty="0" err="1">
                <a:solidFill>
                  <a:schemeClr val="tx1"/>
                </a:solidFill>
                <a:latin typeface="+mn-lt"/>
              </a:rPr>
              <a:t>SAPClient</a:t>
            </a:r>
            <a:br>
              <a:rPr lang="de-DE" sz="900" dirty="0">
                <a:solidFill>
                  <a:schemeClr val="tx1"/>
                </a:solidFill>
                <a:latin typeface="+mn-lt"/>
              </a:rPr>
            </a:br>
            <a:r>
              <a:rPr lang="de-DE" sz="900" dirty="0">
                <a:solidFill>
                  <a:schemeClr val="tx1"/>
                </a:solidFill>
                <a:latin typeface="+mn-lt"/>
              </a:rPr>
              <a:t>- ECTR </a:t>
            </a:r>
            <a:r>
              <a:rPr lang="de-DE" sz="900" dirty="0" err="1">
                <a:solidFill>
                  <a:schemeClr val="tx1"/>
                </a:solidFill>
                <a:latin typeface="+mn-lt"/>
              </a:rPr>
              <a:t>Prg</a:t>
            </a:r>
            <a:br>
              <a:rPr lang="de-DE" sz="900" dirty="0">
                <a:solidFill>
                  <a:schemeClr val="tx1"/>
                </a:solidFill>
                <a:latin typeface="+mn-lt"/>
              </a:rPr>
            </a:br>
            <a:r>
              <a:rPr lang="de-DE" sz="900" dirty="0">
                <a:solidFill>
                  <a:schemeClr val="tx1"/>
                </a:solidFill>
                <a:latin typeface="+mn-lt"/>
              </a:rPr>
              <a:t>- NX</a:t>
            </a:r>
          </a:p>
        </p:txBody>
      </p:sp>
      <p:cxnSp>
        <p:nvCxnSpPr>
          <p:cNvPr id="71" name="Gewinkelte Verbindung 159">
            <a:extLst>
              <a:ext uri="{FF2B5EF4-FFF2-40B4-BE49-F238E27FC236}">
                <a16:creationId xmlns:a16="http://schemas.microsoft.com/office/drawing/2014/main" id="{6DBE8AEA-B49C-4631-A1B1-703091BE3622}"/>
              </a:ext>
            </a:extLst>
          </p:cNvPr>
          <p:cNvCxnSpPr>
            <a:stCxn id="69" idx="4"/>
            <a:endCxn id="62" idx="3"/>
          </p:cNvCxnSpPr>
          <p:nvPr/>
        </p:nvCxnSpPr>
        <p:spPr bwMode="auto">
          <a:xfrm flipV="1">
            <a:off x="1629484" y="2172391"/>
            <a:ext cx="1660337" cy="739568"/>
          </a:xfrm>
          <a:prstGeom prst="bentConnector2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72" name="Gewinkelte Verbindung 203">
            <a:extLst>
              <a:ext uri="{FF2B5EF4-FFF2-40B4-BE49-F238E27FC236}">
                <a16:creationId xmlns:a16="http://schemas.microsoft.com/office/drawing/2014/main" id="{D957F68D-C8DD-4704-A459-91FB98B8CC78}"/>
              </a:ext>
            </a:extLst>
          </p:cNvPr>
          <p:cNvCxnSpPr>
            <a:stCxn id="65" idx="1"/>
            <a:endCxn id="62" idx="4"/>
          </p:cNvCxnSpPr>
          <p:nvPr/>
        </p:nvCxnSpPr>
        <p:spPr bwMode="auto">
          <a:xfrm rot="10800000">
            <a:off x="3771586" y="1866005"/>
            <a:ext cx="1124703" cy="90041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73" name="Textfeld 208">
            <a:extLst>
              <a:ext uri="{FF2B5EF4-FFF2-40B4-BE49-F238E27FC236}">
                <a16:creationId xmlns:a16="http://schemas.microsoft.com/office/drawing/2014/main" id="{DB8377E9-0838-47A9-9B78-67BE3D44A49E}"/>
              </a:ext>
            </a:extLst>
          </p:cNvPr>
          <p:cNvSpPr txBox="1"/>
          <p:nvPr/>
        </p:nvSpPr>
        <p:spPr>
          <a:xfrm>
            <a:off x="3900876" y="1776970"/>
            <a:ext cx="864096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Checkout</a:t>
            </a:r>
            <a:r>
              <a:rPr lang="de-DE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/in</a:t>
            </a:r>
          </a:p>
        </p:txBody>
      </p:sp>
      <p:cxnSp>
        <p:nvCxnSpPr>
          <p:cNvPr id="74" name="Gewinkelte Verbindung 20">
            <a:extLst>
              <a:ext uri="{FF2B5EF4-FFF2-40B4-BE49-F238E27FC236}">
                <a16:creationId xmlns:a16="http://schemas.microsoft.com/office/drawing/2014/main" id="{796A7DCC-4A6B-48A4-B0FC-E52C6777C1B2}"/>
              </a:ext>
            </a:extLst>
          </p:cNvPr>
          <p:cNvCxnSpPr>
            <a:stCxn id="69" idx="1"/>
            <a:endCxn id="68" idx="3"/>
          </p:cNvCxnSpPr>
          <p:nvPr/>
        </p:nvCxnSpPr>
        <p:spPr bwMode="auto">
          <a:xfrm rot="5400000" flipH="1" flipV="1">
            <a:off x="1016206" y="2360052"/>
            <a:ext cx="325587" cy="4937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5" name="Gewinkelte Verbindung 21">
            <a:extLst>
              <a:ext uri="{FF2B5EF4-FFF2-40B4-BE49-F238E27FC236}">
                <a16:creationId xmlns:a16="http://schemas.microsoft.com/office/drawing/2014/main" id="{1A26FA47-19A6-4312-BF9B-8475A1571944}"/>
              </a:ext>
            </a:extLst>
          </p:cNvPr>
          <p:cNvCxnSpPr>
            <a:stCxn id="62" idx="1"/>
            <a:endCxn id="63" idx="0"/>
          </p:cNvCxnSpPr>
          <p:nvPr/>
        </p:nvCxnSpPr>
        <p:spPr bwMode="auto">
          <a:xfrm rot="16200000" flipH="1">
            <a:off x="5074344" y="-224908"/>
            <a:ext cx="173613" cy="3742661"/>
          </a:xfrm>
          <a:prstGeom prst="bentConnector3">
            <a:avLst>
              <a:gd name="adj1" fmla="val -82295"/>
            </a:avLst>
          </a:prstGeom>
          <a:ln>
            <a:prstDash val="sysDot"/>
            <a:headEnd type="triangl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6" name="Textfeld 84">
            <a:extLst>
              <a:ext uri="{FF2B5EF4-FFF2-40B4-BE49-F238E27FC236}">
                <a16:creationId xmlns:a16="http://schemas.microsoft.com/office/drawing/2014/main" id="{52D01FDD-F5E2-4E4B-80F8-B9E48CE4D609}"/>
              </a:ext>
            </a:extLst>
          </p:cNvPr>
          <p:cNvSpPr txBox="1"/>
          <p:nvPr/>
        </p:nvSpPr>
        <p:spPr>
          <a:xfrm>
            <a:off x="4285211" y="1348097"/>
            <a:ext cx="1691197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Meta-Data-Interface (MDI)</a:t>
            </a:r>
          </a:p>
        </p:txBody>
      </p:sp>
      <p:sp>
        <p:nvSpPr>
          <p:cNvPr id="77" name="Textfeld 140">
            <a:extLst>
              <a:ext uri="{FF2B5EF4-FFF2-40B4-BE49-F238E27FC236}">
                <a16:creationId xmlns:a16="http://schemas.microsoft.com/office/drawing/2014/main" id="{F34E6428-BEE4-40CF-81BD-0C93DC61A0CD}"/>
              </a:ext>
            </a:extLst>
          </p:cNvPr>
          <p:cNvSpPr txBox="1"/>
          <p:nvPr/>
        </p:nvSpPr>
        <p:spPr>
          <a:xfrm>
            <a:off x="1943960" y="2615078"/>
            <a:ext cx="1224136" cy="5078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900" b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ECTR </a:t>
            </a:r>
            <a:r>
              <a:rPr lang="de-DE" sz="900" b="1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ProFetch</a:t>
            </a:r>
            <a:br>
              <a:rPr lang="de-DE" sz="900" dirty="0">
                <a:solidFill>
                  <a:schemeClr val="tx1">
                    <a:lumMod val="50000"/>
                  </a:schemeClr>
                </a:solidFill>
                <a:latin typeface="+mn-lt"/>
              </a:rPr>
            </a:br>
            <a:r>
              <a:rPr lang="de-DE" sz="9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- </a:t>
            </a:r>
            <a:r>
              <a:rPr lang="de-DE" sz="900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SAPClient</a:t>
            </a:r>
            <a:br>
              <a:rPr lang="de-DE" sz="900" dirty="0">
                <a:solidFill>
                  <a:schemeClr val="tx1">
                    <a:lumMod val="50000"/>
                  </a:schemeClr>
                </a:solidFill>
                <a:latin typeface="+mn-lt"/>
              </a:rPr>
            </a:br>
            <a:r>
              <a:rPr lang="de-DE" sz="9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- ECTR </a:t>
            </a:r>
            <a:r>
              <a:rPr lang="de-DE" sz="900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Prg</a:t>
            </a:r>
            <a:endParaRPr lang="de-DE" sz="9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cxnSp>
        <p:nvCxnSpPr>
          <p:cNvPr id="78" name="Gewinkelte Verbindung 203">
            <a:extLst>
              <a:ext uri="{FF2B5EF4-FFF2-40B4-BE49-F238E27FC236}">
                <a16:creationId xmlns:a16="http://schemas.microsoft.com/office/drawing/2014/main" id="{5287226D-BFBF-4555-B908-359057AB910E}"/>
              </a:ext>
            </a:extLst>
          </p:cNvPr>
          <p:cNvCxnSpPr>
            <a:stCxn id="62" idx="2"/>
            <a:endCxn id="68" idx="4"/>
          </p:cNvCxnSpPr>
          <p:nvPr/>
        </p:nvCxnSpPr>
        <p:spPr bwMode="auto">
          <a:xfrm rot="10800000" flipV="1">
            <a:off x="1650122" y="1866003"/>
            <a:ext cx="1157935" cy="627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79" name="Textfeld 208">
            <a:extLst>
              <a:ext uri="{FF2B5EF4-FFF2-40B4-BE49-F238E27FC236}">
                <a16:creationId xmlns:a16="http://schemas.microsoft.com/office/drawing/2014/main" id="{C13C2D43-65AD-4E4A-8C43-051B110F6B2C}"/>
              </a:ext>
            </a:extLst>
          </p:cNvPr>
          <p:cNvSpPr txBox="1"/>
          <p:nvPr/>
        </p:nvSpPr>
        <p:spPr>
          <a:xfrm>
            <a:off x="1804085" y="1741132"/>
            <a:ext cx="864096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Checkout</a:t>
            </a:r>
            <a:r>
              <a:rPr lang="de-DE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/in</a:t>
            </a:r>
          </a:p>
        </p:txBody>
      </p:sp>
      <p:cxnSp>
        <p:nvCxnSpPr>
          <p:cNvPr id="80" name="Gewinkelte Verbindung 203">
            <a:extLst>
              <a:ext uri="{FF2B5EF4-FFF2-40B4-BE49-F238E27FC236}">
                <a16:creationId xmlns:a16="http://schemas.microsoft.com/office/drawing/2014/main" id="{06025701-7611-469A-A0B0-2B260B63D0F2}"/>
              </a:ext>
            </a:extLst>
          </p:cNvPr>
          <p:cNvCxnSpPr>
            <a:stCxn id="63" idx="1"/>
            <a:endCxn id="65" idx="3"/>
          </p:cNvCxnSpPr>
          <p:nvPr/>
        </p:nvCxnSpPr>
        <p:spPr bwMode="auto">
          <a:xfrm rot="10800000">
            <a:off x="5438024" y="1956045"/>
            <a:ext cx="1114449" cy="6452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81" name="Textfeld 208">
            <a:extLst>
              <a:ext uri="{FF2B5EF4-FFF2-40B4-BE49-F238E27FC236}">
                <a16:creationId xmlns:a16="http://schemas.microsoft.com/office/drawing/2014/main" id="{36797ECD-7773-445F-9CF2-4864156DA221}"/>
              </a:ext>
            </a:extLst>
          </p:cNvPr>
          <p:cNvSpPr txBox="1"/>
          <p:nvPr/>
        </p:nvSpPr>
        <p:spPr>
          <a:xfrm>
            <a:off x="5555118" y="1834656"/>
            <a:ext cx="864096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JobControl</a:t>
            </a:r>
            <a:endParaRPr lang="de-DE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cxnSp>
        <p:nvCxnSpPr>
          <p:cNvPr id="82" name="Gewinkelte Verbindung 159">
            <a:extLst>
              <a:ext uri="{FF2B5EF4-FFF2-40B4-BE49-F238E27FC236}">
                <a16:creationId xmlns:a16="http://schemas.microsoft.com/office/drawing/2014/main" id="{958F94F4-E4D7-4CA3-80F9-F2BBCEFAC652}"/>
              </a:ext>
            </a:extLst>
          </p:cNvPr>
          <p:cNvCxnSpPr>
            <a:cxnSpLocks/>
            <a:stCxn id="77" idx="0"/>
          </p:cNvCxnSpPr>
          <p:nvPr/>
        </p:nvCxnSpPr>
        <p:spPr bwMode="auto">
          <a:xfrm rot="16200000" flipV="1">
            <a:off x="1835975" y="1895024"/>
            <a:ext cx="534201" cy="905907"/>
          </a:xfrm>
          <a:prstGeom prst="bentConnector2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sp>
        <p:nvSpPr>
          <p:cNvPr id="5" name="Rechteck 4">
            <a:extLst>
              <a:ext uri="{FF2B5EF4-FFF2-40B4-BE49-F238E27FC236}">
                <a16:creationId xmlns:a16="http://schemas.microsoft.com/office/drawing/2014/main" id="{187E3D39-7F40-439E-B1E5-80ED8FA3C146}"/>
              </a:ext>
            </a:extLst>
          </p:cNvPr>
          <p:cNvSpPr/>
          <p:nvPr/>
        </p:nvSpPr>
        <p:spPr>
          <a:xfrm>
            <a:off x="412558" y="3662777"/>
            <a:ext cx="893293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400" b="1" dirty="0">
                <a:solidFill>
                  <a:schemeClr val="tx1"/>
                </a:solidFill>
                <a:latin typeface="+mn-lt"/>
              </a:rPr>
              <a:t>Dataflow Diagram</a:t>
            </a:r>
          </a:p>
          <a:p>
            <a:pPr lvl="1" algn="l">
              <a:spcBef>
                <a:spcPct val="50000"/>
              </a:spcBef>
              <a:buFont typeface="Arial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 File Management SAP Content server with synchronisation to second location</a:t>
            </a:r>
          </a:p>
          <a:p>
            <a:pPr lvl="1" algn="l">
              <a:spcBef>
                <a:spcPct val="50000"/>
              </a:spcBef>
              <a:buFont typeface="Arial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 Meta Data ERP</a:t>
            </a:r>
          </a:p>
          <a:p>
            <a:pPr lvl="1" algn="l">
              <a:spcBef>
                <a:spcPct val="50000"/>
              </a:spcBef>
              <a:buFont typeface="Arial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 PLMJobManager for Part-Update administration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79C6EE67-BCE3-4D63-B0E6-1B90FE41A39D}"/>
              </a:ext>
            </a:extLst>
          </p:cNvPr>
          <p:cNvSpPr txBox="1"/>
          <p:nvPr/>
        </p:nvSpPr>
        <p:spPr>
          <a:xfrm>
            <a:off x="3430078" y="6190649"/>
            <a:ext cx="634790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More Details see document </a:t>
            </a:r>
            <a:r>
              <a:rPr lang="en-GB" sz="1200" dirty="0">
                <a:solidFill>
                  <a:schemeClr val="tx1"/>
                </a:solidFill>
                <a:latin typeface="+mn-lt"/>
                <a:hlinkClick r:id="rId6" action="ppaction://hlinkpres?slideindex=1&amp;slidetitle="/>
              </a:rPr>
              <a:t>JobManager_Docu_DSC-SAP_Integration_PartProzess.pptx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073E398A-9AE5-4A8F-AF44-807FC0E572CE}"/>
              </a:ext>
            </a:extLst>
          </p:cNvPr>
          <p:cNvSpPr txBox="1"/>
          <p:nvPr/>
        </p:nvSpPr>
        <p:spPr>
          <a:xfrm>
            <a:off x="7402286" y="6601201"/>
            <a:ext cx="186542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:#Datum#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/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r>
              <a:rPr lang="de-DE" sz="1100" dirty="0" err="1">
                <a:solidFill>
                  <a:schemeClr val="tx1"/>
                </a:solidFill>
              </a:rPr>
              <a:t>ma_namk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9E241761-9DE0-46F1-A7AA-0B3EA606504F}"/>
              </a:ext>
            </a:extLst>
          </p:cNvPr>
          <p:cNvSpPr/>
          <p:nvPr/>
        </p:nvSpPr>
        <p:spPr bwMode="auto">
          <a:xfrm>
            <a:off x="-547598" y="7125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E9CE8C63-8AFC-4FE1-A810-8454C5794AD3}"/>
              </a:ext>
            </a:extLst>
          </p:cNvPr>
          <p:cNvSpPr/>
          <p:nvPr/>
        </p:nvSpPr>
        <p:spPr bwMode="auto">
          <a:xfrm>
            <a:off x="-547598" y="38156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07CBC01B-40C0-4887-BB09-92D61C792569}"/>
              </a:ext>
            </a:extLst>
          </p:cNvPr>
          <p:cNvSpPr/>
          <p:nvPr/>
        </p:nvSpPr>
        <p:spPr bwMode="auto">
          <a:xfrm>
            <a:off x="-551108" y="795577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EA83172C-258B-46C8-9AF3-34C068301D45}"/>
              </a:ext>
            </a:extLst>
          </p:cNvPr>
          <p:cNvSpPr/>
          <p:nvPr/>
        </p:nvSpPr>
        <p:spPr bwMode="auto">
          <a:xfrm>
            <a:off x="-551108" y="1140370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14AF9C17-43C0-4820-ABD1-3F999596C16D}"/>
              </a:ext>
            </a:extLst>
          </p:cNvPr>
          <p:cNvGrpSpPr/>
          <p:nvPr/>
        </p:nvGrpSpPr>
        <p:grpSpPr>
          <a:xfrm>
            <a:off x="-613793" y="5447181"/>
            <a:ext cx="517884" cy="300516"/>
            <a:chOff x="3037074" y="7162194"/>
            <a:chExt cx="517884" cy="300516"/>
          </a:xfrm>
        </p:grpSpPr>
        <p:sp>
          <p:nvSpPr>
            <p:cNvPr id="37" name="Flussdiagramm: Verbindungsstelle 27">
              <a:extLst>
                <a:ext uri="{FF2B5EF4-FFF2-40B4-BE49-F238E27FC236}">
                  <a16:creationId xmlns:a16="http://schemas.microsoft.com/office/drawing/2014/main" id="{E653C0EC-66BB-4E63-B449-A3C52C3263D1}"/>
                </a:ext>
              </a:extLst>
            </p:cNvPr>
            <p:cNvSpPr/>
            <p:nvPr/>
          </p:nvSpPr>
          <p:spPr bwMode="auto">
            <a:xfrm>
              <a:off x="3037074" y="734366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8" name="Flussdiagramm: Verbindungsstelle 28">
              <a:extLst>
                <a:ext uri="{FF2B5EF4-FFF2-40B4-BE49-F238E27FC236}">
                  <a16:creationId xmlns:a16="http://schemas.microsoft.com/office/drawing/2014/main" id="{8C7FC790-BC79-4AEC-9662-C84969BBF64D}"/>
                </a:ext>
              </a:extLst>
            </p:cNvPr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9" name="Gewinkelte Verbindung 29">
              <a:extLst>
                <a:ext uri="{FF2B5EF4-FFF2-40B4-BE49-F238E27FC236}">
                  <a16:creationId xmlns:a16="http://schemas.microsoft.com/office/drawing/2014/main" id="{2C8A74B5-77C7-4212-A724-53007F2CCA90}"/>
                </a:ext>
              </a:extLst>
            </p:cNvPr>
            <p:cNvCxnSpPr>
              <a:stCxn id="37" idx="6"/>
              <a:endCxn id="38" idx="2"/>
            </p:cNvCxnSpPr>
            <p:nvPr/>
          </p:nvCxnSpPr>
          <p:spPr bwMode="auto">
            <a:xfrm flipV="1">
              <a:off x="3164074" y="7221717"/>
              <a:ext cx="263884" cy="1814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771C2D11-E556-4AEB-A2F5-1771EEA4FA7A}"/>
              </a:ext>
            </a:extLst>
          </p:cNvPr>
          <p:cNvGrpSpPr/>
          <p:nvPr/>
        </p:nvGrpSpPr>
        <p:grpSpPr>
          <a:xfrm>
            <a:off x="-639331" y="5024167"/>
            <a:ext cx="542763" cy="344032"/>
            <a:chOff x="2566300" y="7729351"/>
            <a:chExt cx="542763" cy="344032"/>
          </a:xfrm>
        </p:grpSpPr>
        <p:sp>
          <p:nvSpPr>
            <p:cNvPr id="41" name="Flussdiagramm: Verbindungsstelle 30">
              <a:extLst>
                <a:ext uri="{FF2B5EF4-FFF2-40B4-BE49-F238E27FC236}">
                  <a16:creationId xmlns:a16="http://schemas.microsoft.com/office/drawing/2014/main" id="{16E50D1A-7B83-4647-8E45-7B1FC3873516}"/>
                </a:ext>
              </a:extLst>
            </p:cNvPr>
            <p:cNvSpPr/>
            <p:nvPr/>
          </p:nvSpPr>
          <p:spPr bwMode="auto">
            <a:xfrm>
              <a:off x="2566300" y="7954338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42" name="Flussdiagramm: Verbindungsstelle 31">
              <a:extLst>
                <a:ext uri="{FF2B5EF4-FFF2-40B4-BE49-F238E27FC236}">
                  <a16:creationId xmlns:a16="http://schemas.microsoft.com/office/drawing/2014/main" id="{3B9EEBF0-04EE-4416-A3C0-F2D5C36B912F}"/>
                </a:ext>
              </a:extLst>
            </p:cNvPr>
            <p:cNvSpPr/>
            <p:nvPr/>
          </p:nvSpPr>
          <p:spPr bwMode="auto">
            <a:xfrm>
              <a:off x="2982063" y="772935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43" name="Gewinkelte Verbindung 32">
              <a:extLst>
                <a:ext uri="{FF2B5EF4-FFF2-40B4-BE49-F238E27FC236}">
                  <a16:creationId xmlns:a16="http://schemas.microsoft.com/office/drawing/2014/main" id="{9CD5CD1C-181F-4EED-8A78-066199C5862A}"/>
                </a:ext>
              </a:extLst>
            </p:cNvPr>
            <p:cNvCxnSpPr>
              <a:stCxn id="41" idx="6"/>
              <a:endCxn id="42" idx="2"/>
            </p:cNvCxnSpPr>
            <p:nvPr/>
          </p:nvCxnSpPr>
          <p:spPr bwMode="auto">
            <a:xfrm flipV="1">
              <a:off x="2693300" y="7788874"/>
              <a:ext cx="288763" cy="22498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B36D68FF-5BCF-4A2A-8407-E3688FF4F86A}"/>
              </a:ext>
            </a:extLst>
          </p:cNvPr>
          <p:cNvGrpSpPr/>
          <p:nvPr/>
        </p:nvGrpSpPr>
        <p:grpSpPr>
          <a:xfrm>
            <a:off x="-645187" y="4270723"/>
            <a:ext cx="550705" cy="565616"/>
            <a:chOff x="4170261" y="7020422"/>
            <a:chExt cx="550705" cy="565616"/>
          </a:xfrm>
        </p:grpSpPr>
        <p:sp>
          <p:nvSpPr>
            <p:cNvPr id="45" name="Flussdiagramm: Verbindungsstelle 33">
              <a:extLst>
                <a:ext uri="{FF2B5EF4-FFF2-40B4-BE49-F238E27FC236}">
                  <a16:creationId xmlns:a16="http://schemas.microsoft.com/office/drawing/2014/main" id="{5F10F873-52D1-41FB-8F95-82073D94F29B}"/>
                </a:ext>
              </a:extLst>
            </p:cNvPr>
            <p:cNvSpPr/>
            <p:nvPr/>
          </p:nvSpPr>
          <p:spPr bwMode="auto">
            <a:xfrm>
              <a:off x="4593966" y="7466993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46" name="Flussdiagramm: Verbindungsstelle 34">
              <a:extLst>
                <a:ext uri="{FF2B5EF4-FFF2-40B4-BE49-F238E27FC236}">
                  <a16:creationId xmlns:a16="http://schemas.microsoft.com/office/drawing/2014/main" id="{A8E9785F-358B-4F52-BEBF-593E37F29804}"/>
                </a:ext>
              </a:extLst>
            </p:cNvPr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47" name="Gewinkelte Verbindung 35">
              <a:extLst>
                <a:ext uri="{FF2B5EF4-FFF2-40B4-BE49-F238E27FC236}">
                  <a16:creationId xmlns:a16="http://schemas.microsoft.com/office/drawing/2014/main" id="{C29093B0-BFC8-4D35-A518-EC8E3181AF4F}"/>
                </a:ext>
              </a:extLst>
            </p:cNvPr>
            <p:cNvCxnSpPr>
              <a:cxnSpLocks/>
              <a:stCxn id="45" idx="2"/>
              <a:endCxn id="46" idx="6"/>
            </p:cNvCxnSpPr>
            <p:nvPr/>
          </p:nvCxnSpPr>
          <p:spPr bwMode="auto">
            <a:xfrm rot="10800000">
              <a:off x="4297262" y="7079946"/>
              <a:ext cx="296705" cy="4465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6745A2D1-BE9A-4653-8FF3-E4AC3527F593}"/>
              </a:ext>
            </a:extLst>
          </p:cNvPr>
          <p:cNvGrpSpPr/>
          <p:nvPr/>
        </p:nvGrpSpPr>
        <p:grpSpPr>
          <a:xfrm>
            <a:off x="-635322" y="3573507"/>
            <a:ext cx="546722" cy="696492"/>
            <a:chOff x="4176301" y="7680057"/>
            <a:chExt cx="546722" cy="696492"/>
          </a:xfrm>
        </p:grpSpPr>
        <p:sp>
          <p:nvSpPr>
            <p:cNvPr id="49" name="Flussdiagramm: Verbindungsstelle 36">
              <a:extLst>
                <a:ext uri="{FF2B5EF4-FFF2-40B4-BE49-F238E27FC236}">
                  <a16:creationId xmlns:a16="http://schemas.microsoft.com/office/drawing/2014/main" id="{A5FF57D1-129D-4554-B62F-D3CEBC1ACE24}"/>
                </a:ext>
              </a:extLst>
            </p:cNvPr>
            <p:cNvSpPr/>
            <p:nvPr/>
          </p:nvSpPr>
          <p:spPr bwMode="auto">
            <a:xfrm>
              <a:off x="4596023" y="825750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50" name="Flussdiagramm: Verbindungsstelle 37">
              <a:extLst>
                <a:ext uri="{FF2B5EF4-FFF2-40B4-BE49-F238E27FC236}">
                  <a16:creationId xmlns:a16="http://schemas.microsoft.com/office/drawing/2014/main" id="{EA5187CB-03DF-4322-932A-45FD7DC3FF84}"/>
                </a:ext>
              </a:extLst>
            </p:cNvPr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51" name="Gewinkelte Verbindung 38">
              <a:extLst>
                <a:ext uri="{FF2B5EF4-FFF2-40B4-BE49-F238E27FC236}">
                  <a16:creationId xmlns:a16="http://schemas.microsoft.com/office/drawing/2014/main" id="{9C791402-9007-446F-BE39-97DC24B29461}"/>
                </a:ext>
              </a:extLst>
            </p:cNvPr>
            <p:cNvCxnSpPr>
              <a:stCxn id="49" idx="0"/>
              <a:endCxn id="50" idx="4"/>
            </p:cNvCxnSpPr>
            <p:nvPr/>
          </p:nvCxnSpPr>
          <p:spPr bwMode="auto">
            <a:xfrm rot="16200000" flipV="1">
              <a:off x="4220461" y="7818442"/>
              <a:ext cx="458402" cy="41972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52" name="Object 7">
            <a:extLst>
              <a:ext uri="{FF2B5EF4-FFF2-40B4-BE49-F238E27FC236}">
                <a16:creationId xmlns:a16="http://schemas.microsoft.com/office/drawing/2014/main" id="{20D0893E-D3E4-4DEC-98BC-2147995835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586494" y="2632411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Photo Editor Photo" r:id="rId7" imgW="304923" imgH="304923" progId="MSPhotoEd.3">
                  <p:embed/>
                </p:oleObj>
              </mc:Choice>
              <mc:Fallback>
                <p:oleObj name="Photo Editor Photo" r:id="rId7" imgW="304923" imgH="304923" progId="MSPhotoEd.3">
                  <p:embed/>
                  <p:pic>
                    <p:nvPicPr>
                      <p:cNvPr id="25" name="Object 7">
                        <a:extLst>
                          <a:ext uri="{FF2B5EF4-FFF2-40B4-BE49-F238E27FC236}">
                            <a16:creationId xmlns:a16="http://schemas.microsoft.com/office/drawing/2014/main" id="{9211877B-029D-478E-8359-653F625FDD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86494" y="2632411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" name="Picture 8" descr="wichtig">
            <a:extLst>
              <a:ext uri="{FF2B5EF4-FFF2-40B4-BE49-F238E27FC236}">
                <a16:creationId xmlns:a16="http://schemas.microsoft.com/office/drawing/2014/main" id="{D227CD60-3F5C-43D3-8FE4-0CAF66C6C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390" y="3086768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feld 53">
            <a:extLst>
              <a:ext uri="{FF2B5EF4-FFF2-40B4-BE49-F238E27FC236}">
                <a16:creationId xmlns:a16="http://schemas.microsoft.com/office/drawing/2014/main" id="{0CEC2FC1-E13C-4A94-B79C-2FAD1B1728BF}"/>
              </a:ext>
            </a:extLst>
          </p:cNvPr>
          <p:cNvSpPr txBox="1"/>
          <p:nvPr/>
        </p:nvSpPr>
        <p:spPr>
          <a:xfrm>
            <a:off x="-692250" y="1490552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EDAE5A0B-BB8D-4B15-ABC4-D860EDF42C66}"/>
              </a:ext>
            </a:extLst>
          </p:cNvPr>
          <p:cNvSpPr txBox="1"/>
          <p:nvPr/>
        </p:nvSpPr>
        <p:spPr>
          <a:xfrm>
            <a:off x="-692250" y="181711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96D8A675-0BC2-4459-BCEB-CBEA27EB2DEA}"/>
              </a:ext>
            </a:extLst>
          </p:cNvPr>
          <p:cNvSpPr txBox="1"/>
          <p:nvPr/>
        </p:nvSpPr>
        <p:spPr>
          <a:xfrm>
            <a:off x="-692250" y="2145250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How to Update you NX-Parts?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9" t="59016"/>
          <a:stretch>
            <a:fillRect/>
          </a:stretch>
        </p:blipFill>
        <p:spPr bwMode="auto">
          <a:xfrm>
            <a:off x="398463" y="1530350"/>
            <a:ext cx="2301875" cy="4922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llipse 77"/>
          <p:cNvSpPr>
            <a:spLocks noChangeArrowheads="1"/>
          </p:cNvSpPr>
          <p:nvPr/>
        </p:nvSpPr>
        <p:spPr bwMode="auto">
          <a:xfrm>
            <a:off x="2317750" y="3965575"/>
            <a:ext cx="27463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199" name="Ellipse 78"/>
          <p:cNvSpPr>
            <a:spLocks noChangeArrowheads="1"/>
          </p:cNvSpPr>
          <p:nvPr/>
        </p:nvSpPr>
        <p:spPr bwMode="auto">
          <a:xfrm>
            <a:off x="2317750" y="4311650"/>
            <a:ext cx="27463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00" name="Ellipse 79"/>
          <p:cNvSpPr>
            <a:spLocks noChangeArrowheads="1"/>
          </p:cNvSpPr>
          <p:nvPr/>
        </p:nvSpPr>
        <p:spPr bwMode="auto">
          <a:xfrm>
            <a:off x="2317750" y="4657725"/>
            <a:ext cx="27463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01" name="Ellipse 80"/>
          <p:cNvSpPr>
            <a:spLocks noChangeArrowheads="1"/>
          </p:cNvSpPr>
          <p:nvPr/>
        </p:nvSpPr>
        <p:spPr bwMode="auto">
          <a:xfrm>
            <a:off x="2317750" y="5005388"/>
            <a:ext cx="27463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02" name="Ellipse 81"/>
          <p:cNvSpPr>
            <a:spLocks noChangeArrowheads="1"/>
          </p:cNvSpPr>
          <p:nvPr/>
        </p:nvSpPr>
        <p:spPr bwMode="auto">
          <a:xfrm>
            <a:off x="2317750" y="5351463"/>
            <a:ext cx="27463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03" name="Ellipse 82"/>
          <p:cNvSpPr>
            <a:spLocks noChangeArrowheads="1"/>
          </p:cNvSpPr>
          <p:nvPr/>
        </p:nvSpPr>
        <p:spPr bwMode="auto">
          <a:xfrm>
            <a:off x="1744663" y="2214563"/>
            <a:ext cx="274637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04" name="Ellipse 83"/>
          <p:cNvSpPr>
            <a:spLocks noChangeArrowheads="1"/>
          </p:cNvSpPr>
          <p:nvPr/>
        </p:nvSpPr>
        <p:spPr bwMode="auto">
          <a:xfrm>
            <a:off x="1744663" y="2560638"/>
            <a:ext cx="274637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05" name="Ellipse 84"/>
          <p:cNvSpPr>
            <a:spLocks noChangeArrowheads="1"/>
          </p:cNvSpPr>
          <p:nvPr/>
        </p:nvSpPr>
        <p:spPr bwMode="auto">
          <a:xfrm>
            <a:off x="1744663" y="2906713"/>
            <a:ext cx="274637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06" name="Ellipse 85"/>
          <p:cNvSpPr>
            <a:spLocks noChangeArrowheads="1"/>
          </p:cNvSpPr>
          <p:nvPr/>
        </p:nvSpPr>
        <p:spPr bwMode="auto">
          <a:xfrm>
            <a:off x="1035050" y="5000625"/>
            <a:ext cx="27463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07" name="Ellipse 86"/>
          <p:cNvSpPr>
            <a:spLocks noChangeArrowheads="1"/>
          </p:cNvSpPr>
          <p:nvPr/>
        </p:nvSpPr>
        <p:spPr bwMode="auto">
          <a:xfrm>
            <a:off x="1035050" y="5346700"/>
            <a:ext cx="27463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08" name="Ellipse 87"/>
          <p:cNvSpPr>
            <a:spLocks noChangeArrowheads="1"/>
          </p:cNvSpPr>
          <p:nvPr/>
        </p:nvSpPr>
        <p:spPr bwMode="auto">
          <a:xfrm>
            <a:off x="1035050" y="5692775"/>
            <a:ext cx="27463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09" name="Ellipse 88"/>
          <p:cNvSpPr>
            <a:spLocks noChangeArrowheads="1"/>
          </p:cNvSpPr>
          <p:nvPr/>
        </p:nvSpPr>
        <p:spPr bwMode="auto">
          <a:xfrm>
            <a:off x="1987550" y="5708650"/>
            <a:ext cx="27463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10" name="Ellipse 89"/>
          <p:cNvSpPr>
            <a:spLocks noChangeArrowheads="1"/>
          </p:cNvSpPr>
          <p:nvPr/>
        </p:nvSpPr>
        <p:spPr bwMode="auto">
          <a:xfrm>
            <a:off x="1987550" y="6056313"/>
            <a:ext cx="27463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SP</a:t>
            </a:r>
          </a:p>
        </p:txBody>
      </p:sp>
      <p:sp>
        <p:nvSpPr>
          <p:cNvPr id="8211" name="Ellipse 90"/>
          <p:cNvSpPr>
            <a:spLocks noChangeArrowheads="1"/>
          </p:cNvSpPr>
          <p:nvPr/>
        </p:nvSpPr>
        <p:spPr bwMode="auto">
          <a:xfrm>
            <a:off x="2298700" y="3636963"/>
            <a:ext cx="384175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AP1</a:t>
            </a:r>
          </a:p>
        </p:txBody>
      </p:sp>
      <p:sp>
        <p:nvSpPr>
          <p:cNvPr id="8212" name="Ellipse 91"/>
          <p:cNvSpPr>
            <a:spLocks noChangeArrowheads="1"/>
          </p:cNvSpPr>
          <p:nvPr/>
        </p:nvSpPr>
        <p:spPr bwMode="auto">
          <a:xfrm>
            <a:off x="1935163" y="3275013"/>
            <a:ext cx="382587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AP2</a:t>
            </a:r>
          </a:p>
        </p:txBody>
      </p:sp>
      <p:sp>
        <p:nvSpPr>
          <p:cNvPr id="8213" name="Ellipse 92"/>
          <p:cNvSpPr>
            <a:spLocks noChangeArrowheads="1"/>
          </p:cNvSpPr>
          <p:nvPr/>
        </p:nvSpPr>
        <p:spPr bwMode="auto">
          <a:xfrm>
            <a:off x="1560513" y="1895475"/>
            <a:ext cx="382587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AP3</a:t>
            </a:r>
          </a:p>
        </p:txBody>
      </p:sp>
      <p:sp>
        <p:nvSpPr>
          <p:cNvPr id="8214" name="Ellipse 93"/>
          <p:cNvSpPr>
            <a:spLocks noChangeArrowheads="1"/>
          </p:cNvSpPr>
          <p:nvPr/>
        </p:nvSpPr>
        <p:spPr bwMode="auto">
          <a:xfrm>
            <a:off x="1196975" y="1566863"/>
            <a:ext cx="382588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>
                <a:latin typeface="Arial" pitchFamily="34" charset="0"/>
              </a:rPr>
              <a:t>AP4</a:t>
            </a:r>
          </a:p>
        </p:txBody>
      </p:sp>
      <p:sp>
        <p:nvSpPr>
          <p:cNvPr id="8215" name="Freihandform 94"/>
          <p:cNvSpPr>
            <a:spLocks/>
          </p:cNvSpPr>
          <p:nvPr/>
        </p:nvSpPr>
        <p:spPr bwMode="auto">
          <a:xfrm>
            <a:off x="2447925" y="3327400"/>
            <a:ext cx="433388" cy="396875"/>
          </a:xfrm>
          <a:custGeom>
            <a:avLst/>
            <a:gdLst>
              <a:gd name="T0" fmla="*/ 448241 w 399690"/>
              <a:gd name="T1" fmla="*/ 397115 h 396815"/>
              <a:gd name="T2" fmla="*/ 574308 w 399690"/>
              <a:gd name="T3" fmla="*/ 77698 h 396815"/>
              <a:gd name="T4" fmla="*/ 0 w 399690"/>
              <a:gd name="T5" fmla="*/ 0 h 39681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9690" h="396815">
                <a:moveTo>
                  <a:pt x="276045" y="396815"/>
                </a:moveTo>
                <a:cubicBezTo>
                  <a:pt x="337867" y="270294"/>
                  <a:pt x="399690" y="143774"/>
                  <a:pt x="353683" y="77638"/>
                </a:cubicBezTo>
                <a:cubicBezTo>
                  <a:pt x="307676" y="11502"/>
                  <a:pt x="67574" y="1438"/>
                  <a:pt x="0" y="0"/>
                </a:cubicBezTo>
              </a:path>
            </a:pathLst>
          </a:custGeom>
          <a:noFill/>
          <a:ln w="38100" cap="flat" cmpd="sng">
            <a:solidFill>
              <a:srgbClr val="E96B1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16" name="Freihandform 95"/>
          <p:cNvSpPr>
            <a:spLocks/>
          </p:cNvSpPr>
          <p:nvPr/>
        </p:nvSpPr>
        <p:spPr bwMode="auto">
          <a:xfrm>
            <a:off x="2046288" y="2024063"/>
            <a:ext cx="884237" cy="1260475"/>
          </a:xfrm>
          <a:custGeom>
            <a:avLst/>
            <a:gdLst>
              <a:gd name="T0" fmla="*/ 472909 w 816634"/>
              <a:gd name="T1" fmla="*/ 1264555 h 1259457"/>
              <a:gd name="T2" fmla="*/ 1237909 w 816634"/>
              <a:gd name="T3" fmla="*/ 285824 h 1259457"/>
              <a:gd name="T4" fmla="*/ 0 w 816634"/>
              <a:gd name="T5" fmla="*/ 0 h 125945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16634" h="1259457">
                <a:moveTo>
                  <a:pt x="293298" y="1259457"/>
                </a:moveTo>
                <a:cubicBezTo>
                  <a:pt x="554966" y="877019"/>
                  <a:pt x="816634" y="494581"/>
                  <a:pt x="767751" y="284672"/>
                </a:cubicBezTo>
                <a:cubicBezTo>
                  <a:pt x="718868" y="74763"/>
                  <a:pt x="104955" y="18691"/>
                  <a:pt x="0" y="0"/>
                </a:cubicBezTo>
              </a:path>
            </a:pathLst>
          </a:custGeom>
          <a:noFill/>
          <a:ln w="38100" cap="flat" cmpd="sng">
            <a:solidFill>
              <a:srgbClr val="E96B1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17" name="Freihandform 96"/>
          <p:cNvSpPr>
            <a:spLocks/>
          </p:cNvSpPr>
          <p:nvPr/>
        </p:nvSpPr>
        <p:spPr bwMode="auto">
          <a:xfrm>
            <a:off x="1700213" y="1592263"/>
            <a:ext cx="700087" cy="363537"/>
          </a:xfrm>
          <a:custGeom>
            <a:avLst/>
            <a:gdLst>
              <a:gd name="T0" fmla="*/ 574790 w 645543"/>
              <a:gd name="T1" fmla="*/ 368491 h 362309"/>
              <a:gd name="T2" fmla="*/ 953312 w 645543"/>
              <a:gd name="T3" fmla="*/ 52641 h 362309"/>
              <a:gd name="T4" fmla="*/ 0 w 645543"/>
              <a:gd name="T5" fmla="*/ 52641 h 3623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5543" h="362309">
                <a:moveTo>
                  <a:pt x="353683" y="362309"/>
                </a:moveTo>
                <a:cubicBezTo>
                  <a:pt x="499613" y="232913"/>
                  <a:pt x="645543" y="103517"/>
                  <a:pt x="586596" y="51758"/>
                </a:cubicBezTo>
                <a:cubicBezTo>
                  <a:pt x="527649" y="0"/>
                  <a:pt x="44570" y="69011"/>
                  <a:pt x="0" y="51758"/>
                </a:cubicBezTo>
              </a:path>
            </a:pathLst>
          </a:custGeom>
          <a:noFill/>
          <a:ln w="38100" cap="flat" cmpd="sng">
            <a:solidFill>
              <a:srgbClr val="E96B1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8218" name="Gerade Verbindung mit Pfeil 97"/>
          <p:cNvCxnSpPr>
            <a:cxnSpLocks noChangeShapeType="1"/>
          </p:cNvCxnSpPr>
          <p:nvPr/>
        </p:nvCxnSpPr>
        <p:spPr bwMode="auto">
          <a:xfrm flipH="1">
            <a:off x="3262313" y="4840288"/>
            <a:ext cx="0" cy="1217612"/>
          </a:xfrm>
          <a:prstGeom prst="straightConnector1">
            <a:avLst/>
          </a:prstGeom>
          <a:noFill/>
          <a:ln w="38100">
            <a:solidFill>
              <a:srgbClr val="E96B1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Rectangle 3">
            <a:extLst>
              <a:ext uri="{FF2B5EF4-FFF2-40B4-BE49-F238E27FC236}">
                <a16:creationId xmlns:a16="http://schemas.microsoft.com/office/drawing/2014/main" id="{F46267C1-3443-4B9C-B0CD-898CE109D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435" y="1189832"/>
            <a:ext cx="2136076" cy="265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>
              <a:lnSpc>
                <a:spcPct val="80000"/>
              </a:lnSpc>
              <a:defRPr/>
            </a:pPr>
            <a:r>
              <a:rPr lang="en-GB" sz="1400" kern="0" dirty="0" err="1">
                <a:solidFill>
                  <a:srgbClr val="000000"/>
                </a:solidFill>
                <a:latin typeface="Verdana"/>
                <a:cs typeface="Arial" pitchFamily="34" charset="0"/>
              </a:rPr>
              <a:t>Botton</a:t>
            </a:r>
            <a:r>
              <a:rPr lang="en-GB" sz="1400" kern="0" dirty="0">
                <a:solidFill>
                  <a:srgbClr val="000000"/>
                </a:solidFill>
                <a:latin typeface="Verdana"/>
                <a:cs typeface="Arial" pitchFamily="34" charset="0"/>
              </a:rPr>
              <a:t>-Up Principle:</a:t>
            </a:r>
          </a:p>
          <a:p>
            <a:pPr algn="l">
              <a:lnSpc>
                <a:spcPct val="80000"/>
              </a:lnSpc>
              <a:defRPr/>
            </a:pPr>
            <a:endParaRPr lang="en-GB" sz="1400" kern="0" dirty="0">
              <a:solidFill>
                <a:srgbClr val="000000"/>
              </a:solidFill>
              <a:latin typeface="Verdana"/>
              <a:cs typeface="Arial" pitchFamily="34" charset="0"/>
            </a:endParaRPr>
          </a:p>
          <a:p>
            <a:pPr algn="l">
              <a:lnSpc>
                <a:spcPct val="80000"/>
              </a:lnSpc>
              <a:defRPr/>
            </a:pPr>
            <a:endParaRPr lang="en-GB" sz="1400" kern="0" dirty="0">
              <a:solidFill>
                <a:srgbClr val="000000"/>
              </a:solidFill>
              <a:latin typeface="Verdana"/>
              <a:cs typeface="Arial" pitchFamily="34" charset="0"/>
            </a:endParaRPr>
          </a:p>
          <a:p>
            <a:pPr algn="l">
              <a:defRPr/>
            </a:pPr>
            <a:br>
              <a:rPr lang="en-GB" sz="1800" kern="0" dirty="0">
                <a:solidFill>
                  <a:srgbClr val="000000"/>
                </a:solidFill>
                <a:latin typeface="Verdana"/>
                <a:cs typeface="Arial" pitchFamily="34" charset="0"/>
              </a:rPr>
            </a:br>
            <a:endParaRPr lang="en-GB" sz="1800" kern="0" dirty="0">
              <a:solidFill>
                <a:srgbClr val="000000"/>
              </a:solidFill>
              <a:latin typeface="Verdana"/>
              <a:cs typeface="Arial" pitchFamily="34" charset="0"/>
            </a:endParaRPr>
          </a:p>
        </p:txBody>
      </p:sp>
      <p:sp>
        <p:nvSpPr>
          <p:cNvPr id="33" name="Textfeld 76">
            <a:extLst>
              <a:ext uri="{FF2B5EF4-FFF2-40B4-BE49-F238E27FC236}">
                <a16:creationId xmlns:a16="http://schemas.microsoft.com/office/drawing/2014/main" id="{8EED6A59-7FBD-4610-925F-6229DE5F8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4350" y="1412875"/>
            <a:ext cx="661670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4"/>
              </a:buBlip>
              <a:tabLst>
                <a:tab pos="1258888" algn="l"/>
                <a:tab pos="2781300" algn="l"/>
                <a:tab pos="3051175" algn="l"/>
              </a:tabLst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361950" indent="-190500" eaLnBrk="0" hangingPunct="0">
              <a:spcBef>
                <a:spcPct val="20000"/>
              </a:spcBef>
              <a:buBlip>
                <a:blip r:embed="rId5"/>
              </a:buBlip>
              <a:tabLst>
                <a:tab pos="1258888" algn="l"/>
                <a:tab pos="2781300" algn="l"/>
                <a:tab pos="3051175" algn="l"/>
              </a:tabLst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tabLst>
                <a:tab pos="1258888" algn="l"/>
                <a:tab pos="2781300" algn="l"/>
                <a:tab pos="3051175" algn="l"/>
              </a:tabLst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tabLst>
                <a:tab pos="1258888" algn="l"/>
                <a:tab pos="2781300" algn="l"/>
                <a:tab pos="3051175" algn="l"/>
              </a:tabLst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tabLst>
                <a:tab pos="1258888" algn="l"/>
                <a:tab pos="2781300" algn="l"/>
                <a:tab pos="3051175" algn="l"/>
              </a:tabLst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tabLst>
                <a:tab pos="1258888" algn="l"/>
                <a:tab pos="2781300" algn="l"/>
                <a:tab pos="3051175" algn="l"/>
              </a:tabLst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tabLst>
                <a:tab pos="1258888" algn="l"/>
                <a:tab pos="2781300" algn="l"/>
                <a:tab pos="3051175" algn="l"/>
              </a:tabLst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tabLst>
                <a:tab pos="1258888" algn="l"/>
                <a:tab pos="2781300" algn="l"/>
                <a:tab pos="3051175" algn="l"/>
              </a:tabLst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tabLst>
                <a:tab pos="1258888" algn="l"/>
                <a:tab pos="2781300" algn="l"/>
                <a:tab pos="3051175" algn="l"/>
              </a:tabLst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Part-Update of the </a:t>
            </a:r>
            <a:r>
              <a:rPr lang="en-US" altLang="en-US" sz="2000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Nx</a:t>
            </a: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Data should be done via Bottom-Up Principe.</a:t>
            </a:r>
          </a:p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advance is that the Update of Assembly is systematic processed from Bottom Up. It reduces the update time and improves the final Data quality</a:t>
            </a:r>
          </a:p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Therefore the Parts and Processed in this order:</a:t>
            </a:r>
          </a:p>
          <a:p>
            <a:pPr lvl="1" algn="l" eaLnBrk="1" hangingPunct="1">
              <a:spcBef>
                <a:spcPct val="50000"/>
              </a:spcBef>
              <a:buFont typeface="Symbol" pitchFamily="18" charset="2"/>
              <a:buChar char="-"/>
            </a:pP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First all = Single Part‘s (SP)</a:t>
            </a:r>
          </a:p>
          <a:p>
            <a:pPr lvl="1" algn="l" eaLnBrk="1" hangingPunct="1">
              <a:spcBef>
                <a:spcPct val="50000"/>
              </a:spcBef>
              <a:buFont typeface="Symbol" pitchFamily="18" charset="2"/>
              <a:buChar char="-"/>
            </a:pP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 Assembly's (AP) started with the lowest mound of levels and components. </a:t>
            </a:r>
            <a:b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AP1	has 1 Level	      5 Component </a:t>
            </a:r>
            <a:b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AP2	has 2 Level’s	  8 Component</a:t>
            </a:r>
            <a:b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AP3	has 3 Level’s	12 Component </a:t>
            </a:r>
            <a:b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AP4	has 4 Level’s	16 Component </a:t>
            </a:r>
            <a:br>
              <a:rPr lang="en-US" altLang="en-US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en-US" altLang="en-US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#Templates – Designs #Version: 05.06.2020/</a:t>
            </a:r>
            <a:r>
              <a:rPr lang="en-GB" dirty="0" err="1"/>
              <a:t>J.Fes</a:t>
            </a:r>
            <a:r>
              <a:rPr lang="en-GB" altLang="en-US" dirty="0"/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874133" y="1587298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874133" y="1223193"/>
            <a:ext cx="2124236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874133" y="2315508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874133" y="1951403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74133" y="3043718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874133" y="2679613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874133" y="3407824"/>
            <a:ext cx="2124236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1" name="Ellipse 10"/>
          <p:cNvSpPr/>
          <p:nvPr/>
        </p:nvSpPr>
        <p:spPr bwMode="auto">
          <a:xfrm>
            <a:off x="284166" y="15557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12" name="Ellipse 11"/>
          <p:cNvSpPr/>
          <p:nvPr/>
        </p:nvSpPr>
        <p:spPr bwMode="auto">
          <a:xfrm>
            <a:off x="690540" y="15816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661986" y="1575241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661986" y="1223193"/>
            <a:ext cx="2124236" cy="27699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bg1"/>
                </a:solidFill>
                <a:latin typeface="+mn-lt"/>
              </a:rPr>
              <a:t>XX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661986" y="2313296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661986" y="1952543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661986" y="3040594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661986" y="2689162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661986" y="3407825"/>
            <a:ext cx="2124236" cy="27699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grpSp>
        <p:nvGrpSpPr>
          <p:cNvPr id="7177" name="Gruppieren 7176">
            <a:extLst>
              <a:ext uri="{FF2B5EF4-FFF2-40B4-BE49-F238E27FC236}">
                <a16:creationId xmlns:a16="http://schemas.microsoft.com/office/drawing/2014/main" id="{0E74CAD7-85B1-4425-9C7A-E4A699376819}"/>
              </a:ext>
            </a:extLst>
          </p:cNvPr>
          <p:cNvGrpSpPr/>
          <p:nvPr/>
        </p:nvGrpSpPr>
        <p:grpSpPr>
          <a:xfrm>
            <a:off x="503168" y="3634835"/>
            <a:ext cx="1205148" cy="366606"/>
            <a:chOff x="2349810" y="7162194"/>
            <a:chExt cx="1205148" cy="366606"/>
          </a:xfrm>
        </p:grpSpPr>
        <p:sp>
          <p:nvSpPr>
            <p:cNvPr id="28" name="Flussdiagramm: Verbindungsstelle 27"/>
            <p:cNvSpPr/>
            <p:nvPr/>
          </p:nvSpPr>
          <p:spPr bwMode="auto">
            <a:xfrm>
              <a:off x="2349810" y="740975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29" name="Flussdiagramm: Verbindungsstelle 28"/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0" name="Gewinkelte Verbindung 29"/>
            <p:cNvCxnSpPr>
              <a:stCxn id="28" idx="6"/>
              <a:endCxn id="29" idx="2"/>
            </p:cNvCxnSpPr>
            <p:nvPr/>
          </p:nvCxnSpPr>
          <p:spPr bwMode="auto">
            <a:xfrm flipV="1">
              <a:off x="2476810" y="7221717"/>
              <a:ext cx="951148" cy="2475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178" name="Gruppieren 7177">
            <a:extLst>
              <a:ext uri="{FF2B5EF4-FFF2-40B4-BE49-F238E27FC236}">
                <a16:creationId xmlns:a16="http://schemas.microsoft.com/office/drawing/2014/main" id="{23EEF573-89A8-4690-B23D-5091DC4ECC60}"/>
              </a:ext>
            </a:extLst>
          </p:cNvPr>
          <p:cNvGrpSpPr/>
          <p:nvPr/>
        </p:nvGrpSpPr>
        <p:grpSpPr>
          <a:xfrm>
            <a:off x="1903747" y="3634835"/>
            <a:ext cx="1204191" cy="366606"/>
            <a:chOff x="2413310" y="7739579"/>
            <a:chExt cx="1204191" cy="366606"/>
          </a:xfrm>
        </p:grpSpPr>
        <p:sp>
          <p:nvSpPr>
            <p:cNvPr id="31" name="Flussdiagramm: Verbindungsstelle 30"/>
            <p:cNvSpPr/>
            <p:nvPr/>
          </p:nvSpPr>
          <p:spPr bwMode="auto">
            <a:xfrm>
              <a:off x="2413310" y="7987140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2" name="Flussdiagramm: Verbindungsstelle 31"/>
            <p:cNvSpPr/>
            <p:nvPr/>
          </p:nvSpPr>
          <p:spPr bwMode="auto">
            <a:xfrm>
              <a:off x="3490501" y="7739579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3" name="Gewinkelte Verbindung 32"/>
            <p:cNvCxnSpPr>
              <a:stCxn id="31" idx="6"/>
              <a:endCxn id="32" idx="2"/>
            </p:cNvCxnSpPr>
            <p:nvPr/>
          </p:nvCxnSpPr>
          <p:spPr bwMode="auto">
            <a:xfrm flipV="1">
              <a:off x="2540310" y="7799102"/>
              <a:ext cx="950191" cy="2475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7174" name="Gruppieren 7173">
            <a:extLst>
              <a:ext uri="{FF2B5EF4-FFF2-40B4-BE49-F238E27FC236}">
                <a16:creationId xmlns:a16="http://schemas.microsoft.com/office/drawing/2014/main" id="{BACD5170-7706-4B92-9F95-6E9EB36AED4B}"/>
              </a:ext>
            </a:extLst>
          </p:cNvPr>
          <p:cNvGrpSpPr/>
          <p:nvPr/>
        </p:nvGrpSpPr>
        <p:grpSpPr>
          <a:xfrm>
            <a:off x="503168" y="4150906"/>
            <a:ext cx="1152519" cy="385304"/>
            <a:chOff x="4170261" y="7020422"/>
            <a:chExt cx="1152519" cy="385304"/>
          </a:xfrm>
        </p:grpSpPr>
        <p:sp>
          <p:nvSpPr>
            <p:cNvPr id="34" name="Flussdiagramm: Verbindungsstelle 33"/>
            <p:cNvSpPr/>
            <p:nvPr/>
          </p:nvSpPr>
          <p:spPr bwMode="auto">
            <a:xfrm>
              <a:off x="5195780" y="728668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5" name="Flussdiagramm: Verbindungsstelle 34"/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6" name="Gewinkelte Verbindung 35"/>
            <p:cNvCxnSpPr>
              <a:cxnSpLocks/>
              <a:stCxn id="34" idx="2"/>
              <a:endCxn id="35" idx="6"/>
            </p:cNvCxnSpPr>
            <p:nvPr/>
          </p:nvCxnSpPr>
          <p:spPr bwMode="auto">
            <a:xfrm rot="10800000">
              <a:off x="4297262" y="7079946"/>
              <a:ext cx="898519" cy="266259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179" name="Gruppieren 7178">
            <a:extLst>
              <a:ext uri="{FF2B5EF4-FFF2-40B4-BE49-F238E27FC236}">
                <a16:creationId xmlns:a16="http://schemas.microsoft.com/office/drawing/2014/main" id="{82B2DEEB-BBBE-4AAC-A7BF-44B63C2AD225}"/>
              </a:ext>
            </a:extLst>
          </p:cNvPr>
          <p:cNvGrpSpPr/>
          <p:nvPr/>
        </p:nvGrpSpPr>
        <p:grpSpPr>
          <a:xfrm>
            <a:off x="1905748" y="4193551"/>
            <a:ext cx="1203077" cy="563907"/>
            <a:chOff x="4176301" y="7680057"/>
            <a:chExt cx="1203077" cy="563907"/>
          </a:xfrm>
        </p:grpSpPr>
        <p:sp>
          <p:nvSpPr>
            <p:cNvPr id="37" name="Flussdiagramm: Verbindungsstelle 36"/>
            <p:cNvSpPr/>
            <p:nvPr/>
          </p:nvSpPr>
          <p:spPr bwMode="auto">
            <a:xfrm>
              <a:off x="5252378" y="8124919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8" name="Flussdiagramm: Verbindungsstelle 37"/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9" name="Gewinkelte Verbindung 38"/>
            <p:cNvCxnSpPr>
              <a:cxnSpLocks/>
              <a:stCxn id="37" idx="0"/>
              <a:endCxn id="38" idx="4"/>
            </p:cNvCxnSpPr>
            <p:nvPr/>
          </p:nvCxnSpPr>
          <p:spPr bwMode="auto">
            <a:xfrm rot="16200000" flipV="1">
              <a:off x="4614932" y="7423972"/>
              <a:ext cx="325817" cy="107607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52" name="Object 7">
            <a:extLst>
              <a:ext uri="{FF2B5EF4-FFF2-40B4-BE49-F238E27FC236}">
                <a16:creationId xmlns:a16="http://schemas.microsoft.com/office/drawing/2014/main" id="{B65DA397-BE1B-43E0-BD9F-6115A85C75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1467689"/>
              </p:ext>
            </p:extLst>
          </p:nvPr>
        </p:nvGraphicFramePr>
        <p:xfrm>
          <a:off x="470302" y="2517350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Photo Editor Photo" r:id="rId4" imgW="304923" imgH="304923" progId="MSPhotoEd.3">
                  <p:embed/>
                </p:oleObj>
              </mc:Choice>
              <mc:Fallback>
                <p:oleObj name="Photo Editor Photo" r:id="rId4" imgW="304923" imgH="304923" progId="MSPhotoEd.3">
                  <p:embed/>
                  <p:pic>
                    <p:nvPicPr>
                      <p:cNvPr id="18437" name="Object 7">
                        <a:extLst>
                          <a:ext uri="{FF2B5EF4-FFF2-40B4-BE49-F238E27FC236}">
                            <a16:creationId xmlns:a16="http://schemas.microsoft.com/office/drawing/2014/main" id="{C5501D2A-33EA-430F-A3AD-37C2FB4E3A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302" y="2517350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" name="Picture 8" descr="wichtig">
            <a:extLst>
              <a:ext uri="{FF2B5EF4-FFF2-40B4-BE49-F238E27FC236}">
                <a16:creationId xmlns:a16="http://schemas.microsoft.com/office/drawing/2014/main" id="{AF321A40-AEC2-40C5-8A4D-3E8A5BD9F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48" y="2538925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9">
            <a:extLst>
              <a:ext uri="{FF2B5EF4-FFF2-40B4-BE49-F238E27FC236}">
                <a16:creationId xmlns:a16="http://schemas.microsoft.com/office/drawing/2014/main" id="{C4CCD1FC-7C4D-4BB7-9529-E42432E92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2017693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/>
            <a:r>
              <a:rPr lang="en-GB" altLang="en-US" sz="2600" dirty="0">
                <a:solidFill>
                  <a:schemeClr val="tx1"/>
                </a:solidFill>
              </a:rPr>
              <a:t># Standard Symbols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0434A18A-62C2-4275-A11F-3772502C0043}"/>
              </a:ext>
            </a:extLst>
          </p:cNvPr>
          <p:cNvSpPr txBox="1"/>
          <p:nvPr/>
        </p:nvSpPr>
        <p:spPr>
          <a:xfrm>
            <a:off x="408790" y="1631028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64ADFAE3-C820-49DA-9871-DFED66CA5EAE}"/>
              </a:ext>
            </a:extLst>
          </p:cNvPr>
          <p:cNvSpPr txBox="1"/>
          <p:nvPr/>
        </p:nvSpPr>
        <p:spPr>
          <a:xfrm>
            <a:off x="1002881" y="162638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A26D6A6E-BADC-434E-B969-858ADAF16E9B}"/>
              </a:ext>
            </a:extLst>
          </p:cNvPr>
          <p:cNvSpPr txBox="1"/>
          <p:nvPr/>
        </p:nvSpPr>
        <p:spPr>
          <a:xfrm>
            <a:off x="1619997" y="1631027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id="{ED6EFF67-1AFC-4555-9682-8AEAAB789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1134963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Standard Labels</a:t>
            </a:r>
          </a:p>
        </p:txBody>
      </p:sp>
      <p:sp>
        <p:nvSpPr>
          <p:cNvPr id="77" name="Rectangle 9">
            <a:extLst>
              <a:ext uri="{FF2B5EF4-FFF2-40B4-BE49-F238E27FC236}">
                <a16:creationId xmlns:a16="http://schemas.microsoft.com/office/drawing/2014/main" id="{26C48259-5AA9-4596-BF9F-9BD0E859D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3134845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Standard Connection lines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D1ABDD9C-6181-4B99-B4AA-FAF03BEADBCD}"/>
              </a:ext>
            </a:extLst>
          </p:cNvPr>
          <p:cNvSpPr txBox="1"/>
          <p:nvPr/>
        </p:nvSpPr>
        <p:spPr>
          <a:xfrm>
            <a:off x="4721978" y="4391644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Document description</a:t>
            </a:r>
          </a:p>
        </p:txBody>
      </p:sp>
      <p:sp>
        <p:nvSpPr>
          <p:cNvPr id="80" name="Rectangle 9">
            <a:extLst>
              <a:ext uri="{FF2B5EF4-FFF2-40B4-BE49-F238E27FC236}">
                <a16:creationId xmlns:a16="http://schemas.microsoft.com/office/drawing/2014/main" id="{55C27733-7D8D-45BC-99FE-EF665F24A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4910" y="3830836"/>
            <a:ext cx="4303459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Colour coding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FEC73211-47E3-4454-8F42-D78CABEEA8B7}"/>
              </a:ext>
            </a:extLst>
          </p:cNvPr>
          <p:cNvSpPr txBox="1"/>
          <p:nvPr/>
        </p:nvSpPr>
        <p:spPr>
          <a:xfrm>
            <a:off x="4726238" y="5286528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</a:rPr>
              <a:t>#</a:t>
            </a:r>
            <a:r>
              <a:rPr lang="en-GB" sz="1200" dirty="0" err="1">
                <a:solidFill>
                  <a:schemeClr val="tx1"/>
                </a:solidFill>
              </a:rPr>
              <a:t>Isssue</a:t>
            </a:r>
            <a:r>
              <a:rPr lang="en-GB" sz="1200" dirty="0">
                <a:solidFill>
                  <a:schemeClr val="tx1"/>
                </a:solidFill>
              </a:rPr>
              <a:t> description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13FB347A-4CCD-4AC2-B289-128A28764C1F}"/>
              </a:ext>
            </a:extLst>
          </p:cNvPr>
          <p:cNvSpPr txBox="1"/>
          <p:nvPr/>
        </p:nvSpPr>
        <p:spPr>
          <a:xfrm>
            <a:off x="4721978" y="5675685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#ToDo description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27497C7E-2FF2-4E72-B5C5-EA922DAF2F29}"/>
              </a:ext>
            </a:extLst>
          </p:cNvPr>
          <p:cNvSpPr txBox="1"/>
          <p:nvPr/>
        </p:nvSpPr>
        <p:spPr>
          <a:xfrm>
            <a:off x="4721978" y="6095929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#Done desctprion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A9D95FCD-D34A-4AC8-BA2D-1C39907FDD36}"/>
              </a:ext>
            </a:extLst>
          </p:cNvPr>
          <p:cNvSpPr/>
          <p:nvPr/>
        </p:nvSpPr>
        <p:spPr bwMode="auto">
          <a:xfrm>
            <a:off x="1243373" y="15557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2D769AB2-0F88-4247-BC48-D1BDBCBC9C29}"/>
              </a:ext>
            </a:extLst>
          </p:cNvPr>
          <p:cNvSpPr/>
          <p:nvPr/>
        </p:nvSpPr>
        <p:spPr bwMode="auto">
          <a:xfrm>
            <a:off x="1649747" y="15816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82" name="Oval 292">
            <a:extLst>
              <a:ext uri="{FF2B5EF4-FFF2-40B4-BE49-F238E27FC236}">
                <a16:creationId xmlns:a16="http://schemas.microsoft.com/office/drawing/2014/main" id="{B913459B-C40E-4EB3-BA20-1753DD99C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7416" y="82499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P1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ACD41E4-B375-49E2-8AB3-B3FCE52FAE90}"/>
              </a:ext>
            </a:extLst>
          </p:cNvPr>
          <p:cNvSpPr txBox="1"/>
          <p:nvPr/>
        </p:nvSpPr>
        <p:spPr>
          <a:xfrm>
            <a:off x="399762" y="5038228"/>
            <a:ext cx="368259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b="1" dirty="0">
                <a:solidFill>
                  <a:schemeClr val="tx1"/>
                </a:solidFill>
                <a:latin typeface="+mn-lt"/>
              </a:rPr>
              <a:t>Process Description:</a:t>
            </a:r>
          </a:p>
          <a:p>
            <a:pPr marL="171450" indent="-171450" algn="l">
              <a:buFont typeface="Symbol" panose="05050102010706020507" pitchFamily="18" charset="2"/>
              <a:buChar char="-"/>
            </a:pPr>
            <a:r>
              <a:rPr lang="de-DE" sz="1200" dirty="0">
                <a:solidFill>
                  <a:schemeClr val="tx1"/>
                </a:solidFill>
                <a:latin typeface="+mn-lt"/>
              </a:rPr>
              <a:t>Details </a:t>
            </a:r>
            <a:r>
              <a:rPr lang="de-DE" sz="1200" b="1" dirty="0">
                <a:solidFill>
                  <a:srgbClr val="FF0000"/>
                </a:solidFill>
                <a:latin typeface="+mn-lt"/>
              </a:rPr>
              <a:t>(1*)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Details </a:t>
            </a:r>
            <a:r>
              <a:rPr lang="de-DE" sz="1200" b="1" dirty="0">
                <a:solidFill>
                  <a:srgbClr val="FF0000"/>
                </a:solidFill>
                <a:latin typeface="+mn-lt"/>
              </a:rPr>
              <a:t>(2*)</a:t>
            </a:r>
          </a:p>
          <a:p>
            <a:pPr marL="171450" lvl="0" indent="-171450" algn="l">
              <a:buFont typeface="Symbol" panose="05050102010706020507" pitchFamily="18" charset="2"/>
              <a:buChar char="-"/>
            </a:pPr>
            <a:r>
              <a:rPr lang="de-DE" sz="1200" dirty="0">
                <a:solidFill>
                  <a:prstClr val="black"/>
                </a:solidFill>
                <a:latin typeface="Arial"/>
              </a:rPr>
              <a:t>Details </a:t>
            </a:r>
            <a:r>
              <a:rPr lang="de-DE" sz="1200" b="1" dirty="0">
                <a:solidFill>
                  <a:srgbClr val="FF0000"/>
                </a:solidFill>
                <a:latin typeface="Arial"/>
              </a:rPr>
              <a:t>(3*)</a:t>
            </a:r>
            <a:r>
              <a:rPr lang="de-DE" sz="1200" dirty="0">
                <a:solidFill>
                  <a:prstClr val="black"/>
                </a:solidFill>
                <a:latin typeface="Arial"/>
              </a:rPr>
              <a:t> Details </a:t>
            </a:r>
            <a:r>
              <a:rPr lang="de-DE" sz="1200" b="1" dirty="0">
                <a:solidFill>
                  <a:srgbClr val="FF0000"/>
                </a:solidFill>
                <a:latin typeface="Arial"/>
              </a:rPr>
              <a:t>(4*) ….</a:t>
            </a:r>
          </a:p>
          <a:p>
            <a:pPr algn="l"/>
            <a:endParaRPr lang="de-DE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47BFC08-0182-4092-81A7-53E372F6E8F5}"/>
              </a:ext>
            </a:extLst>
          </p:cNvPr>
          <p:cNvSpPr txBox="1"/>
          <p:nvPr/>
        </p:nvSpPr>
        <p:spPr>
          <a:xfrm>
            <a:off x="6930064" y="5908276"/>
            <a:ext cx="1237673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err="1">
                <a:solidFill>
                  <a:schemeClr val="tx1"/>
                </a:solidFill>
                <a:latin typeface="+mn-lt"/>
              </a:rPr>
              <a:t>LastUpdate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Marker</a:t>
            </a:r>
          </a:p>
        </p:txBody>
      </p: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B9466CC2-1DF3-4D72-B2E6-AA486CA39960}"/>
              </a:ext>
            </a:extLst>
          </p:cNvPr>
          <p:cNvCxnSpPr>
            <a:cxnSpLocks/>
            <a:stCxn id="3" idx="2"/>
            <a:endCxn id="13" idx="1"/>
          </p:cNvCxnSpPr>
          <p:nvPr/>
        </p:nvCxnSpPr>
        <p:spPr bwMode="auto">
          <a:xfrm rot="5400000">
            <a:off x="7294562" y="6477666"/>
            <a:ext cx="362065" cy="146615"/>
          </a:xfrm>
          <a:prstGeom prst="bentConnector4">
            <a:avLst>
              <a:gd name="adj1" fmla="val 31936"/>
              <a:gd name="adj2" fmla="val 255919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EA048F29-A626-4435-A67E-B563A7E0D00D}"/>
              </a:ext>
            </a:extLst>
          </p:cNvPr>
          <p:cNvCxnSpPr>
            <a:stCxn id="79" idx="1"/>
          </p:cNvCxnSpPr>
          <p:nvPr/>
        </p:nvCxnSpPr>
        <p:spPr bwMode="auto">
          <a:xfrm flipH="1">
            <a:off x="3556000" y="4530144"/>
            <a:ext cx="1165978" cy="55874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3279854D-1025-48DB-83BC-AAC191972ED3}"/>
              </a:ext>
            </a:extLst>
          </p:cNvPr>
          <p:cNvSpPr txBox="1"/>
          <p:nvPr/>
        </p:nvSpPr>
        <p:spPr>
          <a:xfrm>
            <a:off x="4721978" y="4779720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Notes description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205EA8F4-058A-4B63-8CAD-642CB1EEF61E}"/>
              </a:ext>
            </a:extLst>
          </p:cNvPr>
          <p:cNvSpPr txBox="1"/>
          <p:nvPr/>
        </p:nvSpPr>
        <p:spPr>
          <a:xfrm>
            <a:off x="1413411" y="5784132"/>
            <a:ext cx="3062239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Notes: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This is a default note text filed </a:t>
            </a:r>
          </a:p>
        </p:txBody>
      </p:sp>
      <p:cxnSp>
        <p:nvCxnSpPr>
          <p:cNvPr id="23" name="Verbinder: gewinkelt 22">
            <a:extLst>
              <a:ext uri="{FF2B5EF4-FFF2-40B4-BE49-F238E27FC236}">
                <a16:creationId xmlns:a16="http://schemas.microsoft.com/office/drawing/2014/main" id="{63395969-F5D9-4F72-B0AE-E08A200B1210}"/>
              </a:ext>
            </a:extLst>
          </p:cNvPr>
          <p:cNvCxnSpPr>
            <a:cxnSpLocks/>
            <a:stCxn id="59" idx="1"/>
            <a:endCxn id="60" idx="0"/>
          </p:cNvCxnSpPr>
          <p:nvPr/>
        </p:nvCxnSpPr>
        <p:spPr bwMode="auto">
          <a:xfrm flipH="1">
            <a:off x="2944531" y="4918220"/>
            <a:ext cx="1777447" cy="86591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9866BD6E-61AC-4FBE-8DE6-80DF7424851E}"/>
              </a:ext>
            </a:extLst>
          </p:cNvPr>
          <p:cNvSpPr txBox="1"/>
          <p:nvPr/>
        </p:nvSpPr>
        <p:spPr>
          <a:xfrm>
            <a:off x="7402286" y="6601201"/>
            <a:ext cx="186542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:#Datum#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/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r>
              <a:rPr lang="de-DE" sz="1100" dirty="0" err="1">
                <a:solidFill>
                  <a:schemeClr val="tx1"/>
                </a:solidFill>
              </a:rPr>
              <a:t>ma_namk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BF0436B9-F687-4D09-8BA5-42DFC2962133}"/>
              </a:ext>
            </a:extLst>
          </p:cNvPr>
          <p:cNvSpPr/>
          <p:nvPr/>
        </p:nvSpPr>
        <p:spPr bwMode="auto">
          <a:xfrm>
            <a:off x="-547598" y="7125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EA66E2FB-A88E-4699-8E03-D3D02FC1240F}"/>
              </a:ext>
            </a:extLst>
          </p:cNvPr>
          <p:cNvSpPr/>
          <p:nvPr/>
        </p:nvSpPr>
        <p:spPr bwMode="auto">
          <a:xfrm>
            <a:off x="-547598" y="38156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6E04C5B7-6271-4A83-A9FE-4C1C41180ECD}"/>
              </a:ext>
            </a:extLst>
          </p:cNvPr>
          <p:cNvSpPr/>
          <p:nvPr/>
        </p:nvSpPr>
        <p:spPr bwMode="auto">
          <a:xfrm>
            <a:off x="-551108" y="795577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420B91BD-3976-4C57-A6FA-4B2FDD9A3780}"/>
              </a:ext>
            </a:extLst>
          </p:cNvPr>
          <p:cNvSpPr/>
          <p:nvPr/>
        </p:nvSpPr>
        <p:spPr bwMode="auto">
          <a:xfrm>
            <a:off x="-551108" y="1140370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4B362081-3099-4889-9BC7-AD2758C8E21E}"/>
              </a:ext>
            </a:extLst>
          </p:cNvPr>
          <p:cNvGrpSpPr/>
          <p:nvPr/>
        </p:nvGrpSpPr>
        <p:grpSpPr>
          <a:xfrm>
            <a:off x="-613793" y="5447181"/>
            <a:ext cx="517884" cy="300516"/>
            <a:chOff x="3037074" y="7162194"/>
            <a:chExt cx="517884" cy="300516"/>
          </a:xfrm>
        </p:grpSpPr>
        <p:sp>
          <p:nvSpPr>
            <p:cNvPr id="66" name="Flussdiagramm: Verbindungsstelle 27">
              <a:extLst>
                <a:ext uri="{FF2B5EF4-FFF2-40B4-BE49-F238E27FC236}">
                  <a16:creationId xmlns:a16="http://schemas.microsoft.com/office/drawing/2014/main" id="{1DAFC184-F52D-4394-928A-3C957C4BA339}"/>
                </a:ext>
              </a:extLst>
            </p:cNvPr>
            <p:cNvSpPr/>
            <p:nvPr/>
          </p:nvSpPr>
          <p:spPr bwMode="auto">
            <a:xfrm>
              <a:off x="3037074" y="734366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67" name="Flussdiagramm: Verbindungsstelle 28">
              <a:extLst>
                <a:ext uri="{FF2B5EF4-FFF2-40B4-BE49-F238E27FC236}">
                  <a16:creationId xmlns:a16="http://schemas.microsoft.com/office/drawing/2014/main" id="{4BF722A8-D866-4198-8AED-237E733CFFBB}"/>
                </a:ext>
              </a:extLst>
            </p:cNvPr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68" name="Gewinkelte Verbindung 29">
              <a:extLst>
                <a:ext uri="{FF2B5EF4-FFF2-40B4-BE49-F238E27FC236}">
                  <a16:creationId xmlns:a16="http://schemas.microsoft.com/office/drawing/2014/main" id="{C47FA651-E1AE-4700-A490-3116EA2E0696}"/>
                </a:ext>
              </a:extLst>
            </p:cNvPr>
            <p:cNvCxnSpPr>
              <a:stCxn id="66" idx="6"/>
              <a:endCxn id="67" idx="2"/>
            </p:cNvCxnSpPr>
            <p:nvPr/>
          </p:nvCxnSpPr>
          <p:spPr bwMode="auto">
            <a:xfrm flipV="1">
              <a:off x="3164074" y="7221717"/>
              <a:ext cx="263884" cy="1814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467885CB-992E-478B-A958-0F18E1CC422C}"/>
              </a:ext>
            </a:extLst>
          </p:cNvPr>
          <p:cNvGrpSpPr/>
          <p:nvPr/>
        </p:nvGrpSpPr>
        <p:grpSpPr>
          <a:xfrm>
            <a:off x="-639331" y="5024167"/>
            <a:ext cx="542763" cy="344032"/>
            <a:chOff x="2566300" y="7729351"/>
            <a:chExt cx="542763" cy="344032"/>
          </a:xfrm>
        </p:grpSpPr>
        <p:sp>
          <p:nvSpPr>
            <p:cNvPr id="70" name="Flussdiagramm: Verbindungsstelle 30">
              <a:extLst>
                <a:ext uri="{FF2B5EF4-FFF2-40B4-BE49-F238E27FC236}">
                  <a16:creationId xmlns:a16="http://schemas.microsoft.com/office/drawing/2014/main" id="{CD5A3153-6570-42DE-91DF-DFCD773F12EE}"/>
                </a:ext>
              </a:extLst>
            </p:cNvPr>
            <p:cNvSpPr/>
            <p:nvPr/>
          </p:nvSpPr>
          <p:spPr bwMode="auto">
            <a:xfrm>
              <a:off x="2566300" y="7954338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71" name="Flussdiagramm: Verbindungsstelle 31">
              <a:extLst>
                <a:ext uri="{FF2B5EF4-FFF2-40B4-BE49-F238E27FC236}">
                  <a16:creationId xmlns:a16="http://schemas.microsoft.com/office/drawing/2014/main" id="{BA1EAE4A-6A7E-425A-A61A-2557A3EB0244}"/>
                </a:ext>
              </a:extLst>
            </p:cNvPr>
            <p:cNvSpPr/>
            <p:nvPr/>
          </p:nvSpPr>
          <p:spPr bwMode="auto">
            <a:xfrm>
              <a:off x="2982063" y="772935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72" name="Gewinkelte Verbindung 32">
              <a:extLst>
                <a:ext uri="{FF2B5EF4-FFF2-40B4-BE49-F238E27FC236}">
                  <a16:creationId xmlns:a16="http://schemas.microsoft.com/office/drawing/2014/main" id="{56D3E2BA-3784-4A33-AF2A-26B77457EFC1}"/>
                </a:ext>
              </a:extLst>
            </p:cNvPr>
            <p:cNvCxnSpPr>
              <a:stCxn id="70" idx="6"/>
              <a:endCxn id="71" idx="2"/>
            </p:cNvCxnSpPr>
            <p:nvPr/>
          </p:nvCxnSpPr>
          <p:spPr bwMode="auto">
            <a:xfrm flipV="1">
              <a:off x="2693300" y="7788874"/>
              <a:ext cx="288763" cy="22498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8AFDFDCC-AF63-422A-9ACD-72007B29BDB8}"/>
              </a:ext>
            </a:extLst>
          </p:cNvPr>
          <p:cNvGrpSpPr/>
          <p:nvPr/>
        </p:nvGrpSpPr>
        <p:grpSpPr>
          <a:xfrm>
            <a:off x="-645187" y="4270723"/>
            <a:ext cx="550705" cy="565616"/>
            <a:chOff x="4170261" y="7020422"/>
            <a:chExt cx="550705" cy="565616"/>
          </a:xfrm>
        </p:grpSpPr>
        <p:sp>
          <p:nvSpPr>
            <p:cNvPr id="74" name="Flussdiagramm: Verbindungsstelle 33">
              <a:extLst>
                <a:ext uri="{FF2B5EF4-FFF2-40B4-BE49-F238E27FC236}">
                  <a16:creationId xmlns:a16="http://schemas.microsoft.com/office/drawing/2014/main" id="{374408C5-D9AB-4759-BE57-1360F39BA165}"/>
                </a:ext>
              </a:extLst>
            </p:cNvPr>
            <p:cNvSpPr/>
            <p:nvPr/>
          </p:nvSpPr>
          <p:spPr bwMode="auto">
            <a:xfrm>
              <a:off x="4593966" y="7466993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78" name="Flussdiagramm: Verbindungsstelle 34">
              <a:extLst>
                <a:ext uri="{FF2B5EF4-FFF2-40B4-BE49-F238E27FC236}">
                  <a16:creationId xmlns:a16="http://schemas.microsoft.com/office/drawing/2014/main" id="{90406838-EB46-43C2-A771-3765F5F495E1}"/>
                </a:ext>
              </a:extLst>
            </p:cNvPr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85" name="Gewinkelte Verbindung 35">
              <a:extLst>
                <a:ext uri="{FF2B5EF4-FFF2-40B4-BE49-F238E27FC236}">
                  <a16:creationId xmlns:a16="http://schemas.microsoft.com/office/drawing/2014/main" id="{123A3923-5565-43A8-8E3E-13C1F93DC95F}"/>
                </a:ext>
              </a:extLst>
            </p:cNvPr>
            <p:cNvCxnSpPr>
              <a:cxnSpLocks/>
              <a:stCxn id="74" idx="2"/>
              <a:endCxn id="78" idx="6"/>
            </p:cNvCxnSpPr>
            <p:nvPr/>
          </p:nvCxnSpPr>
          <p:spPr bwMode="auto">
            <a:xfrm rot="10800000">
              <a:off x="4297262" y="7079946"/>
              <a:ext cx="296705" cy="4465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8348F400-3F9C-4D5A-8DB3-4A17643E8F7A}"/>
              </a:ext>
            </a:extLst>
          </p:cNvPr>
          <p:cNvGrpSpPr/>
          <p:nvPr/>
        </p:nvGrpSpPr>
        <p:grpSpPr>
          <a:xfrm>
            <a:off x="-635322" y="3573507"/>
            <a:ext cx="546722" cy="696492"/>
            <a:chOff x="4176301" y="7680057"/>
            <a:chExt cx="546722" cy="696492"/>
          </a:xfrm>
        </p:grpSpPr>
        <p:sp>
          <p:nvSpPr>
            <p:cNvPr id="87" name="Flussdiagramm: Verbindungsstelle 36">
              <a:extLst>
                <a:ext uri="{FF2B5EF4-FFF2-40B4-BE49-F238E27FC236}">
                  <a16:creationId xmlns:a16="http://schemas.microsoft.com/office/drawing/2014/main" id="{A8F8916B-531A-471E-8D43-F1F1E0B4BCAA}"/>
                </a:ext>
              </a:extLst>
            </p:cNvPr>
            <p:cNvSpPr/>
            <p:nvPr/>
          </p:nvSpPr>
          <p:spPr bwMode="auto">
            <a:xfrm>
              <a:off x="4596023" y="825750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88" name="Flussdiagramm: Verbindungsstelle 37">
              <a:extLst>
                <a:ext uri="{FF2B5EF4-FFF2-40B4-BE49-F238E27FC236}">
                  <a16:creationId xmlns:a16="http://schemas.microsoft.com/office/drawing/2014/main" id="{828A607A-AB42-4311-B4D2-0D30ADC7C76F}"/>
                </a:ext>
              </a:extLst>
            </p:cNvPr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89" name="Gewinkelte Verbindung 38">
              <a:extLst>
                <a:ext uri="{FF2B5EF4-FFF2-40B4-BE49-F238E27FC236}">
                  <a16:creationId xmlns:a16="http://schemas.microsoft.com/office/drawing/2014/main" id="{3B971B12-E3D8-4B9B-B335-3A89BBAAE6BE}"/>
                </a:ext>
              </a:extLst>
            </p:cNvPr>
            <p:cNvCxnSpPr>
              <a:stCxn id="87" idx="0"/>
              <a:endCxn id="88" idx="4"/>
            </p:cNvCxnSpPr>
            <p:nvPr/>
          </p:nvCxnSpPr>
          <p:spPr bwMode="auto">
            <a:xfrm rot="16200000" flipV="1">
              <a:off x="4220461" y="7818442"/>
              <a:ext cx="458402" cy="41972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90" name="Object 7">
            <a:extLst>
              <a:ext uri="{FF2B5EF4-FFF2-40B4-BE49-F238E27FC236}">
                <a16:creationId xmlns:a16="http://schemas.microsoft.com/office/drawing/2014/main" id="{1FE97C3F-F0F4-4EF6-BCB4-42104646A1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586494" y="2632411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Photo Editor Photo" r:id="rId7" imgW="304923" imgH="304923" progId="MSPhotoEd.3">
                  <p:embed/>
                </p:oleObj>
              </mc:Choice>
              <mc:Fallback>
                <p:oleObj name="Photo Editor Photo" r:id="rId7" imgW="304923" imgH="304923" progId="MSPhotoEd.3">
                  <p:embed/>
                  <p:pic>
                    <p:nvPicPr>
                      <p:cNvPr id="25" name="Object 7">
                        <a:extLst>
                          <a:ext uri="{FF2B5EF4-FFF2-40B4-BE49-F238E27FC236}">
                            <a16:creationId xmlns:a16="http://schemas.microsoft.com/office/drawing/2014/main" id="{9211877B-029D-478E-8359-653F625FDD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86494" y="2632411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1" name="Picture 8" descr="wichtig">
            <a:extLst>
              <a:ext uri="{FF2B5EF4-FFF2-40B4-BE49-F238E27FC236}">
                <a16:creationId xmlns:a16="http://schemas.microsoft.com/office/drawing/2014/main" id="{BD47F478-928E-4338-8BD8-E26B2204F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390" y="3086768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Textfeld 91">
            <a:extLst>
              <a:ext uri="{FF2B5EF4-FFF2-40B4-BE49-F238E27FC236}">
                <a16:creationId xmlns:a16="http://schemas.microsoft.com/office/drawing/2014/main" id="{D855C194-1ABD-40C5-B568-18DABB19C1DB}"/>
              </a:ext>
            </a:extLst>
          </p:cNvPr>
          <p:cNvSpPr txBox="1"/>
          <p:nvPr/>
        </p:nvSpPr>
        <p:spPr>
          <a:xfrm>
            <a:off x="-692250" y="1490552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CCA5F7EA-10D2-4808-BA55-47592E84880B}"/>
              </a:ext>
            </a:extLst>
          </p:cNvPr>
          <p:cNvSpPr txBox="1"/>
          <p:nvPr/>
        </p:nvSpPr>
        <p:spPr>
          <a:xfrm>
            <a:off x="-692250" y="181711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2F008531-B5D1-459F-ACD3-EA285E5AF12E}"/>
              </a:ext>
            </a:extLst>
          </p:cNvPr>
          <p:cNvSpPr txBox="1"/>
          <p:nvPr/>
        </p:nvSpPr>
        <p:spPr>
          <a:xfrm>
            <a:off x="-692250" y="2145250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</p:spTree>
    <p:extLst>
      <p:ext uri="{BB962C8B-B14F-4D97-AF65-F5344CB8AC3E}">
        <p14:creationId xmlns:p14="http://schemas.microsoft.com/office/powerpoint/2010/main" val="163167196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altLang="en-US" dirty="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#Historie</a:t>
            </a:r>
          </a:p>
        </p:txBody>
      </p:sp>
      <p:graphicFrame>
        <p:nvGraphicFramePr>
          <p:cNvPr id="4" name="Group 62">
            <a:extLst>
              <a:ext uri="{FF2B5EF4-FFF2-40B4-BE49-F238E27FC236}">
                <a16:creationId xmlns:a16="http://schemas.microsoft.com/office/drawing/2014/main" id="{C513D591-F2B4-4416-A563-3FC582EAC4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2912268"/>
              </p:ext>
            </p:extLst>
          </p:nvPr>
        </p:nvGraphicFramePr>
        <p:xfrm>
          <a:off x="247650" y="1254826"/>
          <a:ext cx="9108786" cy="2066628"/>
        </p:xfrm>
        <a:graphic>
          <a:graphicData uri="http://schemas.openxmlformats.org/drawingml/2006/table">
            <a:tbl>
              <a:tblPr/>
              <a:tblGrid>
                <a:gridCol w="583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1407">
                  <a:extLst>
                    <a:ext uri="{9D8B030D-6E8A-4147-A177-3AD203B41FA5}">
                      <a16:colId xmlns:a16="http://schemas.microsoft.com/office/drawing/2014/main" val="40171774"/>
                    </a:ext>
                  </a:extLst>
                </a:gridCol>
                <a:gridCol w="6418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No.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Date: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Who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Description</a:t>
                      </a:r>
                      <a:r>
                        <a:rPr kumimoji="0" lang="en-GB" sz="12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#Date#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200" b="0" noProof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J.FES</a:t>
                      </a: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noProof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 creation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FDE48B4A-2422-4A05-8810-307E6C7326B5}"/>
              </a:ext>
            </a:extLst>
          </p:cNvPr>
          <p:cNvSpPr txBox="1"/>
          <p:nvPr/>
        </p:nvSpPr>
        <p:spPr>
          <a:xfrm>
            <a:off x="236538" y="4223187"/>
            <a:ext cx="895364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chemeClr val="tx1"/>
                </a:solidFill>
                <a:latin typeface="+mn-lt"/>
              </a:rPr>
              <a:t>Notes:</a:t>
            </a:r>
            <a:br>
              <a:rPr lang="en-GB" sz="1800" dirty="0">
                <a:solidFill>
                  <a:schemeClr val="tx1"/>
                </a:solidFill>
                <a:latin typeface="+mn-lt"/>
              </a:rPr>
            </a:br>
            <a:r>
              <a:rPr lang="en-GB" sz="1800" dirty="0">
                <a:solidFill>
                  <a:schemeClr val="tx1"/>
                </a:solidFill>
              </a:rPr>
              <a:t>Please add History information's into table above</a:t>
            </a:r>
            <a:endParaRPr lang="en-GB" sz="1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058623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#Templates – Designs #Version: 07.02.2018/</a:t>
            </a:r>
            <a:r>
              <a:rPr lang="en-GB" dirty="0" err="1"/>
              <a:t>J.Fes</a:t>
            </a:r>
            <a:r>
              <a:rPr lang="en-GB" altLang="en-US" dirty="0"/>
              <a:t> </a:t>
            </a:r>
            <a:r>
              <a:rPr lang="de-DE" dirty="0"/>
              <a:t> </a:t>
            </a:r>
            <a:endParaRPr lang="de-DE" altLang="en-US" dirty="0"/>
          </a:p>
        </p:txBody>
      </p:sp>
      <p:graphicFrame>
        <p:nvGraphicFramePr>
          <p:cNvPr id="1202238" name="Group 6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98693253"/>
              </p:ext>
            </p:extLst>
          </p:nvPr>
        </p:nvGraphicFramePr>
        <p:xfrm>
          <a:off x="308484" y="1435371"/>
          <a:ext cx="8382000" cy="1658938"/>
        </p:xfrm>
        <a:graphic>
          <a:graphicData uri="http://schemas.openxmlformats.org/drawingml/2006/table">
            <a:tbl>
              <a:tblPr/>
              <a:tblGrid>
                <a:gridCol w="571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2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7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Nr.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Titel: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Beschreibung 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Group 62">
            <a:extLst>
              <a:ext uri="{FF2B5EF4-FFF2-40B4-BE49-F238E27FC236}">
                <a16:creationId xmlns:a16="http://schemas.microsoft.com/office/drawing/2014/main" id="{42268C08-EF0E-46AF-81EA-6FE3CDDEB7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7631647"/>
              </p:ext>
            </p:extLst>
          </p:nvPr>
        </p:nvGraphicFramePr>
        <p:xfrm>
          <a:off x="308484" y="3651426"/>
          <a:ext cx="8382000" cy="1658938"/>
        </p:xfrm>
        <a:graphic>
          <a:graphicData uri="http://schemas.openxmlformats.org/drawingml/2006/table">
            <a:tbl>
              <a:tblPr/>
              <a:tblGrid>
                <a:gridCol w="571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2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7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Pos.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Title: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Description 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xx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yyy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yyy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6A9BA13F-7040-49FE-AF5D-6AE57BB58596}"/>
              </a:ext>
            </a:extLst>
          </p:cNvPr>
          <p:cNvSpPr txBox="1"/>
          <p:nvPr/>
        </p:nvSpPr>
        <p:spPr>
          <a:xfrm>
            <a:off x="308484" y="3324225"/>
            <a:ext cx="1929891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.eng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57AD33C-1BE6-421B-9CEE-1E72E0354788}"/>
              </a:ext>
            </a:extLst>
          </p:cNvPr>
          <p:cNvSpPr txBox="1"/>
          <p:nvPr/>
        </p:nvSpPr>
        <p:spPr>
          <a:xfrm>
            <a:off x="308484" y="1066955"/>
            <a:ext cx="1929891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.de</a:t>
            </a:r>
          </a:p>
        </p:txBody>
      </p:sp>
    </p:spTree>
    <p:extLst>
      <p:ext uri="{BB962C8B-B14F-4D97-AF65-F5344CB8AC3E}">
        <p14:creationId xmlns:p14="http://schemas.microsoft.com/office/powerpoint/2010/main" val="165875983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Version </a:t>
            </a:r>
            <a:r>
              <a:rPr lang="de-DE" dirty="0" err="1"/>
              <a:t>info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43785" y="991793"/>
          <a:ext cx="9513136" cy="30794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97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6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36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77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875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996">
                <a:tc>
                  <a:txBody>
                    <a:bodyPr/>
                    <a:lstStyle/>
                    <a:p>
                      <a:r>
                        <a:rPr lang="de-DE" sz="1200" dirty="0" err="1"/>
                        <a:t>Nr</a:t>
                      </a:r>
                      <a:endParaRPr lang="de-DE" sz="1200" dirty="0"/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Date</a:t>
                      </a: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NX</a:t>
                      </a: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TC</a:t>
                      </a: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Notes</a:t>
                      </a:r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723">
                <a:tc>
                  <a:txBody>
                    <a:bodyPr/>
                    <a:lstStyle/>
                    <a:p>
                      <a:r>
                        <a:rPr lang="de-DE" sz="1050" dirty="0"/>
                        <a:t>01</a:t>
                      </a: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r>
                        <a:rPr lang="de-DE" sz="1050" dirty="0">
                          <a:solidFill>
                            <a:srgbClr val="FF0000"/>
                          </a:solidFill>
                        </a:rPr>
                        <a:t>27.07.2020</a:t>
                      </a: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kern="1200" dirty="0">
                          <a:solidFill>
                            <a:srgbClr val="FF0000"/>
                          </a:solidFill>
                        </a:rPr>
                        <a:t>NX 12.0.0.19 / NX 1899.1700 / NX 1926.1700 </a:t>
                      </a:r>
                      <a:endParaRPr lang="de-DE" sz="105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>
                          <a:solidFill>
                            <a:srgbClr val="FF0000"/>
                          </a:solidFill>
                        </a:rPr>
                        <a:t>11.2.1(20151116.00)</a:t>
                      </a:r>
                      <a:br>
                        <a:rPr lang="de-DE" sz="1050" dirty="0">
                          <a:solidFill>
                            <a:srgbClr val="FF0000"/>
                          </a:solidFill>
                        </a:rPr>
                      </a:br>
                      <a:r>
                        <a:rPr lang="de-DE" sz="1050" dirty="0">
                          <a:solidFill>
                            <a:srgbClr val="FF0000"/>
                          </a:solidFill>
                        </a:rPr>
                        <a:t>V11000.2.1.10_20151116.00</a:t>
                      </a:r>
                      <a:endParaRPr lang="de-DE" sz="105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endParaRPr lang="de-DE" sz="1050" dirty="0"/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dk1"/>
                          </a:solidFill>
                        </a:rPr>
                        <a:t>02</a:t>
                      </a: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dirty="0"/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01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dk1"/>
                          </a:solidFill>
                        </a:rPr>
                        <a:t>03</a:t>
                      </a: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2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dk1"/>
                          </a:solidFill>
                        </a:rPr>
                        <a:t>04</a:t>
                      </a: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dk1"/>
                          </a:solidFill>
                        </a:rPr>
                        <a:t>05</a:t>
                      </a: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16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dk1"/>
                          </a:solidFill>
                        </a:rPr>
                        <a:t>06</a:t>
                      </a: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45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dk1"/>
                          </a:solidFill>
                        </a:rPr>
                        <a:t>07</a:t>
                      </a: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45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dk1"/>
                          </a:solidFill>
                        </a:rPr>
                        <a:t>08</a:t>
                      </a: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40951021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dk1"/>
                          </a:solidFill>
                        </a:rPr>
                        <a:t>09</a:t>
                      </a: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3078270771"/>
                  </a:ext>
                </a:extLst>
              </a:tr>
              <a:tr h="2845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50" kern="1200" dirty="0">
                          <a:solidFill>
                            <a:schemeClr val="dk1"/>
                          </a:solidFill>
                        </a:rPr>
                        <a:t>10</a:t>
                      </a: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99" marR="91499" marT="45749" marB="45749"/>
                </a:tc>
                <a:extLst>
                  <a:ext uri="{0D108BD9-81ED-4DB2-BD59-A6C34878D82A}">
                    <a16:rowId xmlns:a16="http://schemas.microsoft.com/office/drawing/2014/main" val="2651002786"/>
                  </a:ext>
                </a:extLst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126164" y="5450452"/>
            <a:ext cx="9513136" cy="831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201" dirty="0">
                <a:solidFill>
                  <a:schemeClr val="tx1"/>
                </a:solidFill>
              </a:rPr>
              <a:t>Disk Location:</a:t>
            </a:r>
          </a:p>
          <a:p>
            <a:pPr algn="l"/>
            <a:r>
              <a:rPr lang="en-GB" sz="1201" dirty="0" err="1">
                <a:solidFill>
                  <a:schemeClr val="tx1"/>
                </a:solidFill>
              </a:rPr>
              <a:t>JobMgr</a:t>
            </a:r>
            <a:r>
              <a:rPr lang="en-GB" sz="1201" dirty="0">
                <a:solidFill>
                  <a:schemeClr val="tx1"/>
                </a:solidFill>
              </a:rPr>
              <a:t> Root: 	</a:t>
            </a:r>
            <a:r>
              <a:rPr lang="en-GB" sz="1201" dirty="0">
                <a:solidFill>
                  <a:schemeClr val="tx1"/>
                </a:solidFill>
                <a:hlinkClick r:id="rId3" action="ppaction://hlinkfile"/>
              </a:rPr>
              <a:t>\\CustomServer\PLMShare\JobManagerV3_T</a:t>
            </a:r>
            <a:r>
              <a:rPr lang="en-GB" sz="1201" dirty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GB" sz="1201" dirty="0">
                <a:solidFill>
                  <a:schemeClr val="tx1"/>
                </a:solidFill>
              </a:rPr>
              <a:t>AutoStart: 	</a:t>
            </a:r>
            <a:r>
              <a:rPr lang="en-GB" sz="1201" dirty="0">
                <a:solidFill>
                  <a:schemeClr val="tx1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\\CustomServer\PLMShare\JobManagerV3_T\03-BinPublic.Custom\JobManagerAutostartCustom.cmd</a:t>
            </a:r>
            <a:endParaRPr lang="en-GB" sz="1201" dirty="0">
              <a:solidFill>
                <a:schemeClr val="tx1"/>
              </a:solidFill>
            </a:endParaRPr>
          </a:p>
          <a:p>
            <a:pPr algn="l"/>
            <a:r>
              <a:rPr lang="en-GB" sz="1201" dirty="0">
                <a:solidFill>
                  <a:schemeClr val="tx1"/>
                </a:solidFill>
              </a:rPr>
              <a:t>Root in 	R:\JobManagerV3_P\_JobManagerV3_P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FAB1CC-C4A3-4AE0-B224-A9ED1B56ED4D}"/>
              </a:ext>
            </a:extLst>
          </p:cNvPr>
          <p:cNvSpPr txBox="1"/>
          <p:nvPr/>
        </p:nvSpPr>
        <p:spPr>
          <a:xfrm>
            <a:off x="7402286" y="6601201"/>
            <a:ext cx="186542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:#Datum#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/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r>
              <a:rPr lang="de-DE" sz="1100" dirty="0" err="1">
                <a:solidFill>
                  <a:schemeClr val="tx1"/>
                </a:solidFill>
              </a:rPr>
              <a:t>ma_namk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418521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altLang="en-US" dirty="0"/>
              <a:t>Notes #DD.MM.YYYY#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236476" y="1088740"/>
            <a:ext cx="8569325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indent="-457200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812800" indent="-17621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de-DE" altLang="en-US" sz="1100" dirty="0"/>
              <a:t>Hier einfach hinschreiben was gesagt wurde:</a:t>
            </a:r>
          </a:p>
          <a:p>
            <a:pPr lvl="1" algn="l" eaLnBrk="1" hangingPunct="1">
              <a:buFontTx/>
              <a:buChar char="-"/>
            </a:pPr>
            <a:br>
              <a:rPr lang="de-DE" altLang="en-US" sz="1100" dirty="0"/>
            </a:br>
            <a:endParaRPr lang="de-DE" altLang="en-US" sz="1100" dirty="0"/>
          </a:p>
          <a:p>
            <a:pPr lvl="1" algn="l" eaLnBrk="1" hangingPunct="1"/>
            <a:endParaRPr lang="de-DE" altLang="en-US" sz="11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0E6E5CF-7013-4A8E-B029-A711821C2A67}"/>
              </a:ext>
            </a:extLst>
          </p:cNvPr>
          <p:cNvSpPr txBox="1"/>
          <p:nvPr/>
        </p:nvSpPr>
        <p:spPr>
          <a:xfrm>
            <a:off x="7402286" y="6601201"/>
            <a:ext cx="186542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:#Datum#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/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r>
              <a:rPr lang="de-DE" sz="1100" dirty="0" err="1">
                <a:solidFill>
                  <a:schemeClr val="tx1"/>
                </a:solidFill>
              </a:rPr>
              <a:t>ma_namk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96102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altLang="en-US" dirty="0"/>
              <a:t>#DD.MM.YYYY# - XXX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236476" y="1088740"/>
            <a:ext cx="856932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indent="-457200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812800" indent="-17621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altLang="en-US" sz="1100" dirty="0"/>
              <a:t>Details ISSUE cannot Assembly: #ItemRev#</a:t>
            </a:r>
            <a:endParaRPr lang="de-DE" altLang="en-US" sz="1100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4FA18D9-689D-404D-897A-6DB051C44740}"/>
              </a:ext>
            </a:extLst>
          </p:cNvPr>
          <p:cNvSpPr/>
          <p:nvPr/>
        </p:nvSpPr>
        <p:spPr bwMode="auto">
          <a:xfrm>
            <a:off x="-547598" y="7125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248B147C-69C8-4043-B7FA-0025FD9636F6}"/>
              </a:ext>
            </a:extLst>
          </p:cNvPr>
          <p:cNvSpPr/>
          <p:nvPr/>
        </p:nvSpPr>
        <p:spPr bwMode="auto">
          <a:xfrm>
            <a:off x="-547598" y="38156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849EAFE-8787-4688-8B1B-B3172819C499}"/>
              </a:ext>
            </a:extLst>
          </p:cNvPr>
          <p:cNvSpPr/>
          <p:nvPr/>
        </p:nvSpPr>
        <p:spPr bwMode="auto">
          <a:xfrm>
            <a:off x="-551108" y="795577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9507308-123D-4828-94DB-A04704D4BCBC}"/>
              </a:ext>
            </a:extLst>
          </p:cNvPr>
          <p:cNvSpPr/>
          <p:nvPr/>
        </p:nvSpPr>
        <p:spPr bwMode="auto">
          <a:xfrm>
            <a:off x="-551108" y="1140370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33FD77D-2FEA-4998-BCAA-FE83324650A9}"/>
              </a:ext>
            </a:extLst>
          </p:cNvPr>
          <p:cNvGrpSpPr/>
          <p:nvPr/>
        </p:nvGrpSpPr>
        <p:grpSpPr>
          <a:xfrm>
            <a:off x="-613793" y="5447181"/>
            <a:ext cx="517884" cy="300516"/>
            <a:chOff x="3037074" y="7162194"/>
            <a:chExt cx="517884" cy="300516"/>
          </a:xfrm>
        </p:grpSpPr>
        <p:sp>
          <p:nvSpPr>
            <p:cNvPr id="10" name="Flussdiagramm: Verbindungsstelle 27">
              <a:extLst>
                <a:ext uri="{FF2B5EF4-FFF2-40B4-BE49-F238E27FC236}">
                  <a16:creationId xmlns:a16="http://schemas.microsoft.com/office/drawing/2014/main" id="{C9AB0DC8-7D05-4356-B27D-9D9B64BE2380}"/>
                </a:ext>
              </a:extLst>
            </p:cNvPr>
            <p:cNvSpPr/>
            <p:nvPr/>
          </p:nvSpPr>
          <p:spPr bwMode="auto">
            <a:xfrm>
              <a:off x="3037074" y="734366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11" name="Flussdiagramm: Verbindungsstelle 28">
              <a:extLst>
                <a:ext uri="{FF2B5EF4-FFF2-40B4-BE49-F238E27FC236}">
                  <a16:creationId xmlns:a16="http://schemas.microsoft.com/office/drawing/2014/main" id="{9833BDD1-2D5C-4BE4-BEC0-25621057353B}"/>
                </a:ext>
              </a:extLst>
            </p:cNvPr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12" name="Gewinkelte Verbindung 29">
              <a:extLst>
                <a:ext uri="{FF2B5EF4-FFF2-40B4-BE49-F238E27FC236}">
                  <a16:creationId xmlns:a16="http://schemas.microsoft.com/office/drawing/2014/main" id="{FF9840B7-4DF3-4306-8B3E-EC2191F458CE}"/>
                </a:ext>
              </a:extLst>
            </p:cNvPr>
            <p:cNvCxnSpPr>
              <a:stCxn id="10" idx="6"/>
              <a:endCxn id="11" idx="2"/>
            </p:cNvCxnSpPr>
            <p:nvPr/>
          </p:nvCxnSpPr>
          <p:spPr bwMode="auto">
            <a:xfrm flipV="1">
              <a:off x="3164074" y="7221717"/>
              <a:ext cx="263884" cy="1814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E3CB00E-7413-42CA-A096-64B7007BC06E}"/>
              </a:ext>
            </a:extLst>
          </p:cNvPr>
          <p:cNvGrpSpPr/>
          <p:nvPr/>
        </p:nvGrpSpPr>
        <p:grpSpPr>
          <a:xfrm>
            <a:off x="-639331" y="5024167"/>
            <a:ext cx="542763" cy="344032"/>
            <a:chOff x="2566300" y="7729351"/>
            <a:chExt cx="542763" cy="344032"/>
          </a:xfrm>
        </p:grpSpPr>
        <p:sp>
          <p:nvSpPr>
            <p:cNvPr id="14" name="Flussdiagramm: Verbindungsstelle 30">
              <a:extLst>
                <a:ext uri="{FF2B5EF4-FFF2-40B4-BE49-F238E27FC236}">
                  <a16:creationId xmlns:a16="http://schemas.microsoft.com/office/drawing/2014/main" id="{DBA770F3-32EF-4A79-BEE9-968784BE98FA}"/>
                </a:ext>
              </a:extLst>
            </p:cNvPr>
            <p:cNvSpPr/>
            <p:nvPr/>
          </p:nvSpPr>
          <p:spPr bwMode="auto">
            <a:xfrm>
              <a:off x="2566300" y="7954338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15" name="Flussdiagramm: Verbindungsstelle 31">
              <a:extLst>
                <a:ext uri="{FF2B5EF4-FFF2-40B4-BE49-F238E27FC236}">
                  <a16:creationId xmlns:a16="http://schemas.microsoft.com/office/drawing/2014/main" id="{AEC25CFE-4C31-4F0D-AF16-6B7863EA5C6F}"/>
                </a:ext>
              </a:extLst>
            </p:cNvPr>
            <p:cNvSpPr/>
            <p:nvPr/>
          </p:nvSpPr>
          <p:spPr bwMode="auto">
            <a:xfrm>
              <a:off x="2982063" y="772935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16" name="Gewinkelte Verbindung 32">
              <a:extLst>
                <a:ext uri="{FF2B5EF4-FFF2-40B4-BE49-F238E27FC236}">
                  <a16:creationId xmlns:a16="http://schemas.microsoft.com/office/drawing/2014/main" id="{FE66E3A5-A308-4DB2-AAB8-E7E779C1F117}"/>
                </a:ext>
              </a:extLst>
            </p:cNvPr>
            <p:cNvCxnSpPr>
              <a:stCxn id="14" idx="6"/>
              <a:endCxn id="15" idx="2"/>
            </p:cNvCxnSpPr>
            <p:nvPr/>
          </p:nvCxnSpPr>
          <p:spPr bwMode="auto">
            <a:xfrm flipV="1">
              <a:off x="2693300" y="7788874"/>
              <a:ext cx="288763" cy="22498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DFA835A0-21AD-488D-BCC5-AD94418F48A0}"/>
              </a:ext>
            </a:extLst>
          </p:cNvPr>
          <p:cNvGrpSpPr/>
          <p:nvPr/>
        </p:nvGrpSpPr>
        <p:grpSpPr>
          <a:xfrm>
            <a:off x="-645187" y="4270723"/>
            <a:ext cx="550705" cy="565616"/>
            <a:chOff x="4170261" y="7020422"/>
            <a:chExt cx="550705" cy="565616"/>
          </a:xfrm>
        </p:grpSpPr>
        <p:sp>
          <p:nvSpPr>
            <p:cNvPr id="18" name="Flussdiagramm: Verbindungsstelle 33">
              <a:extLst>
                <a:ext uri="{FF2B5EF4-FFF2-40B4-BE49-F238E27FC236}">
                  <a16:creationId xmlns:a16="http://schemas.microsoft.com/office/drawing/2014/main" id="{CC09F0E5-53F0-42A0-AB5C-4D410DC7D044}"/>
                </a:ext>
              </a:extLst>
            </p:cNvPr>
            <p:cNvSpPr/>
            <p:nvPr/>
          </p:nvSpPr>
          <p:spPr bwMode="auto">
            <a:xfrm>
              <a:off x="4593966" y="7466993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19" name="Flussdiagramm: Verbindungsstelle 34">
              <a:extLst>
                <a:ext uri="{FF2B5EF4-FFF2-40B4-BE49-F238E27FC236}">
                  <a16:creationId xmlns:a16="http://schemas.microsoft.com/office/drawing/2014/main" id="{A5C5E02D-0DDE-4C71-8B57-A8D51669C72A}"/>
                </a:ext>
              </a:extLst>
            </p:cNvPr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20" name="Gewinkelte Verbindung 35">
              <a:extLst>
                <a:ext uri="{FF2B5EF4-FFF2-40B4-BE49-F238E27FC236}">
                  <a16:creationId xmlns:a16="http://schemas.microsoft.com/office/drawing/2014/main" id="{09841A9A-BF89-4460-B842-1E5B871BE1C0}"/>
                </a:ext>
              </a:extLst>
            </p:cNvPr>
            <p:cNvCxnSpPr>
              <a:cxnSpLocks/>
              <a:stCxn id="18" idx="2"/>
              <a:endCxn id="19" idx="6"/>
            </p:cNvCxnSpPr>
            <p:nvPr/>
          </p:nvCxnSpPr>
          <p:spPr bwMode="auto">
            <a:xfrm rot="10800000">
              <a:off x="4297262" y="7079946"/>
              <a:ext cx="296705" cy="4465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2CB5C60-F1E0-490F-98BA-F206228B5E5E}"/>
              </a:ext>
            </a:extLst>
          </p:cNvPr>
          <p:cNvGrpSpPr/>
          <p:nvPr/>
        </p:nvGrpSpPr>
        <p:grpSpPr>
          <a:xfrm>
            <a:off x="-635322" y="3573507"/>
            <a:ext cx="546722" cy="696492"/>
            <a:chOff x="4176301" y="7680057"/>
            <a:chExt cx="546722" cy="696492"/>
          </a:xfrm>
        </p:grpSpPr>
        <p:sp>
          <p:nvSpPr>
            <p:cNvPr id="22" name="Flussdiagramm: Verbindungsstelle 36">
              <a:extLst>
                <a:ext uri="{FF2B5EF4-FFF2-40B4-BE49-F238E27FC236}">
                  <a16:creationId xmlns:a16="http://schemas.microsoft.com/office/drawing/2014/main" id="{3BAA95DA-C96E-4549-9C52-48000D770A92}"/>
                </a:ext>
              </a:extLst>
            </p:cNvPr>
            <p:cNvSpPr/>
            <p:nvPr/>
          </p:nvSpPr>
          <p:spPr bwMode="auto">
            <a:xfrm>
              <a:off x="4596023" y="825750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23" name="Flussdiagramm: Verbindungsstelle 37">
              <a:extLst>
                <a:ext uri="{FF2B5EF4-FFF2-40B4-BE49-F238E27FC236}">
                  <a16:creationId xmlns:a16="http://schemas.microsoft.com/office/drawing/2014/main" id="{0B47468E-4983-48BE-A141-166F6ED6DF63}"/>
                </a:ext>
              </a:extLst>
            </p:cNvPr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24" name="Gewinkelte Verbindung 38">
              <a:extLst>
                <a:ext uri="{FF2B5EF4-FFF2-40B4-BE49-F238E27FC236}">
                  <a16:creationId xmlns:a16="http://schemas.microsoft.com/office/drawing/2014/main" id="{087C4684-FB13-44E5-B08C-C5514A8ACECC}"/>
                </a:ext>
              </a:extLst>
            </p:cNvPr>
            <p:cNvCxnSpPr>
              <a:stCxn id="22" idx="0"/>
              <a:endCxn id="23" idx="4"/>
            </p:cNvCxnSpPr>
            <p:nvPr/>
          </p:nvCxnSpPr>
          <p:spPr bwMode="auto">
            <a:xfrm rot="16200000" flipV="1">
              <a:off x="4220461" y="7818442"/>
              <a:ext cx="458402" cy="41972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25" name="Object 7">
            <a:extLst>
              <a:ext uri="{FF2B5EF4-FFF2-40B4-BE49-F238E27FC236}">
                <a16:creationId xmlns:a16="http://schemas.microsoft.com/office/drawing/2014/main" id="{9211877B-029D-478E-8359-653F625FDD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586494" y="2632411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hoto Editor Photo" r:id="rId4" imgW="304923" imgH="304923" progId="MSPhotoEd.3">
                  <p:embed/>
                </p:oleObj>
              </mc:Choice>
              <mc:Fallback>
                <p:oleObj name="Photo Editor Photo" r:id="rId4" imgW="304923" imgH="304923" progId="MSPhotoEd.3">
                  <p:embed/>
                  <p:pic>
                    <p:nvPicPr>
                      <p:cNvPr id="121" name="Object 7">
                        <a:extLst>
                          <a:ext uri="{FF2B5EF4-FFF2-40B4-BE49-F238E27FC236}">
                            <a16:creationId xmlns:a16="http://schemas.microsoft.com/office/drawing/2014/main" id="{4EB6AE88-5702-478D-853B-9386BF8514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86494" y="2632411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8" descr="wichtig">
            <a:extLst>
              <a:ext uri="{FF2B5EF4-FFF2-40B4-BE49-F238E27FC236}">
                <a16:creationId xmlns:a16="http://schemas.microsoft.com/office/drawing/2014/main" id="{BE68BC1A-02BA-4CD3-B26D-2C48E3952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390" y="3086768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5A14AC2B-C840-4C02-B961-C0CB5417F194}"/>
              </a:ext>
            </a:extLst>
          </p:cNvPr>
          <p:cNvSpPr txBox="1"/>
          <p:nvPr/>
        </p:nvSpPr>
        <p:spPr>
          <a:xfrm>
            <a:off x="-692250" y="1490552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3A38349-46C4-4B07-B899-F1A53ED188B9}"/>
              </a:ext>
            </a:extLst>
          </p:cNvPr>
          <p:cNvSpPr txBox="1"/>
          <p:nvPr/>
        </p:nvSpPr>
        <p:spPr>
          <a:xfrm>
            <a:off x="-692250" y="181711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0E4B84C-9969-4386-834F-C4AF3CD72BF7}"/>
              </a:ext>
            </a:extLst>
          </p:cNvPr>
          <p:cNvSpPr txBox="1"/>
          <p:nvPr/>
        </p:nvSpPr>
        <p:spPr>
          <a:xfrm>
            <a:off x="-692250" y="2145250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99BF60D8-00AD-4373-9359-496DFE6F224E}"/>
              </a:ext>
            </a:extLst>
          </p:cNvPr>
          <p:cNvSpPr txBox="1"/>
          <p:nvPr/>
        </p:nvSpPr>
        <p:spPr>
          <a:xfrm>
            <a:off x="7329264" y="6601201"/>
            <a:ext cx="1938448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:#Date# / #ShortName#</a:t>
            </a:r>
          </a:p>
        </p:txBody>
      </p:sp>
    </p:spTree>
    <p:extLst>
      <p:ext uri="{BB962C8B-B14F-4D97-AF65-F5344CB8AC3E}">
        <p14:creationId xmlns:p14="http://schemas.microsoft.com/office/powerpoint/2010/main" val="347381694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hteck 45"/>
          <p:cNvSpPr>
            <a:spLocks noChangeArrowheads="1"/>
          </p:cNvSpPr>
          <p:nvPr/>
        </p:nvSpPr>
        <p:spPr bwMode="auto">
          <a:xfrm>
            <a:off x="554038" y="1122480"/>
            <a:ext cx="8289925" cy="993775"/>
          </a:xfrm>
          <a:prstGeom prst="rect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/>
          <a:p>
            <a:pPr>
              <a:spcBef>
                <a:spcPct val="0"/>
              </a:spcBef>
            </a:pP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8200" name="Titel 1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altLang="de-DE" dirty="0"/>
              <a:t>System Sketch: Teamcenter + </a:t>
            </a:r>
            <a:r>
              <a:rPr lang="de-DE" altLang="de-DE" dirty="0" err="1"/>
              <a:t>PLMJobManger</a:t>
            </a:r>
            <a:r>
              <a:rPr lang="de-DE" altLang="de-DE" dirty="0"/>
              <a:t> // TC - </a:t>
            </a:r>
            <a:r>
              <a:rPr lang="de-DE" altLang="de-DE" dirty="0" err="1"/>
              <a:t>Singelsite</a:t>
            </a:r>
            <a:endParaRPr lang="en-GB" altLang="de-DE" dirty="0"/>
          </a:p>
        </p:txBody>
      </p:sp>
      <p:sp>
        <p:nvSpPr>
          <p:cNvPr id="8201" name="Textfeld 9"/>
          <p:cNvSpPr txBox="1">
            <a:spLocks noChangeArrowheads="1"/>
          </p:cNvSpPr>
          <p:nvPr/>
        </p:nvSpPr>
        <p:spPr bwMode="auto">
          <a:xfrm>
            <a:off x="4989513" y="1155817"/>
            <a:ext cx="1317625" cy="16827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7200" rIns="0" bIns="7200" anchor="ctr">
            <a:noAutofit/>
          </a:bodyPr>
          <a:lstStyle>
            <a:defPPr>
              <a:defRPr lang="de-DE"/>
            </a:defPPr>
            <a:lvl1pPr algn="ctr" eaLnBrk="1" hangingPunct="1">
              <a:defRPr sz="800">
                <a:solidFill>
                  <a:srgbClr val="FF0000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r>
              <a:rPr lang="de-DE" altLang="de-DE" dirty="0" err="1">
                <a:solidFill>
                  <a:schemeClr val="tx1"/>
                </a:solidFill>
              </a:rPr>
              <a:t>JobMgr</a:t>
            </a:r>
            <a:r>
              <a:rPr lang="de-DE" altLang="de-DE" dirty="0">
                <a:solidFill>
                  <a:schemeClr val="tx1"/>
                </a:solidFill>
              </a:rPr>
              <a:t> DB + </a:t>
            </a:r>
            <a:r>
              <a:rPr lang="de-DE" altLang="de-DE" dirty="0" err="1">
                <a:solidFill>
                  <a:schemeClr val="tx1"/>
                </a:solidFill>
              </a:rPr>
              <a:t>Config</a:t>
            </a:r>
            <a:endParaRPr lang="en-GB" altLang="de-DE" dirty="0">
              <a:solidFill>
                <a:schemeClr val="tx1"/>
              </a:solidFill>
            </a:endParaRPr>
          </a:p>
        </p:txBody>
      </p:sp>
      <p:sp>
        <p:nvSpPr>
          <p:cNvPr id="8202" name="AutoShape 3"/>
          <p:cNvSpPr>
            <a:spLocks noChangeArrowheads="1"/>
          </p:cNvSpPr>
          <p:nvPr/>
        </p:nvSpPr>
        <p:spPr bwMode="auto">
          <a:xfrm>
            <a:off x="6829425" y="1324092"/>
            <a:ext cx="1339850" cy="704850"/>
          </a:xfrm>
          <a:prstGeom prst="can">
            <a:avLst>
              <a:gd name="adj" fmla="val 16792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400" b="1" dirty="0" err="1">
                <a:solidFill>
                  <a:srgbClr val="000000"/>
                </a:solidFill>
                <a:latin typeface="+mj-lt"/>
              </a:rPr>
              <a:t>JobServer</a:t>
            </a:r>
            <a:endParaRPr lang="de-DE" altLang="de-DE" sz="1400" b="1" dirty="0">
              <a:solidFill>
                <a:srgbClr val="000000"/>
              </a:solidFill>
              <a:latin typeface="+mj-lt"/>
            </a:endParaRPr>
          </a:p>
          <a:p>
            <a:pPr algn="ctr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400" b="1" dirty="0">
                <a:solidFill>
                  <a:srgbClr val="000000"/>
                </a:solidFill>
                <a:latin typeface="+mj-lt"/>
              </a:rPr>
              <a:t>DB (MSSQL)</a:t>
            </a:r>
          </a:p>
        </p:txBody>
      </p:sp>
      <p:sp>
        <p:nvSpPr>
          <p:cNvPr id="8203" name="AutoShape 4"/>
          <p:cNvSpPr>
            <a:spLocks noChangeArrowheads="1"/>
          </p:cNvSpPr>
          <p:nvPr/>
        </p:nvSpPr>
        <p:spPr bwMode="auto">
          <a:xfrm>
            <a:off x="1119188" y="1489192"/>
            <a:ext cx="1246187" cy="612775"/>
          </a:xfrm>
          <a:prstGeom prst="can">
            <a:avLst>
              <a:gd name="adj" fmla="val 20139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400" b="1" dirty="0">
                <a:solidFill>
                  <a:srgbClr val="000000"/>
                </a:solidFill>
                <a:latin typeface="+mn-lt"/>
              </a:rPr>
              <a:t>Teamcenter</a:t>
            </a:r>
            <a:br>
              <a:rPr lang="de-DE" altLang="de-DE" sz="1400" b="1" dirty="0">
                <a:solidFill>
                  <a:srgbClr val="000000"/>
                </a:solidFill>
                <a:latin typeface="+mn-lt"/>
              </a:rPr>
            </a:br>
            <a:r>
              <a:rPr lang="de-DE" altLang="de-DE" sz="1400" b="1" dirty="0" err="1">
                <a:solidFill>
                  <a:srgbClr val="000000"/>
                </a:solidFill>
                <a:latin typeface="+mn-lt"/>
              </a:rPr>
              <a:t>SiteID</a:t>
            </a:r>
            <a:endParaRPr lang="de-DE" altLang="de-DE" sz="14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204" name="Freihandform 13"/>
          <p:cNvSpPr>
            <a:spLocks/>
          </p:cNvSpPr>
          <p:nvPr/>
        </p:nvSpPr>
        <p:spPr bwMode="auto">
          <a:xfrm>
            <a:off x="2171700" y="1197092"/>
            <a:ext cx="2881313" cy="354013"/>
          </a:xfrm>
          <a:custGeom>
            <a:avLst/>
            <a:gdLst>
              <a:gd name="T0" fmla="*/ 0 w 1676"/>
              <a:gd name="T1" fmla="*/ 2147483647 h 223"/>
              <a:gd name="T2" fmla="*/ 2147483647 w 1676"/>
              <a:gd name="T3" fmla="*/ 45362877 h 223"/>
              <a:gd name="T4" fmla="*/ 2147483647 w 1676"/>
              <a:gd name="T5" fmla="*/ 2147483647 h 22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76" h="223">
                <a:moveTo>
                  <a:pt x="0" y="223"/>
                </a:moveTo>
                <a:cubicBezTo>
                  <a:pt x="150" y="187"/>
                  <a:pt x="619" y="10"/>
                  <a:pt x="898" y="5"/>
                </a:cubicBezTo>
                <a:cubicBezTo>
                  <a:pt x="1177" y="0"/>
                  <a:pt x="1514" y="153"/>
                  <a:pt x="1676" y="192"/>
                </a:cubicBezTo>
              </a:path>
            </a:pathLst>
          </a:custGeom>
          <a:noFill/>
          <a:ln w="22225" algn="ctr">
            <a:solidFill>
              <a:schemeClr val="accent2"/>
            </a:solidFill>
            <a:prstDash val="sysDash"/>
            <a:round/>
            <a:headEnd type="none" w="med" len="med"/>
            <a:tailEnd type="arrow" w="med" len="med"/>
          </a:ln>
          <a:effectLst/>
        </p:spPr>
        <p:txBody>
          <a:bodyPr lIns="0" tIns="0" rIns="0" bIns="0"/>
          <a:lstStyle/>
          <a:p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205" name="Gerade Verbindung mit Pfeil 17"/>
          <p:cNvCxnSpPr>
            <a:cxnSpLocks noChangeShapeType="1"/>
          </p:cNvCxnSpPr>
          <p:nvPr/>
        </p:nvCxnSpPr>
        <p:spPr bwMode="auto">
          <a:xfrm flipV="1">
            <a:off x="3171825" y="1578092"/>
            <a:ext cx="1887538" cy="93663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7" name="Gewinkelte Verbindung 24"/>
          <p:cNvCxnSpPr>
            <a:cxnSpLocks noChangeShapeType="1"/>
            <a:stCxn id="8203" idx="1"/>
            <a:endCxn id="8212" idx="0"/>
          </p:cNvCxnSpPr>
          <p:nvPr/>
        </p:nvCxnSpPr>
        <p:spPr bwMode="auto">
          <a:xfrm rot="5400000" flipV="1">
            <a:off x="2767807" y="464460"/>
            <a:ext cx="38100" cy="2087563"/>
          </a:xfrm>
          <a:prstGeom prst="bentConnector3">
            <a:avLst>
              <a:gd name="adj1" fmla="val -600000"/>
            </a:avLst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210" name="Picture 6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650" y="1381242"/>
            <a:ext cx="1233488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2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175" y="1527292"/>
            <a:ext cx="541338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213" name="Gerade Verbindung mit Pfeil 33"/>
          <p:cNvCxnSpPr>
            <a:cxnSpLocks noChangeShapeType="1"/>
            <a:stCxn id="8210" idx="3"/>
            <a:endCxn id="8202" idx="2"/>
          </p:cNvCxnSpPr>
          <p:nvPr/>
        </p:nvCxnSpPr>
        <p:spPr bwMode="auto">
          <a:xfrm>
            <a:off x="6307138" y="1674930"/>
            <a:ext cx="522287" cy="1587"/>
          </a:xfrm>
          <a:prstGeom prst="straightConnector1">
            <a:avLst/>
          </a:prstGeom>
          <a:noFill/>
          <a:ln w="12700" algn="ctr">
            <a:solidFill>
              <a:srgbClr val="0099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15" name="Flussdiagramm: Magnetplattenspeicher 44"/>
          <p:cNvSpPr>
            <a:spLocks noChangeArrowheads="1"/>
          </p:cNvSpPr>
          <p:nvPr/>
        </p:nvSpPr>
        <p:spPr bwMode="auto">
          <a:xfrm>
            <a:off x="669925" y="1182805"/>
            <a:ext cx="315913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000000"/>
                </a:solidFill>
                <a:latin typeface="Arial" charset="0"/>
              </a:rPr>
              <a:t>Vol1</a:t>
            </a:r>
            <a:endParaRPr lang="en-GB" alt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16" name="Flussdiagramm: Magnetplattenspeicher 69"/>
          <p:cNvSpPr>
            <a:spLocks noChangeArrowheads="1"/>
          </p:cNvSpPr>
          <p:nvPr/>
        </p:nvSpPr>
        <p:spPr bwMode="auto">
          <a:xfrm>
            <a:off x="673100" y="1487605"/>
            <a:ext cx="315913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000000"/>
                </a:solidFill>
                <a:latin typeface="Arial" charset="0"/>
              </a:rPr>
              <a:t>Vol2</a:t>
            </a:r>
            <a:endParaRPr lang="en-GB" alt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17" name="Flussdiagramm: Magnetplattenspeicher 70"/>
          <p:cNvSpPr>
            <a:spLocks noChangeArrowheads="1"/>
          </p:cNvSpPr>
          <p:nvPr/>
        </p:nvSpPr>
        <p:spPr bwMode="auto">
          <a:xfrm>
            <a:off x="669925" y="1824155"/>
            <a:ext cx="315913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de-DE" dirty="0">
                <a:solidFill>
                  <a:srgbClr val="000000"/>
                </a:solidFill>
                <a:latin typeface="Arial" charset="0"/>
              </a:rPr>
              <a:t>Vol3</a:t>
            </a:r>
            <a:endParaRPr lang="en-GB" alt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22" name="Textfeld 83"/>
          <p:cNvSpPr txBox="1">
            <a:spLocks noChangeArrowheads="1"/>
          </p:cNvSpPr>
          <p:nvPr/>
        </p:nvSpPr>
        <p:spPr bwMode="auto">
          <a:xfrm rot="980063">
            <a:off x="4345270" y="1216898"/>
            <a:ext cx="493360" cy="13765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7200" rIns="0" bIns="7200">
            <a:spAutoFit/>
          </a:bodyPr>
          <a:lstStyle>
            <a:defPPr>
              <a:defRPr lang="de-DE"/>
            </a:defPPr>
            <a:lvl1pPr algn="ctr" eaLnBrk="1" hangingPunct="1">
              <a:defRPr sz="800">
                <a:solidFill>
                  <a:srgbClr val="FF0000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r>
              <a:rPr lang="de-DE" altLang="de-DE" dirty="0">
                <a:solidFill>
                  <a:schemeClr val="tx1"/>
                </a:solidFill>
              </a:rPr>
              <a:t>Import</a:t>
            </a:r>
            <a:endParaRPr lang="en-GB" altLang="de-DE" dirty="0">
              <a:solidFill>
                <a:schemeClr val="tx1"/>
              </a:solidFill>
            </a:endParaRPr>
          </a:p>
        </p:txBody>
      </p:sp>
      <p:sp>
        <p:nvSpPr>
          <p:cNvPr id="8224" name="Textfeld 92"/>
          <p:cNvSpPr txBox="1">
            <a:spLocks noChangeArrowheads="1"/>
          </p:cNvSpPr>
          <p:nvPr/>
        </p:nvSpPr>
        <p:spPr bwMode="auto">
          <a:xfrm>
            <a:off x="2055017" y="1189309"/>
            <a:ext cx="883445" cy="12311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de-DE" altLang="de-DE" sz="800" dirty="0">
                <a:solidFill>
                  <a:schemeClr val="tx1"/>
                </a:solidFill>
                <a:latin typeface="Arial" pitchFamily="34" charset="0"/>
              </a:rPr>
              <a:t>Process via 2-tier </a:t>
            </a:r>
            <a:endParaRPr lang="en-GB" altLang="de-DE" sz="800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8230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1527292"/>
            <a:ext cx="541337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231" name="Gerade Verbindung mit Pfeil 17"/>
          <p:cNvCxnSpPr>
            <a:cxnSpLocks noChangeShapeType="1"/>
            <a:stCxn id="8212" idx="3"/>
          </p:cNvCxnSpPr>
          <p:nvPr/>
        </p:nvCxnSpPr>
        <p:spPr bwMode="auto">
          <a:xfrm flipV="1">
            <a:off x="4100513" y="1741605"/>
            <a:ext cx="946150" cy="4445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44" name="Gerade Verbindung mit Pfeil 88"/>
          <p:cNvCxnSpPr>
            <a:cxnSpLocks noChangeShapeType="1"/>
            <a:stCxn id="8230" idx="0"/>
          </p:cNvCxnSpPr>
          <p:nvPr/>
        </p:nvCxnSpPr>
        <p:spPr bwMode="auto">
          <a:xfrm flipV="1">
            <a:off x="2924175" y="1270117"/>
            <a:ext cx="0" cy="257175"/>
          </a:xfrm>
          <a:prstGeom prst="straightConnector1">
            <a:avLst/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feld 90"/>
          <p:cNvSpPr txBox="1"/>
          <p:nvPr/>
        </p:nvSpPr>
        <p:spPr>
          <a:xfrm rot="16200000">
            <a:off x="-137897" y="1517755"/>
            <a:ext cx="1017157" cy="2266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>
            <a:defPPr>
              <a:defRPr lang="de-DE"/>
            </a:defPPr>
            <a:lvl1pPr algn="ctr"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de-DE" dirty="0"/>
              <a:t>Location</a:t>
            </a:r>
            <a:endParaRPr lang="en-GB" dirty="0"/>
          </a:p>
        </p:txBody>
      </p:sp>
      <p:sp>
        <p:nvSpPr>
          <p:cNvPr id="8276" name="Oval 233"/>
          <p:cNvSpPr>
            <a:spLocks noChangeArrowheads="1"/>
          </p:cNvSpPr>
          <p:nvPr/>
        </p:nvSpPr>
        <p:spPr bwMode="auto">
          <a:xfrm>
            <a:off x="6470650" y="1597142"/>
            <a:ext cx="193675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de-DE" sz="800" b="1">
                <a:solidFill>
                  <a:schemeClr val="tx1"/>
                </a:solidFill>
                <a:latin typeface="Arial" pitchFamily="34" charset="0"/>
              </a:rPr>
              <a:t>C1</a:t>
            </a:r>
            <a:endParaRPr lang="en-US" altLang="de-DE" sz="8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279" name="Oval 241"/>
          <p:cNvSpPr>
            <a:spLocks noChangeArrowheads="1"/>
          </p:cNvSpPr>
          <p:nvPr/>
        </p:nvSpPr>
        <p:spPr bwMode="auto">
          <a:xfrm>
            <a:off x="4522788" y="1636830"/>
            <a:ext cx="193675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de-DE" sz="800" b="1">
                <a:solidFill>
                  <a:schemeClr val="tx1"/>
                </a:solidFill>
                <a:latin typeface="Arial" pitchFamily="34" charset="0"/>
              </a:rPr>
              <a:t>C2</a:t>
            </a:r>
            <a:endParaRPr lang="en-US" altLang="de-DE" sz="8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280" name="Oval 242"/>
          <p:cNvSpPr>
            <a:spLocks noChangeArrowheads="1"/>
          </p:cNvSpPr>
          <p:nvPr/>
        </p:nvSpPr>
        <p:spPr bwMode="auto">
          <a:xfrm>
            <a:off x="3311525" y="1563805"/>
            <a:ext cx="193675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de-DE" sz="800" b="1" dirty="0">
                <a:solidFill>
                  <a:schemeClr val="tx1"/>
                </a:solidFill>
                <a:latin typeface="Arial" pitchFamily="34" charset="0"/>
              </a:rPr>
              <a:t>C2</a:t>
            </a:r>
            <a:endParaRPr lang="en-US" altLang="de-DE" sz="8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283" name="Oval 290"/>
          <p:cNvSpPr>
            <a:spLocks noChangeArrowheads="1"/>
          </p:cNvSpPr>
          <p:nvPr/>
        </p:nvSpPr>
        <p:spPr bwMode="auto">
          <a:xfrm>
            <a:off x="4052888" y="1095492"/>
            <a:ext cx="193675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de-DE" sz="800" b="1">
                <a:solidFill>
                  <a:schemeClr val="tx1"/>
                </a:solidFill>
                <a:latin typeface="Arial" pitchFamily="34" charset="0"/>
              </a:rPr>
              <a:t>C4</a:t>
            </a:r>
            <a:endParaRPr lang="en-US" altLang="de-DE" sz="8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285" name="Oval 292"/>
          <p:cNvSpPr>
            <a:spLocks noChangeArrowheads="1"/>
          </p:cNvSpPr>
          <p:nvPr/>
        </p:nvSpPr>
        <p:spPr bwMode="auto">
          <a:xfrm>
            <a:off x="1751013" y="1095492"/>
            <a:ext cx="195262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de-DE" sz="800" b="1" dirty="0">
                <a:solidFill>
                  <a:schemeClr val="tx1"/>
                </a:solidFill>
                <a:latin typeface="Arial" pitchFamily="34" charset="0"/>
              </a:rPr>
              <a:t>C3</a:t>
            </a:r>
            <a:endParaRPr lang="en-US" altLang="de-DE" sz="8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7" name="Textfeld 61">
            <a:extLst>
              <a:ext uri="{FF2B5EF4-FFF2-40B4-BE49-F238E27FC236}">
                <a16:creationId xmlns:a16="http://schemas.microsoft.com/office/drawing/2014/main" id="{EAC56CAE-A9B7-45DC-9EBC-360EBED3E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983" y="3516973"/>
            <a:ext cx="7842446" cy="2893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marL="179388" indent="-179388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468313" indent="-201613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GB" altLang="de-DE" sz="1400" b="1" dirty="0"/>
              <a:t>System prerequisite </a:t>
            </a:r>
            <a:endParaRPr lang="en-GB" altLang="de-DE" sz="1400" b="1" dirty="0">
              <a:solidFill>
                <a:srgbClr val="FF0000"/>
              </a:solidFill>
            </a:endParaRPr>
          </a:p>
          <a:p>
            <a:pPr marL="361950" indent="-361950" algn="l" eaLnBrk="1" hangingPunct="1">
              <a:spcBef>
                <a:spcPct val="0"/>
              </a:spcBef>
              <a:buFont typeface="Arial" charset="0"/>
              <a:buAutoNum type="arabicPeriod"/>
            </a:pPr>
            <a:r>
              <a:rPr lang="en-GB" altLang="de-DE" sz="1200" dirty="0" err="1"/>
              <a:t>Teamcenter</a:t>
            </a:r>
            <a:r>
              <a:rPr lang="en-GB" altLang="de-DE" sz="1200" dirty="0"/>
              <a:t> </a:t>
            </a:r>
            <a:r>
              <a:rPr lang="en-GB" altLang="de-DE" sz="1200" dirty="0" err="1"/>
              <a:t>inc.</a:t>
            </a:r>
            <a:r>
              <a:rPr lang="en-GB" altLang="de-DE" sz="1200" dirty="0"/>
              <a:t> all volume data </a:t>
            </a:r>
            <a:r>
              <a:rPr lang="en-GB" altLang="de-DE" sz="1200" b="1" dirty="0">
                <a:solidFill>
                  <a:srgbClr val="FF0000"/>
                </a:solidFill>
              </a:rPr>
              <a:t>(1*)</a:t>
            </a:r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sz="1200" dirty="0"/>
              <a:t>TC volumes need to have free diskspace to process the data</a:t>
            </a:r>
            <a:br>
              <a:rPr lang="en-GB" altLang="de-DE" sz="1200" dirty="0"/>
            </a:br>
            <a:r>
              <a:rPr lang="en-GB" altLang="de-DE" sz="1200" dirty="0"/>
              <a:t>Example.: +1/3 free for  100 GB NX Data we need 33 GB of free disc space </a:t>
            </a:r>
            <a:r>
              <a:rPr lang="en-GB" altLang="de-DE" sz="1200" b="1" dirty="0">
                <a:solidFill>
                  <a:srgbClr val="FF0000"/>
                </a:solidFill>
              </a:rPr>
              <a:t>(2*)</a:t>
            </a:r>
            <a:endParaRPr lang="en-GB" altLang="de-DE" sz="1200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sz="1200" dirty="0"/>
              <a:t>SQL Read User for reading data from  TC. Database </a:t>
            </a:r>
            <a:r>
              <a:rPr lang="en-GB" altLang="de-DE" sz="1200" b="1" dirty="0">
                <a:solidFill>
                  <a:srgbClr val="FF0000"/>
                </a:solidFill>
              </a:rPr>
              <a:t>(1*)</a:t>
            </a:r>
            <a:endParaRPr lang="en-GB" altLang="de-DE" sz="1200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sz="1200" dirty="0"/>
              <a:t>TC Process User with DBA right and mast have read write right’s on all volumes </a:t>
            </a:r>
            <a:r>
              <a:rPr lang="en-GB" altLang="de-DE" sz="1200" b="1" dirty="0">
                <a:solidFill>
                  <a:srgbClr val="FF0000"/>
                </a:solidFill>
              </a:rPr>
              <a:t>(1*)</a:t>
            </a:r>
            <a:endParaRPr lang="en-GB" altLang="de-DE" sz="1200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sz="1200" dirty="0"/>
              <a:t>Script to get TC Prompt. </a:t>
            </a:r>
            <a:r>
              <a:rPr lang="en-GB" altLang="de-DE" sz="1200" b="1" dirty="0">
                <a:solidFill>
                  <a:srgbClr val="FF0000"/>
                </a:solidFill>
              </a:rPr>
              <a:t>(1*)</a:t>
            </a:r>
            <a:endParaRPr lang="en-GB" altLang="de-DE" sz="1200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sz="1200" dirty="0"/>
              <a:t>Hardware for </a:t>
            </a:r>
            <a:r>
              <a:rPr lang="en-GB" altLang="de-DE" sz="1200" dirty="0" err="1"/>
              <a:t>JobServer</a:t>
            </a:r>
            <a:r>
              <a:rPr lang="en-GB" altLang="de-DE" sz="1200" dirty="0"/>
              <a:t> </a:t>
            </a:r>
            <a:r>
              <a:rPr lang="en-GB" altLang="de-DE" sz="1200" b="1" dirty="0">
                <a:solidFill>
                  <a:srgbClr val="FF0000"/>
                </a:solidFill>
              </a:rPr>
              <a:t>(3*)</a:t>
            </a:r>
            <a:endParaRPr lang="en-GB" altLang="de-DE" sz="1200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sz="1200" dirty="0"/>
              <a:t>Hardware for </a:t>
            </a:r>
            <a:r>
              <a:rPr lang="en-GB" altLang="de-DE" sz="1200" dirty="0" err="1"/>
              <a:t>JobClients</a:t>
            </a:r>
            <a:r>
              <a:rPr lang="en-GB" altLang="de-DE" sz="1200" dirty="0"/>
              <a:t> with and required Software Version (TC 2tier / NX ..) </a:t>
            </a:r>
            <a:r>
              <a:rPr lang="en-GB" altLang="de-DE" sz="1200" b="1" dirty="0">
                <a:solidFill>
                  <a:srgbClr val="FF0000"/>
                </a:solidFill>
              </a:rPr>
              <a:t>(4*)</a:t>
            </a:r>
            <a:endParaRPr lang="en-GB" altLang="de-DE" sz="1200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sz="1200" dirty="0"/>
              <a:t>Remote Access to </a:t>
            </a:r>
            <a:r>
              <a:rPr lang="en-GB" altLang="de-DE" sz="1200" dirty="0" err="1"/>
              <a:t>JobClient‘s</a:t>
            </a:r>
            <a:r>
              <a:rPr lang="en-GB" altLang="de-DE" sz="1200" dirty="0"/>
              <a:t> </a:t>
            </a:r>
            <a:r>
              <a:rPr lang="en-GB" altLang="de-DE" sz="1200" b="1" dirty="0">
                <a:solidFill>
                  <a:srgbClr val="FF0000"/>
                </a:solidFill>
              </a:rPr>
              <a:t>(4*)</a:t>
            </a:r>
            <a:endParaRPr lang="en-GB" altLang="de-DE" sz="1200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sz="1200" dirty="0"/>
              <a:t>Network diskspace for </a:t>
            </a:r>
            <a:r>
              <a:rPr lang="en-GB" altLang="de-DE" sz="1200" dirty="0" err="1"/>
              <a:t>PLMJobmanager</a:t>
            </a:r>
            <a:r>
              <a:rPr lang="en-GB" altLang="de-DE" sz="1200" dirty="0"/>
              <a:t> Software </a:t>
            </a:r>
            <a:r>
              <a:rPr lang="en-GB" altLang="de-DE" sz="1200" b="1" dirty="0">
                <a:solidFill>
                  <a:srgbClr val="FF0000"/>
                </a:solidFill>
              </a:rPr>
              <a:t>(5*)</a:t>
            </a:r>
            <a:r>
              <a:rPr lang="en-GB" altLang="de-DE" sz="1200" dirty="0"/>
              <a:t> Installation and configuration:  ~1 GB.</a:t>
            </a:r>
            <a:endParaRPr lang="en-GB" altLang="de-DE" sz="1200" b="1" dirty="0">
              <a:solidFill>
                <a:srgbClr val="FF0000"/>
              </a:solidFill>
            </a:endParaRPr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sz="1200" dirty="0"/>
              <a:t>Network diskspace for </a:t>
            </a:r>
            <a:r>
              <a:rPr lang="en-GB" altLang="de-DE" sz="1200" dirty="0" err="1"/>
              <a:t>PLMJobmanager</a:t>
            </a:r>
            <a:r>
              <a:rPr lang="en-GB" altLang="de-DE" sz="1200" dirty="0"/>
              <a:t>: </a:t>
            </a:r>
            <a:r>
              <a:rPr lang="en-GB" altLang="de-DE" sz="1200" dirty="0" err="1"/>
              <a:t>JobProcess</a:t>
            </a:r>
            <a:r>
              <a:rPr lang="en-GB" altLang="de-DE" sz="1200" dirty="0"/>
              <a:t> Logfiles. </a:t>
            </a:r>
            <a:r>
              <a:rPr lang="en-GB" altLang="de-DE" sz="1200" b="1" dirty="0">
                <a:solidFill>
                  <a:srgbClr val="FF0000"/>
                </a:solidFill>
              </a:rPr>
              <a:t>(6*)</a:t>
            </a:r>
            <a:r>
              <a:rPr lang="en-GB" altLang="de-DE" sz="1200" dirty="0"/>
              <a:t> </a:t>
            </a:r>
            <a:br>
              <a:rPr lang="en-GB" altLang="de-DE" sz="1200" dirty="0"/>
            </a:br>
            <a:r>
              <a:rPr lang="en-GB" altLang="de-DE" sz="1200" dirty="0"/>
              <a:t>Calculation for Diskspace: ~1 GB for each 500.000 Parts to Process</a:t>
            </a:r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US" altLang="de-DE" sz="1200" dirty="0"/>
              <a:t>SQL Database for </a:t>
            </a:r>
            <a:r>
              <a:rPr lang="en-US" altLang="de-DE" sz="1200" dirty="0" err="1"/>
              <a:t>PLMJobManager</a:t>
            </a:r>
            <a:r>
              <a:rPr lang="en-US" altLang="de-DE" sz="1200" dirty="0"/>
              <a:t> Application </a:t>
            </a:r>
            <a:r>
              <a:rPr lang="en-GB" altLang="de-DE" sz="1200" b="1" dirty="0">
                <a:solidFill>
                  <a:srgbClr val="FF0000"/>
                </a:solidFill>
              </a:rPr>
              <a:t>(7*). </a:t>
            </a:r>
            <a:r>
              <a:rPr lang="en-US" altLang="de-DE" sz="1200" dirty="0"/>
              <a:t>Database can be hosted </a:t>
            </a:r>
            <a:br>
              <a:rPr lang="en-US" altLang="de-DE" sz="1200" dirty="0"/>
            </a:br>
            <a:r>
              <a:rPr lang="en-US" altLang="de-DE" sz="1200" dirty="0"/>
              <a:t>on Custom SQL Server Instance </a:t>
            </a:r>
            <a:r>
              <a:rPr lang="en-GB" altLang="de-DE" sz="1200" dirty="0"/>
              <a:t>or on local computer and SQL Express</a:t>
            </a:r>
          </a:p>
        </p:txBody>
      </p:sp>
      <p:sp>
        <p:nvSpPr>
          <p:cNvPr id="35" name="Oval 245">
            <a:extLst>
              <a:ext uri="{FF2B5EF4-FFF2-40B4-BE49-F238E27FC236}">
                <a16:creationId xmlns:a16="http://schemas.microsoft.com/office/drawing/2014/main" id="{8D16A068-A4A3-4A90-88C5-A42C46BB0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73" y="2589648"/>
            <a:ext cx="214975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sp>
        <p:nvSpPr>
          <p:cNvPr id="36" name="Oval 235">
            <a:extLst>
              <a:ext uri="{FF2B5EF4-FFF2-40B4-BE49-F238E27FC236}">
                <a16:creationId xmlns:a16="http://schemas.microsoft.com/office/drawing/2014/main" id="{DF73BDC2-284C-4BF2-AEE0-56CFE2929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73" y="2780149"/>
            <a:ext cx="214975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sp>
        <p:nvSpPr>
          <p:cNvPr id="38" name="Oval 282">
            <a:extLst>
              <a:ext uri="{FF2B5EF4-FFF2-40B4-BE49-F238E27FC236}">
                <a16:creationId xmlns:a16="http://schemas.microsoft.com/office/drawing/2014/main" id="{027F08C4-10A7-40B4-8F3A-0455CF29A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73" y="2961125"/>
            <a:ext cx="214975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sp>
        <p:nvSpPr>
          <p:cNvPr id="39" name="Oval 283">
            <a:extLst>
              <a:ext uri="{FF2B5EF4-FFF2-40B4-BE49-F238E27FC236}">
                <a16:creationId xmlns:a16="http://schemas.microsoft.com/office/drawing/2014/main" id="{AFE94E69-7F4F-4391-A281-134C9B636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73" y="3154799"/>
            <a:ext cx="214975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graphicFrame>
        <p:nvGraphicFramePr>
          <p:cNvPr id="40" name="Group 295">
            <a:extLst>
              <a:ext uri="{FF2B5EF4-FFF2-40B4-BE49-F238E27FC236}">
                <a16:creationId xmlns:a16="http://schemas.microsoft.com/office/drawing/2014/main" id="{2DABC8E5-1B55-46C8-9F3B-8858FC0CAD3F}"/>
              </a:ext>
            </a:extLst>
          </p:cNvPr>
          <p:cNvGraphicFramePr>
            <a:graphicFrameLocks noGrp="1"/>
          </p:cNvGraphicFramePr>
          <p:nvPr/>
        </p:nvGraphicFramePr>
        <p:xfrm>
          <a:off x="458773" y="2399148"/>
          <a:ext cx="4680656" cy="941880"/>
        </p:xfrm>
        <a:graphic>
          <a:graphicData uri="http://schemas.openxmlformats.org/drawingml/2006/table">
            <a:tbl>
              <a:tblPr firstRow="1" firstCol="1"/>
              <a:tblGrid>
                <a:gridCol w="312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0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76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Nr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Description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Connect via: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C1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communication 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JobServer</a:t>
                      </a: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MS-SQL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TCP:1433 UDP: 1434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C2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communication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JobClinet</a:t>
                      </a: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–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JobServer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Port:13000 / 13001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C3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ugmanager_Process_program.exe (2-tier)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Handel by IT	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C4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Import Meta Data from TC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Db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Uses  </a:t>
                      </a:r>
                      <a:r>
                        <a:rPr kumimoji="0" lang="en-GB" sz="10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TnsNames.ora</a:t>
                      </a: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like (</a:t>
                      </a: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C3)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1" name="Grafik 40">
            <a:extLst>
              <a:ext uri="{FF2B5EF4-FFF2-40B4-BE49-F238E27FC236}">
                <a16:creationId xmlns:a16="http://schemas.microsoft.com/office/drawing/2014/main" id="{62F2D534-E844-451F-8444-3B3019647D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2003" y="2338263"/>
            <a:ext cx="1898345" cy="2517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2" name="Ellipse 41">
            <a:extLst>
              <a:ext uri="{FF2B5EF4-FFF2-40B4-BE49-F238E27FC236}">
                <a16:creationId xmlns:a16="http://schemas.microsoft.com/office/drawing/2014/main" id="{E2868174-5622-452C-94AC-51BC5BDF95CF}"/>
              </a:ext>
            </a:extLst>
          </p:cNvPr>
          <p:cNvSpPr/>
          <p:nvPr/>
        </p:nvSpPr>
        <p:spPr bwMode="auto">
          <a:xfrm>
            <a:off x="1196182" y="133288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0D047492-9525-45D8-8A17-B4745736F35F}"/>
              </a:ext>
            </a:extLst>
          </p:cNvPr>
          <p:cNvSpPr/>
          <p:nvPr/>
        </p:nvSpPr>
        <p:spPr bwMode="auto">
          <a:xfrm>
            <a:off x="933451" y="111099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C6CF27CE-8141-4D5F-959B-9A6DFE20FB4B}"/>
              </a:ext>
            </a:extLst>
          </p:cNvPr>
          <p:cNvSpPr/>
          <p:nvPr/>
        </p:nvSpPr>
        <p:spPr bwMode="auto">
          <a:xfrm>
            <a:off x="5984492" y="1726523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3</a:t>
            </a: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65CFDCEB-EF7D-4DB6-AB5F-52B251E71743}"/>
              </a:ext>
            </a:extLst>
          </p:cNvPr>
          <p:cNvSpPr/>
          <p:nvPr/>
        </p:nvSpPr>
        <p:spPr bwMode="auto">
          <a:xfrm>
            <a:off x="3389696" y="181939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4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14B22FD1-DCFE-46BA-B7C6-446651B56AD5}"/>
              </a:ext>
            </a:extLst>
          </p:cNvPr>
          <p:cNvSpPr/>
          <p:nvPr/>
        </p:nvSpPr>
        <p:spPr bwMode="auto">
          <a:xfrm>
            <a:off x="7182003" y="252614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5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ECD93BD3-0CF0-41B1-B187-B3D1E80C56DA}"/>
              </a:ext>
            </a:extLst>
          </p:cNvPr>
          <p:cNvSpPr/>
          <p:nvPr/>
        </p:nvSpPr>
        <p:spPr bwMode="auto">
          <a:xfrm>
            <a:off x="8072429" y="384598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6</a:t>
            </a: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FC761149-0CAB-401B-B3AF-8BD82FD36CE6}"/>
              </a:ext>
            </a:extLst>
          </p:cNvPr>
          <p:cNvSpPr/>
          <p:nvPr/>
        </p:nvSpPr>
        <p:spPr bwMode="auto">
          <a:xfrm>
            <a:off x="8124326" y="174970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7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4608A20-3205-4D25-8288-4E542BB5F0AE}"/>
              </a:ext>
            </a:extLst>
          </p:cNvPr>
          <p:cNvSpPr txBox="1"/>
          <p:nvPr/>
        </p:nvSpPr>
        <p:spPr>
          <a:xfrm>
            <a:off x="-1511559" y="3368072"/>
            <a:ext cx="113068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#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ToDo</a:t>
            </a:r>
            <a:endParaRPr lang="de-DE" sz="1200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Please update Text </a:t>
            </a:r>
          </a:p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And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remove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Backgroud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from Text Box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9B07F22F-B386-4DD1-8635-E2CC2D9DF418}"/>
              </a:ext>
            </a:extLst>
          </p:cNvPr>
          <p:cNvSpPr/>
          <p:nvPr/>
        </p:nvSpPr>
        <p:spPr bwMode="auto">
          <a:xfrm>
            <a:off x="-133041" y="1574917"/>
            <a:ext cx="123825" cy="12382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A1737DB9-96F5-4A59-8483-ECC465F9C9A9}"/>
              </a:ext>
            </a:extLst>
          </p:cNvPr>
          <p:cNvSpPr/>
          <p:nvPr/>
        </p:nvSpPr>
        <p:spPr bwMode="auto">
          <a:xfrm>
            <a:off x="-180975" y="4800600"/>
            <a:ext cx="123825" cy="12382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5E2CFB62-B6D6-44E1-BCE9-B0753C9C19E0}"/>
              </a:ext>
            </a:extLst>
          </p:cNvPr>
          <p:cNvCxnSpPr>
            <a:cxnSpLocks/>
            <a:stCxn id="2" idx="2"/>
            <a:endCxn id="49" idx="2"/>
          </p:cNvCxnSpPr>
          <p:nvPr/>
        </p:nvCxnSpPr>
        <p:spPr bwMode="auto">
          <a:xfrm rot="16200000" flipH="1">
            <a:off x="-710651" y="4332837"/>
            <a:ext cx="294112" cy="765240"/>
          </a:xfrm>
          <a:prstGeom prst="bentConnector2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1CE24E67-A5B6-4242-AE2C-7C353A19FFDE}"/>
              </a:ext>
            </a:extLst>
          </p:cNvPr>
          <p:cNvCxnSpPr>
            <a:cxnSpLocks/>
            <a:stCxn id="2" idx="0"/>
            <a:endCxn id="6" idx="2"/>
          </p:cNvCxnSpPr>
          <p:nvPr/>
        </p:nvCxnSpPr>
        <p:spPr bwMode="auto">
          <a:xfrm rot="5400000" flipH="1" flipV="1">
            <a:off x="-1405249" y="2095864"/>
            <a:ext cx="1731242" cy="813174"/>
          </a:xfrm>
          <a:prstGeom prst="bentConnector2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55" name="Ellipse 54">
            <a:extLst>
              <a:ext uri="{FF2B5EF4-FFF2-40B4-BE49-F238E27FC236}">
                <a16:creationId xmlns:a16="http://schemas.microsoft.com/office/drawing/2014/main" id="{300AFE6D-6E2B-4D99-8C24-008728EFFAD0}"/>
              </a:ext>
            </a:extLst>
          </p:cNvPr>
          <p:cNvSpPr/>
          <p:nvPr/>
        </p:nvSpPr>
        <p:spPr bwMode="auto">
          <a:xfrm>
            <a:off x="10020300" y="6453188"/>
            <a:ext cx="123825" cy="12382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CD0EBF17-86DE-48AC-95B5-28DBB83A7902}"/>
              </a:ext>
            </a:extLst>
          </p:cNvPr>
          <p:cNvCxnSpPr>
            <a:stCxn id="2" idx="2"/>
            <a:endCxn id="55" idx="6"/>
          </p:cNvCxnSpPr>
          <p:nvPr/>
        </p:nvCxnSpPr>
        <p:spPr bwMode="auto">
          <a:xfrm rot="16200000" flipH="1">
            <a:off x="3625605" y="-3419"/>
            <a:ext cx="1946700" cy="11090340"/>
          </a:xfrm>
          <a:prstGeom prst="bentConnector4">
            <a:avLst>
              <a:gd name="adj1" fmla="val 124250"/>
              <a:gd name="adj2" fmla="val 102061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59" name="Ellipse 58">
            <a:extLst>
              <a:ext uri="{FF2B5EF4-FFF2-40B4-BE49-F238E27FC236}">
                <a16:creationId xmlns:a16="http://schemas.microsoft.com/office/drawing/2014/main" id="{09DD836F-9A98-4E49-B484-6569A4847A5E}"/>
              </a:ext>
            </a:extLst>
          </p:cNvPr>
          <p:cNvSpPr/>
          <p:nvPr/>
        </p:nvSpPr>
        <p:spPr bwMode="auto">
          <a:xfrm>
            <a:off x="2457067" y="181939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4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49DF349-BEC7-4751-B8CE-9F8C7E72F4C2}"/>
              </a:ext>
            </a:extLst>
          </p:cNvPr>
          <p:cNvSpPr txBox="1"/>
          <p:nvPr/>
        </p:nvSpPr>
        <p:spPr>
          <a:xfrm>
            <a:off x="7402286" y="6601201"/>
            <a:ext cx="186542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:#Datum#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/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r>
              <a:rPr lang="de-DE" sz="1100" dirty="0" err="1">
                <a:solidFill>
                  <a:schemeClr val="tx1"/>
                </a:solidFill>
              </a:rPr>
              <a:t>ma_namk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600870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hteck 79"/>
          <p:cNvSpPr>
            <a:spLocks noChangeArrowheads="1"/>
          </p:cNvSpPr>
          <p:nvPr/>
        </p:nvSpPr>
        <p:spPr bwMode="auto">
          <a:xfrm>
            <a:off x="540755" y="2188906"/>
            <a:ext cx="2617523" cy="10374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5127" name="Rechteck 45"/>
          <p:cNvSpPr>
            <a:spLocks noChangeArrowheads="1"/>
          </p:cNvSpPr>
          <p:nvPr/>
        </p:nvSpPr>
        <p:spPr bwMode="auto">
          <a:xfrm>
            <a:off x="537506" y="1094074"/>
            <a:ext cx="9101794" cy="993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5128" name="Titel 1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altLang="de-DE" dirty="0"/>
              <a:t>System Sketch: Teamcenter + </a:t>
            </a:r>
            <a:r>
              <a:rPr lang="de-DE" altLang="de-DE" dirty="0" err="1"/>
              <a:t>PLMJobManger</a:t>
            </a:r>
            <a:r>
              <a:rPr lang="de-DE" altLang="de-DE" dirty="0"/>
              <a:t> // TC - Multisite</a:t>
            </a:r>
            <a:endParaRPr lang="en-GB" altLang="de-DE" dirty="0"/>
          </a:p>
        </p:txBody>
      </p:sp>
      <p:sp>
        <p:nvSpPr>
          <p:cNvPr id="5129" name="Textfeld 9"/>
          <p:cNvSpPr txBox="1">
            <a:spLocks noChangeArrowheads="1"/>
          </p:cNvSpPr>
          <p:nvPr/>
        </p:nvSpPr>
        <p:spPr bwMode="auto">
          <a:xfrm>
            <a:off x="4972847" y="1127411"/>
            <a:ext cx="17748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JobMgr DB + Config</a:t>
            </a: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5130" name="AutoShape 3"/>
          <p:cNvSpPr>
            <a:spLocks noChangeArrowheads="1"/>
          </p:cNvSpPr>
          <p:nvPr/>
        </p:nvSpPr>
        <p:spPr bwMode="auto">
          <a:xfrm>
            <a:off x="6813024" y="1295681"/>
            <a:ext cx="1339717" cy="704850"/>
          </a:xfrm>
          <a:prstGeom prst="can">
            <a:avLst>
              <a:gd name="adj" fmla="val 16792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18000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200" b="1">
                <a:solidFill>
                  <a:srgbClr val="000000"/>
                </a:solidFill>
              </a:rPr>
              <a:t>JobServer</a:t>
            </a:r>
          </a:p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200" b="1">
                <a:solidFill>
                  <a:srgbClr val="000000"/>
                </a:solidFill>
              </a:rPr>
              <a:t>DB (MSSQL)</a:t>
            </a:r>
            <a:br>
              <a:rPr lang="de-DE" altLang="de-DE" sz="1600" b="1">
                <a:solidFill>
                  <a:srgbClr val="000000"/>
                </a:solidFill>
              </a:rPr>
            </a:br>
            <a:endParaRPr lang="de-DE" altLang="de-DE" sz="1600" b="1">
              <a:solidFill>
                <a:srgbClr val="000000"/>
              </a:solidFill>
            </a:endParaRPr>
          </a:p>
        </p:txBody>
      </p:sp>
      <p:sp>
        <p:nvSpPr>
          <p:cNvPr id="5131" name="AutoShape 4"/>
          <p:cNvSpPr>
            <a:spLocks noChangeArrowheads="1"/>
          </p:cNvSpPr>
          <p:nvPr/>
        </p:nvSpPr>
        <p:spPr bwMode="auto">
          <a:xfrm>
            <a:off x="1101595" y="1460784"/>
            <a:ext cx="1246850" cy="612775"/>
          </a:xfrm>
          <a:prstGeom prst="can">
            <a:avLst>
              <a:gd name="adj" fmla="val 20139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400" b="1" dirty="0">
                <a:solidFill>
                  <a:srgbClr val="000000"/>
                </a:solidFill>
              </a:rPr>
              <a:t>Teamcenter</a:t>
            </a:r>
          </a:p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sz="1400" dirty="0">
                <a:solidFill>
                  <a:srgbClr val="000000"/>
                </a:solidFill>
              </a:rPr>
              <a:t>SiteID1</a:t>
            </a:r>
            <a:endParaRPr lang="de-DE" altLang="de-DE" sz="1400" b="1" dirty="0">
              <a:solidFill>
                <a:srgbClr val="000000"/>
              </a:solidFill>
            </a:endParaRPr>
          </a:p>
        </p:txBody>
      </p:sp>
      <p:sp>
        <p:nvSpPr>
          <p:cNvPr id="5132" name="Freihandform 13"/>
          <p:cNvSpPr>
            <a:spLocks/>
          </p:cNvSpPr>
          <p:nvPr/>
        </p:nvSpPr>
        <p:spPr bwMode="auto">
          <a:xfrm>
            <a:off x="2154108" y="1168686"/>
            <a:ext cx="2882371" cy="354013"/>
          </a:xfrm>
          <a:custGeom>
            <a:avLst/>
            <a:gdLst>
              <a:gd name="T0" fmla="*/ 0 w 1676"/>
              <a:gd name="T1" fmla="*/ 666108003 h 223"/>
              <a:gd name="T2" fmla="*/ 1780054225 w 1676"/>
              <a:gd name="T3" fmla="*/ 28575 h 223"/>
              <a:gd name="T4" fmla="*/ 2147483647 w 1676"/>
              <a:gd name="T5" fmla="*/ 1008063924 h 22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76" h="223">
                <a:moveTo>
                  <a:pt x="0" y="223"/>
                </a:moveTo>
                <a:cubicBezTo>
                  <a:pt x="150" y="187"/>
                  <a:pt x="619" y="10"/>
                  <a:pt x="898" y="5"/>
                </a:cubicBezTo>
                <a:cubicBezTo>
                  <a:pt x="1177" y="0"/>
                  <a:pt x="1514" y="153"/>
                  <a:pt x="1676" y="192"/>
                </a:cubicBezTo>
              </a:path>
            </a:pathLst>
          </a:custGeom>
          <a:noFill/>
          <a:ln w="22225" algn="ctr">
            <a:solidFill>
              <a:schemeClr val="accent2"/>
            </a:solidFill>
            <a:prstDash val="sysDash"/>
            <a:round/>
            <a:headEnd type="none" w="med" len="med"/>
            <a:tailEnd type="arrow" w="med" len="med"/>
          </a:ln>
          <a:effectLst/>
        </p:spPr>
        <p:txBody>
          <a:bodyPr lIns="0" tIns="0" rIns="0" bIns="0"/>
          <a:lstStyle/>
          <a:p>
            <a:pPr>
              <a:spcBef>
                <a:spcPct val="0"/>
              </a:spcBef>
            </a:pPr>
            <a:endParaRPr lang="de-DE" dirty="0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cxnSp>
        <p:nvCxnSpPr>
          <p:cNvPr id="5133" name="Gerade Verbindung mit Pfeil 17"/>
          <p:cNvCxnSpPr>
            <a:cxnSpLocks noChangeShapeType="1"/>
            <a:endCxn id="5138" idx="1"/>
          </p:cNvCxnSpPr>
          <p:nvPr/>
        </p:nvCxnSpPr>
        <p:spPr bwMode="auto">
          <a:xfrm>
            <a:off x="3155027" y="1643345"/>
            <a:ext cx="1902090" cy="396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34" name="AutoShape 4"/>
          <p:cNvSpPr>
            <a:spLocks noChangeArrowheads="1"/>
          </p:cNvSpPr>
          <p:nvPr/>
        </p:nvSpPr>
        <p:spPr bwMode="auto">
          <a:xfrm>
            <a:off x="995076" y="2531492"/>
            <a:ext cx="1246850" cy="614363"/>
          </a:xfrm>
          <a:prstGeom prst="can">
            <a:avLst>
              <a:gd name="adj" fmla="val 26380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100" b="1" dirty="0">
                <a:solidFill>
                  <a:srgbClr val="000000"/>
                </a:solidFill>
              </a:rPr>
              <a:t>Teamcenter</a:t>
            </a:r>
          </a:p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100" b="1" dirty="0">
                <a:solidFill>
                  <a:srgbClr val="000000"/>
                </a:solidFill>
              </a:rPr>
              <a:t>SiteID2</a:t>
            </a:r>
          </a:p>
        </p:txBody>
      </p:sp>
      <p:cxnSp>
        <p:nvCxnSpPr>
          <p:cNvPr id="5135" name="Gewinkelte Verbindung 24"/>
          <p:cNvCxnSpPr>
            <a:cxnSpLocks noChangeShapeType="1"/>
            <a:stCxn id="5131" idx="1"/>
            <a:endCxn id="5140" idx="0"/>
          </p:cNvCxnSpPr>
          <p:nvPr/>
        </p:nvCxnSpPr>
        <p:spPr bwMode="auto">
          <a:xfrm rot="5400000" flipV="1">
            <a:off x="2750745" y="435919"/>
            <a:ext cx="38100" cy="2087827"/>
          </a:xfrm>
          <a:prstGeom prst="bentConnector3">
            <a:avLst>
              <a:gd name="adj1" fmla="val -600000"/>
            </a:avLst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36" name="Gewinkelte Verbindung 26"/>
          <p:cNvCxnSpPr>
            <a:cxnSpLocks noChangeShapeType="1"/>
            <a:stCxn id="5134" idx="1"/>
            <a:endCxn id="5139" idx="0"/>
          </p:cNvCxnSpPr>
          <p:nvPr/>
        </p:nvCxnSpPr>
        <p:spPr bwMode="auto">
          <a:xfrm rot="5400000" flipH="1" flipV="1">
            <a:off x="2113070" y="2037447"/>
            <a:ext cx="12700" cy="988080"/>
          </a:xfrm>
          <a:prstGeom prst="bentConnector3">
            <a:avLst>
              <a:gd name="adj1" fmla="val 1800000"/>
            </a:avLst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138" name="Picture 6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119" y="1352836"/>
            <a:ext cx="1233091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011" y="2531492"/>
            <a:ext cx="371139" cy="35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0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981" y="1498881"/>
            <a:ext cx="541734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141" name="Gerade Verbindung mit Pfeil 33"/>
          <p:cNvCxnSpPr>
            <a:cxnSpLocks noChangeShapeType="1"/>
            <a:stCxn id="5138" idx="3"/>
            <a:endCxn id="5130" idx="2"/>
          </p:cNvCxnSpPr>
          <p:nvPr/>
        </p:nvCxnSpPr>
        <p:spPr bwMode="auto">
          <a:xfrm>
            <a:off x="6290210" y="1646524"/>
            <a:ext cx="522817" cy="1587"/>
          </a:xfrm>
          <a:prstGeom prst="straightConnector1">
            <a:avLst/>
          </a:prstGeom>
          <a:noFill/>
          <a:ln w="12700" algn="ctr">
            <a:solidFill>
              <a:srgbClr val="0099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42" name="Textfeld 62"/>
          <p:cNvSpPr txBox="1">
            <a:spLocks noChangeArrowheads="1"/>
          </p:cNvSpPr>
          <p:nvPr/>
        </p:nvSpPr>
        <p:spPr bwMode="auto">
          <a:xfrm rot="714574">
            <a:off x="1882342" y="2965588"/>
            <a:ext cx="327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dirty="0">
                <a:solidFill>
                  <a:srgbClr val="000000"/>
                </a:solidFill>
              </a:rPr>
              <a:t>Import</a:t>
            </a:r>
            <a:endParaRPr lang="en-GB" altLang="de-DE" sz="700" dirty="0">
              <a:solidFill>
                <a:srgbClr val="000000"/>
              </a:solidFill>
            </a:endParaRPr>
          </a:p>
        </p:txBody>
      </p:sp>
      <p:sp>
        <p:nvSpPr>
          <p:cNvPr id="5143" name="Flussdiagramm: Magnetplattenspeicher 44"/>
          <p:cNvSpPr>
            <a:spLocks noChangeArrowheads="1"/>
          </p:cNvSpPr>
          <p:nvPr/>
        </p:nvSpPr>
        <p:spPr bwMode="auto">
          <a:xfrm>
            <a:off x="652730" y="1154394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Vol1</a:t>
            </a: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5144" name="Flussdiagramm: Magnetplattenspeicher 69"/>
          <p:cNvSpPr>
            <a:spLocks noChangeArrowheads="1"/>
          </p:cNvSpPr>
          <p:nvPr/>
        </p:nvSpPr>
        <p:spPr bwMode="auto">
          <a:xfrm>
            <a:off x="656170" y="1459194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Vol2</a:t>
            </a: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5145" name="Flussdiagramm: Magnetplattenspeicher 70"/>
          <p:cNvSpPr>
            <a:spLocks noChangeArrowheads="1"/>
          </p:cNvSpPr>
          <p:nvPr/>
        </p:nvSpPr>
        <p:spPr bwMode="auto">
          <a:xfrm>
            <a:off x="652730" y="1795744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Vol3</a:t>
            </a: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5146" name="Flussdiagramm: Magnetplattenspeicher 71"/>
          <p:cNvSpPr>
            <a:spLocks noChangeArrowheads="1"/>
          </p:cNvSpPr>
          <p:nvPr/>
        </p:nvSpPr>
        <p:spPr bwMode="auto">
          <a:xfrm>
            <a:off x="610287" y="2582287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Vol1</a:t>
            </a: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5147" name="Flussdiagramm: Magnetplattenspeicher 72"/>
          <p:cNvSpPr>
            <a:spLocks noChangeArrowheads="1"/>
          </p:cNvSpPr>
          <p:nvPr/>
        </p:nvSpPr>
        <p:spPr bwMode="auto">
          <a:xfrm>
            <a:off x="613726" y="2885500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Vol2</a:t>
            </a:r>
            <a:endParaRPr lang="en-GB" altLang="de-DE">
              <a:solidFill>
                <a:srgbClr val="000000"/>
              </a:solidFill>
            </a:endParaRPr>
          </a:p>
        </p:txBody>
      </p:sp>
      <p:pic>
        <p:nvPicPr>
          <p:cNvPr id="5148" name="Picture 6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314" y="2896618"/>
            <a:ext cx="521097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49" name="Freihandform 50"/>
          <p:cNvSpPr>
            <a:spLocks/>
          </p:cNvSpPr>
          <p:nvPr/>
        </p:nvSpPr>
        <p:spPr bwMode="auto">
          <a:xfrm>
            <a:off x="1888735" y="2881494"/>
            <a:ext cx="536576" cy="95250"/>
          </a:xfrm>
          <a:custGeom>
            <a:avLst/>
            <a:gdLst>
              <a:gd name="T0" fmla="*/ 0 w 374650"/>
              <a:gd name="T1" fmla="*/ 0 h 95485"/>
              <a:gd name="T2" fmla="*/ 288558 w 374650"/>
              <a:gd name="T3" fmla="*/ 88463 h 95485"/>
              <a:gd name="T4" fmla="*/ 654803 w 374650"/>
              <a:gd name="T5" fmla="*/ 88463 h 9548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74650" h="95485">
                <a:moveTo>
                  <a:pt x="0" y="0"/>
                </a:moveTo>
                <a:cubicBezTo>
                  <a:pt x="51329" y="37041"/>
                  <a:pt x="102658" y="74083"/>
                  <a:pt x="165100" y="88900"/>
                </a:cubicBezTo>
                <a:cubicBezTo>
                  <a:pt x="227542" y="103717"/>
                  <a:pt x="374650" y="88900"/>
                  <a:pt x="374650" y="88900"/>
                </a:cubicBezTo>
              </a:path>
            </a:pathLst>
          </a:custGeom>
          <a:noFill/>
          <a:ln w="19050" algn="ctr">
            <a:solidFill>
              <a:schemeClr val="accent2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lIns="0" tIns="0" rIns="0" bIns="0"/>
          <a:lstStyle/>
          <a:p>
            <a:pPr>
              <a:spcBef>
                <a:spcPct val="0"/>
              </a:spcBef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150" name="Textfeld 83"/>
          <p:cNvSpPr txBox="1">
            <a:spLocks noChangeArrowheads="1"/>
          </p:cNvSpPr>
          <p:nvPr/>
        </p:nvSpPr>
        <p:spPr bwMode="auto">
          <a:xfrm rot="860077">
            <a:off x="4152506" y="1138519"/>
            <a:ext cx="7842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dirty="0">
                <a:solidFill>
                  <a:srgbClr val="000000"/>
                </a:solidFill>
              </a:rPr>
              <a:t>Import</a:t>
            </a:r>
            <a:endParaRPr lang="en-GB" altLang="de-DE" dirty="0">
              <a:solidFill>
                <a:srgbClr val="000000"/>
              </a:solidFill>
            </a:endParaRPr>
          </a:p>
        </p:txBody>
      </p:sp>
      <p:cxnSp>
        <p:nvCxnSpPr>
          <p:cNvPr id="5151" name="Gerade Verbindung mit Pfeil 33"/>
          <p:cNvCxnSpPr>
            <a:cxnSpLocks noChangeShapeType="1"/>
            <a:stCxn id="5148" idx="2"/>
          </p:cNvCxnSpPr>
          <p:nvPr/>
        </p:nvCxnSpPr>
        <p:spPr bwMode="auto">
          <a:xfrm rot="5400000" flipH="1" flipV="1">
            <a:off x="4750548" y="-256344"/>
            <a:ext cx="1337506" cy="5466881"/>
          </a:xfrm>
          <a:prstGeom prst="bentConnector4">
            <a:avLst>
              <a:gd name="adj1" fmla="val -17092"/>
              <a:gd name="adj2" fmla="val 129742"/>
            </a:avLst>
          </a:prstGeom>
          <a:noFill/>
          <a:ln w="12700" algn="ctr">
            <a:solidFill>
              <a:srgbClr val="0099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52" name="Textfeld 92"/>
          <p:cNvSpPr txBox="1">
            <a:spLocks noChangeArrowheads="1"/>
          </p:cNvSpPr>
          <p:nvPr/>
        </p:nvSpPr>
        <p:spPr bwMode="auto">
          <a:xfrm>
            <a:off x="1954615" y="1094074"/>
            <a:ext cx="86849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800" dirty="0">
                <a:solidFill>
                  <a:srgbClr val="000000"/>
                </a:solidFill>
              </a:rPr>
              <a:t>Process via 2-tier </a:t>
            </a:r>
            <a:endParaRPr lang="en-GB" altLang="de-DE" sz="800" dirty="0">
              <a:solidFill>
                <a:srgbClr val="000000"/>
              </a:solidFill>
            </a:endParaRPr>
          </a:p>
        </p:txBody>
      </p:sp>
      <p:sp>
        <p:nvSpPr>
          <p:cNvPr id="5153" name="Textfeld 93"/>
          <p:cNvSpPr txBox="1">
            <a:spLocks noChangeArrowheads="1"/>
          </p:cNvSpPr>
          <p:nvPr/>
        </p:nvSpPr>
        <p:spPr bwMode="auto">
          <a:xfrm>
            <a:off x="1890202" y="2178231"/>
            <a:ext cx="80658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800" dirty="0">
                <a:solidFill>
                  <a:srgbClr val="000000"/>
                </a:solidFill>
              </a:rPr>
              <a:t>Process via 2-tier </a:t>
            </a:r>
            <a:endParaRPr lang="en-GB" altLang="de-DE" sz="800" dirty="0">
              <a:solidFill>
                <a:srgbClr val="000000"/>
              </a:solidFill>
            </a:endParaRPr>
          </a:p>
        </p:txBody>
      </p:sp>
      <p:pic>
        <p:nvPicPr>
          <p:cNvPr id="5158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653" y="1498881"/>
            <a:ext cx="54173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159" name="Gerade Verbindung mit Pfeil 17"/>
          <p:cNvCxnSpPr>
            <a:cxnSpLocks noChangeShapeType="1"/>
            <a:stCxn id="5140" idx="3"/>
            <a:endCxn id="5138" idx="1"/>
          </p:cNvCxnSpPr>
          <p:nvPr/>
        </p:nvCxnSpPr>
        <p:spPr bwMode="auto">
          <a:xfrm flipV="1">
            <a:off x="4083716" y="1647318"/>
            <a:ext cx="973402" cy="10953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72" name="Gerade Verbindung mit Pfeil 88"/>
          <p:cNvCxnSpPr>
            <a:cxnSpLocks noChangeShapeType="1"/>
            <a:stCxn id="5158" idx="0"/>
          </p:cNvCxnSpPr>
          <p:nvPr/>
        </p:nvCxnSpPr>
        <p:spPr bwMode="auto">
          <a:xfrm flipV="1">
            <a:off x="2907377" y="1241711"/>
            <a:ext cx="0" cy="257175"/>
          </a:xfrm>
          <a:prstGeom prst="straightConnector1">
            <a:avLst/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Textfeld 90"/>
          <p:cNvSpPr txBox="1"/>
          <p:nvPr/>
        </p:nvSpPr>
        <p:spPr>
          <a:xfrm rot="16200000">
            <a:off x="-143159" y="1477416"/>
            <a:ext cx="993292" cy="2266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>
                <a:solidFill>
                  <a:srgbClr val="000000"/>
                </a:solidFill>
              </a:rPr>
              <a:t>Site1/Location1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3" name="Textfeld 112"/>
          <p:cNvSpPr txBox="1"/>
          <p:nvPr/>
        </p:nvSpPr>
        <p:spPr>
          <a:xfrm rot="16200000">
            <a:off x="-163934" y="2583046"/>
            <a:ext cx="1034845" cy="2266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>
            <a:defPPr>
              <a:defRPr lang="de-DE"/>
            </a:defPPr>
            <a:lvl1pPr algn="ctr"/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Site2/Locatio2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4" name="Textfeld 113"/>
          <p:cNvSpPr txBox="1"/>
          <p:nvPr/>
        </p:nvSpPr>
        <p:spPr>
          <a:xfrm rot="16200000">
            <a:off x="2859400" y="2580295"/>
            <a:ext cx="1038764" cy="2266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Site2/Locatio3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203" name="Oval 232"/>
          <p:cNvSpPr>
            <a:spLocks noChangeArrowheads="1"/>
          </p:cNvSpPr>
          <p:nvPr/>
        </p:nvSpPr>
        <p:spPr bwMode="auto">
          <a:xfrm>
            <a:off x="2867298" y="3141606"/>
            <a:ext cx="194336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C1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5204" name="Oval 233"/>
          <p:cNvSpPr>
            <a:spLocks noChangeArrowheads="1"/>
          </p:cNvSpPr>
          <p:nvPr/>
        </p:nvSpPr>
        <p:spPr bwMode="auto">
          <a:xfrm>
            <a:off x="6453587" y="1568731"/>
            <a:ext cx="194337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C1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5207" name="Oval 241"/>
          <p:cNvSpPr>
            <a:spLocks noChangeArrowheads="1"/>
          </p:cNvSpPr>
          <p:nvPr/>
        </p:nvSpPr>
        <p:spPr bwMode="auto">
          <a:xfrm>
            <a:off x="4505064" y="1608424"/>
            <a:ext cx="194336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C2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5208" name="Oval 242"/>
          <p:cNvSpPr>
            <a:spLocks noChangeArrowheads="1"/>
          </p:cNvSpPr>
          <p:nvPr/>
        </p:nvSpPr>
        <p:spPr bwMode="auto">
          <a:xfrm>
            <a:off x="3294331" y="1535399"/>
            <a:ext cx="194336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C2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5210" name="Oval 289"/>
          <p:cNvSpPr>
            <a:spLocks noChangeArrowheads="1"/>
          </p:cNvSpPr>
          <p:nvPr/>
        </p:nvSpPr>
        <p:spPr bwMode="auto">
          <a:xfrm>
            <a:off x="2009121" y="2748149"/>
            <a:ext cx="194337" cy="179387"/>
          </a:xfrm>
          <a:prstGeom prst="ellipse">
            <a:avLst/>
          </a:prstGeom>
          <a:solidFill>
            <a:schemeClr val="accent5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C4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5211" name="Oval 290"/>
          <p:cNvSpPr>
            <a:spLocks noChangeArrowheads="1"/>
          </p:cNvSpPr>
          <p:nvPr/>
        </p:nvSpPr>
        <p:spPr bwMode="auto">
          <a:xfrm>
            <a:off x="4035560" y="1067081"/>
            <a:ext cx="194337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C4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5212" name="Oval 291"/>
          <p:cNvSpPr>
            <a:spLocks noChangeArrowheads="1"/>
          </p:cNvSpPr>
          <p:nvPr/>
        </p:nvSpPr>
        <p:spPr bwMode="auto">
          <a:xfrm>
            <a:off x="1695865" y="2208399"/>
            <a:ext cx="194336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C3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5213" name="Oval 292"/>
          <p:cNvSpPr>
            <a:spLocks noChangeArrowheads="1"/>
          </p:cNvSpPr>
          <p:nvPr/>
        </p:nvSpPr>
        <p:spPr bwMode="auto">
          <a:xfrm>
            <a:off x="1734479" y="1067081"/>
            <a:ext cx="194337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C3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sp>
        <p:nvSpPr>
          <p:cNvPr id="94" name="Rechteck 79"/>
          <p:cNvSpPr>
            <a:spLocks noChangeArrowheads="1"/>
          </p:cNvSpPr>
          <p:nvPr/>
        </p:nvSpPr>
        <p:spPr bwMode="auto">
          <a:xfrm>
            <a:off x="3538878" y="2177652"/>
            <a:ext cx="2617523" cy="10374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95" name="AutoShape 4"/>
          <p:cNvSpPr>
            <a:spLocks noChangeArrowheads="1"/>
          </p:cNvSpPr>
          <p:nvPr/>
        </p:nvSpPr>
        <p:spPr bwMode="auto">
          <a:xfrm>
            <a:off x="3999734" y="2536887"/>
            <a:ext cx="1246850" cy="614363"/>
          </a:xfrm>
          <a:prstGeom prst="can">
            <a:avLst>
              <a:gd name="adj" fmla="val 26380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100" b="1" dirty="0">
                <a:solidFill>
                  <a:srgbClr val="000000"/>
                </a:solidFill>
              </a:rPr>
              <a:t>Teamcenter</a:t>
            </a:r>
          </a:p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100" b="1" dirty="0">
                <a:solidFill>
                  <a:srgbClr val="000000"/>
                </a:solidFill>
              </a:rPr>
              <a:t>SiteID3</a:t>
            </a:r>
          </a:p>
        </p:txBody>
      </p:sp>
      <p:cxnSp>
        <p:nvCxnSpPr>
          <p:cNvPr id="96" name="Gewinkelte Verbindung 26"/>
          <p:cNvCxnSpPr>
            <a:cxnSpLocks noChangeShapeType="1"/>
            <a:stCxn id="95" idx="1"/>
            <a:endCxn id="97" idx="0"/>
          </p:cNvCxnSpPr>
          <p:nvPr/>
        </p:nvCxnSpPr>
        <p:spPr bwMode="auto">
          <a:xfrm rot="5400000" flipH="1" flipV="1">
            <a:off x="5157552" y="2003021"/>
            <a:ext cx="12700" cy="1067728"/>
          </a:xfrm>
          <a:prstGeom prst="bentConnector3">
            <a:avLst>
              <a:gd name="adj1" fmla="val 1800000"/>
            </a:avLst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7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320" y="2536887"/>
            <a:ext cx="371139" cy="35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9" name="Flussdiagramm: Magnetplattenspeicher 71"/>
          <p:cNvSpPr>
            <a:spLocks noChangeArrowheads="1"/>
          </p:cNvSpPr>
          <p:nvPr/>
        </p:nvSpPr>
        <p:spPr bwMode="auto">
          <a:xfrm>
            <a:off x="3614945" y="2587682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Vol1</a:t>
            </a: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100" name="Flussdiagramm: Magnetplattenspeicher 72"/>
          <p:cNvSpPr>
            <a:spLocks noChangeArrowheads="1"/>
          </p:cNvSpPr>
          <p:nvPr/>
        </p:nvSpPr>
        <p:spPr bwMode="auto">
          <a:xfrm>
            <a:off x="3618385" y="2890895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Vol2</a:t>
            </a:r>
            <a:endParaRPr lang="en-GB" altLang="de-DE">
              <a:solidFill>
                <a:srgbClr val="000000"/>
              </a:solidFill>
            </a:endParaRPr>
          </a:p>
        </p:txBody>
      </p:sp>
      <p:pic>
        <p:nvPicPr>
          <p:cNvPr id="101" name="Picture 6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380" y="2902013"/>
            <a:ext cx="521097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Freihandform 50"/>
          <p:cNvSpPr>
            <a:spLocks/>
          </p:cNvSpPr>
          <p:nvPr/>
        </p:nvSpPr>
        <p:spPr bwMode="auto">
          <a:xfrm>
            <a:off x="4893394" y="2886889"/>
            <a:ext cx="611924" cy="95250"/>
          </a:xfrm>
          <a:custGeom>
            <a:avLst/>
            <a:gdLst>
              <a:gd name="T0" fmla="*/ 0 w 374650"/>
              <a:gd name="T1" fmla="*/ 0 h 95485"/>
              <a:gd name="T2" fmla="*/ 288558 w 374650"/>
              <a:gd name="T3" fmla="*/ 88463 h 95485"/>
              <a:gd name="T4" fmla="*/ 654803 w 374650"/>
              <a:gd name="T5" fmla="*/ 88463 h 9548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74650" h="95485">
                <a:moveTo>
                  <a:pt x="0" y="0"/>
                </a:moveTo>
                <a:cubicBezTo>
                  <a:pt x="51329" y="37041"/>
                  <a:pt x="102658" y="74083"/>
                  <a:pt x="165100" y="88900"/>
                </a:cubicBezTo>
                <a:cubicBezTo>
                  <a:pt x="227542" y="103717"/>
                  <a:pt x="374650" y="88900"/>
                  <a:pt x="374650" y="88900"/>
                </a:cubicBezTo>
              </a:path>
            </a:pathLst>
          </a:custGeom>
          <a:noFill/>
          <a:ln w="19050" algn="ctr">
            <a:solidFill>
              <a:schemeClr val="accent2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lIns="0" tIns="0" rIns="0" bIns="0"/>
          <a:lstStyle/>
          <a:p>
            <a:pPr>
              <a:spcBef>
                <a:spcPct val="0"/>
              </a:spcBef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" name="Textfeld 93"/>
          <p:cNvSpPr txBox="1">
            <a:spLocks noChangeArrowheads="1"/>
          </p:cNvSpPr>
          <p:nvPr/>
        </p:nvSpPr>
        <p:spPr bwMode="auto">
          <a:xfrm>
            <a:off x="4894862" y="2183626"/>
            <a:ext cx="80658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800" dirty="0">
                <a:solidFill>
                  <a:srgbClr val="000000"/>
                </a:solidFill>
              </a:rPr>
              <a:t>Process via 2-tier </a:t>
            </a:r>
            <a:endParaRPr lang="en-GB" altLang="de-DE" sz="800" dirty="0">
              <a:solidFill>
                <a:srgbClr val="000000"/>
              </a:solidFill>
            </a:endParaRPr>
          </a:p>
        </p:txBody>
      </p:sp>
      <p:sp>
        <p:nvSpPr>
          <p:cNvPr id="104" name="Oval 232"/>
          <p:cNvSpPr>
            <a:spLocks noChangeArrowheads="1"/>
          </p:cNvSpPr>
          <p:nvPr/>
        </p:nvSpPr>
        <p:spPr bwMode="auto">
          <a:xfrm>
            <a:off x="5871958" y="3182169"/>
            <a:ext cx="194336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C1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106" name="Oval 289"/>
          <p:cNvSpPr>
            <a:spLocks noChangeArrowheads="1"/>
          </p:cNvSpPr>
          <p:nvPr/>
        </p:nvSpPr>
        <p:spPr bwMode="auto">
          <a:xfrm>
            <a:off x="5013781" y="2753544"/>
            <a:ext cx="194337" cy="179387"/>
          </a:xfrm>
          <a:prstGeom prst="ellipse">
            <a:avLst/>
          </a:prstGeom>
          <a:solidFill>
            <a:schemeClr val="accent5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C4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107" name="Oval 291"/>
          <p:cNvSpPr>
            <a:spLocks noChangeArrowheads="1"/>
          </p:cNvSpPr>
          <p:nvPr/>
        </p:nvSpPr>
        <p:spPr bwMode="auto">
          <a:xfrm>
            <a:off x="4700526" y="2213794"/>
            <a:ext cx="194336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C3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25" name="Freihandform 24"/>
          <p:cNvSpPr/>
          <p:nvPr/>
        </p:nvSpPr>
        <p:spPr bwMode="auto">
          <a:xfrm>
            <a:off x="2773765" y="1777063"/>
            <a:ext cx="2257425" cy="782515"/>
          </a:xfrm>
          <a:custGeom>
            <a:avLst/>
            <a:gdLst>
              <a:gd name="connsiteX0" fmla="*/ 0 w 2083777"/>
              <a:gd name="connsiteY0" fmla="*/ 782515 h 782515"/>
              <a:gd name="connsiteX1" fmla="*/ 219808 w 2083777"/>
              <a:gd name="connsiteY1" fmla="*/ 263769 h 782515"/>
              <a:gd name="connsiteX2" fmla="*/ 1538654 w 2083777"/>
              <a:gd name="connsiteY2" fmla="*/ 263769 h 782515"/>
              <a:gd name="connsiteX3" fmla="*/ 2083777 w 2083777"/>
              <a:gd name="connsiteY3" fmla="*/ 0 h 78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3777" h="782515">
                <a:moveTo>
                  <a:pt x="0" y="782515"/>
                </a:moveTo>
                <a:lnTo>
                  <a:pt x="219808" y="263769"/>
                </a:lnTo>
                <a:lnTo>
                  <a:pt x="1538654" y="263769"/>
                </a:lnTo>
                <a:lnTo>
                  <a:pt x="2083777" y="0"/>
                </a:lnTo>
              </a:path>
            </a:pathLst>
          </a:cu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>
              <a:spcBef>
                <a:spcPct val="0"/>
              </a:spcBef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206" name="Oval 240"/>
          <p:cNvSpPr>
            <a:spLocks noChangeArrowheads="1"/>
          </p:cNvSpPr>
          <p:nvPr/>
        </p:nvSpPr>
        <p:spPr bwMode="auto">
          <a:xfrm>
            <a:off x="2782097" y="2280624"/>
            <a:ext cx="194337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C2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cxnSp>
        <p:nvCxnSpPr>
          <p:cNvPr id="28" name="Gerade Verbindung mit Pfeil 27"/>
          <p:cNvCxnSpPr>
            <a:cxnSpLocks/>
          </p:cNvCxnSpPr>
          <p:nvPr/>
        </p:nvCxnSpPr>
        <p:spPr bwMode="auto">
          <a:xfrm flipH="1">
            <a:off x="5677946" y="3151250"/>
            <a:ext cx="1933" cy="216822"/>
          </a:xfrm>
          <a:prstGeom prst="straightConnector1">
            <a:avLst/>
          </a:prstGeom>
          <a:noFill/>
          <a:ln w="12700" algn="ctr">
            <a:solidFill>
              <a:srgbClr val="009900"/>
            </a:solidFill>
            <a:prstDash val="dash"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70" name="Gerade Verbindung mit Pfeil 17"/>
          <p:cNvCxnSpPr>
            <a:cxnSpLocks noChangeShapeType="1"/>
          </p:cNvCxnSpPr>
          <p:nvPr/>
        </p:nvCxnSpPr>
        <p:spPr bwMode="auto">
          <a:xfrm>
            <a:off x="5825925" y="1941794"/>
            <a:ext cx="0" cy="54447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Oval 240"/>
          <p:cNvSpPr>
            <a:spLocks noChangeArrowheads="1"/>
          </p:cNvSpPr>
          <p:nvPr/>
        </p:nvSpPr>
        <p:spPr bwMode="auto">
          <a:xfrm>
            <a:off x="5725598" y="2225312"/>
            <a:ext cx="194337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C2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143" name="Textfeld 142"/>
          <p:cNvSpPr txBox="1"/>
          <p:nvPr/>
        </p:nvSpPr>
        <p:spPr>
          <a:xfrm rot="16200000">
            <a:off x="5897773" y="2581748"/>
            <a:ext cx="1046694" cy="2266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Site2/Locatio4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4" name="Rechteck 79"/>
          <p:cNvSpPr>
            <a:spLocks noChangeArrowheads="1"/>
          </p:cNvSpPr>
          <p:nvPr/>
        </p:nvSpPr>
        <p:spPr bwMode="auto">
          <a:xfrm>
            <a:off x="6581216" y="2184772"/>
            <a:ext cx="3058084" cy="10374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145" name="AutoShape 4"/>
          <p:cNvSpPr>
            <a:spLocks noChangeArrowheads="1"/>
          </p:cNvSpPr>
          <p:nvPr/>
        </p:nvSpPr>
        <p:spPr bwMode="auto">
          <a:xfrm>
            <a:off x="7042072" y="2544817"/>
            <a:ext cx="1246850" cy="614363"/>
          </a:xfrm>
          <a:prstGeom prst="can">
            <a:avLst>
              <a:gd name="adj" fmla="val 26380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100" b="1" dirty="0">
                <a:solidFill>
                  <a:srgbClr val="000000"/>
                </a:solidFill>
              </a:rPr>
              <a:t>Teamcenter</a:t>
            </a:r>
          </a:p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de-DE" sz="1100" b="1" dirty="0">
                <a:solidFill>
                  <a:srgbClr val="000000"/>
                </a:solidFill>
              </a:rPr>
              <a:t>SiteID4</a:t>
            </a:r>
          </a:p>
        </p:txBody>
      </p:sp>
      <p:cxnSp>
        <p:nvCxnSpPr>
          <p:cNvPr id="146" name="Gewinkelte Verbindung 26"/>
          <p:cNvCxnSpPr>
            <a:cxnSpLocks noChangeShapeType="1"/>
            <a:stCxn id="145" idx="1"/>
            <a:endCxn id="147" idx="0"/>
          </p:cNvCxnSpPr>
          <p:nvPr/>
        </p:nvCxnSpPr>
        <p:spPr bwMode="auto">
          <a:xfrm rot="5400000" flipH="1" flipV="1">
            <a:off x="8199890" y="2010951"/>
            <a:ext cx="12700" cy="1067728"/>
          </a:xfrm>
          <a:prstGeom prst="bentConnector3">
            <a:avLst>
              <a:gd name="adj1" fmla="val 1800000"/>
            </a:avLst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47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7658" y="2544817"/>
            <a:ext cx="371139" cy="35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9" name="Flussdiagramm: Magnetplattenspeicher 71"/>
          <p:cNvSpPr>
            <a:spLocks noChangeArrowheads="1"/>
          </p:cNvSpPr>
          <p:nvPr/>
        </p:nvSpPr>
        <p:spPr bwMode="auto">
          <a:xfrm>
            <a:off x="6657283" y="2595612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Vol1</a:t>
            </a:r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150" name="Flussdiagramm: Magnetplattenspeicher 72"/>
          <p:cNvSpPr>
            <a:spLocks noChangeArrowheads="1"/>
          </p:cNvSpPr>
          <p:nvPr/>
        </p:nvSpPr>
        <p:spPr bwMode="auto">
          <a:xfrm>
            <a:off x="6660723" y="2898825"/>
            <a:ext cx="316442" cy="260350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>
                <a:solidFill>
                  <a:srgbClr val="000000"/>
                </a:solidFill>
              </a:rPr>
              <a:t>Vol2</a:t>
            </a:r>
            <a:endParaRPr lang="en-GB" altLang="de-DE">
              <a:solidFill>
                <a:srgbClr val="000000"/>
              </a:solidFill>
            </a:endParaRPr>
          </a:p>
        </p:txBody>
      </p:sp>
      <p:pic>
        <p:nvPicPr>
          <p:cNvPr id="151" name="Picture 6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718" y="2909943"/>
            <a:ext cx="521097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" name="Freihandform 50"/>
          <p:cNvSpPr>
            <a:spLocks/>
          </p:cNvSpPr>
          <p:nvPr/>
        </p:nvSpPr>
        <p:spPr bwMode="auto">
          <a:xfrm>
            <a:off x="7935733" y="2894819"/>
            <a:ext cx="611924" cy="95250"/>
          </a:xfrm>
          <a:custGeom>
            <a:avLst/>
            <a:gdLst>
              <a:gd name="T0" fmla="*/ 0 w 374650"/>
              <a:gd name="T1" fmla="*/ 0 h 95485"/>
              <a:gd name="T2" fmla="*/ 288558 w 374650"/>
              <a:gd name="T3" fmla="*/ 88463 h 95485"/>
              <a:gd name="T4" fmla="*/ 654803 w 374650"/>
              <a:gd name="T5" fmla="*/ 88463 h 9548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74650" h="95485">
                <a:moveTo>
                  <a:pt x="0" y="0"/>
                </a:moveTo>
                <a:cubicBezTo>
                  <a:pt x="51329" y="37041"/>
                  <a:pt x="102658" y="74083"/>
                  <a:pt x="165100" y="88900"/>
                </a:cubicBezTo>
                <a:cubicBezTo>
                  <a:pt x="227542" y="103717"/>
                  <a:pt x="374650" y="88900"/>
                  <a:pt x="374650" y="88900"/>
                </a:cubicBezTo>
              </a:path>
            </a:pathLst>
          </a:custGeom>
          <a:noFill/>
          <a:ln w="19050" algn="ctr">
            <a:solidFill>
              <a:schemeClr val="accent2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lIns="0" tIns="0" rIns="0" bIns="0"/>
          <a:lstStyle/>
          <a:p>
            <a:pPr>
              <a:spcBef>
                <a:spcPct val="0"/>
              </a:spcBef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53" name="Textfeld 93"/>
          <p:cNvSpPr txBox="1">
            <a:spLocks noChangeArrowheads="1"/>
          </p:cNvSpPr>
          <p:nvPr/>
        </p:nvSpPr>
        <p:spPr bwMode="auto">
          <a:xfrm>
            <a:off x="7937200" y="2191556"/>
            <a:ext cx="80658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800" dirty="0">
                <a:solidFill>
                  <a:srgbClr val="000000"/>
                </a:solidFill>
              </a:rPr>
              <a:t>Process via 2-tier </a:t>
            </a:r>
            <a:endParaRPr lang="en-GB" altLang="de-DE" sz="800" dirty="0">
              <a:solidFill>
                <a:srgbClr val="000000"/>
              </a:solidFill>
            </a:endParaRPr>
          </a:p>
        </p:txBody>
      </p:sp>
      <p:sp>
        <p:nvSpPr>
          <p:cNvPr id="154" name="Oval 289"/>
          <p:cNvSpPr>
            <a:spLocks noChangeArrowheads="1"/>
          </p:cNvSpPr>
          <p:nvPr/>
        </p:nvSpPr>
        <p:spPr bwMode="auto">
          <a:xfrm>
            <a:off x="8056119" y="2761474"/>
            <a:ext cx="194337" cy="179387"/>
          </a:xfrm>
          <a:prstGeom prst="ellipse">
            <a:avLst/>
          </a:prstGeom>
          <a:solidFill>
            <a:schemeClr val="accent5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C4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155" name="Oval 291"/>
          <p:cNvSpPr>
            <a:spLocks noChangeArrowheads="1"/>
          </p:cNvSpPr>
          <p:nvPr/>
        </p:nvSpPr>
        <p:spPr bwMode="auto">
          <a:xfrm>
            <a:off x="7742864" y="2221724"/>
            <a:ext cx="194336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C3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32" name="Freihandform 31"/>
          <p:cNvSpPr/>
          <p:nvPr/>
        </p:nvSpPr>
        <p:spPr bwMode="auto">
          <a:xfrm>
            <a:off x="6278963" y="1820008"/>
            <a:ext cx="2586142" cy="685800"/>
          </a:xfrm>
          <a:custGeom>
            <a:avLst/>
            <a:gdLst>
              <a:gd name="connsiteX0" fmla="*/ 0 w 2743200"/>
              <a:gd name="connsiteY0" fmla="*/ 0 h 685800"/>
              <a:gd name="connsiteX1" fmla="*/ 465992 w 2743200"/>
              <a:gd name="connsiteY1" fmla="*/ 228600 h 685800"/>
              <a:gd name="connsiteX2" fmla="*/ 2743200 w 2743200"/>
              <a:gd name="connsiteY2" fmla="*/ 228600 h 685800"/>
              <a:gd name="connsiteX3" fmla="*/ 2734407 w 2743200"/>
              <a:gd name="connsiteY3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685800">
                <a:moveTo>
                  <a:pt x="0" y="0"/>
                </a:moveTo>
                <a:lnTo>
                  <a:pt x="465992" y="228600"/>
                </a:lnTo>
                <a:lnTo>
                  <a:pt x="2743200" y="228600"/>
                </a:lnTo>
                <a:lnTo>
                  <a:pt x="2734407" y="685800"/>
                </a:lnTo>
              </a:path>
            </a:pathLst>
          </a:cu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>
              <a:spcBef>
                <a:spcPct val="0"/>
              </a:spcBef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57" name="Oval 240"/>
          <p:cNvSpPr>
            <a:spLocks noChangeArrowheads="1"/>
          </p:cNvSpPr>
          <p:nvPr/>
        </p:nvSpPr>
        <p:spPr bwMode="auto">
          <a:xfrm>
            <a:off x="8767936" y="2233242"/>
            <a:ext cx="194337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>
                <a:solidFill>
                  <a:srgbClr val="000000"/>
                </a:solidFill>
              </a:rPr>
              <a:t>C2</a:t>
            </a:r>
            <a:endParaRPr lang="en-US" altLang="de-DE" sz="800" b="1">
              <a:solidFill>
                <a:srgbClr val="000000"/>
              </a:solidFill>
            </a:endParaRPr>
          </a:p>
        </p:txBody>
      </p:sp>
      <p:sp>
        <p:nvSpPr>
          <p:cNvPr id="83" name="Oval 245">
            <a:extLst>
              <a:ext uri="{FF2B5EF4-FFF2-40B4-BE49-F238E27FC236}">
                <a16:creationId xmlns:a16="http://schemas.microsoft.com/office/drawing/2014/main" id="{B338E261-4686-47D7-974A-EF9547BCB8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73" y="3606692"/>
            <a:ext cx="214975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sp>
        <p:nvSpPr>
          <p:cNvPr id="84" name="Oval 235">
            <a:extLst>
              <a:ext uri="{FF2B5EF4-FFF2-40B4-BE49-F238E27FC236}">
                <a16:creationId xmlns:a16="http://schemas.microsoft.com/office/drawing/2014/main" id="{6AC17293-EF9C-49F9-9B1E-38C239136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73" y="3797193"/>
            <a:ext cx="214975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sp>
        <p:nvSpPr>
          <p:cNvPr id="85" name="Oval 282">
            <a:extLst>
              <a:ext uri="{FF2B5EF4-FFF2-40B4-BE49-F238E27FC236}">
                <a16:creationId xmlns:a16="http://schemas.microsoft.com/office/drawing/2014/main" id="{F78BB812-06E4-4B8F-A544-2A82C7ABE4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73" y="3978169"/>
            <a:ext cx="214975" cy="179387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sp>
        <p:nvSpPr>
          <p:cNvPr id="86" name="Oval 283">
            <a:extLst>
              <a:ext uri="{FF2B5EF4-FFF2-40B4-BE49-F238E27FC236}">
                <a16:creationId xmlns:a16="http://schemas.microsoft.com/office/drawing/2014/main" id="{91D1FFDB-EA7E-4036-80EA-11AD51C71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73" y="4171843"/>
            <a:ext cx="214975" cy="179388"/>
          </a:xfrm>
          <a:prstGeom prst="ellipse">
            <a:avLst/>
          </a:prstGeom>
          <a:solidFill>
            <a:srgbClr val="FFC000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endParaRPr lang="en-US" altLang="de-DE" sz="800" b="1" dirty="0">
              <a:solidFill>
                <a:srgbClr val="000000"/>
              </a:solidFill>
            </a:endParaRPr>
          </a:p>
        </p:txBody>
      </p:sp>
      <p:graphicFrame>
        <p:nvGraphicFramePr>
          <p:cNvPr id="87" name="Group 295">
            <a:extLst>
              <a:ext uri="{FF2B5EF4-FFF2-40B4-BE49-F238E27FC236}">
                <a16:creationId xmlns:a16="http://schemas.microsoft.com/office/drawing/2014/main" id="{BC122729-6863-4761-94BA-F79FE07F5214}"/>
              </a:ext>
            </a:extLst>
          </p:cNvPr>
          <p:cNvGraphicFramePr>
            <a:graphicFrameLocks noGrp="1"/>
          </p:cNvGraphicFramePr>
          <p:nvPr/>
        </p:nvGraphicFramePr>
        <p:xfrm>
          <a:off x="458773" y="3416192"/>
          <a:ext cx="4680656" cy="941880"/>
        </p:xfrm>
        <a:graphic>
          <a:graphicData uri="http://schemas.openxmlformats.org/drawingml/2006/table">
            <a:tbl>
              <a:tblPr firstRow="1" firstCol="1"/>
              <a:tblGrid>
                <a:gridCol w="312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0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76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Nr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Description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Connect via: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C1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communication 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JobServer</a:t>
                      </a: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MS-SQL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TCP:1433 UDP: 1434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C2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communication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JobClinet</a:t>
                      </a: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–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JobServer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Port:13000 / 13001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C3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ugmanager_Process_program.exe (2-tier)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Handel by IT	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C4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Import Meta Data from TC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Db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Uses  </a:t>
                      </a:r>
                      <a:r>
                        <a:rPr kumimoji="0" lang="en-GB" sz="10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TnsNames.ora</a:t>
                      </a: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like (</a:t>
                      </a: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C3)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8" name="Textfeld 61">
            <a:extLst>
              <a:ext uri="{FF2B5EF4-FFF2-40B4-BE49-F238E27FC236}">
                <a16:creationId xmlns:a16="http://schemas.microsoft.com/office/drawing/2014/main" id="{9D859F41-A8F1-4EEA-861E-C75543FF5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077" y="4405219"/>
            <a:ext cx="7818912" cy="21005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>
            <a:spAutoFit/>
          </a:bodyPr>
          <a:lstStyle>
            <a:lvl1pPr marL="179388" indent="-179388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468313" indent="-201613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GB" altLang="de-DE" sz="1050" b="1" dirty="0"/>
              <a:t>System prerequisite </a:t>
            </a:r>
            <a:endParaRPr lang="en-GB" altLang="de-DE" sz="1050" b="1" dirty="0">
              <a:solidFill>
                <a:srgbClr val="FF0000"/>
              </a:solidFill>
            </a:endParaRPr>
          </a:p>
          <a:p>
            <a:pPr marL="361950" indent="-361950" algn="l" eaLnBrk="1" hangingPunct="1">
              <a:spcBef>
                <a:spcPct val="0"/>
              </a:spcBef>
              <a:buFont typeface="Arial" charset="0"/>
              <a:buAutoNum type="arabicPeriod"/>
            </a:pPr>
            <a:r>
              <a:rPr lang="en-GB" altLang="de-DE" dirty="0" err="1"/>
              <a:t>Teamcenter</a:t>
            </a:r>
            <a:r>
              <a:rPr lang="en-GB" altLang="de-DE" dirty="0"/>
              <a:t> </a:t>
            </a:r>
            <a:r>
              <a:rPr lang="en-GB" altLang="de-DE" dirty="0" err="1"/>
              <a:t>inc.</a:t>
            </a:r>
            <a:r>
              <a:rPr lang="en-GB" altLang="de-DE" dirty="0"/>
              <a:t> all volume data </a:t>
            </a:r>
            <a:r>
              <a:rPr lang="en-GB" altLang="de-DE" b="1" dirty="0">
                <a:solidFill>
                  <a:srgbClr val="FF0000"/>
                </a:solidFill>
              </a:rPr>
              <a:t>(1*)</a:t>
            </a:r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dirty="0"/>
              <a:t>TC volumes need to have free diskspace to process the data</a:t>
            </a:r>
            <a:br>
              <a:rPr lang="en-GB" altLang="de-DE" dirty="0"/>
            </a:br>
            <a:r>
              <a:rPr lang="en-GB" altLang="de-DE" dirty="0"/>
              <a:t>Example.: +1/3 free for  100 GB NX Data we need 33 GB of free disc space </a:t>
            </a:r>
            <a:r>
              <a:rPr lang="en-GB" altLang="de-DE" b="1" dirty="0">
                <a:solidFill>
                  <a:srgbClr val="FF0000"/>
                </a:solidFill>
              </a:rPr>
              <a:t>(2*)</a:t>
            </a:r>
            <a:endParaRPr lang="en-GB" altLang="de-DE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dirty="0"/>
              <a:t>SQL Read User for reading data from  TC. Database </a:t>
            </a:r>
            <a:r>
              <a:rPr lang="en-GB" altLang="de-DE" b="1" dirty="0">
                <a:solidFill>
                  <a:srgbClr val="FF0000"/>
                </a:solidFill>
              </a:rPr>
              <a:t>(1*)</a:t>
            </a:r>
            <a:endParaRPr lang="en-GB" altLang="de-DE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dirty="0"/>
              <a:t>TC Process User with DBA right and mast have read write right’s on all volumes </a:t>
            </a:r>
            <a:r>
              <a:rPr lang="en-GB" altLang="de-DE" b="1" dirty="0">
                <a:solidFill>
                  <a:srgbClr val="FF0000"/>
                </a:solidFill>
              </a:rPr>
              <a:t>(1*)</a:t>
            </a:r>
            <a:endParaRPr lang="en-GB" altLang="de-DE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dirty="0"/>
              <a:t>Script to get TC Prompt. </a:t>
            </a:r>
            <a:r>
              <a:rPr lang="en-GB" altLang="de-DE" b="1" dirty="0">
                <a:solidFill>
                  <a:srgbClr val="FF0000"/>
                </a:solidFill>
              </a:rPr>
              <a:t>(1*)</a:t>
            </a:r>
            <a:endParaRPr lang="en-GB" altLang="de-DE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dirty="0"/>
              <a:t>Hardware for </a:t>
            </a:r>
            <a:r>
              <a:rPr lang="en-GB" altLang="de-DE" dirty="0" err="1"/>
              <a:t>JobServer</a:t>
            </a:r>
            <a:r>
              <a:rPr lang="en-GB" altLang="de-DE" dirty="0"/>
              <a:t> </a:t>
            </a:r>
            <a:r>
              <a:rPr lang="en-GB" altLang="de-DE" b="1" dirty="0">
                <a:solidFill>
                  <a:srgbClr val="FF0000"/>
                </a:solidFill>
              </a:rPr>
              <a:t>(3*)</a:t>
            </a:r>
            <a:endParaRPr lang="en-GB" altLang="de-DE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dirty="0"/>
              <a:t>Hardware for </a:t>
            </a:r>
            <a:r>
              <a:rPr lang="en-GB" altLang="de-DE" dirty="0" err="1"/>
              <a:t>JobClients</a:t>
            </a:r>
            <a:r>
              <a:rPr lang="en-GB" altLang="de-DE" dirty="0"/>
              <a:t> with and required Software Version (TC 2tier / NX ..) </a:t>
            </a:r>
            <a:r>
              <a:rPr lang="en-GB" altLang="de-DE" b="1" dirty="0">
                <a:solidFill>
                  <a:srgbClr val="FF0000"/>
                </a:solidFill>
              </a:rPr>
              <a:t>(4*)</a:t>
            </a:r>
            <a:endParaRPr lang="en-GB" altLang="de-DE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dirty="0"/>
              <a:t>Remote Access to </a:t>
            </a:r>
            <a:r>
              <a:rPr lang="en-GB" altLang="de-DE" dirty="0" err="1"/>
              <a:t>JobClient‘s</a:t>
            </a:r>
            <a:r>
              <a:rPr lang="en-GB" altLang="de-DE" dirty="0"/>
              <a:t> </a:t>
            </a:r>
            <a:r>
              <a:rPr lang="en-GB" altLang="de-DE" b="1" dirty="0">
                <a:solidFill>
                  <a:srgbClr val="FF0000"/>
                </a:solidFill>
              </a:rPr>
              <a:t>(4*)</a:t>
            </a:r>
            <a:endParaRPr lang="en-GB" altLang="de-DE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dirty="0"/>
              <a:t>Network diskspace for </a:t>
            </a:r>
            <a:r>
              <a:rPr lang="en-GB" altLang="de-DE" dirty="0" err="1"/>
              <a:t>PLMJobmanager</a:t>
            </a:r>
            <a:r>
              <a:rPr lang="en-GB" altLang="de-DE" dirty="0"/>
              <a:t>: Software Installation and configuration:  ~1 GB </a:t>
            </a:r>
            <a:r>
              <a:rPr lang="en-GB" altLang="de-DE" b="1" dirty="0">
                <a:solidFill>
                  <a:srgbClr val="FF0000"/>
                </a:solidFill>
              </a:rPr>
              <a:t>(5*)</a:t>
            </a:r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GB" altLang="de-DE" dirty="0"/>
              <a:t>Network diskspace for </a:t>
            </a:r>
            <a:r>
              <a:rPr lang="en-GB" altLang="de-DE" dirty="0" err="1"/>
              <a:t>PLMJobmanager</a:t>
            </a:r>
            <a:r>
              <a:rPr lang="en-GB" altLang="de-DE" dirty="0"/>
              <a:t>: </a:t>
            </a:r>
            <a:r>
              <a:rPr lang="en-GB" altLang="de-DE" dirty="0" err="1"/>
              <a:t>JobProcess</a:t>
            </a:r>
            <a:r>
              <a:rPr lang="en-GB" altLang="de-DE" dirty="0"/>
              <a:t> Logfiles: ~1 GB for each 500.000 Parts to Process Network diskspace </a:t>
            </a:r>
            <a:r>
              <a:rPr lang="en-GB" altLang="de-DE" b="1" dirty="0">
                <a:solidFill>
                  <a:srgbClr val="FF0000"/>
                </a:solidFill>
              </a:rPr>
              <a:t>(6*)</a:t>
            </a:r>
            <a:endParaRPr lang="en-GB" altLang="de-DE" dirty="0"/>
          </a:p>
          <a:p>
            <a:pPr marL="361950" indent="-361950" algn="l" eaLnBrk="1" hangingPunct="1">
              <a:buFont typeface="Arial" charset="0"/>
              <a:buAutoNum type="arabicPeriod"/>
            </a:pPr>
            <a:r>
              <a:rPr lang="en-US" altLang="de-DE" dirty="0"/>
              <a:t>SQL Database for </a:t>
            </a:r>
            <a:r>
              <a:rPr lang="en-US" altLang="de-DE" dirty="0" err="1"/>
              <a:t>PLMJobManager</a:t>
            </a:r>
            <a:r>
              <a:rPr lang="en-US" altLang="de-DE" dirty="0"/>
              <a:t> Application (2*) </a:t>
            </a:r>
            <a:r>
              <a:rPr lang="en-US" altLang="de-DE" dirty="0">
                <a:sym typeface="Wingdings" panose="05000000000000000000" pitchFamily="2" charset="2"/>
              </a:rPr>
              <a:t></a:t>
            </a:r>
            <a:r>
              <a:rPr lang="en-US" altLang="de-DE" dirty="0"/>
              <a:t> Database can be hosted on Custom SQL Server Instance </a:t>
            </a:r>
            <a:r>
              <a:rPr lang="en-GB" altLang="de-DE" b="1" dirty="0">
                <a:solidFill>
                  <a:srgbClr val="FF0000"/>
                </a:solidFill>
              </a:rPr>
              <a:t>(7*)</a:t>
            </a:r>
            <a:endParaRPr lang="en-GB" altLang="de-DE" dirty="0"/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59EB0A93-661A-4E51-B86D-0016D0526A7C}"/>
              </a:ext>
            </a:extLst>
          </p:cNvPr>
          <p:cNvSpPr txBox="1"/>
          <p:nvPr/>
        </p:nvSpPr>
        <p:spPr>
          <a:xfrm>
            <a:off x="-1511559" y="3368072"/>
            <a:ext cx="113068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#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ToDo</a:t>
            </a:r>
            <a:endParaRPr lang="de-DE" sz="1200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Please update Text </a:t>
            </a:r>
          </a:p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And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remove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Backgroud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from Text Box</a:t>
            </a:r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E84FCDF4-0533-4D73-8C25-9B129BE69891}"/>
              </a:ext>
            </a:extLst>
          </p:cNvPr>
          <p:cNvSpPr/>
          <p:nvPr/>
        </p:nvSpPr>
        <p:spPr bwMode="auto">
          <a:xfrm>
            <a:off x="-266700" y="1133475"/>
            <a:ext cx="123825" cy="12382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7AE45BEC-F0AB-41D7-BCC5-97EC8BBE46A9}"/>
              </a:ext>
            </a:extLst>
          </p:cNvPr>
          <p:cNvSpPr/>
          <p:nvPr/>
        </p:nvSpPr>
        <p:spPr bwMode="auto">
          <a:xfrm>
            <a:off x="-180975" y="4800600"/>
            <a:ext cx="123825" cy="12382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D50669CE-768C-4E4C-99E4-9CB323119240}"/>
              </a:ext>
            </a:extLst>
          </p:cNvPr>
          <p:cNvCxnSpPr>
            <a:cxnSpLocks/>
            <a:stCxn id="90" idx="2"/>
            <a:endCxn id="93" idx="2"/>
          </p:cNvCxnSpPr>
          <p:nvPr/>
        </p:nvCxnSpPr>
        <p:spPr bwMode="auto">
          <a:xfrm rot="16200000" flipH="1">
            <a:off x="-710651" y="4332837"/>
            <a:ext cx="294112" cy="765240"/>
          </a:xfrm>
          <a:prstGeom prst="bentConnector2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0BD80D9C-5183-4077-9574-5C7CC5F9143B}"/>
              </a:ext>
            </a:extLst>
          </p:cNvPr>
          <p:cNvCxnSpPr>
            <a:cxnSpLocks/>
            <a:stCxn id="90" idx="0"/>
            <a:endCxn id="92" idx="2"/>
          </p:cNvCxnSpPr>
          <p:nvPr/>
        </p:nvCxnSpPr>
        <p:spPr bwMode="auto">
          <a:xfrm rot="5400000" flipH="1" flipV="1">
            <a:off x="-1692800" y="1941973"/>
            <a:ext cx="2172684" cy="679515"/>
          </a:xfrm>
          <a:prstGeom prst="bentConnector2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10" name="Ellipse 109">
            <a:extLst>
              <a:ext uri="{FF2B5EF4-FFF2-40B4-BE49-F238E27FC236}">
                <a16:creationId xmlns:a16="http://schemas.microsoft.com/office/drawing/2014/main" id="{0EF7279C-E49F-4A8F-A548-1AAC2FC91273}"/>
              </a:ext>
            </a:extLst>
          </p:cNvPr>
          <p:cNvSpPr/>
          <p:nvPr/>
        </p:nvSpPr>
        <p:spPr bwMode="auto">
          <a:xfrm>
            <a:off x="10020300" y="6453188"/>
            <a:ext cx="123825" cy="12382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cxnSp>
        <p:nvCxnSpPr>
          <p:cNvPr id="111" name="Verbinder: gewinkelt 110">
            <a:extLst>
              <a:ext uri="{FF2B5EF4-FFF2-40B4-BE49-F238E27FC236}">
                <a16:creationId xmlns:a16="http://schemas.microsoft.com/office/drawing/2014/main" id="{BD5D2098-93E3-4603-A068-D2B385E5D090}"/>
              </a:ext>
            </a:extLst>
          </p:cNvPr>
          <p:cNvCxnSpPr>
            <a:stCxn id="90" idx="2"/>
            <a:endCxn id="110" idx="6"/>
          </p:cNvCxnSpPr>
          <p:nvPr/>
        </p:nvCxnSpPr>
        <p:spPr bwMode="auto">
          <a:xfrm rot="16200000" flipH="1">
            <a:off x="3625605" y="-3419"/>
            <a:ext cx="1946700" cy="11090340"/>
          </a:xfrm>
          <a:prstGeom prst="bentConnector4">
            <a:avLst>
              <a:gd name="adj1" fmla="val 124250"/>
              <a:gd name="adj2" fmla="val 102061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pic>
        <p:nvPicPr>
          <p:cNvPr id="112" name="Grafik 111">
            <a:extLst>
              <a:ext uri="{FF2B5EF4-FFF2-40B4-BE49-F238E27FC236}">
                <a16:creationId xmlns:a16="http://schemas.microsoft.com/office/drawing/2014/main" id="{0C825210-7186-453B-ABB6-F89DB024AC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8618" y="3495274"/>
            <a:ext cx="1898345" cy="2517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5" name="Ellipse 114">
            <a:extLst>
              <a:ext uri="{FF2B5EF4-FFF2-40B4-BE49-F238E27FC236}">
                <a16:creationId xmlns:a16="http://schemas.microsoft.com/office/drawing/2014/main" id="{E4A78762-520B-4960-AC83-B57509525987}"/>
              </a:ext>
            </a:extLst>
          </p:cNvPr>
          <p:cNvSpPr/>
          <p:nvPr/>
        </p:nvSpPr>
        <p:spPr bwMode="auto">
          <a:xfrm>
            <a:off x="7368618" y="3683160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5</a:t>
            </a:r>
          </a:p>
        </p:txBody>
      </p:sp>
      <p:sp>
        <p:nvSpPr>
          <p:cNvPr id="116" name="Ellipse 115">
            <a:extLst>
              <a:ext uri="{FF2B5EF4-FFF2-40B4-BE49-F238E27FC236}">
                <a16:creationId xmlns:a16="http://schemas.microsoft.com/office/drawing/2014/main" id="{2F64DBE4-8498-4BC5-9D9B-D09B499C2C2C}"/>
              </a:ext>
            </a:extLst>
          </p:cNvPr>
          <p:cNvSpPr/>
          <p:nvPr/>
        </p:nvSpPr>
        <p:spPr bwMode="auto">
          <a:xfrm>
            <a:off x="8259044" y="500299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6</a:t>
            </a:r>
          </a:p>
        </p:txBody>
      </p:sp>
      <p:sp>
        <p:nvSpPr>
          <p:cNvPr id="117" name="Ellipse 116">
            <a:extLst>
              <a:ext uri="{FF2B5EF4-FFF2-40B4-BE49-F238E27FC236}">
                <a16:creationId xmlns:a16="http://schemas.microsoft.com/office/drawing/2014/main" id="{E7F784FA-FC87-428B-9FC9-CA8F76DA5B1D}"/>
              </a:ext>
            </a:extLst>
          </p:cNvPr>
          <p:cNvSpPr/>
          <p:nvPr/>
        </p:nvSpPr>
        <p:spPr bwMode="auto">
          <a:xfrm>
            <a:off x="1091806" y="1331172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118" name="Ellipse 117">
            <a:extLst>
              <a:ext uri="{FF2B5EF4-FFF2-40B4-BE49-F238E27FC236}">
                <a16:creationId xmlns:a16="http://schemas.microsoft.com/office/drawing/2014/main" id="{4E847F98-3AC8-4F15-9A97-B7D96CBF4605}"/>
              </a:ext>
            </a:extLst>
          </p:cNvPr>
          <p:cNvSpPr/>
          <p:nvPr/>
        </p:nvSpPr>
        <p:spPr bwMode="auto">
          <a:xfrm>
            <a:off x="1122906" y="2388646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119" name="Ellipse 118">
            <a:extLst>
              <a:ext uri="{FF2B5EF4-FFF2-40B4-BE49-F238E27FC236}">
                <a16:creationId xmlns:a16="http://schemas.microsoft.com/office/drawing/2014/main" id="{FB85F760-4FDF-457F-8D55-19C2CC04264B}"/>
              </a:ext>
            </a:extLst>
          </p:cNvPr>
          <p:cNvSpPr/>
          <p:nvPr/>
        </p:nvSpPr>
        <p:spPr bwMode="auto">
          <a:xfrm>
            <a:off x="4175027" y="237880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120" name="Ellipse 119">
            <a:extLst>
              <a:ext uri="{FF2B5EF4-FFF2-40B4-BE49-F238E27FC236}">
                <a16:creationId xmlns:a16="http://schemas.microsoft.com/office/drawing/2014/main" id="{02908793-AC7C-47F5-8B2C-35FA3352B3FC}"/>
              </a:ext>
            </a:extLst>
          </p:cNvPr>
          <p:cNvSpPr/>
          <p:nvPr/>
        </p:nvSpPr>
        <p:spPr bwMode="auto">
          <a:xfrm>
            <a:off x="7230989" y="2369356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121" name="Ellipse 120">
            <a:extLst>
              <a:ext uri="{FF2B5EF4-FFF2-40B4-BE49-F238E27FC236}">
                <a16:creationId xmlns:a16="http://schemas.microsoft.com/office/drawing/2014/main" id="{2DA42792-51F2-419E-90E8-3E8DEA7967F1}"/>
              </a:ext>
            </a:extLst>
          </p:cNvPr>
          <p:cNvSpPr/>
          <p:nvPr/>
        </p:nvSpPr>
        <p:spPr bwMode="auto">
          <a:xfrm>
            <a:off x="856724" y="164780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122" name="Ellipse 121">
            <a:extLst>
              <a:ext uri="{FF2B5EF4-FFF2-40B4-BE49-F238E27FC236}">
                <a16:creationId xmlns:a16="http://schemas.microsoft.com/office/drawing/2014/main" id="{F7104D8F-96F5-4B64-889C-AE977F8FCF0B}"/>
              </a:ext>
            </a:extLst>
          </p:cNvPr>
          <p:cNvSpPr/>
          <p:nvPr/>
        </p:nvSpPr>
        <p:spPr bwMode="auto">
          <a:xfrm>
            <a:off x="828580" y="2733054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123" name="Ellipse 122">
            <a:extLst>
              <a:ext uri="{FF2B5EF4-FFF2-40B4-BE49-F238E27FC236}">
                <a16:creationId xmlns:a16="http://schemas.microsoft.com/office/drawing/2014/main" id="{4F900B03-D5B6-4E87-BFE2-1DF4E8B75692}"/>
              </a:ext>
            </a:extLst>
          </p:cNvPr>
          <p:cNvSpPr/>
          <p:nvPr/>
        </p:nvSpPr>
        <p:spPr bwMode="auto">
          <a:xfrm>
            <a:off x="3829348" y="275211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124" name="Ellipse 123">
            <a:extLst>
              <a:ext uri="{FF2B5EF4-FFF2-40B4-BE49-F238E27FC236}">
                <a16:creationId xmlns:a16="http://schemas.microsoft.com/office/drawing/2014/main" id="{49E8AFCA-9840-4947-84EC-305081145EF2}"/>
              </a:ext>
            </a:extLst>
          </p:cNvPr>
          <p:cNvSpPr/>
          <p:nvPr/>
        </p:nvSpPr>
        <p:spPr bwMode="auto">
          <a:xfrm>
            <a:off x="6915072" y="2743794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125" name="Ellipse 124">
            <a:extLst>
              <a:ext uri="{FF2B5EF4-FFF2-40B4-BE49-F238E27FC236}">
                <a16:creationId xmlns:a16="http://schemas.microsoft.com/office/drawing/2014/main" id="{3A7FBFC2-0789-4C5C-AFBC-538EA8823533}"/>
              </a:ext>
            </a:extLst>
          </p:cNvPr>
          <p:cNvSpPr/>
          <p:nvPr/>
        </p:nvSpPr>
        <p:spPr bwMode="auto">
          <a:xfrm>
            <a:off x="5384380" y="179432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3</a:t>
            </a:r>
          </a:p>
        </p:txBody>
      </p:sp>
      <p:sp>
        <p:nvSpPr>
          <p:cNvPr id="126" name="Ellipse 125">
            <a:extLst>
              <a:ext uri="{FF2B5EF4-FFF2-40B4-BE49-F238E27FC236}">
                <a16:creationId xmlns:a16="http://schemas.microsoft.com/office/drawing/2014/main" id="{3E234F0F-A107-4E15-B2C2-7039F8B9F3EE}"/>
              </a:ext>
            </a:extLst>
          </p:cNvPr>
          <p:cNvSpPr/>
          <p:nvPr/>
        </p:nvSpPr>
        <p:spPr bwMode="auto">
          <a:xfrm>
            <a:off x="3321808" y="1746066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4</a:t>
            </a:r>
          </a:p>
        </p:txBody>
      </p:sp>
      <p:sp>
        <p:nvSpPr>
          <p:cNvPr id="127" name="Ellipse 126">
            <a:extLst>
              <a:ext uri="{FF2B5EF4-FFF2-40B4-BE49-F238E27FC236}">
                <a16:creationId xmlns:a16="http://schemas.microsoft.com/office/drawing/2014/main" id="{B1911F3D-1911-4AD4-99C8-38990C111292}"/>
              </a:ext>
            </a:extLst>
          </p:cNvPr>
          <p:cNvSpPr/>
          <p:nvPr/>
        </p:nvSpPr>
        <p:spPr bwMode="auto">
          <a:xfrm>
            <a:off x="2448000" y="1744406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4</a:t>
            </a:r>
          </a:p>
        </p:txBody>
      </p:sp>
      <p:sp>
        <p:nvSpPr>
          <p:cNvPr id="128" name="Ellipse 127">
            <a:extLst>
              <a:ext uri="{FF2B5EF4-FFF2-40B4-BE49-F238E27FC236}">
                <a16:creationId xmlns:a16="http://schemas.microsoft.com/office/drawing/2014/main" id="{6CF8E40F-CF85-4279-BA06-F2CF4D13F99F}"/>
              </a:ext>
            </a:extLst>
          </p:cNvPr>
          <p:cNvSpPr/>
          <p:nvPr/>
        </p:nvSpPr>
        <p:spPr bwMode="auto">
          <a:xfrm>
            <a:off x="2779520" y="2592810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4</a:t>
            </a:r>
          </a:p>
        </p:txBody>
      </p:sp>
      <p:sp>
        <p:nvSpPr>
          <p:cNvPr id="129" name="Ellipse 128">
            <a:extLst>
              <a:ext uri="{FF2B5EF4-FFF2-40B4-BE49-F238E27FC236}">
                <a16:creationId xmlns:a16="http://schemas.microsoft.com/office/drawing/2014/main" id="{0501200C-7552-48DB-B8C0-BE5C3E5732BE}"/>
              </a:ext>
            </a:extLst>
          </p:cNvPr>
          <p:cNvSpPr/>
          <p:nvPr/>
        </p:nvSpPr>
        <p:spPr bwMode="auto">
          <a:xfrm>
            <a:off x="5855933" y="259586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4</a:t>
            </a:r>
          </a:p>
        </p:txBody>
      </p:sp>
      <p:sp>
        <p:nvSpPr>
          <p:cNvPr id="130" name="Ellipse 129">
            <a:extLst>
              <a:ext uri="{FF2B5EF4-FFF2-40B4-BE49-F238E27FC236}">
                <a16:creationId xmlns:a16="http://schemas.microsoft.com/office/drawing/2014/main" id="{65FEC706-F082-424E-8C96-35A735FDBFE5}"/>
              </a:ext>
            </a:extLst>
          </p:cNvPr>
          <p:cNvSpPr/>
          <p:nvPr/>
        </p:nvSpPr>
        <p:spPr bwMode="auto">
          <a:xfrm>
            <a:off x="8948400" y="259586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4</a:t>
            </a:r>
          </a:p>
        </p:txBody>
      </p:sp>
      <p:sp>
        <p:nvSpPr>
          <p:cNvPr id="131" name="Ellipse 130">
            <a:extLst>
              <a:ext uri="{FF2B5EF4-FFF2-40B4-BE49-F238E27FC236}">
                <a16:creationId xmlns:a16="http://schemas.microsoft.com/office/drawing/2014/main" id="{1D2969E0-B867-4CB3-84F9-314A7BFBA439}"/>
              </a:ext>
            </a:extLst>
          </p:cNvPr>
          <p:cNvSpPr/>
          <p:nvPr/>
        </p:nvSpPr>
        <p:spPr bwMode="auto">
          <a:xfrm>
            <a:off x="8045597" y="147114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7</a:t>
            </a:r>
          </a:p>
        </p:txBody>
      </p:sp>
      <p:sp>
        <p:nvSpPr>
          <p:cNvPr id="132" name="Textfeld 62">
            <a:extLst>
              <a:ext uri="{FF2B5EF4-FFF2-40B4-BE49-F238E27FC236}">
                <a16:creationId xmlns:a16="http://schemas.microsoft.com/office/drawing/2014/main" id="{5039CE99-BAD1-460F-93FB-349645C4456E}"/>
              </a:ext>
            </a:extLst>
          </p:cNvPr>
          <p:cNvSpPr txBox="1">
            <a:spLocks noChangeArrowheads="1"/>
          </p:cNvSpPr>
          <p:nvPr/>
        </p:nvSpPr>
        <p:spPr bwMode="auto">
          <a:xfrm rot="714574">
            <a:off x="4934662" y="2965588"/>
            <a:ext cx="327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dirty="0">
                <a:solidFill>
                  <a:srgbClr val="000000"/>
                </a:solidFill>
              </a:rPr>
              <a:t>Import</a:t>
            </a:r>
            <a:endParaRPr lang="en-GB" altLang="de-DE" sz="700" dirty="0">
              <a:solidFill>
                <a:srgbClr val="000000"/>
              </a:solidFill>
            </a:endParaRPr>
          </a:p>
        </p:txBody>
      </p:sp>
      <p:sp>
        <p:nvSpPr>
          <p:cNvPr id="133" name="Textfeld 62">
            <a:extLst>
              <a:ext uri="{FF2B5EF4-FFF2-40B4-BE49-F238E27FC236}">
                <a16:creationId xmlns:a16="http://schemas.microsoft.com/office/drawing/2014/main" id="{F326563E-2149-43C5-AAF2-F57B789EF14D}"/>
              </a:ext>
            </a:extLst>
          </p:cNvPr>
          <p:cNvSpPr txBox="1">
            <a:spLocks noChangeArrowheads="1"/>
          </p:cNvSpPr>
          <p:nvPr/>
        </p:nvSpPr>
        <p:spPr bwMode="auto">
          <a:xfrm rot="714574">
            <a:off x="7982471" y="2965588"/>
            <a:ext cx="327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 dirty="0">
                <a:solidFill>
                  <a:srgbClr val="000000"/>
                </a:solidFill>
              </a:rPr>
              <a:t>Import</a:t>
            </a:r>
            <a:endParaRPr lang="en-GB" altLang="de-DE" sz="700" dirty="0">
              <a:solidFill>
                <a:srgbClr val="000000"/>
              </a:solidFill>
            </a:endParaRP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2F722F43-86B0-4D99-BBEE-2B4B84AC7AC9}"/>
              </a:ext>
            </a:extLst>
          </p:cNvPr>
          <p:cNvSpPr txBox="1"/>
          <p:nvPr/>
        </p:nvSpPr>
        <p:spPr>
          <a:xfrm>
            <a:off x="8442036" y="6339603"/>
            <a:ext cx="1425864" cy="22659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GB" dirty="0" err="1">
                <a:solidFill>
                  <a:schemeClr val="tx1"/>
                </a:solidFill>
                <a:latin typeface="+mn-lt"/>
              </a:rPr>
              <a:t>LUp:Date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/User</a:t>
            </a:r>
          </a:p>
        </p:txBody>
      </p:sp>
    </p:spTree>
    <p:extLst>
      <p:ext uri="{BB962C8B-B14F-4D97-AF65-F5344CB8AC3E}">
        <p14:creationId xmlns:p14="http://schemas.microsoft.com/office/powerpoint/2010/main" val="272969988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25" y="1835150"/>
            <a:ext cx="4046538" cy="27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Chart Overview “Basic functionality” PLMJobManager</a:t>
            </a:r>
            <a:endParaRPr lang="de-DE" altLang="en-US" dirty="0"/>
          </a:p>
        </p:txBody>
      </p:sp>
      <p:sp>
        <p:nvSpPr>
          <p:cNvPr id="10244" name="Text Box 78"/>
          <p:cNvSpPr txBox="1">
            <a:spLocks/>
          </p:cNvSpPr>
          <p:nvPr/>
        </p:nvSpPr>
        <p:spPr bwMode="auto">
          <a:xfrm>
            <a:off x="390525" y="981075"/>
            <a:ext cx="3429000" cy="336550"/>
          </a:xfrm>
          <a:prstGeom prst="rect">
            <a:avLst/>
          </a:prstGeom>
          <a:solidFill>
            <a:schemeClr val="bg1">
              <a:alpha val="6117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58813"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65881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65881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658813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658813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>
                <a:latin typeface="Arial" pitchFamily="34" charset="0"/>
                <a:sym typeface="Times New Roman" pitchFamily="18" charset="0"/>
              </a:rPr>
              <a:t>Teamcenter and NX environment</a:t>
            </a:r>
          </a:p>
        </p:txBody>
      </p:sp>
      <p:sp>
        <p:nvSpPr>
          <p:cNvPr id="10245" name="Text Box 80"/>
          <p:cNvSpPr txBox="1">
            <a:spLocks noChangeArrowheads="1"/>
          </p:cNvSpPr>
          <p:nvPr/>
        </p:nvSpPr>
        <p:spPr bwMode="auto">
          <a:xfrm>
            <a:off x="3979863" y="1285875"/>
            <a:ext cx="4876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58813"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65881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65881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658813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658813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>
                <a:latin typeface="Arial" pitchFamily="34" charset="0"/>
              </a:rPr>
              <a:t>All the jobs are administered by the JobServer. Furthermore, the JobServer controls the associated database (DB) </a:t>
            </a:r>
            <a:r>
              <a:rPr lang="en-GB" altLang="en-US" b="1">
                <a:latin typeface="Arial" pitchFamily="34" charset="0"/>
              </a:rPr>
              <a:t>(2)</a:t>
            </a:r>
            <a:r>
              <a:rPr lang="en-GB" altLang="en-US">
                <a:latin typeface="Arial" pitchFamily="34" charset="0"/>
              </a:rPr>
              <a:t> and manages the results of the jobs. The related log files are stored on a file server </a:t>
            </a:r>
            <a:r>
              <a:rPr lang="en-GB" altLang="en-US" b="1">
                <a:latin typeface="Arial" pitchFamily="34" charset="0"/>
              </a:rPr>
              <a:t>(3)</a:t>
            </a:r>
            <a:r>
              <a:rPr lang="en-GB" altLang="en-US">
                <a:latin typeface="Arial" pitchFamily="34" charset="0"/>
              </a:rPr>
              <a:t>.</a:t>
            </a:r>
            <a:r>
              <a:rPr lang="en-GB" altLang="en-US" sz="600">
                <a:solidFill>
                  <a:schemeClr val="bg2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46" name="AutoShape 81"/>
          <p:cNvSpPr>
            <a:spLocks noChangeArrowheads="1"/>
          </p:cNvSpPr>
          <p:nvPr/>
        </p:nvSpPr>
        <p:spPr bwMode="auto">
          <a:xfrm>
            <a:off x="8323263" y="1790700"/>
            <a:ext cx="990600" cy="1087438"/>
          </a:xfrm>
          <a:prstGeom prst="can">
            <a:avLst>
              <a:gd name="adj" fmla="val 27444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 lIns="72000" tIns="180000" rIns="0" bIns="0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en-GB" altLang="en-US" sz="1200">
                <a:latin typeface="Arial" pitchFamily="34" charset="0"/>
              </a:rPr>
              <a:t>JobMgr-DB</a:t>
            </a:r>
          </a:p>
        </p:txBody>
      </p:sp>
      <p:pic>
        <p:nvPicPr>
          <p:cNvPr id="10247" name="Picture 8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063" y="3349625"/>
            <a:ext cx="1133475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Line 83"/>
          <p:cNvSpPr>
            <a:spLocks noChangeShapeType="1"/>
          </p:cNvSpPr>
          <p:nvPr/>
        </p:nvSpPr>
        <p:spPr bwMode="auto">
          <a:xfrm flipH="1">
            <a:off x="3132138" y="4424363"/>
            <a:ext cx="1423987" cy="1430337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0249" name="Line 84"/>
          <p:cNvSpPr>
            <a:spLocks noChangeShapeType="1"/>
          </p:cNvSpPr>
          <p:nvPr/>
        </p:nvSpPr>
        <p:spPr bwMode="auto">
          <a:xfrm flipH="1">
            <a:off x="4424363" y="4424363"/>
            <a:ext cx="1322387" cy="1430337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0250" name="Line 85"/>
          <p:cNvSpPr>
            <a:spLocks noChangeShapeType="1"/>
          </p:cNvSpPr>
          <p:nvPr/>
        </p:nvSpPr>
        <p:spPr bwMode="auto">
          <a:xfrm flipH="1">
            <a:off x="4908550" y="4424363"/>
            <a:ext cx="1377950" cy="1430337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0251" name="Line 86"/>
          <p:cNvSpPr>
            <a:spLocks noChangeShapeType="1"/>
          </p:cNvSpPr>
          <p:nvPr/>
        </p:nvSpPr>
        <p:spPr bwMode="auto">
          <a:xfrm flipH="1">
            <a:off x="5878513" y="4424363"/>
            <a:ext cx="1368425" cy="1430337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0252" name="Line 87"/>
          <p:cNvSpPr>
            <a:spLocks noChangeShapeType="1"/>
          </p:cNvSpPr>
          <p:nvPr/>
        </p:nvSpPr>
        <p:spPr bwMode="auto">
          <a:xfrm flipH="1">
            <a:off x="5394325" y="4424363"/>
            <a:ext cx="1377950" cy="1430337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0253" name="Line 88"/>
          <p:cNvSpPr>
            <a:spLocks noChangeShapeType="1"/>
          </p:cNvSpPr>
          <p:nvPr/>
        </p:nvSpPr>
        <p:spPr bwMode="auto">
          <a:xfrm flipH="1">
            <a:off x="6443663" y="4424363"/>
            <a:ext cx="1409700" cy="1430337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0254" name="Line 89"/>
          <p:cNvSpPr>
            <a:spLocks noChangeShapeType="1"/>
          </p:cNvSpPr>
          <p:nvPr/>
        </p:nvSpPr>
        <p:spPr bwMode="auto">
          <a:xfrm flipH="1">
            <a:off x="3778250" y="4443413"/>
            <a:ext cx="1411288" cy="1411287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0255" name="Freeform 90"/>
          <p:cNvSpPr>
            <a:spLocks/>
          </p:cNvSpPr>
          <p:nvPr/>
        </p:nvSpPr>
        <p:spPr bwMode="auto">
          <a:xfrm>
            <a:off x="7226300" y="4021138"/>
            <a:ext cx="1136650" cy="1587"/>
          </a:xfrm>
          <a:custGeom>
            <a:avLst/>
            <a:gdLst>
              <a:gd name="T0" fmla="*/ 0 w 238"/>
              <a:gd name="T1" fmla="*/ 2147483647 h 5"/>
              <a:gd name="T2" fmla="*/ 2147483647 w 238"/>
              <a:gd name="T3" fmla="*/ 0 h 5"/>
              <a:gd name="T4" fmla="*/ 0 60000 65536"/>
              <a:gd name="T5" fmla="*/ 0 60000 65536"/>
              <a:gd name="T6" fmla="*/ 0 w 238"/>
              <a:gd name="T7" fmla="*/ 0 h 5"/>
              <a:gd name="T8" fmla="*/ 238 w 238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8" h="5">
                <a:moveTo>
                  <a:pt x="0" y="5"/>
                </a:moveTo>
                <a:lnTo>
                  <a:pt x="238" y="0"/>
                </a:lnTo>
              </a:path>
            </a:pathLst>
          </a:custGeom>
          <a:noFill/>
          <a:ln w="38100" cap="flat" cmpd="sng">
            <a:solidFill>
              <a:srgbClr val="E96B10"/>
            </a:solidFill>
            <a:prstDash val="sysDot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 useBgFill="1">
        <p:nvSpPr>
          <p:cNvPr id="10256" name="Text Box 91"/>
          <p:cNvSpPr txBox="1">
            <a:spLocks noChangeArrowheads="1"/>
          </p:cNvSpPr>
          <p:nvPr/>
        </p:nvSpPr>
        <p:spPr bwMode="auto">
          <a:xfrm>
            <a:off x="8372475" y="4181475"/>
            <a:ext cx="982663" cy="36512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58813"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65881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65881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658813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658813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900">
                <a:latin typeface="Arial" pitchFamily="34" charset="0"/>
              </a:rPr>
              <a:t>Storage of the JobLogfiles</a:t>
            </a:r>
          </a:p>
        </p:txBody>
      </p:sp>
      <p:pic>
        <p:nvPicPr>
          <p:cNvPr id="10257" name="Picture 9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2428875"/>
            <a:ext cx="273208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Picture 9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3495675"/>
            <a:ext cx="2590800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9" name="AutoShape 94"/>
          <p:cNvSpPr>
            <a:spLocks noChangeArrowheads="1"/>
          </p:cNvSpPr>
          <p:nvPr/>
        </p:nvSpPr>
        <p:spPr bwMode="auto">
          <a:xfrm>
            <a:off x="1000125" y="1543050"/>
            <a:ext cx="990600" cy="1087438"/>
          </a:xfrm>
          <a:prstGeom prst="can">
            <a:avLst>
              <a:gd name="adj" fmla="val 27444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 lIns="72000" tIns="180000" rIns="0" bIns="0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en-GB" altLang="en-US" sz="1200" dirty="0">
                <a:latin typeface="Arial" pitchFamily="34" charset="0"/>
              </a:rPr>
              <a:t>TC-DB</a:t>
            </a:r>
          </a:p>
        </p:txBody>
      </p:sp>
      <p:sp>
        <p:nvSpPr>
          <p:cNvPr id="88" name="Rectangle 95"/>
          <p:cNvSpPr>
            <a:spLocks/>
          </p:cNvSpPr>
          <p:nvPr/>
        </p:nvSpPr>
        <p:spPr bwMode="auto">
          <a:xfrm>
            <a:off x="4109508" y="4917632"/>
            <a:ext cx="4754298" cy="276999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800" dirty="0" err="1">
                <a:cs typeface="+mn-cs"/>
              </a:rPr>
              <a:t>JobServer</a:t>
            </a:r>
            <a:r>
              <a:rPr lang="en-GB" sz="1800" dirty="0">
                <a:cs typeface="+mn-cs"/>
              </a:rPr>
              <a:t> (1) Controls </a:t>
            </a:r>
            <a:r>
              <a:rPr lang="en-GB" sz="1800" dirty="0" err="1">
                <a:cs typeface="+mn-cs"/>
              </a:rPr>
              <a:t>JobClients</a:t>
            </a:r>
            <a:r>
              <a:rPr lang="en-GB" sz="1800" dirty="0">
                <a:cs typeface="+mn-cs"/>
              </a:rPr>
              <a:t> (4)</a:t>
            </a:r>
          </a:p>
        </p:txBody>
      </p:sp>
      <p:sp>
        <p:nvSpPr>
          <p:cNvPr id="10261" name="Freeform 96"/>
          <p:cNvSpPr>
            <a:spLocks/>
          </p:cNvSpPr>
          <p:nvPr/>
        </p:nvSpPr>
        <p:spPr bwMode="auto">
          <a:xfrm>
            <a:off x="1922463" y="1866900"/>
            <a:ext cx="6453187" cy="893763"/>
          </a:xfrm>
          <a:custGeom>
            <a:avLst/>
            <a:gdLst>
              <a:gd name="T0" fmla="*/ 0 w 4065"/>
              <a:gd name="T1" fmla="*/ 2147483647 h 563"/>
              <a:gd name="T2" fmla="*/ 2147483647 w 4065"/>
              <a:gd name="T3" fmla="*/ 2147483647 h 563"/>
              <a:gd name="T4" fmla="*/ 2147483647 w 4065"/>
              <a:gd name="T5" fmla="*/ 2147483647 h 563"/>
              <a:gd name="T6" fmla="*/ 2147483647 w 4065"/>
              <a:gd name="T7" fmla="*/ 2147483647 h 563"/>
              <a:gd name="T8" fmla="*/ 2147483647 w 4065"/>
              <a:gd name="T9" fmla="*/ 2147483647 h 563"/>
              <a:gd name="T10" fmla="*/ 2147483647 w 4065"/>
              <a:gd name="T11" fmla="*/ 2147483647 h 5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65"/>
              <a:gd name="T19" fmla="*/ 0 h 563"/>
              <a:gd name="T20" fmla="*/ 4065 w 4065"/>
              <a:gd name="T21" fmla="*/ 563 h 5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65" h="563">
                <a:moveTo>
                  <a:pt x="0" y="27"/>
                </a:moveTo>
                <a:cubicBezTo>
                  <a:pt x="118" y="36"/>
                  <a:pt x="378" y="0"/>
                  <a:pt x="710" y="83"/>
                </a:cubicBezTo>
                <a:cubicBezTo>
                  <a:pt x="1042" y="166"/>
                  <a:pt x="1640" y="493"/>
                  <a:pt x="1993" y="528"/>
                </a:cubicBezTo>
                <a:cubicBezTo>
                  <a:pt x="2346" y="563"/>
                  <a:pt x="2573" y="377"/>
                  <a:pt x="2826" y="296"/>
                </a:cubicBezTo>
                <a:cubicBezTo>
                  <a:pt x="3079" y="215"/>
                  <a:pt x="3307" y="70"/>
                  <a:pt x="3513" y="44"/>
                </a:cubicBezTo>
                <a:cubicBezTo>
                  <a:pt x="3719" y="18"/>
                  <a:pt x="3950" y="121"/>
                  <a:pt x="4065" y="141"/>
                </a:cubicBezTo>
              </a:path>
            </a:pathLst>
          </a:custGeom>
          <a:noFill/>
          <a:ln w="38100" cap="flat" cmpd="sng">
            <a:solidFill>
              <a:srgbClr val="E96B10"/>
            </a:solidFill>
            <a:prstDash val="sysDot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0262" name="Oval 97"/>
          <p:cNvSpPr>
            <a:spLocks noChangeArrowheads="1"/>
          </p:cNvSpPr>
          <p:nvPr/>
        </p:nvSpPr>
        <p:spPr bwMode="auto">
          <a:xfrm>
            <a:off x="3979863" y="2047875"/>
            <a:ext cx="234950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600">
                <a:latin typeface="Arial" pitchFamily="34" charset="0"/>
              </a:rPr>
              <a:t>1</a:t>
            </a:r>
          </a:p>
        </p:txBody>
      </p:sp>
      <p:sp>
        <p:nvSpPr>
          <p:cNvPr id="10263" name="Oval 98"/>
          <p:cNvSpPr>
            <a:spLocks noChangeArrowheads="1"/>
          </p:cNvSpPr>
          <p:nvPr/>
        </p:nvSpPr>
        <p:spPr bwMode="auto">
          <a:xfrm>
            <a:off x="8170863" y="2400300"/>
            <a:ext cx="234950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600">
                <a:latin typeface="Arial" pitchFamily="34" charset="0"/>
              </a:rPr>
              <a:t>2</a:t>
            </a:r>
          </a:p>
        </p:txBody>
      </p:sp>
      <p:sp>
        <p:nvSpPr>
          <p:cNvPr id="10264" name="Oval 99"/>
          <p:cNvSpPr>
            <a:spLocks noChangeArrowheads="1"/>
          </p:cNvSpPr>
          <p:nvPr/>
        </p:nvSpPr>
        <p:spPr bwMode="auto">
          <a:xfrm>
            <a:off x="8399463" y="3273425"/>
            <a:ext cx="234950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600">
                <a:latin typeface="Arial" pitchFamily="34" charset="0"/>
              </a:rPr>
              <a:t>3</a:t>
            </a:r>
          </a:p>
        </p:txBody>
      </p:sp>
      <p:sp>
        <p:nvSpPr>
          <p:cNvPr id="10265" name="Oval 100"/>
          <p:cNvSpPr>
            <a:spLocks noChangeArrowheads="1"/>
          </p:cNvSpPr>
          <p:nvPr/>
        </p:nvSpPr>
        <p:spPr bwMode="auto">
          <a:xfrm>
            <a:off x="2368550" y="5795963"/>
            <a:ext cx="234950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en-US" sz="1600">
                <a:latin typeface="Arial" pitchFamily="34" charset="0"/>
              </a:rPr>
              <a:t>4</a:t>
            </a:r>
          </a:p>
        </p:txBody>
      </p:sp>
      <p:sp>
        <p:nvSpPr>
          <p:cNvPr id="10266" name="Text Box 101"/>
          <p:cNvSpPr txBox="1">
            <a:spLocks/>
          </p:cNvSpPr>
          <p:nvPr/>
        </p:nvSpPr>
        <p:spPr bwMode="auto">
          <a:xfrm>
            <a:off x="3981450" y="981075"/>
            <a:ext cx="5105400" cy="336550"/>
          </a:xfrm>
          <a:prstGeom prst="rect">
            <a:avLst/>
          </a:prstGeom>
          <a:solidFill>
            <a:schemeClr val="bg1">
              <a:alpha val="6117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58813" eaLnBrk="0" hangingPunct="0">
              <a:spcBef>
                <a:spcPct val="20000"/>
              </a:spcBef>
              <a:buBlip>
                <a:blip r:embed="rId4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65881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65881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658813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658813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658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600" b="1" dirty="0">
                <a:latin typeface="Arial" pitchFamily="34" charset="0"/>
              </a:rPr>
              <a:t>PLMJobManager</a:t>
            </a:r>
            <a:r>
              <a:rPr lang="en-GB" altLang="en-US" sz="1600" b="1" dirty="0">
                <a:latin typeface="Arial" pitchFamily="34" charset="0"/>
                <a:sym typeface="Times New Roman" pitchFamily="18" charset="0"/>
              </a:rPr>
              <a:t> environment</a:t>
            </a:r>
          </a:p>
        </p:txBody>
      </p:sp>
      <p:sp>
        <p:nvSpPr>
          <p:cNvPr id="10267" name="Freeform 102"/>
          <p:cNvSpPr>
            <a:spLocks/>
          </p:cNvSpPr>
          <p:nvPr/>
        </p:nvSpPr>
        <p:spPr bwMode="auto">
          <a:xfrm>
            <a:off x="3827463" y="1071563"/>
            <a:ext cx="5554662" cy="4572000"/>
          </a:xfrm>
          <a:custGeom>
            <a:avLst/>
            <a:gdLst>
              <a:gd name="T0" fmla="*/ 0 w 3744"/>
              <a:gd name="T1" fmla="*/ 0 h 2064"/>
              <a:gd name="T2" fmla="*/ 0 w 3744"/>
              <a:gd name="T3" fmla="*/ 2147483647 h 2064"/>
              <a:gd name="T4" fmla="*/ 2147483647 w 3744"/>
              <a:gd name="T5" fmla="*/ 2147483647 h 2064"/>
              <a:gd name="T6" fmla="*/ 0 60000 65536"/>
              <a:gd name="T7" fmla="*/ 0 60000 65536"/>
              <a:gd name="T8" fmla="*/ 0 60000 65536"/>
              <a:gd name="T9" fmla="*/ 0 w 3744"/>
              <a:gd name="T10" fmla="*/ 0 h 2064"/>
              <a:gd name="T11" fmla="*/ 3744 w 3744"/>
              <a:gd name="T12" fmla="*/ 2064 h 2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44" h="2064">
                <a:moveTo>
                  <a:pt x="0" y="0"/>
                </a:moveTo>
                <a:lnTo>
                  <a:pt x="0" y="2064"/>
                </a:lnTo>
                <a:lnTo>
                  <a:pt x="3744" y="2064"/>
                </a:lnTo>
              </a:path>
            </a:pathLst>
          </a:custGeom>
          <a:noFill/>
          <a:ln w="25400" cap="flat" cmpd="sng">
            <a:solidFill>
              <a:schemeClr val="hlink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GB"/>
          </a:p>
        </p:txBody>
      </p:sp>
      <p:grpSp>
        <p:nvGrpSpPr>
          <p:cNvPr id="10268" name="Group 103"/>
          <p:cNvGrpSpPr>
            <a:grpSpLocks/>
          </p:cNvGrpSpPr>
          <p:nvPr/>
        </p:nvGrpSpPr>
        <p:grpSpPr bwMode="auto">
          <a:xfrm>
            <a:off x="2614613" y="5891213"/>
            <a:ext cx="573087" cy="574675"/>
            <a:chOff x="3175" y="1911"/>
            <a:chExt cx="814" cy="816"/>
          </a:xfrm>
        </p:grpSpPr>
        <p:pic>
          <p:nvPicPr>
            <p:cNvPr id="10284" name="Picture 104" descr="j03235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5" name="Picture 10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69" name="Group 106"/>
          <p:cNvGrpSpPr>
            <a:grpSpLocks/>
          </p:cNvGrpSpPr>
          <p:nvPr/>
        </p:nvGrpSpPr>
        <p:grpSpPr bwMode="auto">
          <a:xfrm>
            <a:off x="3370263" y="5891213"/>
            <a:ext cx="573087" cy="574675"/>
            <a:chOff x="3175" y="1911"/>
            <a:chExt cx="814" cy="816"/>
          </a:xfrm>
        </p:grpSpPr>
        <p:pic>
          <p:nvPicPr>
            <p:cNvPr id="10282" name="Picture 107" descr="j03235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3" name="Picture 10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70" name="Group 109"/>
          <p:cNvGrpSpPr>
            <a:grpSpLocks/>
          </p:cNvGrpSpPr>
          <p:nvPr/>
        </p:nvGrpSpPr>
        <p:grpSpPr bwMode="auto">
          <a:xfrm>
            <a:off x="4125913" y="5891213"/>
            <a:ext cx="573087" cy="574675"/>
            <a:chOff x="3175" y="1911"/>
            <a:chExt cx="814" cy="816"/>
          </a:xfrm>
        </p:grpSpPr>
        <p:pic>
          <p:nvPicPr>
            <p:cNvPr id="10280" name="Picture 110" descr="j03235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1" name="Picture 11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71" name="Group 112"/>
          <p:cNvGrpSpPr>
            <a:grpSpLocks/>
          </p:cNvGrpSpPr>
          <p:nvPr/>
        </p:nvGrpSpPr>
        <p:grpSpPr bwMode="auto">
          <a:xfrm>
            <a:off x="4881563" y="5891213"/>
            <a:ext cx="573087" cy="574675"/>
            <a:chOff x="3175" y="1911"/>
            <a:chExt cx="814" cy="816"/>
          </a:xfrm>
        </p:grpSpPr>
        <p:pic>
          <p:nvPicPr>
            <p:cNvPr id="10278" name="Picture 113" descr="j03235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9" name="Picture 11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72" name="Group 115"/>
          <p:cNvGrpSpPr>
            <a:grpSpLocks/>
          </p:cNvGrpSpPr>
          <p:nvPr/>
        </p:nvGrpSpPr>
        <p:grpSpPr bwMode="auto">
          <a:xfrm>
            <a:off x="5637213" y="5891213"/>
            <a:ext cx="573087" cy="574675"/>
            <a:chOff x="3175" y="1911"/>
            <a:chExt cx="814" cy="816"/>
          </a:xfrm>
        </p:grpSpPr>
        <p:pic>
          <p:nvPicPr>
            <p:cNvPr id="10276" name="Picture 116" descr="j03235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7" name="Picture 117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73" name="Group 118"/>
          <p:cNvGrpSpPr>
            <a:grpSpLocks/>
          </p:cNvGrpSpPr>
          <p:nvPr/>
        </p:nvGrpSpPr>
        <p:grpSpPr bwMode="auto">
          <a:xfrm>
            <a:off x="6394450" y="5891213"/>
            <a:ext cx="573088" cy="574675"/>
            <a:chOff x="3175" y="1911"/>
            <a:chExt cx="814" cy="816"/>
          </a:xfrm>
        </p:grpSpPr>
        <p:pic>
          <p:nvPicPr>
            <p:cNvPr id="10274" name="Picture 119" descr="j0323564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5" name="Picture 120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79550"/>
            <a:ext cx="4044950" cy="27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68313"/>
            <a:ext cx="8915400" cy="381000"/>
          </a:xfrm>
        </p:spPr>
        <p:txBody>
          <a:bodyPr/>
          <a:lstStyle/>
          <a:p>
            <a:r>
              <a:rPr lang="en-US" altLang="en-US"/>
              <a:t>Working with the JobServer: Job Control</a:t>
            </a:r>
            <a:endParaRPr lang="de-DE" altLang="en-US"/>
          </a:p>
        </p:txBody>
      </p:sp>
      <p:grpSp>
        <p:nvGrpSpPr>
          <p:cNvPr id="14340" name="Group 2"/>
          <p:cNvGrpSpPr>
            <a:grpSpLocks/>
          </p:cNvGrpSpPr>
          <p:nvPr/>
        </p:nvGrpSpPr>
        <p:grpSpPr bwMode="auto">
          <a:xfrm>
            <a:off x="457200" y="2438400"/>
            <a:ext cx="1295400" cy="1143000"/>
            <a:chOff x="3175" y="1911"/>
            <a:chExt cx="814" cy="816"/>
          </a:xfrm>
        </p:grpSpPr>
        <p:pic>
          <p:nvPicPr>
            <p:cNvPr id="14402" name="Picture 3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403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341" name="Line 7"/>
          <p:cNvSpPr>
            <a:spLocks noChangeShapeType="1"/>
          </p:cNvSpPr>
          <p:nvPr/>
        </p:nvSpPr>
        <p:spPr bwMode="auto">
          <a:xfrm flipH="1">
            <a:off x="7315200" y="2438400"/>
            <a:ext cx="762000" cy="304800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04800" y="1371600"/>
            <a:ext cx="327660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Arial" pitchFamily="34" charset="0"/>
              </a:rPr>
              <a:t>The JobServer </a:t>
            </a:r>
            <a:r>
              <a:rPr lang="en-US" altLang="en-US" sz="1200" b="1">
                <a:latin typeface="Arial" pitchFamily="34" charset="0"/>
              </a:rPr>
              <a:t>(1)</a:t>
            </a:r>
            <a:r>
              <a:rPr lang="en-US" altLang="en-US" sz="1200">
                <a:latin typeface="Arial" pitchFamily="34" charset="0"/>
              </a:rPr>
              <a:t> will be located at one of your locations. It organizes the JobServer-DB </a:t>
            </a:r>
            <a:r>
              <a:rPr lang="en-US" altLang="en-US" sz="1200" b="1">
                <a:latin typeface="Arial" pitchFamily="34" charset="0"/>
              </a:rPr>
              <a:t>(2)</a:t>
            </a:r>
            <a:r>
              <a:rPr lang="en-US" altLang="en-US" sz="1200">
                <a:latin typeface="Arial" pitchFamily="34" charset="0"/>
              </a:rPr>
              <a:t> organizes all Job Clients </a:t>
            </a:r>
            <a:r>
              <a:rPr lang="en-US" altLang="en-US" sz="1200" b="1">
                <a:latin typeface="Arial" pitchFamily="34" charset="0"/>
              </a:rPr>
              <a:t>(3)</a:t>
            </a:r>
            <a:r>
              <a:rPr lang="en-US" altLang="en-US" sz="1200">
                <a:latin typeface="Arial" pitchFamily="34" charset="0"/>
              </a:rPr>
              <a:t> and storage of the Refile results. </a:t>
            </a:r>
            <a:r>
              <a:rPr lang="en-US" altLang="en-US" sz="1200" b="1">
                <a:latin typeface="Arial" pitchFamily="34" charset="0"/>
              </a:rPr>
              <a:t>(4)</a:t>
            </a:r>
          </a:p>
        </p:txBody>
      </p:sp>
      <p:sp>
        <p:nvSpPr>
          <p:cNvPr id="14343" name="Oval 9"/>
          <p:cNvSpPr>
            <a:spLocks noChangeArrowheads="1"/>
          </p:cNvSpPr>
          <p:nvPr/>
        </p:nvSpPr>
        <p:spPr bwMode="auto">
          <a:xfrm>
            <a:off x="3657600" y="1473200"/>
            <a:ext cx="234950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DE" altLang="en-US" sz="1600">
                <a:latin typeface="Arial" pitchFamily="34" charset="0"/>
              </a:rPr>
              <a:t>1</a:t>
            </a:r>
          </a:p>
        </p:txBody>
      </p:sp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457200" y="3581400"/>
            <a:ext cx="1295400" cy="217488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006699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8000" rIns="18000" bIns="18000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DE" altLang="en-US" sz="1200">
                <a:solidFill>
                  <a:schemeClr val="bg2"/>
                </a:solidFill>
                <a:latin typeface="Arial" pitchFamily="34" charset="0"/>
              </a:rPr>
              <a:t>JobClient</a:t>
            </a:r>
          </a:p>
        </p:txBody>
      </p:sp>
      <p:sp>
        <p:nvSpPr>
          <p:cNvPr id="14345" name="Oval 11"/>
          <p:cNvSpPr>
            <a:spLocks noChangeArrowheads="1"/>
          </p:cNvSpPr>
          <p:nvPr/>
        </p:nvSpPr>
        <p:spPr bwMode="auto">
          <a:xfrm>
            <a:off x="2209800" y="3251200"/>
            <a:ext cx="236538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DE" altLang="en-US" sz="1600">
                <a:latin typeface="Arial" pitchFamily="34" charset="0"/>
              </a:rPr>
              <a:t>7</a:t>
            </a:r>
          </a:p>
        </p:txBody>
      </p:sp>
      <p:sp>
        <p:nvSpPr>
          <p:cNvPr id="14346" name="AutoShape 12"/>
          <p:cNvSpPr>
            <a:spLocks noChangeArrowheads="1"/>
          </p:cNvSpPr>
          <p:nvPr/>
        </p:nvSpPr>
        <p:spPr bwMode="auto">
          <a:xfrm>
            <a:off x="8035925" y="1981200"/>
            <a:ext cx="990600" cy="1087438"/>
          </a:xfrm>
          <a:prstGeom prst="can">
            <a:avLst>
              <a:gd name="adj" fmla="val 27444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180000" rIns="0" bIns="0" anchor="ctr"/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altLang="en-US" sz="1200">
                <a:latin typeface="Arial" pitchFamily="34" charset="0"/>
              </a:rPr>
              <a:t>JobServer</a:t>
            </a:r>
            <a:br>
              <a:rPr lang="de-DE" altLang="en-US" sz="1200">
                <a:latin typeface="Arial" pitchFamily="34" charset="0"/>
              </a:rPr>
            </a:br>
            <a:r>
              <a:rPr lang="de-DE" altLang="en-US" sz="1200">
                <a:latin typeface="Arial" pitchFamily="34" charset="0"/>
              </a:rPr>
              <a:t>DB</a:t>
            </a:r>
          </a:p>
        </p:txBody>
      </p:sp>
      <p:pic>
        <p:nvPicPr>
          <p:cNvPr id="14347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418013"/>
            <a:ext cx="1971675" cy="184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8" name="Line 14"/>
          <p:cNvSpPr>
            <a:spLocks noChangeShapeType="1"/>
          </p:cNvSpPr>
          <p:nvPr/>
        </p:nvSpPr>
        <p:spPr bwMode="auto">
          <a:xfrm flipH="1">
            <a:off x="2566988" y="3962400"/>
            <a:ext cx="1196975" cy="1201738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49" name="Line 15"/>
          <p:cNvSpPr>
            <a:spLocks noChangeShapeType="1"/>
          </p:cNvSpPr>
          <p:nvPr/>
        </p:nvSpPr>
        <p:spPr bwMode="auto">
          <a:xfrm flipH="1">
            <a:off x="3730625" y="4113213"/>
            <a:ext cx="976313" cy="1050925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50" name="Line 16"/>
          <p:cNvSpPr>
            <a:spLocks noChangeShapeType="1"/>
          </p:cNvSpPr>
          <p:nvPr/>
        </p:nvSpPr>
        <p:spPr bwMode="auto">
          <a:xfrm flipH="1">
            <a:off x="4214813" y="4113213"/>
            <a:ext cx="990600" cy="1050925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51" name="Line 17"/>
          <p:cNvSpPr>
            <a:spLocks noChangeShapeType="1"/>
          </p:cNvSpPr>
          <p:nvPr/>
        </p:nvSpPr>
        <p:spPr bwMode="auto">
          <a:xfrm flipH="1">
            <a:off x="5184775" y="4113213"/>
            <a:ext cx="973138" cy="1050925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52" name="Line 18"/>
          <p:cNvSpPr>
            <a:spLocks noChangeShapeType="1"/>
          </p:cNvSpPr>
          <p:nvPr/>
        </p:nvSpPr>
        <p:spPr bwMode="auto">
          <a:xfrm flipH="1">
            <a:off x="4700588" y="4113213"/>
            <a:ext cx="979487" cy="1050925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53" name="Line 20"/>
          <p:cNvSpPr>
            <a:spLocks noChangeShapeType="1"/>
          </p:cNvSpPr>
          <p:nvPr/>
        </p:nvSpPr>
        <p:spPr bwMode="auto">
          <a:xfrm flipH="1">
            <a:off x="5749925" y="4113213"/>
            <a:ext cx="895350" cy="1050925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54" name="Line 21"/>
          <p:cNvSpPr>
            <a:spLocks noChangeShapeType="1"/>
          </p:cNvSpPr>
          <p:nvPr/>
        </p:nvSpPr>
        <p:spPr bwMode="auto">
          <a:xfrm flipH="1">
            <a:off x="3084513" y="4113213"/>
            <a:ext cx="1039812" cy="1050925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55" name="Line 22"/>
          <p:cNvSpPr>
            <a:spLocks noChangeShapeType="1"/>
          </p:cNvSpPr>
          <p:nvPr/>
        </p:nvSpPr>
        <p:spPr bwMode="auto">
          <a:xfrm flipV="1">
            <a:off x="1828800" y="3048000"/>
            <a:ext cx="1852613" cy="0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56" name="Line 23"/>
          <p:cNvSpPr>
            <a:spLocks noChangeShapeType="1"/>
          </p:cNvSpPr>
          <p:nvPr/>
        </p:nvSpPr>
        <p:spPr bwMode="auto">
          <a:xfrm flipV="1">
            <a:off x="1828800" y="3200400"/>
            <a:ext cx="1852613" cy="0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57" name="Oval 24"/>
          <p:cNvSpPr>
            <a:spLocks noChangeArrowheads="1"/>
          </p:cNvSpPr>
          <p:nvPr/>
        </p:nvSpPr>
        <p:spPr bwMode="auto">
          <a:xfrm>
            <a:off x="2590800" y="2819400"/>
            <a:ext cx="236538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DE" altLang="en-US" sz="1600">
                <a:latin typeface="Arial" pitchFamily="34" charset="0"/>
              </a:rPr>
              <a:t>6</a:t>
            </a:r>
          </a:p>
        </p:txBody>
      </p:sp>
      <p:sp>
        <p:nvSpPr>
          <p:cNvPr id="14358" name="Freeform 25"/>
          <p:cNvSpPr>
            <a:spLocks/>
          </p:cNvSpPr>
          <p:nvPr/>
        </p:nvSpPr>
        <p:spPr bwMode="auto">
          <a:xfrm>
            <a:off x="7662863" y="3189288"/>
            <a:ext cx="795337" cy="1230312"/>
          </a:xfrm>
          <a:custGeom>
            <a:avLst/>
            <a:gdLst>
              <a:gd name="T0" fmla="*/ 0 w 501"/>
              <a:gd name="T1" fmla="*/ 0 h 775"/>
              <a:gd name="T2" fmla="*/ 2147483647 w 501"/>
              <a:gd name="T3" fmla="*/ 0 h 775"/>
              <a:gd name="T4" fmla="*/ 2147483647 w 501"/>
              <a:gd name="T5" fmla="*/ 2147483647 h 77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01" h="775">
                <a:moveTo>
                  <a:pt x="0" y="0"/>
                </a:moveTo>
                <a:lnTo>
                  <a:pt x="486" y="0"/>
                </a:lnTo>
                <a:lnTo>
                  <a:pt x="501" y="775"/>
                </a:lnTo>
              </a:path>
            </a:pathLst>
          </a:custGeom>
          <a:noFill/>
          <a:ln w="38100" cap="flat" cmpd="sng">
            <a:solidFill>
              <a:srgbClr val="E96B1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14359" name="Text Box 26"/>
          <p:cNvSpPr txBox="1">
            <a:spLocks noChangeArrowheads="1"/>
          </p:cNvSpPr>
          <p:nvPr/>
        </p:nvSpPr>
        <p:spPr bwMode="auto">
          <a:xfrm>
            <a:off x="7848600" y="3352800"/>
            <a:ext cx="1295400" cy="473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7200" rIns="0" bIns="7200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>
                <a:latin typeface="Arial" pitchFamily="34" charset="0"/>
              </a:rPr>
              <a:t>The JobServer  organizing the received JobLogfiles</a:t>
            </a:r>
          </a:p>
        </p:txBody>
      </p:sp>
      <p:grpSp>
        <p:nvGrpSpPr>
          <p:cNvPr id="14360" name="Group 27"/>
          <p:cNvGrpSpPr>
            <a:grpSpLocks/>
          </p:cNvGrpSpPr>
          <p:nvPr/>
        </p:nvGrpSpPr>
        <p:grpSpPr bwMode="auto">
          <a:xfrm>
            <a:off x="2200275" y="5181600"/>
            <a:ext cx="573088" cy="574675"/>
            <a:chOff x="3175" y="1911"/>
            <a:chExt cx="814" cy="816"/>
          </a:xfrm>
        </p:grpSpPr>
        <p:pic>
          <p:nvPicPr>
            <p:cNvPr id="14400" name="Picture 28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401" name="Picture 2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61" name="Group 30"/>
          <p:cNvGrpSpPr>
            <a:grpSpLocks/>
          </p:cNvGrpSpPr>
          <p:nvPr/>
        </p:nvGrpSpPr>
        <p:grpSpPr bwMode="auto">
          <a:xfrm>
            <a:off x="2955925" y="5181600"/>
            <a:ext cx="573088" cy="574675"/>
            <a:chOff x="3175" y="1911"/>
            <a:chExt cx="814" cy="816"/>
          </a:xfrm>
        </p:grpSpPr>
        <p:pic>
          <p:nvPicPr>
            <p:cNvPr id="14398" name="Picture 31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9" name="Picture 3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62" name="Group 33"/>
          <p:cNvGrpSpPr>
            <a:grpSpLocks/>
          </p:cNvGrpSpPr>
          <p:nvPr/>
        </p:nvGrpSpPr>
        <p:grpSpPr bwMode="auto">
          <a:xfrm>
            <a:off x="3711575" y="5181600"/>
            <a:ext cx="573088" cy="574675"/>
            <a:chOff x="3175" y="1911"/>
            <a:chExt cx="814" cy="816"/>
          </a:xfrm>
        </p:grpSpPr>
        <p:pic>
          <p:nvPicPr>
            <p:cNvPr id="14396" name="Picture 34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7" name="Picture 3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63" name="Group 36"/>
          <p:cNvGrpSpPr>
            <a:grpSpLocks/>
          </p:cNvGrpSpPr>
          <p:nvPr/>
        </p:nvGrpSpPr>
        <p:grpSpPr bwMode="auto">
          <a:xfrm>
            <a:off x="4467225" y="5181600"/>
            <a:ext cx="573088" cy="574675"/>
            <a:chOff x="3175" y="1911"/>
            <a:chExt cx="814" cy="816"/>
          </a:xfrm>
        </p:grpSpPr>
        <p:pic>
          <p:nvPicPr>
            <p:cNvPr id="14394" name="Picture 37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5" name="Picture 3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64" name="Group 39"/>
          <p:cNvGrpSpPr>
            <a:grpSpLocks/>
          </p:cNvGrpSpPr>
          <p:nvPr/>
        </p:nvGrpSpPr>
        <p:grpSpPr bwMode="auto">
          <a:xfrm>
            <a:off x="5222875" y="5181600"/>
            <a:ext cx="573088" cy="574675"/>
            <a:chOff x="3175" y="1911"/>
            <a:chExt cx="814" cy="816"/>
          </a:xfrm>
        </p:grpSpPr>
        <p:pic>
          <p:nvPicPr>
            <p:cNvPr id="14392" name="Picture 40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3" name="Picture 4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65" name="Group 42"/>
          <p:cNvGrpSpPr>
            <a:grpSpLocks/>
          </p:cNvGrpSpPr>
          <p:nvPr/>
        </p:nvGrpSpPr>
        <p:grpSpPr bwMode="auto">
          <a:xfrm>
            <a:off x="5980113" y="5181600"/>
            <a:ext cx="573087" cy="574675"/>
            <a:chOff x="3175" y="1911"/>
            <a:chExt cx="814" cy="816"/>
          </a:xfrm>
        </p:grpSpPr>
        <p:pic>
          <p:nvPicPr>
            <p:cNvPr id="14390" name="Picture 43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1" name="Picture 4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66" name="Group 45"/>
          <p:cNvGrpSpPr>
            <a:grpSpLocks/>
          </p:cNvGrpSpPr>
          <p:nvPr/>
        </p:nvGrpSpPr>
        <p:grpSpPr bwMode="auto">
          <a:xfrm>
            <a:off x="1895475" y="5791200"/>
            <a:ext cx="573088" cy="574675"/>
            <a:chOff x="3175" y="1911"/>
            <a:chExt cx="814" cy="816"/>
          </a:xfrm>
        </p:grpSpPr>
        <p:pic>
          <p:nvPicPr>
            <p:cNvPr id="14388" name="Picture 46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9" name="Picture 4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67" name="Group 48"/>
          <p:cNvGrpSpPr>
            <a:grpSpLocks/>
          </p:cNvGrpSpPr>
          <p:nvPr/>
        </p:nvGrpSpPr>
        <p:grpSpPr bwMode="auto">
          <a:xfrm>
            <a:off x="2651125" y="5791200"/>
            <a:ext cx="573088" cy="574675"/>
            <a:chOff x="3175" y="1911"/>
            <a:chExt cx="814" cy="816"/>
          </a:xfrm>
        </p:grpSpPr>
        <p:pic>
          <p:nvPicPr>
            <p:cNvPr id="14386" name="Picture 49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7" name="Picture 5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68" name="Group 51"/>
          <p:cNvGrpSpPr>
            <a:grpSpLocks/>
          </p:cNvGrpSpPr>
          <p:nvPr/>
        </p:nvGrpSpPr>
        <p:grpSpPr bwMode="auto">
          <a:xfrm>
            <a:off x="3406775" y="5791200"/>
            <a:ext cx="573088" cy="574675"/>
            <a:chOff x="3175" y="1911"/>
            <a:chExt cx="814" cy="816"/>
          </a:xfrm>
        </p:grpSpPr>
        <p:pic>
          <p:nvPicPr>
            <p:cNvPr id="14384" name="Picture 52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5" name="Picture 5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69" name="Group 54"/>
          <p:cNvGrpSpPr>
            <a:grpSpLocks/>
          </p:cNvGrpSpPr>
          <p:nvPr/>
        </p:nvGrpSpPr>
        <p:grpSpPr bwMode="auto">
          <a:xfrm>
            <a:off x="4162425" y="5791200"/>
            <a:ext cx="573088" cy="574675"/>
            <a:chOff x="3175" y="1911"/>
            <a:chExt cx="814" cy="816"/>
          </a:xfrm>
        </p:grpSpPr>
        <p:pic>
          <p:nvPicPr>
            <p:cNvPr id="14382" name="Picture 55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3" name="Picture 5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70" name="Group 57"/>
          <p:cNvGrpSpPr>
            <a:grpSpLocks/>
          </p:cNvGrpSpPr>
          <p:nvPr/>
        </p:nvGrpSpPr>
        <p:grpSpPr bwMode="auto">
          <a:xfrm>
            <a:off x="4918075" y="5791200"/>
            <a:ext cx="573088" cy="574675"/>
            <a:chOff x="3175" y="1911"/>
            <a:chExt cx="814" cy="816"/>
          </a:xfrm>
        </p:grpSpPr>
        <p:pic>
          <p:nvPicPr>
            <p:cNvPr id="14380" name="Picture 58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1" name="Picture 5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371" name="Group 60"/>
          <p:cNvGrpSpPr>
            <a:grpSpLocks/>
          </p:cNvGrpSpPr>
          <p:nvPr/>
        </p:nvGrpSpPr>
        <p:grpSpPr bwMode="auto">
          <a:xfrm>
            <a:off x="5675313" y="5791200"/>
            <a:ext cx="573087" cy="574675"/>
            <a:chOff x="3175" y="1911"/>
            <a:chExt cx="814" cy="816"/>
          </a:xfrm>
        </p:grpSpPr>
        <p:pic>
          <p:nvPicPr>
            <p:cNvPr id="14378" name="Picture 61" descr="j032356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" y="1911"/>
              <a:ext cx="814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9" name="Picture 6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136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372" name="Oval 63"/>
          <p:cNvSpPr>
            <a:spLocks noChangeArrowheads="1"/>
          </p:cNvSpPr>
          <p:nvPr/>
        </p:nvSpPr>
        <p:spPr bwMode="auto">
          <a:xfrm>
            <a:off x="8077200" y="2286000"/>
            <a:ext cx="234950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DE" altLang="en-US" sz="1600">
                <a:latin typeface="Arial" pitchFamily="34" charset="0"/>
              </a:rPr>
              <a:t>2</a:t>
            </a:r>
          </a:p>
        </p:txBody>
      </p:sp>
      <p:sp>
        <p:nvSpPr>
          <p:cNvPr id="14373" name="Oval 65"/>
          <p:cNvSpPr>
            <a:spLocks noChangeArrowheads="1"/>
          </p:cNvSpPr>
          <p:nvPr/>
        </p:nvSpPr>
        <p:spPr bwMode="auto">
          <a:xfrm>
            <a:off x="8110538" y="4165600"/>
            <a:ext cx="234950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DE" altLang="en-US" sz="1600">
                <a:latin typeface="Arial" pitchFamily="34" charset="0"/>
              </a:rPr>
              <a:t>4</a:t>
            </a:r>
          </a:p>
        </p:txBody>
      </p:sp>
      <p:sp>
        <p:nvSpPr>
          <p:cNvPr id="14374" name="Rectangle 66"/>
          <p:cNvSpPr>
            <a:spLocks/>
          </p:cNvSpPr>
          <p:nvPr/>
        </p:nvSpPr>
        <p:spPr bwMode="auto">
          <a:xfrm>
            <a:off x="304800" y="3886200"/>
            <a:ext cx="24384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Arial" pitchFamily="34" charset="0"/>
              </a:rPr>
              <a:t>Procedure of the processing:</a:t>
            </a:r>
            <a:br>
              <a:rPr lang="en-US" altLang="en-US" sz="1200">
                <a:latin typeface="Arial" pitchFamily="34" charset="0"/>
              </a:rPr>
            </a:br>
            <a:r>
              <a:rPr lang="en-US" altLang="en-US" sz="1200">
                <a:latin typeface="Arial" pitchFamily="34" charset="0"/>
              </a:rPr>
              <a:t>The JobClients </a:t>
            </a:r>
            <a:r>
              <a:rPr lang="en-US" altLang="en-US" sz="1200" b="1">
                <a:latin typeface="Arial" pitchFamily="34" charset="0"/>
              </a:rPr>
              <a:t>(5)</a:t>
            </a:r>
            <a:r>
              <a:rPr lang="en-US" altLang="en-US" sz="1200">
                <a:latin typeface="Arial" pitchFamily="34" charset="0"/>
              </a:rPr>
              <a:t> are connecting to the JobServer </a:t>
            </a:r>
            <a:r>
              <a:rPr lang="en-US" altLang="en-US" sz="1200" b="1">
                <a:latin typeface="Arial" pitchFamily="34" charset="0"/>
              </a:rPr>
              <a:t>(1)</a:t>
            </a:r>
            <a:r>
              <a:rPr lang="en-US" altLang="en-US" sz="1200">
                <a:latin typeface="Arial" pitchFamily="34" charset="0"/>
              </a:rPr>
              <a:t> and receiving a Refile Job (packet) </a:t>
            </a:r>
            <a:r>
              <a:rPr lang="en-US" altLang="en-US" sz="1200" b="1">
                <a:latin typeface="Arial" pitchFamily="34" charset="0"/>
              </a:rPr>
              <a:t>(6)</a:t>
            </a:r>
            <a:r>
              <a:rPr lang="en-US" altLang="en-US" sz="1200">
                <a:latin typeface="Arial" pitchFamily="34" charset="0"/>
              </a:rPr>
              <a:t>. The JobClient hands over the Results to the JobServer</a:t>
            </a:r>
            <a:r>
              <a:rPr lang="en-US" altLang="en-US" sz="1200" b="1">
                <a:latin typeface="Arial" pitchFamily="34" charset="0"/>
              </a:rPr>
              <a:t> (7)</a:t>
            </a:r>
            <a:r>
              <a:rPr lang="en-US" altLang="en-US" sz="1200">
                <a:latin typeface="Arial" pitchFamily="34" charset="0"/>
              </a:rPr>
              <a:t>.</a:t>
            </a:r>
          </a:p>
        </p:txBody>
      </p:sp>
      <p:sp>
        <p:nvSpPr>
          <p:cNvPr id="14375" name="Oval 67"/>
          <p:cNvSpPr>
            <a:spLocks noChangeArrowheads="1"/>
          </p:cNvSpPr>
          <p:nvPr/>
        </p:nvSpPr>
        <p:spPr bwMode="auto">
          <a:xfrm>
            <a:off x="533400" y="2667000"/>
            <a:ext cx="236538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DE" altLang="en-US" sz="1600">
                <a:latin typeface="Arial" pitchFamily="34" charset="0"/>
              </a:rPr>
              <a:t>5</a:t>
            </a:r>
          </a:p>
        </p:txBody>
      </p:sp>
      <p:sp>
        <p:nvSpPr>
          <p:cNvPr id="85" name="Text Box 19"/>
          <p:cNvSpPr txBox="1">
            <a:spLocks noChangeArrowheads="1"/>
          </p:cNvSpPr>
          <p:nvPr/>
        </p:nvSpPr>
        <p:spPr bwMode="auto">
          <a:xfrm>
            <a:off x="3352800" y="4572000"/>
            <a:ext cx="3429000" cy="27622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1800" dirty="0"/>
              <a:t>Coordination of the </a:t>
            </a:r>
            <a:r>
              <a:rPr lang="en-GB" sz="1800" dirty="0" err="1"/>
              <a:t>JobClient‘s</a:t>
            </a:r>
            <a:r>
              <a:rPr lang="en-GB" sz="1800" dirty="0"/>
              <a:t> </a:t>
            </a:r>
          </a:p>
        </p:txBody>
      </p:sp>
      <p:sp>
        <p:nvSpPr>
          <p:cNvPr id="14377" name="Oval 64"/>
          <p:cNvSpPr>
            <a:spLocks noChangeArrowheads="1"/>
          </p:cNvSpPr>
          <p:nvPr/>
        </p:nvSpPr>
        <p:spPr bwMode="auto">
          <a:xfrm>
            <a:off x="3276600" y="4495800"/>
            <a:ext cx="234950" cy="2540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Blip>
                <a:blip r:embed="rId6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7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8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9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10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DE" altLang="en-US" sz="1600">
                <a:latin typeface="Arial" pitchFamily="34" charset="0"/>
              </a:rPr>
              <a:t>3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13"/>
          <p:cNvSpPr>
            <a:spLocks noChangeArrowheads="1"/>
          </p:cNvSpPr>
          <p:nvPr/>
        </p:nvSpPr>
        <p:spPr bwMode="auto">
          <a:xfrm>
            <a:off x="9525" y="4900613"/>
            <a:ext cx="99060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altLang="en-US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 </a:t>
            </a:r>
            <a:endParaRPr lang="en-US" altLang="en-US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r>
              <a:rPr lang="en-US" altLang="en-US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 </a:t>
            </a:r>
            <a:endParaRPr lang="en-US" altLang="en-US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endParaRPr lang="en-US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3" name="Rectangle 118"/>
          <p:cNvSpPr>
            <a:spLocks noChangeArrowheads="1"/>
          </p:cNvSpPr>
          <p:nvPr/>
        </p:nvSpPr>
        <p:spPr bwMode="auto">
          <a:xfrm>
            <a:off x="409575" y="4612238"/>
            <a:ext cx="908685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5" tIns="0" rIns="95785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  <a:t>Data </a:t>
            </a:r>
            <a:r>
              <a:rPr lang="da-DK" altLang="en-US" sz="3200" dirty="0">
                <a:solidFill>
                  <a:srgbClr val="1D287A"/>
                </a:solidFill>
                <a:latin typeface="Arial" pitchFamily="34" charset="0"/>
              </a:rPr>
              <a:t>Migration Intralink-ProE to Teamcenter - NX</a:t>
            </a:r>
            <a:endParaRPr lang="de-DE" altLang="en-US" sz="3200" dirty="0">
              <a:solidFill>
                <a:srgbClr val="1D287A"/>
              </a:solidFill>
              <a:latin typeface="Arial" pitchFamily="34" charset="0"/>
            </a:endParaRPr>
          </a:p>
        </p:txBody>
      </p:sp>
      <p:sp>
        <p:nvSpPr>
          <p:cNvPr id="2054" name="Rectangle 121"/>
          <p:cNvSpPr>
            <a:spLocks noGrp="1" noChangeArrowheads="1"/>
          </p:cNvSpPr>
          <p:nvPr>
            <p:ph type="title"/>
          </p:nvPr>
        </p:nvSpPr>
        <p:spPr>
          <a:xfrm>
            <a:off x="184150" y="444500"/>
            <a:ext cx="8501063" cy="389209"/>
          </a:xfrm>
        </p:spPr>
        <p:txBody>
          <a:bodyPr/>
          <a:lstStyle/>
          <a:p>
            <a:pPr eaLnBrk="1" hangingPunct="1"/>
            <a:r>
              <a:rPr lang="en-GB" altLang="en-US"/>
              <a:t>Frontpage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1057D15-3734-4088-916D-7E8C48DD50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1326152"/>
            <a:ext cx="4105848" cy="183858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DFAB708-5398-474F-AE95-87B74DBB0A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171" y="2302457"/>
            <a:ext cx="4229690" cy="1933845"/>
          </a:xfrm>
          <a:prstGeom prst="rect">
            <a:avLst/>
          </a:prstGeom>
        </p:spPr>
      </p:pic>
      <p:sp>
        <p:nvSpPr>
          <p:cNvPr id="9" name="Text Box 117">
            <a:extLst>
              <a:ext uri="{FF2B5EF4-FFF2-40B4-BE49-F238E27FC236}">
                <a16:creationId xmlns:a16="http://schemas.microsoft.com/office/drawing/2014/main" id="{8500B7DF-41CE-4EF8-91D9-D80FA5B45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6613" y="5678488"/>
            <a:ext cx="36909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>
              <a:lnSpc>
                <a:spcPct val="110000"/>
              </a:lnSpc>
              <a:spcBef>
                <a:spcPct val="50000"/>
              </a:spcBef>
              <a:buSzPct val="75000"/>
              <a:buFont typeface="Monotype Sorts"/>
              <a:buNone/>
            </a:pP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Creator: </a:t>
            </a:r>
            <a:br>
              <a:rPr lang="en-GB" altLang="en-US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von	:	#</a:t>
            </a:r>
            <a:r>
              <a:rPr lang="en-GB" altLang="en-US" dirty="0" err="1">
                <a:solidFill>
                  <a:schemeClr val="tx1"/>
                </a:solidFill>
                <a:latin typeface="Verdana" pitchFamily="34" charset="0"/>
              </a:rPr>
              <a:t>ma_Vorname</a:t>
            </a: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# #</a:t>
            </a:r>
            <a:r>
              <a:rPr lang="en-GB" altLang="en-US" dirty="0" err="1">
                <a:solidFill>
                  <a:schemeClr val="tx1"/>
                </a:solidFill>
                <a:latin typeface="Verdana" pitchFamily="34" charset="0"/>
              </a:rPr>
              <a:t>ma_Nachname</a:t>
            </a: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# </a:t>
            </a:r>
            <a:br>
              <a:rPr lang="en-GB" altLang="en-US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	:	#</a:t>
            </a:r>
            <a:r>
              <a:rPr lang="en-GB" altLang="en-US" dirty="0" err="1">
                <a:solidFill>
                  <a:schemeClr val="tx1"/>
                </a:solidFill>
                <a:latin typeface="Verdana" pitchFamily="34" charset="0"/>
              </a:rPr>
              <a:t>ma_EmailG</a:t>
            </a: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#</a:t>
            </a:r>
            <a:br>
              <a:rPr lang="en-GB" altLang="en-US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am	:	#Date#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FB8268A9-25AA-4179-AA37-D91393BA576B}"/>
              </a:ext>
            </a:extLst>
          </p:cNvPr>
          <p:cNvSpPr/>
          <p:nvPr/>
        </p:nvSpPr>
        <p:spPr bwMode="auto">
          <a:xfrm>
            <a:off x="2107096" y="2735249"/>
            <a:ext cx="2782956" cy="1403870"/>
          </a:xfrm>
          <a:custGeom>
            <a:avLst/>
            <a:gdLst>
              <a:gd name="connsiteX0" fmla="*/ 0 w 2782956"/>
              <a:gd name="connsiteY0" fmla="*/ 0 h 1403870"/>
              <a:gd name="connsiteX1" fmla="*/ 516834 w 2782956"/>
              <a:gd name="connsiteY1" fmla="*/ 1375575 h 1403870"/>
              <a:gd name="connsiteX2" fmla="*/ 2782956 w 2782956"/>
              <a:gd name="connsiteY2" fmla="*/ 795130 h 140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82956" h="1403870">
                <a:moveTo>
                  <a:pt x="0" y="0"/>
                </a:moveTo>
                <a:cubicBezTo>
                  <a:pt x="26504" y="621526"/>
                  <a:pt x="53008" y="1243053"/>
                  <a:pt x="516834" y="1375575"/>
                </a:cubicBezTo>
                <a:cubicBezTo>
                  <a:pt x="980660" y="1508097"/>
                  <a:pt x="1881808" y="1151613"/>
                  <a:pt x="2782956" y="795130"/>
                </a:cubicBezTo>
              </a:path>
            </a:pathLst>
          </a:custGeom>
          <a:ln w="381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E72614F-ACD7-4591-8B1C-6EB4AE20FB0D}"/>
              </a:ext>
            </a:extLst>
          </p:cNvPr>
          <p:cNvSpPr txBox="1"/>
          <p:nvPr/>
        </p:nvSpPr>
        <p:spPr>
          <a:xfrm>
            <a:off x="7402286" y="6601201"/>
            <a:ext cx="186542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:#Datum#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/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r>
              <a:rPr lang="de-DE" sz="1100" dirty="0" err="1">
                <a:solidFill>
                  <a:schemeClr val="tx1"/>
                </a:solidFill>
              </a:rPr>
              <a:t>ma_namk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b293e2bb4677824be5f5293155ded7d9c0cba9c4"/>
</p:tagLst>
</file>

<file path=ppt/theme/theme1.xml><?xml version="1.0" encoding="utf-8"?>
<a:theme xmlns:a="http://schemas.openxmlformats.org/drawingml/2006/main" name="addPLM">
  <a:themeElements>
    <a:clrScheme name="addPLM -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FFFF00"/>
      </a:accent4>
      <a:accent5>
        <a:srgbClr val="FFC000"/>
      </a:accent5>
      <a:accent6>
        <a:srgbClr val="00B0F0"/>
      </a:accent6>
      <a:hlink>
        <a:srgbClr val="0000FF"/>
      </a:hlink>
      <a:folHlink>
        <a:srgbClr val="800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ln w="19050"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addPLM_PPT_DesignTemplateV4</Template>
  <TotalTime>0</TotalTime>
  <Words>2210</Words>
  <Application>Microsoft Office PowerPoint</Application>
  <PresentationFormat>A4-Papier (210 x 297 mm)</PresentationFormat>
  <Paragraphs>549</Paragraphs>
  <Slides>17</Slides>
  <Notes>15</Notes>
  <HiddenSlides>3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7" baseType="lpstr">
      <vt:lpstr>Arial</vt:lpstr>
      <vt:lpstr>Arial Narrow</vt:lpstr>
      <vt:lpstr>Courier New</vt:lpstr>
      <vt:lpstr>Monotype Sorts</vt:lpstr>
      <vt:lpstr>Symbol</vt:lpstr>
      <vt:lpstr>Verdana</vt:lpstr>
      <vt:lpstr>Wingdings</vt:lpstr>
      <vt:lpstr>Wingdings 3</vt:lpstr>
      <vt:lpstr>addPLM</vt:lpstr>
      <vt:lpstr>Photo Editor Photo</vt:lpstr>
      <vt:lpstr>Deckblatt</vt:lpstr>
      <vt:lpstr>Version info</vt:lpstr>
      <vt:lpstr>Notes #DD.MM.YYYY#</vt:lpstr>
      <vt:lpstr>#DD.MM.YYYY# - XXX</vt:lpstr>
      <vt:lpstr>System Sketch: Teamcenter + PLMJobManger // TC - Singelsite</vt:lpstr>
      <vt:lpstr>System Sketch: Teamcenter + PLMJobManger // TC - Multisite</vt:lpstr>
      <vt:lpstr>Chart Overview “Basic functionality” PLMJobManager</vt:lpstr>
      <vt:lpstr>Working with the JobServer: Job Control</vt:lpstr>
      <vt:lpstr>Frontpage</vt:lpstr>
      <vt:lpstr>Migrate Intralink ProE Data – to - TC-NX</vt:lpstr>
      <vt:lpstr>Migrate PLM Data - to - TC-NX</vt:lpstr>
      <vt:lpstr>Migration Workflow Native to TC</vt:lpstr>
      <vt:lpstr>System Sketch SAP-PLM-ECTR + JobManager </vt:lpstr>
      <vt:lpstr>How to Update you NX-Parts?</vt:lpstr>
      <vt:lpstr>#Templates – Designs #Version: 05.06.2020/J.Fes </vt:lpstr>
      <vt:lpstr>#Historie</vt:lpstr>
      <vt:lpstr>#Templates – Designs #Version: 07.02.2018/J.Fes  </vt:lpstr>
    </vt:vector>
  </TitlesOfParts>
  <Company>KBA-FT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info@addPLM.com</dc:creator>
  <cp:lastModifiedBy>Josef Feuerstein</cp:lastModifiedBy>
  <cp:revision>500</cp:revision>
  <cp:lastPrinted>2000-09-28T14:08:21Z</cp:lastPrinted>
  <dcterms:created xsi:type="dcterms:W3CDTF">2000-01-12T13:35:21Z</dcterms:created>
  <dcterms:modified xsi:type="dcterms:W3CDTF">2020-11-19T12:59:47Z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eplaceAllVariables">
    <vt:bool>false</vt:bool>
  </property>
  <property fmtid="{D5CDD505-2E9C-101B-9397-08002B2CF9AE}" pid="3" name="#Datum#">
    <vt:lpwstr>#Datum#</vt:lpwstr>
  </property>
  <property fmtid="{D5CDD505-2E9C-101B-9397-08002B2CF9AE}" pid="4" name="#PrjNr#">
    <vt:lpwstr>#PrjNr#</vt:lpwstr>
  </property>
  <property fmtid="{D5CDD505-2E9C-101B-9397-08002B2CF9AE}" pid="5" name="#Doc_NE#">
    <vt:lpwstr>#Doc_NE#</vt:lpwstr>
  </property>
  <property fmtid="{D5CDD505-2E9C-101B-9397-08002B2CF9AE}" pid="6" name="#PrjTitel#">
    <vt:lpwstr>#PrjTitel#</vt:lpwstr>
  </property>
  <property fmtid="{D5CDD505-2E9C-101B-9397-08002B2CF9AE}" pid="7" name="#Betreff#">
    <vt:lpwstr>#Betreff#</vt:lpwstr>
  </property>
  <property fmtid="{D5CDD505-2E9C-101B-9397-08002B2CF9AE}" pid="8" name="#ma_namenskuerzel#">
    <vt:lpwstr>#ma_namenskuerzel#</vt:lpwstr>
  </property>
  <property fmtid="{D5CDD505-2E9C-101B-9397-08002B2CF9AE}" pid="9" name="#TG_NAME#">
    <vt:lpwstr>#TG_NAME#</vt:lpwstr>
  </property>
  <property fmtid="{D5CDD505-2E9C-101B-9397-08002B2CF9AE}" pid="10" name="#ma_Vorname#">
    <vt:lpwstr>#ma_Vorname#</vt:lpwstr>
  </property>
  <property fmtid="{D5CDD505-2E9C-101B-9397-08002B2CF9AE}" pid="11" name="#ma_Nachname#">
    <vt:lpwstr>#ma_Nachname#</vt:lpwstr>
  </property>
  <property fmtid="{D5CDD505-2E9C-101B-9397-08002B2CF9AE}" pid="12" name="#ma_EmailG#">
    <vt:lpwstr>#ma_EmailG#</vt:lpwstr>
  </property>
  <property fmtid="{D5CDD505-2E9C-101B-9397-08002B2CF9AE}" pid="13" name="#JFEndKunde#">
    <vt:lpwstr>#JFEndKunde#</vt:lpwstr>
  </property>
</Properties>
</file>