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1" r:id="rId1"/>
  </p:sldMasterIdLst>
  <p:notesMasterIdLst>
    <p:notesMasterId r:id="rId22"/>
  </p:notesMasterIdLst>
  <p:handoutMasterIdLst>
    <p:handoutMasterId r:id="rId23"/>
  </p:handoutMasterIdLst>
  <p:sldIdLst>
    <p:sldId id="398" r:id="rId2"/>
    <p:sldId id="463" r:id="rId3"/>
    <p:sldId id="464" r:id="rId4"/>
    <p:sldId id="421" r:id="rId5"/>
    <p:sldId id="465" r:id="rId6"/>
    <p:sldId id="462" r:id="rId7"/>
    <p:sldId id="436" r:id="rId8"/>
    <p:sldId id="437" r:id="rId9"/>
    <p:sldId id="438" r:id="rId10"/>
    <p:sldId id="460" r:id="rId11"/>
    <p:sldId id="487" r:id="rId12"/>
    <p:sldId id="466" r:id="rId13"/>
    <p:sldId id="467" r:id="rId14"/>
    <p:sldId id="452" r:id="rId15"/>
    <p:sldId id="454" r:id="rId16"/>
    <p:sldId id="453" r:id="rId17"/>
    <p:sldId id="461" r:id="rId18"/>
    <p:sldId id="456" r:id="rId19"/>
    <p:sldId id="404" r:id="rId20"/>
    <p:sldId id="477" r:id="rId21"/>
  </p:sldIdLst>
  <p:sldSz cx="9906000" cy="6858000" type="A4"/>
  <p:notesSz cx="7099300" cy="10234613"/>
  <p:custDataLst>
    <p:tags r:id="rId24"/>
  </p:custDataLst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1000" kern="1200">
        <a:solidFill>
          <a:schemeClr val="accent2"/>
        </a:solidFill>
        <a:latin typeface="Arial Narrow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1000" kern="1200">
        <a:solidFill>
          <a:schemeClr val="accent2"/>
        </a:solidFill>
        <a:latin typeface="Arial Narrow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1000" kern="1200">
        <a:solidFill>
          <a:schemeClr val="accent2"/>
        </a:solidFill>
        <a:latin typeface="Arial Narrow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1000" kern="1200">
        <a:solidFill>
          <a:schemeClr val="accent2"/>
        </a:solidFill>
        <a:latin typeface="Arial Narrow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1000" kern="1200">
        <a:solidFill>
          <a:schemeClr val="accent2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1000" kern="1200">
        <a:solidFill>
          <a:schemeClr val="accent2"/>
        </a:solidFill>
        <a:latin typeface="Arial Narrow" pitchFamily="34" charset="0"/>
        <a:ea typeface="+mn-ea"/>
        <a:cs typeface="+mn-cs"/>
      </a:defRPr>
    </a:lvl6pPr>
    <a:lvl7pPr marL="2743200" algn="l" defTabSz="914400" rtl="0" eaLnBrk="1" latinLnBrk="0" hangingPunct="1">
      <a:defRPr sz="1000" kern="1200">
        <a:solidFill>
          <a:schemeClr val="accent2"/>
        </a:solidFill>
        <a:latin typeface="Arial Narrow" pitchFamily="34" charset="0"/>
        <a:ea typeface="+mn-ea"/>
        <a:cs typeface="+mn-cs"/>
      </a:defRPr>
    </a:lvl7pPr>
    <a:lvl8pPr marL="3200400" algn="l" defTabSz="914400" rtl="0" eaLnBrk="1" latinLnBrk="0" hangingPunct="1">
      <a:defRPr sz="1000" kern="1200">
        <a:solidFill>
          <a:schemeClr val="accent2"/>
        </a:solidFill>
        <a:latin typeface="Arial Narrow" pitchFamily="34" charset="0"/>
        <a:ea typeface="+mn-ea"/>
        <a:cs typeface="+mn-cs"/>
      </a:defRPr>
    </a:lvl8pPr>
    <a:lvl9pPr marL="3657600" algn="l" defTabSz="914400" rtl="0" eaLnBrk="1" latinLnBrk="0" hangingPunct="1">
      <a:defRPr sz="1000" kern="1200">
        <a:solidFill>
          <a:schemeClr val="accent2"/>
        </a:solidFill>
        <a:latin typeface="Arial Narrow" pitchFamily="34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Cover Sheet" id="{8318C39B-333C-417C-BD8A-1FDBD01C3905}">
          <p14:sldIdLst>
            <p14:sldId id="398"/>
          </p14:sldIdLst>
        </p14:section>
        <p14:section name="1.1 System Sketches and Refile-Settings" id="{DEF3AF0A-B0BB-4BF9-844A-B84E9399B920}">
          <p14:sldIdLst>
            <p14:sldId id="463"/>
            <p14:sldId id="464"/>
            <p14:sldId id="421"/>
            <p14:sldId id="465"/>
          </p14:sldIdLst>
        </p14:section>
        <p14:section name="1.2 Check Refile settings and Results" id="{D8B20106-910F-4594-9191-A5DC46AC7C91}">
          <p14:sldIdLst>
            <p14:sldId id="462"/>
            <p14:sldId id="436"/>
            <p14:sldId id="437"/>
            <p14:sldId id="438"/>
          </p14:sldIdLst>
        </p14:section>
        <p14:section name="2.1 Refile Reports during refile" id="{5D8746E4-B245-47B4-92E3-B9305AE80860}">
          <p14:sldIdLst>
            <p14:sldId id="460"/>
            <p14:sldId id="487"/>
          </p14:sldIdLst>
        </p14:section>
        <p14:section name="2.2 Refile Statistic all Sites" id="{47CBAAE8-1516-4BAB-887E-C28A75861BF1}">
          <p14:sldIdLst>
            <p14:sldId id="466"/>
            <p14:sldId id="467"/>
          </p14:sldIdLst>
        </p14:section>
        <p14:section name="3.1 Refile Report #Site-1#" id="{B3CD7CD4-D5AD-4D1E-BC31-AA5C858AF55E}">
          <p14:sldIdLst>
            <p14:sldId id="452"/>
            <p14:sldId id="454"/>
            <p14:sldId id="453"/>
          </p14:sldIdLst>
        </p14:section>
        <p14:section name="4.0 - Issues in Detail" id="{DC0C0872-AFBC-4C9C-8A49-905A3A471CD3}">
          <p14:sldIdLst>
            <p14:sldId id="461"/>
            <p14:sldId id="456"/>
          </p14:sldIdLst>
        </p14:section>
        <p14:section name="#Templates" id="{35137BEA-C6E6-4E32-A099-B601C54B953F}">
          <p14:sldIdLst>
            <p14:sldId id="404"/>
            <p14:sldId id="47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52">
          <p15:clr>
            <a:srgbClr val="A4A3A4"/>
          </p15:clr>
        </p15:guide>
        <p15:guide id="2" orient="horz" pos="4059">
          <p15:clr>
            <a:srgbClr val="A4A3A4"/>
          </p15:clr>
        </p15:guide>
        <p15:guide id="3" orient="horz" pos="554">
          <p15:clr>
            <a:srgbClr val="A4A3A4"/>
          </p15:clr>
        </p15:guide>
        <p15:guide id="4" pos="240" userDrawn="1">
          <p15:clr>
            <a:srgbClr val="A4A3A4"/>
          </p15:clr>
        </p15:guide>
        <p15:guide id="5" pos="5592" userDrawn="1">
          <p15:clr>
            <a:srgbClr val="A4A3A4"/>
          </p15:clr>
        </p15:guide>
        <p15:guide id="6" pos="44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 userDrawn="1">
          <p15:clr>
            <a:srgbClr val="A4A3A4"/>
          </p15:clr>
        </p15:guide>
        <p15:guide id="2" pos="2235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E6E6E6"/>
    <a:srgbClr val="00CC99"/>
    <a:srgbClr val="00CC5C"/>
    <a:srgbClr val="009999"/>
    <a:srgbClr val="336600"/>
    <a:srgbClr val="009900"/>
    <a:srgbClr val="33CC33"/>
    <a:srgbClr val="6600FF"/>
    <a:srgbClr val="ECEC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Designformatvorlage 1 - Akz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358" autoAdjust="0"/>
    <p:restoredTop sz="87731" autoAdjust="0"/>
  </p:normalViewPr>
  <p:slideViewPr>
    <p:cSldViewPr snapToGrid="0">
      <p:cViewPr varScale="1">
        <p:scale>
          <a:sx n="94" d="100"/>
          <a:sy n="94" d="100"/>
        </p:scale>
        <p:origin x="1740" y="90"/>
      </p:cViewPr>
      <p:guideLst>
        <p:guide orient="horz" pos="352"/>
        <p:guide orient="horz" pos="4059"/>
        <p:guide orient="horz" pos="554"/>
        <p:guide pos="240"/>
        <p:guide pos="5592"/>
        <p:guide pos="444"/>
      </p:guideLst>
    </p:cSldViewPr>
  </p:slideViewPr>
  <p:outlineViewPr>
    <p:cViewPr>
      <p:scale>
        <a:sx n="20" d="100"/>
        <a:sy n="2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58" d="100"/>
          <a:sy n="58" d="100"/>
        </p:scale>
        <p:origin x="-1824" y="-90"/>
      </p:cViewPr>
      <p:guideLst>
        <p:guide orient="horz" pos="3224"/>
        <p:guide pos="223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194245" cy="297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6151" tIns="48076" rIns="96151" bIns="48076" numCol="1" anchor="t" anchorCtr="0" compatLnSpc="1">
            <a:prstTxWarp prst="textNoShape">
              <a:avLst/>
            </a:prstTxWarp>
            <a:spAutoFit/>
          </a:bodyPr>
          <a:lstStyle>
            <a:lvl1pPr algn="l" defTabSz="966606" eaLnBrk="0" hangingPunct="0">
              <a:defRPr sz="1300" b="1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42234" y="0"/>
            <a:ext cx="194245" cy="297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6151" tIns="48076" rIns="96151" bIns="48076" numCol="1" anchor="t" anchorCtr="0" compatLnSpc="1">
            <a:prstTxWarp prst="textNoShape">
              <a:avLst/>
            </a:prstTxWarp>
            <a:spAutoFit/>
          </a:bodyPr>
          <a:lstStyle>
            <a:lvl1pPr algn="r" defTabSz="966606" eaLnBrk="0" hangingPunct="0">
              <a:defRPr sz="1300" b="1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963655"/>
            <a:ext cx="194245" cy="297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6151" tIns="48076" rIns="96151" bIns="48076" numCol="1" anchor="b" anchorCtr="0" compatLnSpc="1">
            <a:prstTxWarp prst="textNoShape">
              <a:avLst/>
            </a:prstTxWarp>
            <a:spAutoFit/>
          </a:bodyPr>
          <a:lstStyle>
            <a:lvl1pPr algn="l" defTabSz="966606" eaLnBrk="0" hangingPunct="0">
              <a:defRPr sz="1300" b="1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6608425" y="9963655"/>
            <a:ext cx="528053" cy="297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6151" tIns="48076" rIns="96151" bIns="48076" numCol="1" anchor="b" anchorCtr="0" compatLnSpc="1">
            <a:prstTxWarp prst="textNoShape">
              <a:avLst/>
            </a:prstTxWarp>
            <a:spAutoFit/>
          </a:bodyPr>
          <a:lstStyle>
            <a:lvl1pPr algn="r" defTabSz="966606" eaLnBrk="0" hangingPunct="0">
              <a:defRPr sz="1300" b="1">
                <a:latin typeface="Arial" charset="0"/>
              </a:defRPr>
            </a:lvl1pPr>
          </a:lstStyle>
          <a:p>
            <a:pPr>
              <a:defRPr/>
            </a:pPr>
            <a:fld id="{22D0474E-A85E-4780-A737-D6E16AFC7A97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8367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194245" cy="297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6151" tIns="48076" rIns="96151" bIns="48076" numCol="1" anchor="t" anchorCtr="0" compatLnSpc="1">
            <a:prstTxWarp prst="textNoShape">
              <a:avLst/>
            </a:prstTxWarp>
            <a:spAutoFit/>
          </a:bodyPr>
          <a:lstStyle>
            <a:lvl1pPr algn="l" defTabSz="976554" eaLnBrk="0" hangingPunct="0">
              <a:defRPr sz="1300" b="1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905056" y="0"/>
            <a:ext cx="194245" cy="297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6151" tIns="48076" rIns="96151" bIns="48076" numCol="1" anchor="t" anchorCtr="0" compatLnSpc="1">
            <a:prstTxWarp prst="textNoShape">
              <a:avLst/>
            </a:prstTxWarp>
            <a:spAutoFit/>
          </a:bodyPr>
          <a:lstStyle>
            <a:lvl1pPr algn="r" defTabSz="976554" eaLnBrk="0" hangingPunct="0">
              <a:defRPr sz="1300" b="1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81050" y="768350"/>
            <a:ext cx="5543550" cy="3836988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4659" y="4862792"/>
            <a:ext cx="4577816" cy="1242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6151" tIns="48076" rIns="96151" bIns="48076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/>
              <a:t>Klicken Sie, um die Textformatierung des Masters zu bearbeiten.</a:t>
            </a:r>
          </a:p>
          <a:p>
            <a:pPr lvl="1"/>
            <a:r>
              <a:rPr lang="en-US" noProof="0"/>
              <a:t>Zweite Ebene</a:t>
            </a:r>
          </a:p>
          <a:p>
            <a:pPr lvl="2"/>
            <a:r>
              <a:rPr lang="en-US" noProof="0"/>
              <a:t>Dritte Ebene</a:t>
            </a:r>
          </a:p>
          <a:p>
            <a:pPr lvl="3"/>
            <a:r>
              <a:rPr lang="en-US" noProof="0"/>
              <a:t>Vierte Ebene</a:t>
            </a:r>
          </a:p>
          <a:p>
            <a:pPr lvl="4"/>
            <a:r>
              <a:rPr lang="en-US" noProof="0"/>
              <a:t>Fünfte Ebene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935830"/>
            <a:ext cx="194245" cy="297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6151" tIns="48076" rIns="96151" bIns="48076" numCol="1" anchor="b" anchorCtr="0" compatLnSpc="1">
            <a:prstTxWarp prst="textNoShape">
              <a:avLst/>
            </a:prstTxWarp>
            <a:spAutoFit/>
          </a:bodyPr>
          <a:lstStyle>
            <a:lvl1pPr algn="l" defTabSz="976554" eaLnBrk="0" hangingPunct="0">
              <a:defRPr sz="1300" b="1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6571247" y="9935830"/>
            <a:ext cx="528053" cy="297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6151" tIns="48076" rIns="96151" bIns="48076" numCol="1" anchor="b" anchorCtr="0" compatLnSpc="1">
            <a:prstTxWarp prst="textNoShape">
              <a:avLst/>
            </a:prstTxWarp>
            <a:spAutoFit/>
          </a:bodyPr>
          <a:lstStyle>
            <a:lvl1pPr algn="r" defTabSz="976554" eaLnBrk="0" hangingPunct="0">
              <a:defRPr sz="1300" b="1">
                <a:latin typeface="Arial" charset="0"/>
              </a:defRPr>
            </a:lvl1pPr>
          </a:lstStyle>
          <a:p>
            <a:pPr>
              <a:defRPr/>
            </a:pPr>
            <a:fld id="{181CB693-438B-4059-AB94-4DE06A8BF489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8148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9255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60375" algn="l" defTabSz="9255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9163" algn="l" defTabSz="9255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82713" algn="l" defTabSz="9255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43088" algn="l" defTabSz="9255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6812146" y="9935830"/>
            <a:ext cx="287154" cy="29714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6554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1pPr>
            <a:lvl2pPr marL="775937" indent="-298437" defTabSz="976554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2pPr>
            <a:lvl3pPr marL="1193749" indent="-238750" defTabSz="976554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3pPr>
            <a:lvl4pPr marL="1671249" indent="-238750" defTabSz="976554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4pPr>
            <a:lvl5pPr marL="2148749" indent="-238750" defTabSz="976554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5pPr>
            <a:lvl6pPr marL="2626248" indent="-238750" algn="ctr" defTabSz="976554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6pPr>
            <a:lvl7pPr marL="3103748" indent="-238750" algn="ctr" defTabSz="976554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7pPr>
            <a:lvl8pPr marL="3581248" indent="-238750" algn="ctr" defTabSz="976554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8pPr>
            <a:lvl9pPr marL="4058747" indent="-238750" algn="ctr" defTabSz="976554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9pPr>
          </a:lstStyle>
          <a:p>
            <a:fld id="{5E3432AC-E8B9-4581-93AD-BEB8AF5A1FCA}" type="slidenum">
              <a:rPr lang="en-US" altLang="en-US" sz="1300">
                <a:latin typeface="Arial" pitchFamily="34" charset="0"/>
              </a:rPr>
              <a:pPr/>
              <a:t>1</a:t>
            </a:fld>
            <a:endParaRPr lang="en-US" altLang="en-US" sz="1300">
              <a:latin typeface="Arial" pitchFamily="34" charset="0"/>
            </a:endParaRPr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4659" y="4862792"/>
            <a:ext cx="194245" cy="28175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en-US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81CB693-438B-4059-AB94-4DE06A8BF489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3234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944659" y="4862792"/>
            <a:ext cx="194245" cy="281757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81CB693-438B-4059-AB94-4DE06A8BF489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6020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3" name="Notizenplatzhalter 2"/>
          <p:cNvSpPr>
            <a:spLocks noGrp="1"/>
          </p:cNvSpPr>
          <p:nvPr>
            <p:ph type="body" idx="1"/>
          </p:nvPr>
        </p:nvSpPr>
        <p:spPr>
          <a:xfrm>
            <a:off x="887413" y="4716463"/>
            <a:ext cx="185989" cy="27762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dirty="0"/>
          </a:p>
        </p:txBody>
      </p:sp>
      <p:sp>
        <p:nvSpPr>
          <p:cNvPr id="15364" name="Foliennummernplatzhalter 3"/>
          <p:cNvSpPr>
            <a:spLocks noGrp="1"/>
          </p:cNvSpPr>
          <p:nvPr>
            <p:ph type="sldNum" sz="quarter" idx="5"/>
          </p:nvPr>
        </p:nvSpPr>
        <p:spPr>
          <a:xfrm>
            <a:off x="6390190" y="9632032"/>
            <a:ext cx="278898" cy="29301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4582"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35892" indent="-283035" defTabSz="924582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32142" indent="-226428" defTabSz="924582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584998" indent="-226428" defTabSz="924582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37855" indent="-226428" defTabSz="924582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490711" indent="-226428" defTabSz="924582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43568" indent="-226428" defTabSz="924582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396425" indent="-226428" defTabSz="924582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49281" indent="-226428" defTabSz="924582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619F07C-0E58-4A9A-8B67-0FE06A5A4DD4}" type="slidenum">
              <a:rPr lang="de-DE" altLang="en-US" sz="1300"/>
              <a:pPr eaLnBrk="1" hangingPunct="1"/>
              <a:t>19</a:t>
            </a:fld>
            <a:endParaRPr lang="de-DE" altLang="en-US" sz="13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3" name="Notizenplatzhalter 2"/>
          <p:cNvSpPr>
            <a:spLocks noGrp="1"/>
          </p:cNvSpPr>
          <p:nvPr>
            <p:ph type="body" idx="1"/>
          </p:nvPr>
        </p:nvSpPr>
        <p:spPr>
          <a:xfrm>
            <a:off x="887413" y="4716463"/>
            <a:ext cx="185989" cy="27762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  <p:sp>
        <p:nvSpPr>
          <p:cNvPr id="15364" name="Foliennummernplatzhalter 3"/>
          <p:cNvSpPr>
            <a:spLocks noGrp="1"/>
          </p:cNvSpPr>
          <p:nvPr>
            <p:ph type="sldNum" sz="quarter" idx="5"/>
          </p:nvPr>
        </p:nvSpPr>
        <p:spPr>
          <a:xfrm>
            <a:off x="6390190" y="9632032"/>
            <a:ext cx="278898" cy="29301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4582"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35892" indent="-283035" defTabSz="924582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32142" indent="-226428" defTabSz="924582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584998" indent="-226428" defTabSz="924582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37855" indent="-226428" defTabSz="924582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490711" indent="-226428" defTabSz="924582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43568" indent="-226428" defTabSz="924582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396425" indent="-226428" defTabSz="924582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49281" indent="-226428" defTabSz="924582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619F07C-0E58-4A9A-8B67-0FE06A5A4DD4}" type="slidenum">
              <a:rPr lang="de-DE" altLang="en-US" sz="1300"/>
              <a:pPr eaLnBrk="1" hangingPunct="1"/>
              <a:t>20</a:t>
            </a:fld>
            <a:endParaRPr lang="de-DE" altLang="en-US" sz="1300"/>
          </a:p>
        </p:txBody>
      </p:sp>
    </p:spTree>
    <p:extLst>
      <p:ext uri="{BB962C8B-B14F-4D97-AF65-F5344CB8AC3E}">
        <p14:creationId xmlns:p14="http://schemas.microsoft.com/office/powerpoint/2010/main" val="31591949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and Cont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76225" y="409575"/>
            <a:ext cx="9391650" cy="4445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0826" y="981076"/>
            <a:ext cx="9394880" cy="1262526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4905885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821798" y="6592888"/>
            <a:ext cx="2063750" cy="26511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Folie </a:t>
            </a:r>
            <a:fld id="{5CA5820B-9597-4494-B8F3-CD1330C2ABBB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70740197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pture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2638" y="4406901"/>
            <a:ext cx="8420100" cy="897682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82638" y="4006148"/>
            <a:ext cx="8420100" cy="400752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2877924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pture Content Over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312029" y="854075"/>
            <a:ext cx="9262891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2800" noProof="0" dirty="0">
                <a:solidFill>
                  <a:schemeClr val="tx1"/>
                </a:solidFill>
                <a:latin typeface="+mn-lt"/>
              </a:rPr>
              <a:t>1. Project Overview</a:t>
            </a:r>
          </a:p>
          <a:p>
            <a:pPr marL="914400" lvl="1" indent="-457200" algn="l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GB" sz="2400" noProof="0" dirty="0">
                <a:solidFill>
                  <a:schemeClr val="tx1"/>
                </a:solidFill>
                <a:latin typeface="+mn-lt"/>
              </a:rPr>
              <a:t>1.1 System Sketches </a:t>
            </a:r>
            <a:r>
              <a:rPr lang="en-GB" sz="24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and </a:t>
            </a:r>
            <a:r>
              <a:rPr lang="en-GB" sz="2400" kern="1200" noProof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PartUpdate</a:t>
            </a:r>
            <a:r>
              <a:rPr lang="en-GB" sz="24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-Settings</a:t>
            </a:r>
          </a:p>
          <a:p>
            <a:pPr marL="914400" lvl="1" indent="-457200" algn="l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GB" sz="2400" noProof="0" dirty="0">
                <a:solidFill>
                  <a:schemeClr val="tx1"/>
                </a:solidFill>
                <a:latin typeface="+mn-lt"/>
              </a:rPr>
              <a:t>1.2 Check </a:t>
            </a:r>
            <a:r>
              <a:rPr lang="en-GB" sz="2400" noProof="0" dirty="0" err="1">
                <a:solidFill>
                  <a:schemeClr val="tx1"/>
                </a:solidFill>
                <a:latin typeface="+mn-lt"/>
              </a:rPr>
              <a:t>PartUpdate</a:t>
            </a:r>
            <a:r>
              <a:rPr lang="en-GB" sz="2400" noProof="0" dirty="0">
                <a:solidFill>
                  <a:schemeClr val="tx1"/>
                </a:solidFill>
                <a:latin typeface="+mn-lt"/>
              </a:rPr>
              <a:t>-Settings and Results</a:t>
            </a:r>
          </a:p>
          <a:p>
            <a:pPr algn="l">
              <a:lnSpc>
                <a:spcPct val="150000"/>
              </a:lnSpc>
            </a:pPr>
            <a:r>
              <a:rPr lang="en-GB" sz="2800" noProof="0" dirty="0">
                <a:solidFill>
                  <a:schemeClr val="tx1"/>
                </a:solidFill>
                <a:latin typeface="+mn-lt"/>
              </a:rPr>
              <a:t>2. </a:t>
            </a:r>
            <a:r>
              <a:rPr lang="en-GB" sz="2800" noProof="0" dirty="0" err="1">
                <a:solidFill>
                  <a:schemeClr val="tx1"/>
                </a:solidFill>
                <a:latin typeface="+mn-lt"/>
              </a:rPr>
              <a:t>PartUpdate</a:t>
            </a:r>
            <a:r>
              <a:rPr lang="en-GB" sz="2800" noProof="0" dirty="0">
                <a:solidFill>
                  <a:schemeClr val="tx1"/>
                </a:solidFill>
                <a:latin typeface="+mn-lt"/>
              </a:rPr>
              <a:t> Process </a:t>
            </a:r>
          </a:p>
          <a:p>
            <a:pPr marL="914400" lvl="1" indent="-457200" algn="l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GB" sz="24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2.1 </a:t>
            </a:r>
            <a:r>
              <a:rPr lang="en-GB" sz="2400" kern="1200" noProof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PartUpdate</a:t>
            </a:r>
            <a:r>
              <a:rPr lang="en-GB" sz="24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Reports during </a:t>
            </a:r>
            <a:r>
              <a:rPr lang="en-GB" sz="2400" kern="1200" noProof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PartUpdate</a:t>
            </a:r>
            <a:endParaRPr lang="en-GB" sz="2400" kern="1200" noProof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914400" lvl="1" indent="-457200" algn="l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GB" sz="24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2.2 </a:t>
            </a:r>
            <a:r>
              <a:rPr lang="en-GB" sz="2400" kern="1200" noProof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PartUpdate</a:t>
            </a:r>
            <a:r>
              <a:rPr lang="en-GB" sz="24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Statistic all Sites</a:t>
            </a:r>
          </a:p>
          <a:p>
            <a:pPr algn="l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GB" sz="28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3. </a:t>
            </a:r>
            <a:r>
              <a:rPr lang="en-GB" sz="2800" kern="1200" noProof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PartUpdate</a:t>
            </a:r>
            <a:r>
              <a:rPr lang="en-GB" sz="28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Reports for Sites</a:t>
            </a:r>
          </a:p>
          <a:p>
            <a:pPr marL="914400" lvl="1" indent="-457200" algn="l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GB" sz="24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3.1 </a:t>
            </a:r>
            <a:r>
              <a:rPr lang="en-GB" sz="2400" kern="1200" noProof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PartUpdate</a:t>
            </a:r>
            <a:r>
              <a:rPr lang="en-GB" sz="24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Report </a:t>
            </a:r>
            <a:r>
              <a:rPr lang="en-GB" sz="2400" kern="1200" noProof="0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#Site-1#</a:t>
            </a:r>
          </a:p>
          <a:p>
            <a:pPr marL="914400" lvl="1" indent="-457200" algn="l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GB" sz="24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3.2 </a:t>
            </a:r>
            <a:r>
              <a:rPr lang="en-GB" sz="2400" kern="1200" noProof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PartUpdate</a:t>
            </a:r>
            <a:r>
              <a:rPr lang="en-GB" sz="24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Report </a:t>
            </a:r>
            <a:r>
              <a:rPr lang="en-GB" sz="2400" kern="1200" noProof="0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#Site-2#</a:t>
            </a:r>
          </a:p>
          <a:p>
            <a:pPr marL="914400" lvl="1" indent="-457200" algn="l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GB" sz="24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3.3 </a:t>
            </a:r>
            <a:r>
              <a:rPr lang="en-GB" sz="2400" kern="1200" noProof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PartUpdate</a:t>
            </a:r>
            <a:r>
              <a:rPr lang="en-GB" sz="24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Report ??</a:t>
            </a:r>
          </a:p>
          <a:p>
            <a:pPr marL="914400" lvl="1" indent="-457200" algn="l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GB" sz="24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3.4 </a:t>
            </a:r>
            <a:r>
              <a:rPr lang="en-GB" sz="2400" kern="1200" noProof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PartUpdate</a:t>
            </a:r>
            <a:r>
              <a:rPr lang="en-GB" sz="24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Report ??</a:t>
            </a:r>
          </a:p>
          <a:p>
            <a:pPr marL="0" lvl="0" indent="0" algn="l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None/>
            </a:pPr>
            <a:r>
              <a:rPr lang="en-GB" sz="28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4. Issues in Detail</a:t>
            </a:r>
          </a:p>
        </p:txBody>
      </p:sp>
    </p:spTree>
    <p:extLst>
      <p:ext uri="{BB962C8B-B14F-4D97-AF65-F5344CB8AC3E}">
        <p14:creationId xmlns:p14="http://schemas.microsoft.com/office/powerpoint/2010/main" val="33823667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ECECE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9"/>
          <p:cNvSpPr>
            <a:spLocks noChangeArrowheads="1"/>
          </p:cNvSpPr>
          <p:nvPr/>
        </p:nvSpPr>
        <p:spPr bwMode="auto">
          <a:xfrm>
            <a:off x="3176" y="1"/>
            <a:ext cx="9902825" cy="908719"/>
          </a:xfrm>
          <a:prstGeom prst="rect">
            <a:avLst/>
          </a:prstGeom>
          <a:gradFill rotWithShape="0">
            <a:gsLst>
              <a:gs pos="0">
                <a:srgbClr val="DDE5FF"/>
              </a:gs>
              <a:gs pos="50000">
                <a:srgbClr val="8DA8FF"/>
              </a:gs>
              <a:gs pos="100000">
                <a:srgbClr val="DDE5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noAutofit/>
          </a:bodyPr>
          <a:lstStyle/>
          <a:p>
            <a:pPr>
              <a:spcBef>
                <a:spcPct val="50000"/>
              </a:spcBef>
            </a:pPr>
            <a:endParaRPr lang="de-DE"/>
          </a:p>
        </p:txBody>
      </p:sp>
      <p:sp>
        <p:nvSpPr>
          <p:cNvPr id="1027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247650" y="409575"/>
            <a:ext cx="9391650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endParaRPr lang="de-DE"/>
          </a:p>
        </p:txBody>
      </p:sp>
      <p:sp>
        <p:nvSpPr>
          <p:cNvPr id="1028" name="Rectangle 23"/>
          <p:cNvSpPr>
            <a:spLocks noChangeArrowheads="1"/>
          </p:cNvSpPr>
          <p:nvPr/>
        </p:nvSpPr>
        <p:spPr bwMode="auto">
          <a:xfrm>
            <a:off x="8904303" y="6664974"/>
            <a:ext cx="802296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 eaLnBrk="0" hangingPunct="0"/>
            <a:r>
              <a:rPr lang="de-DE" sz="900" dirty="0">
                <a:solidFill>
                  <a:schemeClr val="tx1"/>
                </a:solidFill>
                <a:latin typeface="Arial" pitchFamily="34" charset="0"/>
              </a:rPr>
              <a:t>Slide: </a:t>
            </a:r>
            <a:fld id="{F3390C2E-D5B1-4C4B-8284-6BBB65597351}" type="slidenum">
              <a:rPr lang="de-DE" sz="900">
                <a:solidFill>
                  <a:schemeClr val="tx1"/>
                </a:solidFill>
                <a:latin typeface="Arial" pitchFamily="34" charset="0"/>
              </a:rPr>
              <a:pPr algn="r" eaLnBrk="0" hangingPunct="0"/>
              <a:t>‹Nr.›</a:t>
            </a:fld>
            <a:r>
              <a:rPr lang="de-DE" sz="900" dirty="0">
                <a:solidFill>
                  <a:schemeClr val="tx1"/>
                </a:solidFill>
                <a:latin typeface="Arial" pitchFamily="34" charset="0"/>
              </a:rPr>
              <a:t> </a:t>
            </a:r>
          </a:p>
        </p:txBody>
      </p:sp>
      <p:sp>
        <p:nvSpPr>
          <p:cNvPr id="1029" name="Text Box 50"/>
          <p:cNvSpPr txBox="1">
            <a:spLocks noChangeArrowheads="1"/>
          </p:cNvSpPr>
          <p:nvPr/>
        </p:nvSpPr>
        <p:spPr bwMode="auto">
          <a:xfrm>
            <a:off x="214374" y="6654448"/>
            <a:ext cx="8689929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1pPr>
            <a:lvl2pPr marL="742950" indent="-28575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2pPr>
            <a:lvl3pPr marL="1143000" indent="-22860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3pPr>
            <a:lvl4pPr marL="1600200" indent="-22860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4pPr>
            <a:lvl5pPr marL="2057400" indent="-22860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  <a:defRPr/>
            </a:pPr>
            <a:r>
              <a:rPr lang="en-GB" sz="900" b="1" i="0" dirty="0">
                <a:solidFill>
                  <a:schemeClr val="tx1"/>
                </a:solidFill>
                <a:latin typeface="Arial Narrow" pitchFamily="34" charset="0"/>
              </a:rPr>
              <a:t>(c)</a:t>
            </a:r>
            <a:r>
              <a:rPr lang="en-US" sz="900" b="1" i="1" dirty="0">
                <a:solidFill>
                  <a:schemeClr val="tx1"/>
                </a:solidFill>
                <a:latin typeface="+mj-lt"/>
              </a:rPr>
              <a:t>addPLM</a:t>
            </a:r>
            <a:r>
              <a:rPr lang="de-DE" sz="900" b="1" i="1" dirty="0">
                <a:solidFill>
                  <a:schemeClr val="tx1"/>
                </a:solidFill>
                <a:latin typeface="+mj-lt"/>
              </a:rPr>
              <a:t> - GmbH</a:t>
            </a:r>
            <a:r>
              <a:rPr lang="de-DE" sz="900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de-DE" sz="900" b="0" dirty="0">
                <a:solidFill>
                  <a:schemeClr val="tx1"/>
                </a:solidFill>
                <a:latin typeface="+mj-lt"/>
              </a:rPr>
              <a:t> [</a:t>
            </a:r>
            <a:r>
              <a:rPr lang="en-GB" sz="900" dirty="0">
                <a:solidFill>
                  <a:schemeClr val="tx1"/>
                </a:solidFill>
                <a:latin typeface="+mj-lt"/>
              </a:rPr>
              <a:t>93-#Custom#_PartUpdateReport_EN.pptx</a:t>
            </a:r>
            <a:r>
              <a:rPr lang="de-DE" sz="900" dirty="0">
                <a:solidFill>
                  <a:schemeClr val="tx1"/>
                </a:solidFill>
                <a:latin typeface="+mj-lt"/>
              </a:rPr>
              <a:t>]</a:t>
            </a:r>
            <a:r>
              <a:rPr lang="de-DE" sz="900" baseline="0" dirty="0">
                <a:solidFill>
                  <a:schemeClr val="tx1"/>
                </a:solidFill>
                <a:latin typeface="+mj-lt"/>
              </a:rPr>
              <a:t> - </a:t>
            </a:r>
            <a:r>
              <a:rPr lang="de-DE" sz="900" dirty="0">
                <a:solidFill>
                  <a:schemeClr val="tx1"/>
                </a:solidFill>
                <a:latin typeface="+mj-lt"/>
              </a:rPr>
              <a:t>[Autor:#Autor#]</a:t>
            </a:r>
            <a:r>
              <a:rPr lang="de-DE" sz="900" baseline="0" dirty="0">
                <a:solidFill>
                  <a:schemeClr val="tx1"/>
                </a:solidFill>
                <a:latin typeface="+mj-lt"/>
              </a:rPr>
              <a:t> - </a:t>
            </a:r>
            <a:r>
              <a:rPr lang="de-DE" sz="900" dirty="0">
                <a:solidFill>
                  <a:schemeClr val="tx1"/>
                </a:solidFill>
                <a:latin typeface="+mj-lt"/>
              </a:rPr>
              <a:t>[Last Output:</a:t>
            </a:r>
            <a:fld id="{BF5E3F55-57DE-49FB-B627-359D699C8BDA}" type="datetime1">
              <a:rPr lang="de-DE" sz="900" smtClean="0">
                <a:solidFill>
                  <a:schemeClr val="tx1"/>
                </a:solidFill>
                <a:latin typeface="+mj-lt"/>
              </a:rPr>
              <a:pPr algn="l" eaLnBrk="1" hangingPunct="1">
                <a:spcBef>
                  <a:spcPct val="50000"/>
                </a:spcBef>
                <a:defRPr/>
              </a:pPr>
              <a:t>18.04.2020</a:t>
            </a:fld>
            <a:r>
              <a:rPr lang="de-DE" sz="900" dirty="0">
                <a:solidFill>
                  <a:schemeClr val="tx1"/>
                </a:solidFill>
                <a:latin typeface="+mj-lt"/>
              </a:rPr>
              <a:t>]  - </a:t>
            </a:r>
            <a:r>
              <a:rPr lang="de-DE" sz="900" kern="1200" dirty="0">
                <a:solidFill>
                  <a:schemeClr val="tx1"/>
                </a:solidFill>
                <a:latin typeface="+mj-lt"/>
                <a:ea typeface="+mn-ea"/>
                <a:cs typeface="+mn-cs"/>
              </a:rPr>
              <a:t>[Template Rev02 04.11.2019]</a:t>
            </a:r>
          </a:p>
        </p:txBody>
      </p:sp>
      <p:sp>
        <p:nvSpPr>
          <p:cNvPr id="1031" name="Rectangle 59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6" y="981076"/>
            <a:ext cx="9354420" cy="819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 altLang="de-DE"/>
              <a:t>Klicken Sie, um die Textformatierung des Masters zu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1032" name="Line 34"/>
          <p:cNvSpPr>
            <a:spLocks noChangeShapeType="1"/>
          </p:cNvSpPr>
          <p:nvPr/>
        </p:nvSpPr>
        <p:spPr bwMode="auto">
          <a:xfrm>
            <a:off x="0" y="6597650"/>
            <a:ext cx="99060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de-DE"/>
          </a:p>
        </p:txBody>
      </p:sp>
      <p:pic>
        <p:nvPicPr>
          <p:cNvPr id="2" name="Picture 2" descr="V:\JobManager\ProgEntw\Ver02\08-Icons-und-Logos\LogosZurSoftware\PlmJobManagerTradeMarkLogoV2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364" y="116632"/>
            <a:ext cx="1502011" cy="554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39"/>
          <p:cNvSpPr>
            <a:spLocks noChangeArrowheads="1"/>
          </p:cNvSpPr>
          <p:nvPr userDrawn="1"/>
        </p:nvSpPr>
        <p:spPr bwMode="auto">
          <a:xfrm>
            <a:off x="3175" y="1588"/>
            <a:ext cx="9902825" cy="868362"/>
          </a:xfrm>
          <a:prstGeom prst="rect">
            <a:avLst/>
          </a:prstGeom>
          <a:gradFill rotWithShape="0">
            <a:gsLst>
              <a:gs pos="0">
                <a:srgbClr val="DDE5FF"/>
              </a:gs>
              <a:gs pos="50000">
                <a:srgbClr val="8DA8FF"/>
              </a:gs>
              <a:gs pos="100000">
                <a:srgbClr val="DDE5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1pPr>
            <a:lvl2pPr marL="742950" indent="-28575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2pPr>
            <a:lvl3pPr marL="1143000" indent="-22860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3pPr>
            <a:lvl4pPr marL="1600200" indent="-22860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4pPr>
            <a:lvl5pPr marL="2057400" indent="-22860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de-DE" altLang="en-US"/>
          </a:p>
        </p:txBody>
      </p:sp>
      <p:sp>
        <p:nvSpPr>
          <p:cNvPr id="12" name="Line 34"/>
          <p:cNvSpPr>
            <a:spLocks noChangeShapeType="1"/>
          </p:cNvSpPr>
          <p:nvPr userDrawn="1"/>
        </p:nvSpPr>
        <p:spPr bwMode="auto">
          <a:xfrm>
            <a:off x="0" y="6597650"/>
            <a:ext cx="99060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de-DE"/>
          </a:p>
        </p:txBody>
      </p:sp>
      <p:pic>
        <p:nvPicPr>
          <p:cNvPr id="13" name="Picture 2" descr="V:\JobManager\ProgEntw\Ver02\08-Icons-und-Logos\LogosZurSoftware\PlmJobManagerTradeMarkLogoV2.png"/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0425" y="86186"/>
            <a:ext cx="1250950" cy="500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7" r:id="rId2"/>
    <p:sldLayoutId id="2147483655" r:id="rId3"/>
    <p:sldLayoutId id="2147483654" r:id="rId4"/>
  </p:sldLayoutIdLst>
  <p:txStyles>
    <p:titleStyle>
      <a:lvl1pPr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2pPr>
      <a:lvl3pPr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3pPr>
      <a:lvl4pPr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4pPr>
      <a:lvl5pPr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5pPr>
      <a:lvl6pPr marL="457200"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6pPr>
      <a:lvl7pPr marL="914400"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7pPr>
      <a:lvl8pPr marL="1371600"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8pPr>
      <a:lvl9pPr marL="1828800"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defRPr sz="1600" b="1">
          <a:solidFill>
            <a:schemeClr val="tx1"/>
          </a:solidFill>
          <a:latin typeface="+mn-lt"/>
          <a:ea typeface="+mn-ea"/>
          <a:cs typeface="+mn-cs"/>
        </a:defRPr>
      </a:lvl1pPr>
      <a:lvl2pPr marL="361950" indent="-182563" algn="l" rtl="0" eaLnBrk="1" fontAlgn="base" hangingPunct="1">
        <a:spcBef>
          <a:spcPct val="20000"/>
        </a:spcBef>
        <a:spcAft>
          <a:spcPct val="0"/>
        </a:spcAft>
        <a:buChar char="-"/>
        <a:defRPr sz="1400" b="1">
          <a:solidFill>
            <a:schemeClr val="tx1"/>
          </a:solidFill>
          <a:latin typeface="+mn-lt"/>
        </a:defRPr>
      </a:lvl2pPr>
      <a:lvl3pPr marL="714375" indent="-17145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200" b="1">
          <a:solidFill>
            <a:schemeClr val="tx1"/>
          </a:solidFill>
          <a:latin typeface="+mn-lt"/>
        </a:defRPr>
      </a:lvl3pPr>
      <a:lvl4pPr marL="1333500" indent="-190500" algn="l" rtl="0" eaLnBrk="1" fontAlgn="base" hangingPunct="1">
        <a:spcBef>
          <a:spcPct val="20000"/>
        </a:spcBef>
        <a:spcAft>
          <a:spcPct val="0"/>
        </a:spcAft>
        <a:buChar char="–"/>
        <a:defRPr sz="1200">
          <a:solidFill>
            <a:schemeClr val="tx1"/>
          </a:solidFill>
          <a:latin typeface="+mn-lt"/>
        </a:defRPr>
      </a:lvl4pPr>
      <a:lvl5pPr marL="1714500" indent="-1905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5pPr>
      <a:lvl6pPr marL="2171700" indent="-1905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6pPr>
      <a:lvl7pPr marL="2628900" indent="-1905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7pPr>
      <a:lvl8pPr marL="3086100" indent="-1905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8pPr>
      <a:lvl9pPr marL="3543300" indent="-1905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file:///\\asml.com\eu\shared\nl011072\plmjobman\JobManagerV3_P\11-Documentation.Custom\81-RefileNX11ProdSystem\04-RefileReports\13-ASML_ALL_ProdSystem_AnalyseHappendErrors.xlsx" TargetMode="Externa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ECECE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Rectangle 121"/>
          <p:cNvSpPr>
            <a:spLocks noGrp="1" noChangeArrowheads="1"/>
          </p:cNvSpPr>
          <p:nvPr>
            <p:ph type="title"/>
          </p:nvPr>
        </p:nvSpPr>
        <p:spPr>
          <a:xfrm>
            <a:off x="381001" y="430634"/>
            <a:ext cx="7968916" cy="448841"/>
          </a:xfrm>
        </p:spPr>
        <p:txBody>
          <a:bodyPr/>
          <a:lstStyle/>
          <a:p>
            <a:r>
              <a:rPr lang="de-DE" altLang="en-US" sz="3200" i="1" noProof="1"/>
              <a:t>PLMJobManager</a:t>
            </a:r>
            <a:endParaRPr lang="de-DE" altLang="en-US" dirty="0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41D77666-B5E7-4C72-B08F-EFEE8B40E3AC}"/>
              </a:ext>
            </a:extLst>
          </p:cNvPr>
          <p:cNvSpPr/>
          <p:nvPr/>
        </p:nvSpPr>
        <p:spPr>
          <a:xfrm>
            <a:off x="247649" y="3235797"/>
            <a:ext cx="9546055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09838" indent="-2509838" algn="l" defTabSz="808038">
              <a:spcBef>
                <a:spcPts val="0"/>
              </a:spcBef>
              <a:tabLst>
                <a:tab pos="2238375" algn="l"/>
                <a:tab pos="2509838" algn="l"/>
              </a:tabLst>
            </a:pPr>
            <a:r>
              <a:rPr lang="en-GB" altLang="en-US" sz="3600" b="1" kern="0" dirty="0">
                <a:solidFill>
                  <a:srgbClr val="1D287A"/>
                </a:solidFill>
                <a:latin typeface="Arial"/>
              </a:rPr>
              <a:t>Customer	:	#</a:t>
            </a:r>
            <a:r>
              <a:rPr lang="en-GB" altLang="en-US" sz="3600" b="1" kern="0" dirty="0" err="1">
                <a:solidFill>
                  <a:srgbClr val="1D287A"/>
                </a:solidFill>
                <a:latin typeface="Arial"/>
              </a:rPr>
              <a:t>CustomerName</a:t>
            </a:r>
            <a:r>
              <a:rPr lang="en-GB" altLang="en-US" sz="3600" b="1" kern="0" dirty="0">
                <a:solidFill>
                  <a:srgbClr val="1D287A"/>
                </a:solidFill>
                <a:latin typeface="Arial"/>
              </a:rPr>
              <a:t>#</a:t>
            </a:r>
          </a:p>
          <a:p>
            <a:pPr marL="2509838" indent="-2509838" algn="l" defTabSz="808038">
              <a:spcBef>
                <a:spcPts val="0"/>
              </a:spcBef>
              <a:tabLst>
                <a:tab pos="2238375" algn="l"/>
                <a:tab pos="2509838" algn="l"/>
              </a:tabLst>
            </a:pPr>
            <a:r>
              <a:rPr lang="en-GB" altLang="en-US" sz="3600" b="1" kern="0" dirty="0">
                <a:solidFill>
                  <a:srgbClr val="1D287A"/>
                </a:solidFill>
                <a:latin typeface="Arial"/>
              </a:rPr>
              <a:t>Project	:	</a:t>
            </a:r>
            <a:r>
              <a:rPr lang="en-US" altLang="en-US" sz="3600" b="1" kern="0" dirty="0">
                <a:solidFill>
                  <a:srgbClr val="1D287A"/>
                </a:solidFill>
                <a:latin typeface="Arial"/>
              </a:rPr>
              <a:t>#</a:t>
            </a:r>
            <a:r>
              <a:rPr lang="en-US" altLang="en-US" sz="3600" b="1" kern="0" dirty="0" err="1">
                <a:solidFill>
                  <a:srgbClr val="1D287A"/>
                </a:solidFill>
                <a:latin typeface="Arial"/>
              </a:rPr>
              <a:t>PrjShort</a:t>
            </a:r>
            <a:r>
              <a:rPr lang="en-US" altLang="en-US" sz="3600" b="1" kern="0" dirty="0">
                <a:solidFill>
                  <a:srgbClr val="1D287A"/>
                </a:solidFill>
                <a:latin typeface="Arial"/>
              </a:rPr>
              <a:t>#</a:t>
            </a:r>
          </a:p>
          <a:p>
            <a:pPr marL="2509838" indent="-2509838" algn="l" defTabSz="808038">
              <a:spcBef>
                <a:spcPts val="0"/>
              </a:spcBef>
              <a:tabLst>
                <a:tab pos="2238375" algn="l"/>
                <a:tab pos="2509838" algn="l"/>
              </a:tabLst>
            </a:pPr>
            <a:r>
              <a:rPr lang="en-GB" altLang="en-US" sz="3600" b="1" kern="0" dirty="0">
                <a:solidFill>
                  <a:srgbClr val="1D287A"/>
                </a:solidFill>
                <a:latin typeface="Arial"/>
              </a:rPr>
              <a:t>Content	:	</a:t>
            </a:r>
            <a:r>
              <a:rPr lang="en-GB" altLang="en-US" sz="3600" b="1" kern="0" dirty="0" err="1">
                <a:solidFill>
                  <a:srgbClr val="1D287A"/>
                </a:solidFill>
                <a:latin typeface="Arial"/>
              </a:rPr>
              <a:t>PartUpdate</a:t>
            </a:r>
            <a:r>
              <a:rPr lang="en-GB" altLang="en-US" sz="3600" b="1" kern="0" dirty="0">
                <a:solidFill>
                  <a:srgbClr val="1D287A"/>
                </a:solidFill>
                <a:latin typeface="Arial"/>
              </a:rPr>
              <a:t> Report #</a:t>
            </a:r>
            <a:r>
              <a:rPr lang="en-GB" altLang="en-US" sz="3600" b="1" kern="0" dirty="0" err="1">
                <a:solidFill>
                  <a:srgbClr val="1D287A"/>
                </a:solidFill>
                <a:latin typeface="Arial"/>
              </a:rPr>
              <a:t>TCSiteId</a:t>
            </a:r>
            <a:r>
              <a:rPr lang="en-GB" altLang="en-US" sz="3600" b="1" kern="0" dirty="0">
                <a:solidFill>
                  <a:srgbClr val="1D287A"/>
                </a:solidFill>
                <a:latin typeface="Arial"/>
              </a:rPr>
              <a:t>#</a:t>
            </a:r>
            <a:br>
              <a:rPr lang="en-GB" altLang="en-US" sz="3600" b="1" kern="0" dirty="0">
                <a:solidFill>
                  <a:srgbClr val="1D287A"/>
                </a:solidFill>
                <a:latin typeface="Arial"/>
              </a:rPr>
            </a:br>
            <a:r>
              <a:rPr lang="en-GB" altLang="en-US" sz="3600" b="1" kern="0" dirty="0">
                <a:solidFill>
                  <a:srgbClr val="1D287A"/>
                </a:solidFill>
                <a:latin typeface="Arial"/>
              </a:rPr>
              <a:t>#System# #</a:t>
            </a:r>
            <a:r>
              <a:rPr lang="en-GB" altLang="en-US" sz="3600" b="1" kern="0" dirty="0" err="1">
                <a:solidFill>
                  <a:srgbClr val="1D287A"/>
                </a:solidFill>
                <a:latin typeface="Arial"/>
              </a:rPr>
              <a:t>NXVer</a:t>
            </a:r>
            <a:r>
              <a:rPr lang="en-GB" altLang="en-US" sz="3600" b="1" kern="0" dirty="0">
                <a:solidFill>
                  <a:srgbClr val="1D287A"/>
                </a:solidFill>
                <a:latin typeface="Arial"/>
              </a:rPr>
              <a:t># #</a:t>
            </a:r>
            <a:r>
              <a:rPr lang="en-GB" altLang="en-US" sz="3600" b="1" kern="0" dirty="0" err="1">
                <a:solidFill>
                  <a:srgbClr val="1D287A"/>
                </a:solidFill>
                <a:latin typeface="Arial"/>
              </a:rPr>
              <a:t>TCVer</a:t>
            </a:r>
            <a:r>
              <a:rPr lang="en-GB" altLang="en-US" sz="3600" b="1" kern="0" dirty="0">
                <a:solidFill>
                  <a:srgbClr val="1D287A"/>
                </a:solidFill>
                <a:latin typeface="Arial"/>
              </a:rPr>
              <a:t>#</a:t>
            </a:r>
            <a:br>
              <a:rPr kumimoji="0" lang="en-GB" altLang="en-US" sz="3600" b="1" i="0" u="none" strike="noStrike" kern="0" cap="none" spc="0" normalizeH="0" baseline="0" dirty="0">
                <a:ln>
                  <a:noFill/>
                </a:ln>
                <a:solidFill>
                  <a:srgbClr val="1D287A"/>
                </a:solidFill>
                <a:effectLst/>
                <a:uLnTx/>
                <a:uFillTx/>
                <a:latin typeface="Arial"/>
              </a:rPr>
            </a:br>
            <a:endParaRPr lang="en-GB" sz="800" dirty="0"/>
          </a:p>
        </p:txBody>
      </p:sp>
      <p:sp>
        <p:nvSpPr>
          <p:cNvPr id="8" name="Text Box 10">
            <a:extLst>
              <a:ext uri="{FF2B5EF4-FFF2-40B4-BE49-F238E27FC236}">
                <a16:creationId xmlns:a16="http://schemas.microsoft.com/office/drawing/2014/main" id="{84EB65E1-314A-4BF5-9242-55A0C6E0D8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06916" y="5805264"/>
            <a:ext cx="2872768" cy="820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 lIns="96451" tIns="48225" rIns="96451" bIns="48225">
            <a:spAutoFit/>
          </a:bodyPr>
          <a:lstStyle>
            <a:lvl1pPr defTabSz="957263"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57263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57263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57263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57263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57263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57263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57263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57263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buSzPct val="75000"/>
              <a:tabLst>
                <a:tab pos="1074738" algn="l"/>
              </a:tabLst>
            </a:pPr>
            <a:r>
              <a:rPr lang="en-GB" altLang="en-US" dirty="0">
                <a:latin typeface="Verdana" pitchFamily="34" charset="0"/>
              </a:rPr>
              <a:t>Created by	: #Name#</a:t>
            </a:r>
            <a:br>
              <a:rPr lang="en-GB" altLang="en-US" dirty="0">
                <a:latin typeface="Verdana" pitchFamily="34" charset="0"/>
              </a:rPr>
            </a:br>
            <a:r>
              <a:rPr lang="en-GB" altLang="en-US" dirty="0">
                <a:latin typeface="Verdana" pitchFamily="34" charset="0"/>
              </a:rPr>
              <a:t>Created by Mail	: #Mail#</a:t>
            </a:r>
            <a:br>
              <a:rPr lang="en-GB" altLang="en-US" dirty="0">
                <a:latin typeface="Verdana" pitchFamily="34" charset="0"/>
              </a:rPr>
            </a:br>
            <a:r>
              <a:rPr lang="en-GB" altLang="en-US" dirty="0">
                <a:latin typeface="Verdana" pitchFamily="34" charset="0"/>
              </a:rPr>
              <a:t>Creation Date 	: #Date#</a:t>
            </a:r>
            <a:br>
              <a:rPr lang="en-GB" altLang="en-US" dirty="0">
                <a:latin typeface="Verdana" pitchFamily="34" charset="0"/>
              </a:rPr>
            </a:br>
            <a:r>
              <a:rPr lang="en-GB" altLang="en-US" dirty="0" err="1">
                <a:latin typeface="Verdana" pitchFamily="34" charset="0"/>
              </a:rPr>
              <a:t>LastUpdate</a:t>
            </a:r>
            <a:r>
              <a:rPr lang="en-GB" altLang="en-US" dirty="0">
                <a:latin typeface="Verdana" pitchFamily="34" charset="0"/>
              </a:rPr>
              <a:t>	: #Date# </a:t>
            </a:r>
            <a:br>
              <a:rPr lang="en-GB" altLang="en-US" dirty="0">
                <a:latin typeface="Verdana" pitchFamily="34" charset="0"/>
              </a:rPr>
            </a:br>
            <a:endParaRPr lang="en-GB" altLang="en-US" sz="700" dirty="0">
              <a:latin typeface="Verdana" pitchFamily="34" charset="0"/>
            </a:endParaRPr>
          </a:p>
        </p:txBody>
      </p:sp>
      <p:pic>
        <p:nvPicPr>
          <p:cNvPr id="11" name="Picture 128" descr="MyApplLogo">
            <a:extLst>
              <a:ext uri="{FF2B5EF4-FFF2-40B4-BE49-F238E27FC236}">
                <a16:creationId xmlns:a16="http://schemas.microsoft.com/office/drawing/2014/main" id="{628375BD-E052-4C0B-B84C-B8566451F2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3041" y="1158430"/>
            <a:ext cx="3103654" cy="2112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247650" y="409575"/>
            <a:ext cx="9391650" cy="389209"/>
          </a:xfrm>
        </p:spPr>
        <p:txBody>
          <a:bodyPr/>
          <a:lstStyle/>
          <a:p>
            <a:r>
              <a:rPr lang="en-US" dirty="0"/>
              <a:t>Content of section</a:t>
            </a:r>
          </a:p>
        </p:txBody>
      </p:sp>
      <p:sp>
        <p:nvSpPr>
          <p:cNvPr id="4" name="Rechteck 3"/>
          <p:cNvSpPr/>
          <p:nvPr/>
        </p:nvSpPr>
        <p:spPr bwMode="auto">
          <a:xfrm>
            <a:off x="704850" y="2885432"/>
            <a:ext cx="8201025" cy="450622"/>
          </a:xfrm>
          <a:prstGeom prst="rect">
            <a:avLst/>
          </a:prstGeom>
          <a:solidFill>
            <a:srgbClr val="FFFF00">
              <a:alpha val="3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000" b="0" i="0" u="none" strike="noStrike" cap="none" normalizeH="0" baseline="0" dirty="0">
              <a:ln>
                <a:noFill/>
              </a:ln>
              <a:solidFill>
                <a:schemeClr val="accent2"/>
              </a:solidFill>
              <a:effectLst/>
              <a:latin typeface="+mn-lt"/>
            </a:endParaRP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C8209B54-193F-489F-8388-30F9E13DCEF2}"/>
              </a:ext>
            </a:extLst>
          </p:cNvPr>
          <p:cNvSpPr/>
          <p:nvPr/>
        </p:nvSpPr>
        <p:spPr bwMode="auto">
          <a:xfrm>
            <a:off x="381000" y="2392969"/>
            <a:ext cx="8524875" cy="496202"/>
          </a:xfrm>
          <a:prstGeom prst="rect">
            <a:avLst/>
          </a:prstGeom>
          <a:solidFill>
            <a:srgbClr val="FFC000">
              <a:alpha val="36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000" b="0" i="0" u="none" strike="noStrike" cap="none" normalizeH="0" baseline="0" dirty="0">
              <a:ln>
                <a:noFill/>
              </a:ln>
              <a:solidFill>
                <a:schemeClr val="accent2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974218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73611D3-D375-43AE-B574-BF52096CA9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7650" y="409575"/>
            <a:ext cx="9391650" cy="389209"/>
          </a:xfrm>
        </p:spPr>
        <p:txBody>
          <a:bodyPr/>
          <a:lstStyle/>
          <a:p>
            <a:r>
              <a:rPr lang="en-GB" dirty="0"/>
              <a:t>Process Report </a:t>
            </a:r>
            <a:r>
              <a:rPr lang="en-GB" dirty="0">
                <a:solidFill>
                  <a:srgbClr val="FF0000"/>
                </a:solidFill>
              </a:rPr>
              <a:t>#Date# ~</a:t>
            </a:r>
            <a:r>
              <a:rPr lang="en-GB" dirty="0" err="1">
                <a:solidFill>
                  <a:srgbClr val="FF0000"/>
                </a:solidFill>
              </a:rPr>
              <a:t>hh:mm</a:t>
            </a:r>
            <a:endParaRPr lang="en-GB" dirty="0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35526923-48B6-4C43-8B50-552EAEFB77AA}"/>
              </a:ext>
            </a:extLst>
          </p:cNvPr>
          <p:cNvSpPr/>
          <p:nvPr/>
        </p:nvSpPr>
        <p:spPr>
          <a:xfrm>
            <a:off x="247650" y="3642222"/>
            <a:ext cx="9391650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GB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We have from ~1.09 Mil Parts </a:t>
            </a:r>
            <a:r>
              <a:rPr lang="en-GB" b="1" noProof="1">
                <a:solidFill>
                  <a:schemeClr val="accent1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(1)</a:t>
            </a:r>
            <a:r>
              <a:rPr lang="en-GB" b="1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currently 986.873 </a:t>
            </a:r>
            <a:r>
              <a:rPr lang="en-GB" b="1" noProof="1">
                <a:solidFill>
                  <a:schemeClr val="accent1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(2) </a:t>
            </a:r>
            <a:r>
              <a:rPr lang="en-GB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Parts updated We have found 2685 </a:t>
            </a:r>
            <a:r>
              <a:rPr lang="en-GB" b="1" noProof="1">
                <a:solidFill>
                  <a:schemeClr val="accent1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(6)</a:t>
            </a:r>
            <a:r>
              <a:rPr lang="en-GB" i="1" noProof="1">
                <a:solidFill>
                  <a:schemeClr val="accent1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parts with PartUpdate errors. </a:t>
            </a:r>
            <a:br>
              <a:rPr lang="en-GB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br>
              <a:rPr lang="en-GB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Focus is to PartUpdate all Assembly parts</a:t>
            </a:r>
            <a:endParaRPr lang="en-GB" b="1" noProof="1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/>
            <a:endParaRPr lang="en-GB" noProof="1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/>
            <a:endParaRPr lang="en-GB" noProof="1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/>
            <a:r>
              <a:rPr lang="en-GB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Legend: </a:t>
            </a:r>
          </a:p>
          <a:p>
            <a:pPr marL="228600" indent="-228600" algn="l" defTabSz="361950">
              <a:buAutoNum type="arabicPlain"/>
              <a:tabLst>
                <a:tab pos="361950" algn="l"/>
                <a:tab pos="1704975" algn="l"/>
              </a:tabLst>
            </a:pPr>
            <a:r>
              <a:rPr lang="en-GB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 Obj.:(sum) 	= sum of Datasets existing in TC Database</a:t>
            </a:r>
          </a:p>
          <a:p>
            <a:pPr marL="228600" indent="-228600" algn="l" defTabSz="361950">
              <a:buFontTx/>
              <a:buAutoNum type="arabicPlain"/>
              <a:tabLst>
                <a:tab pos="361950" algn="l"/>
                <a:tab pos="1704975" algn="l"/>
              </a:tabLst>
            </a:pPr>
            <a:r>
              <a:rPr lang="en-GB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 P.Stat:N 	= sum of Datasets that are not updated</a:t>
            </a:r>
          </a:p>
          <a:p>
            <a:pPr marL="228600" indent="-228600" algn="l" defTabSz="361950">
              <a:buAutoNum type="arabicPlain"/>
              <a:tabLst>
                <a:tab pos="361950" algn="l"/>
                <a:tab pos="1704975" algn="l"/>
              </a:tabLst>
            </a:pPr>
            <a:r>
              <a:rPr lang="en-GB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</a:t>
            </a:r>
            <a:r>
              <a:rPr lang="en-GB" b="1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Done:ALL   	= sum of Datasets that are updated </a:t>
            </a:r>
          </a:p>
          <a:p>
            <a:pPr marL="228600" indent="-228600" algn="l" defTabSz="361950">
              <a:buAutoNum type="arabicPlain" startAt="4"/>
              <a:tabLst>
                <a:tab pos="361950" algn="l"/>
                <a:tab pos="1704975" algn="l"/>
              </a:tabLst>
            </a:pPr>
            <a:r>
              <a:rPr lang="en-GB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 Done:OK    	= sum of Datasets that are updated with status OK</a:t>
            </a:r>
          </a:p>
          <a:p>
            <a:pPr marL="228600" indent="-228600" algn="l" defTabSz="361950">
              <a:buAutoNum type="arabicPlain" startAt="4"/>
              <a:tabLst>
                <a:tab pos="361950" algn="l"/>
                <a:tab pos="1704975" algn="l"/>
              </a:tabLst>
            </a:pPr>
            <a:r>
              <a:rPr lang="en-GB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 Done:WRN	= sum of Datasets that are updated with status warning</a:t>
            </a:r>
          </a:p>
          <a:p>
            <a:pPr marL="228600" indent="-228600" algn="l" defTabSz="361950">
              <a:buAutoNum type="arabicPlain" startAt="4"/>
              <a:tabLst>
                <a:tab pos="361950" algn="l"/>
                <a:tab pos="1704975" algn="l"/>
              </a:tabLst>
            </a:pPr>
            <a:r>
              <a:rPr lang="en-GB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 Done:ERR   	= sum of Datasets that are updated with status Error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2577D15F-F627-4B25-B92A-3F8464CB2489}"/>
              </a:ext>
            </a:extLst>
          </p:cNvPr>
          <p:cNvSpPr txBox="1"/>
          <p:nvPr/>
        </p:nvSpPr>
        <p:spPr>
          <a:xfrm>
            <a:off x="247650" y="5802094"/>
            <a:ext cx="9296400" cy="64633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de-DE" sz="1200" b="1" dirty="0">
                <a:solidFill>
                  <a:schemeClr val="tx1"/>
                </a:solidFill>
                <a:latin typeface="+mn-lt"/>
              </a:rPr>
              <a:t>Notes:</a:t>
            </a:r>
          </a:p>
          <a:p>
            <a:pPr algn="l"/>
            <a:r>
              <a:rPr lang="de-DE" sz="1200" dirty="0">
                <a:solidFill>
                  <a:schemeClr val="tx1"/>
                </a:solidFill>
                <a:latin typeface="+mn-lt"/>
              </a:rPr>
              <a:t>Derzeitig werden Parts die beim Update Prozess einen Fehler gezeigt haben erneut verarbeitet.</a:t>
            </a:r>
          </a:p>
          <a:p>
            <a:pPr algn="l"/>
            <a:r>
              <a:rPr lang="de-DE" sz="1200" dirty="0">
                <a:solidFill>
                  <a:schemeClr val="tx1"/>
                </a:solidFill>
              </a:rPr>
              <a:t>Insgesamt verläuft der </a:t>
            </a:r>
            <a:r>
              <a:rPr lang="de-DE" sz="1200" dirty="0" err="1">
                <a:solidFill>
                  <a:schemeClr val="tx1"/>
                </a:solidFill>
              </a:rPr>
              <a:t>UpdateProzess</a:t>
            </a:r>
            <a:r>
              <a:rPr lang="de-DE" sz="1200" dirty="0">
                <a:solidFill>
                  <a:schemeClr val="tx1"/>
                </a:solidFill>
              </a:rPr>
              <a:t> wie erwartet. Es sind derzeitig noch ca. 108.000 Parts zu verarbeiten. </a:t>
            </a:r>
            <a:endParaRPr lang="de-DE" sz="1200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3F78B5FA-D0D0-41D5-A4FA-F62CC2C629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7650" y="1014849"/>
            <a:ext cx="9296400" cy="24321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C5175BBF-04AE-48A7-95BE-AA3010B2B169}"/>
              </a:ext>
            </a:extLst>
          </p:cNvPr>
          <p:cNvGrpSpPr/>
          <p:nvPr/>
        </p:nvGrpSpPr>
        <p:grpSpPr>
          <a:xfrm>
            <a:off x="-1057275" y="533400"/>
            <a:ext cx="12458700" cy="6553200"/>
            <a:chOff x="881330" y="2140736"/>
            <a:chExt cx="8500533" cy="3928533"/>
          </a:xfrm>
        </p:grpSpPr>
        <p:cxnSp>
          <p:nvCxnSpPr>
            <p:cNvPr id="9" name="Gerader Verbinder 8">
              <a:extLst>
                <a:ext uri="{FF2B5EF4-FFF2-40B4-BE49-F238E27FC236}">
                  <a16:creationId xmlns:a16="http://schemas.microsoft.com/office/drawing/2014/main" id="{C6DE9E62-EC7E-46CB-88DB-C37443EF36C5}"/>
                </a:ext>
              </a:extLst>
            </p:cNvPr>
            <p:cNvCxnSpPr/>
            <p:nvPr/>
          </p:nvCxnSpPr>
          <p:spPr bwMode="auto">
            <a:xfrm flipV="1">
              <a:off x="881330" y="2140736"/>
              <a:ext cx="8500533" cy="3928533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id="{097BFE30-7582-4D7E-9796-D822C23973AE}"/>
                </a:ext>
              </a:extLst>
            </p:cNvPr>
            <p:cNvSpPr/>
            <p:nvPr/>
          </p:nvSpPr>
          <p:spPr bwMode="auto">
            <a:xfrm rot="19895080">
              <a:off x="3842083" y="3713970"/>
              <a:ext cx="2861476" cy="677333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2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Template </a:t>
              </a:r>
              <a:r>
                <a:rPr kumimoji="0" lang="de-DE" sz="2000" b="0" i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please</a:t>
              </a:r>
              <a:r>
                <a:rPr kumimoji="0" lang="de-DE" sz="2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 update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49477501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247650" y="409575"/>
            <a:ext cx="9391650" cy="389209"/>
          </a:xfrm>
        </p:spPr>
        <p:txBody>
          <a:bodyPr/>
          <a:lstStyle/>
          <a:p>
            <a:r>
              <a:rPr lang="en-US" dirty="0"/>
              <a:t>Content of section</a:t>
            </a:r>
          </a:p>
        </p:txBody>
      </p:sp>
      <p:sp>
        <p:nvSpPr>
          <p:cNvPr id="4" name="Rechteck 3"/>
          <p:cNvSpPr/>
          <p:nvPr/>
        </p:nvSpPr>
        <p:spPr bwMode="auto">
          <a:xfrm>
            <a:off x="681037" y="3275428"/>
            <a:ext cx="8216265" cy="392220"/>
          </a:xfrm>
          <a:prstGeom prst="rect">
            <a:avLst/>
          </a:prstGeom>
          <a:solidFill>
            <a:srgbClr val="FFFF00">
              <a:alpha val="3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000" b="0" i="0" u="none" strike="noStrike" cap="none" normalizeH="0" baseline="0" dirty="0">
              <a:ln>
                <a:noFill/>
              </a:ln>
              <a:solidFill>
                <a:schemeClr val="accent2"/>
              </a:solidFill>
              <a:effectLst/>
              <a:latin typeface="+mn-lt"/>
            </a:endParaRP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C8209B54-193F-489F-8388-30F9E13DCEF2}"/>
              </a:ext>
            </a:extLst>
          </p:cNvPr>
          <p:cNvSpPr/>
          <p:nvPr/>
        </p:nvSpPr>
        <p:spPr bwMode="auto">
          <a:xfrm>
            <a:off x="372427" y="2387027"/>
            <a:ext cx="8524875" cy="457200"/>
          </a:xfrm>
          <a:prstGeom prst="rect">
            <a:avLst/>
          </a:prstGeom>
          <a:solidFill>
            <a:srgbClr val="FFC000">
              <a:alpha val="36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000" b="0" i="0" u="none" strike="noStrike" cap="none" normalizeH="0" baseline="0" dirty="0">
              <a:ln>
                <a:noFill/>
              </a:ln>
              <a:solidFill>
                <a:schemeClr val="accent2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493348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73611D3-D375-43AE-B574-BF52096CA9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7650" y="409575"/>
            <a:ext cx="9391650" cy="448841"/>
          </a:xfrm>
        </p:spPr>
        <p:txBody>
          <a:bodyPr/>
          <a:lstStyle/>
          <a:p>
            <a:r>
              <a:rPr lang="en-GB" dirty="0"/>
              <a:t>Process Report for all Sites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35526923-48B6-4C43-8B50-552EAEFB77AA}"/>
              </a:ext>
            </a:extLst>
          </p:cNvPr>
          <p:cNvSpPr/>
          <p:nvPr/>
        </p:nvSpPr>
        <p:spPr>
          <a:xfrm>
            <a:off x="204443" y="3200327"/>
            <a:ext cx="9391650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GB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Final results:</a:t>
            </a:r>
            <a:br>
              <a:rPr lang="en-GB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 From all NX Datasets at #Custom# Databases ??? Mil Parts</a:t>
            </a:r>
            <a:r>
              <a:rPr lang="en-GB" noProof="1">
                <a:solidFill>
                  <a:schemeClr val="accent1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(1)</a:t>
            </a:r>
            <a:r>
              <a:rPr lang="en-GB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br>
              <a:rPr lang="en-GB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 has been ??? Parts</a:t>
            </a:r>
            <a:r>
              <a:rPr lang="en-GB" noProof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(2)</a:t>
            </a:r>
            <a:r>
              <a:rPr lang="en-GB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eXcludet from PartUpdate.</a:t>
            </a:r>
          </a:p>
          <a:p>
            <a:pPr marL="171450" indent="-171450" algn="l">
              <a:buFontTx/>
              <a:buChar char="-"/>
            </a:pPr>
            <a:r>
              <a:rPr lang="en-GB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???? Parts </a:t>
            </a:r>
            <a:r>
              <a:rPr lang="en-GB" noProof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(3) </a:t>
            </a:r>
            <a:r>
              <a:rPr lang="en-GB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where tried to be PartUpdated </a:t>
            </a:r>
          </a:p>
          <a:p>
            <a:pPr marL="171450" indent="-171450" algn="l">
              <a:buFontTx/>
              <a:buChar char="-"/>
            </a:pPr>
            <a:r>
              <a:rPr lang="en-GB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From (3) we PartUpdate  ??? Parts </a:t>
            </a:r>
            <a:r>
              <a:rPr lang="en-GB" noProof="1">
                <a:solidFill>
                  <a:schemeClr val="accent1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(4)</a:t>
            </a:r>
            <a:r>
              <a:rPr lang="en-GB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successful</a:t>
            </a:r>
          </a:p>
          <a:p>
            <a:pPr marL="171450" indent="-171450" algn="l">
              <a:buFontTx/>
              <a:buChar char="-"/>
            </a:pPr>
            <a:r>
              <a:rPr lang="en-GB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From (3) we have found ??? </a:t>
            </a:r>
            <a:r>
              <a:rPr lang="en-GB" noProof="1">
                <a:solidFill>
                  <a:schemeClr val="accent1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(5) </a:t>
            </a:r>
            <a:r>
              <a:rPr lang="en-GB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parts with PartUpdate errors.</a:t>
            </a:r>
          </a:p>
          <a:p>
            <a:pPr algn="l"/>
            <a:endParaRPr lang="en-GB" noProof="1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/>
            <a:r>
              <a:rPr lang="en-GB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Legend: </a:t>
            </a:r>
          </a:p>
          <a:p>
            <a:pPr marL="180975" indent="-180975" algn="l" defTabSz="361950">
              <a:buAutoNum type="arabicPlain"/>
              <a:tabLst>
                <a:tab pos="361950" algn="l"/>
                <a:tab pos="1162050" algn="l"/>
              </a:tabLst>
            </a:pPr>
            <a:r>
              <a:rPr lang="en-GB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 Obj.:(sum) = sum of all NX Datasets</a:t>
            </a:r>
          </a:p>
          <a:p>
            <a:pPr marL="180975" indent="-180975" algn="l" defTabSz="361950">
              <a:buAutoNum type="arabicPlain"/>
              <a:tabLst>
                <a:tab pos="361950" algn="l"/>
                <a:tab pos="1162050" algn="l"/>
              </a:tabLst>
            </a:pPr>
            <a:r>
              <a:rPr lang="en-GB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 P.Stat:X   = sum of Datasets are eXcludet from PartUpdate out of issues</a:t>
            </a:r>
          </a:p>
          <a:p>
            <a:pPr marL="180975" indent="-180975" algn="l" defTabSz="361950">
              <a:buAutoNum type="arabicPlain"/>
              <a:tabLst>
                <a:tab pos="361950" algn="l"/>
                <a:tab pos="1162050" algn="l"/>
              </a:tabLst>
            </a:pPr>
            <a:r>
              <a:rPr lang="en-GB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 Done:ALL   = sum of Datasets that are tried to be PartUpdated </a:t>
            </a:r>
          </a:p>
          <a:p>
            <a:pPr marL="180975" indent="-180975" algn="l" defTabSz="361950">
              <a:buAutoNum type="arabicPlain"/>
              <a:tabLst>
                <a:tab pos="361950" algn="l"/>
                <a:tab pos="1162050" algn="l"/>
              </a:tabLst>
            </a:pPr>
            <a:r>
              <a:rPr lang="en-GB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 Done:OK    = sum of Datasets that are PartUpdated with status OK</a:t>
            </a:r>
          </a:p>
          <a:p>
            <a:pPr marL="180975" indent="-180975" algn="l" defTabSz="361950">
              <a:buAutoNum type="arabicPlain"/>
              <a:tabLst>
                <a:tab pos="361950" algn="l"/>
                <a:tab pos="1162050" algn="l"/>
              </a:tabLst>
            </a:pPr>
            <a:r>
              <a:rPr lang="en-GB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 Done:ERR   = sum of Datasets that are PartUpdated with status Error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810854B3-5544-4B69-B5D2-CFA9391A1C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443" y="945072"/>
            <a:ext cx="9391650" cy="2171479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F1CF2200-0961-4A62-A644-230FB3BB7272}"/>
              </a:ext>
            </a:extLst>
          </p:cNvPr>
          <p:cNvSpPr txBox="1"/>
          <p:nvPr/>
        </p:nvSpPr>
        <p:spPr>
          <a:xfrm>
            <a:off x="338002" y="5385448"/>
            <a:ext cx="9434857" cy="83099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 dirty="0">
                <a:solidFill>
                  <a:schemeClr val="tx1"/>
                </a:solidFill>
                <a:latin typeface="+mn-lt"/>
              </a:rPr>
              <a:t>Notes:</a:t>
            </a:r>
          </a:p>
          <a:p>
            <a:pPr marL="171450" indent="-171450" algn="l">
              <a:buFont typeface="Wingdings" panose="05000000000000000000" pitchFamily="2" charset="2"/>
              <a:buChar char="§"/>
            </a:pPr>
            <a:r>
              <a:rPr lang="en-GB" sz="1200" dirty="0" err="1">
                <a:solidFill>
                  <a:schemeClr val="tx1"/>
                </a:solidFill>
              </a:rPr>
              <a:t>eXludes</a:t>
            </a:r>
            <a:r>
              <a:rPr lang="en-GB" sz="1200" dirty="0">
                <a:solidFill>
                  <a:schemeClr val="tx1"/>
                </a:solidFill>
              </a:rPr>
              <a:t> are done for: </a:t>
            </a:r>
            <a:r>
              <a:rPr lang="en-GB" sz="1200" dirty="0">
                <a:solidFill>
                  <a:schemeClr val="tx1"/>
                </a:solidFill>
                <a:latin typeface="+mn-lt"/>
              </a:rPr>
              <a:t>Parts that cannot be </a:t>
            </a:r>
            <a:r>
              <a:rPr lang="en-GB" sz="1200" dirty="0" err="1">
                <a:solidFill>
                  <a:schemeClr val="tx1"/>
                </a:solidFill>
                <a:latin typeface="+mn-lt"/>
              </a:rPr>
              <a:t>PartUpdated</a:t>
            </a:r>
            <a:r>
              <a:rPr lang="en-GB" sz="1200" dirty="0">
                <a:solidFill>
                  <a:schemeClr val="tx1"/>
                </a:solidFill>
                <a:latin typeface="+mn-lt"/>
              </a:rPr>
              <a:t> like </a:t>
            </a:r>
            <a:r>
              <a:rPr lang="en-GB" sz="1200" dirty="0">
                <a:solidFill>
                  <a:schemeClr val="tx1"/>
                </a:solidFill>
              </a:rPr>
              <a:t>CAE* (Example: </a:t>
            </a:r>
            <a:r>
              <a:rPr lang="en-GB" sz="1200" dirty="0" err="1">
                <a:solidFill>
                  <a:schemeClr val="tx1"/>
                </a:solidFill>
                <a:latin typeface="+mn-lt"/>
              </a:rPr>
              <a:t>CAEMesh</a:t>
            </a:r>
            <a:r>
              <a:rPr lang="en-GB" sz="1200" dirty="0">
                <a:solidFill>
                  <a:schemeClr val="tx1"/>
                </a:solidFill>
                <a:latin typeface="+mn-lt"/>
              </a:rPr>
              <a:t>, </a:t>
            </a:r>
            <a:r>
              <a:rPr lang="en-GB" sz="1200" dirty="0" err="1">
                <a:solidFill>
                  <a:schemeClr val="tx1"/>
                </a:solidFill>
                <a:latin typeface="+mn-lt"/>
              </a:rPr>
              <a:t>CAESolution</a:t>
            </a:r>
            <a:r>
              <a:rPr lang="en-GB" sz="1200" dirty="0">
                <a:solidFill>
                  <a:schemeClr val="tx1"/>
                </a:solidFill>
                <a:latin typeface="+mn-lt"/>
              </a:rPr>
              <a:t>)</a:t>
            </a:r>
          </a:p>
          <a:p>
            <a:pPr marL="171450" indent="-171450" algn="l">
              <a:buFont typeface="Wingdings" panose="05000000000000000000" pitchFamily="2" charset="2"/>
              <a:buChar char="§"/>
            </a:pPr>
            <a:r>
              <a:rPr lang="en-GB" sz="1200" dirty="0" err="1">
                <a:solidFill>
                  <a:schemeClr val="tx1"/>
                </a:solidFill>
              </a:rPr>
              <a:t>eXludes</a:t>
            </a:r>
            <a:r>
              <a:rPr lang="en-GB" sz="1200" dirty="0">
                <a:solidFill>
                  <a:schemeClr val="tx1"/>
                </a:solidFill>
              </a:rPr>
              <a:t> are done for: </a:t>
            </a:r>
            <a:r>
              <a:rPr lang="en-GB" sz="1200" dirty="0">
                <a:solidFill>
                  <a:schemeClr val="tx1"/>
                </a:solidFill>
                <a:latin typeface="+mn-lt"/>
              </a:rPr>
              <a:t>Parts having TC Issues like </a:t>
            </a:r>
            <a:r>
              <a:rPr lang="en-GB" sz="1200" dirty="0">
                <a:solidFill>
                  <a:schemeClr val="tx1"/>
                </a:solidFill>
                <a:latin typeface="Arial Narrow" panose="020B0606020202030204" pitchFamily="34" charset="0"/>
              </a:rPr>
              <a:t>ERR_301_DSIsMissingFile, ERR_302_DSHasMutiCADFiles, ERR_150_IrHasDsWithSameName</a:t>
            </a:r>
          </a:p>
          <a:p>
            <a:pPr marL="171450" indent="-171450" algn="l">
              <a:buFont typeface="Wingdings" panose="05000000000000000000" pitchFamily="2" charset="2"/>
              <a:buChar char="§"/>
            </a:pPr>
            <a:r>
              <a:rPr lang="en-GB" sz="1200" dirty="0" err="1">
                <a:solidFill>
                  <a:schemeClr val="tx1"/>
                </a:solidFill>
              </a:rPr>
              <a:t>PartUpdate</a:t>
            </a:r>
            <a:r>
              <a:rPr lang="en-GB" sz="1200" dirty="0">
                <a:solidFill>
                  <a:schemeClr val="tx1"/>
                </a:solidFill>
              </a:rPr>
              <a:t> results and analyse are available in: </a:t>
            </a:r>
            <a:r>
              <a:rPr lang="en-GB" sz="1200" dirty="0">
                <a:solidFill>
                  <a:srgbClr val="FF0000"/>
                </a:solidFill>
              </a:rPr>
              <a:t>13-#Custom#_ALL_ProdSystem_AnalyseHappendErrors.xlsx</a:t>
            </a:r>
          </a:p>
        </p:txBody>
      </p: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2852BCEF-D91C-4BE6-8B1A-E1C3C63D0AA0}"/>
              </a:ext>
            </a:extLst>
          </p:cNvPr>
          <p:cNvGrpSpPr/>
          <p:nvPr/>
        </p:nvGrpSpPr>
        <p:grpSpPr>
          <a:xfrm>
            <a:off x="-1057275" y="533400"/>
            <a:ext cx="12458700" cy="6553200"/>
            <a:chOff x="881330" y="2140736"/>
            <a:chExt cx="8500533" cy="3928533"/>
          </a:xfrm>
        </p:grpSpPr>
        <p:cxnSp>
          <p:nvCxnSpPr>
            <p:cNvPr id="15" name="Gerader Verbinder 14">
              <a:extLst>
                <a:ext uri="{FF2B5EF4-FFF2-40B4-BE49-F238E27FC236}">
                  <a16:creationId xmlns:a16="http://schemas.microsoft.com/office/drawing/2014/main" id="{35A75659-7EF7-42B5-BEC9-4D32CE723522}"/>
                </a:ext>
              </a:extLst>
            </p:cNvPr>
            <p:cNvCxnSpPr/>
            <p:nvPr/>
          </p:nvCxnSpPr>
          <p:spPr bwMode="auto">
            <a:xfrm flipV="1">
              <a:off x="881330" y="2140736"/>
              <a:ext cx="8500533" cy="3928533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Rechteck 15">
              <a:extLst>
                <a:ext uri="{FF2B5EF4-FFF2-40B4-BE49-F238E27FC236}">
                  <a16:creationId xmlns:a16="http://schemas.microsoft.com/office/drawing/2014/main" id="{55BFB662-C867-4641-A454-55E6C2AC9A02}"/>
                </a:ext>
              </a:extLst>
            </p:cNvPr>
            <p:cNvSpPr/>
            <p:nvPr/>
          </p:nvSpPr>
          <p:spPr bwMode="auto">
            <a:xfrm rot="19895080">
              <a:off x="3842083" y="3713970"/>
              <a:ext cx="2861476" cy="677333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2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Template </a:t>
              </a:r>
              <a:r>
                <a:rPr kumimoji="0" lang="de-DE" sz="2000" b="0" i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please</a:t>
              </a:r>
              <a:r>
                <a:rPr kumimoji="0" lang="de-DE" sz="2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 update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43552259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247650" y="409575"/>
            <a:ext cx="9391650" cy="389209"/>
          </a:xfrm>
        </p:spPr>
        <p:txBody>
          <a:bodyPr/>
          <a:lstStyle/>
          <a:p>
            <a:r>
              <a:rPr lang="en-US" dirty="0"/>
              <a:t>Content of section</a:t>
            </a:r>
          </a:p>
        </p:txBody>
      </p:sp>
      <p:sp>
        <p:nvSpPr>
          <p:cNvPr id="4" name="Rechteck 3"/>
          <p:cNvSpPr/>
          <p:nvPr/>
        </p:nvSpPr>
        <p:spPr bwMode="auto">
          <a:xfrm>
            <a:off x="681037" y="4252132"/>
            <a:ext cx="8216265" cy="430400"/>
          </a:xfrm>
          <a:prstGeom prst="rect">
            <a:avLst/>
          </a:prstGeom>
          <a:solidFill>
            <a:srgbClr val="FFFF00">
              <a:alpha val="3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000" b="0" i="0" u="none" strike="noStrike" cap="none" normalizeH="0" baseline="0" dirty="0">
              <a:ln>
                <a:noFill/>
              </a:ln>
              <a:solidFill>
                <a:schemeClr val="accent2"/>
              </a:solidFill>
              <a:effectLst/>
              <a:latin typeface="+mn-lt"/>
            </a:endParaRP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C8209B54-193F-489F-8388-30F9E13DCEF2}"/>
              </a:ext>
            </a:extLst>
          </p:cNvPr>
          <p:cNvSpPr/>
          <p:nvPr/>
        </p:nvSpPr>
        <p:spPr bwMode="auto">
          <a:xfrm>
            <a:off x="372427" y="3784884"/>
            <a:ext cx="8524875" cy="457200"/>
          </a:xfrm>
          <a:prstGeom prst="rect">
            <a:avLst/>
          </a:prstGeom>
          <a:solidFill>
            <a:srgbClr val="FFC000">
              <a:alpha val="36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000" b="0" i="0" u="none" strike="noStrike" cap="none" normalizeH="0" baseline="0" dirty="0">
              <a:ln>
                <a:noFill/>
              </a:ln>
              <a:solidFill>
                <a:schemeClr val="accent2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139700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73611D3-D375-43AE-B574-BF52096CA9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7650" y="409575"/>
            <a:ext cx="9391650" cy="389209"/>
          </a:xfrm>
        </p:spPr>
        <p:txBody>
          <a:bodyPr/>
          <a:lstStyle/>
          <a:p>
            <a:r>
              <a:rPr lang="en-GB" dirty="0" err="1"/>
              <a:t>PartUpdate</a:t>
            </a:r>
            <a:r>
              <a:rPr lang="en-GB" dirty="0"/>
              <a:t> Statistic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D5428CE1-E4E5-4A08-BC89-51A3298F39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002" y="1037965"/>
            <a:ext cx="9301298" cy="3262396"/>
          </a:xfrm>
          <a:prstGeom prst="rect">
            <a:avLst/>
          </a:prstGeom>
        </p:spPr>
      </p:pic>
      <p:sp>
        <p:nvSpPr>
          <p:cNvPr id="8" name="Rechteck 7">
            <a:extLst>
              <a:ext uri="{FF2B5EF4-FFF2-40B4-BE49-F238E27FC236}">
                <a16:creationId xmlns:a16="http://schemas.microsoft.com/office/drawing/2014/main" id="{0E1AEEA2-73D1-43A2-B7B1-F926DDAD65A0}"/>
              </a:ext>
            </a:extLst>
          </p:cNvPr>
          <p:cNvSpPr/>
          <p:nvPr/>
        </p:nvSpPr>
        <p:spPr>
          <a:xfrm>
            <a:off x="247650" y="4335073"/>
            <a:ext cx="939165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GB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Legend: </a:t>
            </a:r>
          </a:p>
          <a:p>
            <a:pPr marL="180975" indent="-180975" algn="l" defTabSz="361950">
              <a:buAutoNum type="arabicPlain"/>
              <a:tabLst>
                <a:tab pos="361950" algn="l"/>
                <a:tab pos="1162050" algn="l"/>
              </a:tabLst>
            </a:pPr>
            <a:r>
              <a:rPr lang="en-GB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 Obj.:(sum) = sum of all NX Datasets</a:t>
            </a:r>
          </a:p>
          <a:p>
            <a:pPr marL="180975" indent="-180975" algn="l" defTabSz="361950">
              <a:buAutoNum type="arabicPlain"/>
              <a:tabLst>
                <a:tab pos="361950" algn="l"/>
                <a:tab pos="1162050" algn="l"/>
              </a:tabLst>
            </a:pPr>
            <a:r>
              <a:rPr lang="en-GB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 P.Stat:X   = sum of Datasets are eXcludet from PartUpdate out of issues</a:t>
            </a:r>
          </a:p>
          <a:p>
            <a:pPr marL="180975" indent="-180975" algn="l" defTabSz="361950">
              <a:buAutoNum type="arabicPlain"/>
              <a:tabLst>
                <a:tab pos="361950" algn="l"/>
                <a:tab pos="1162050" algn="l"/>
              </a:tabLst>
            </a:pPr>
            <a:r>
              <a:rPr lang="en-GB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 Done:ALL   = sum of Datasets that are tried to be PartUpdated </a:t>
            </a:r>
          </a:p>
          <a:p>
            <a:pPr marL="180975" indent="-180975" algn="l" defTabSz="361950">
              <a:buAutoNum type="arabicPlain"/>
              <a:tabLst>
                <a:tab pos="361950" algn="l"/>
                <a:tab pos="1162050" algn="l"/>
              </a:tabLst>
            </a:pPr>
            <a:r>
              <a:rPr lang="en-GB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 Done:OK    = sum of Datasets that are PartUpdated with status OK</a:t>
            </a:r>
          </a:p>
          <a:p>
            <a:pPr marL="180975" indent="-180975" algn="l" defTabSz="361950">
              <a:buAutoNum type="arabicPlain"/>
              <a:tabLst>
                <a:tab pos="361950" algn="l"/>
                <a:tab pos="1162050" algn="l"/>
              </a:tabLst>
            </a:pPr>
            <a:r>
              <a:rPr lang="en-GB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 Done:ERR   = sum of Datasets that are PartUpdated with status Error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B3428CEC-D8D2-4D93-A5D6-1A4DCEF561E6}"/>
              </a:ext>
            </a:extLst>
          </p:cNvPr>
          <p:cNvSpPr txBox="1"/>
          <p:nvPr/>
        </p:nvSpPr>
        <p:spPr>
          <a:xfrm>
            <a:off x="338002" y="5385448"/>
            <a:ext cx="9434857" cy="83099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 dirty="0">
                <a:solidFill>
                  <a:schemeClr val="tx1"/>
                </a:solidFill>
                <a:latin typeface="+mn-lt"/>
              </a:rPr>
              <a:t>Notes:</a:t>
            </a:r>
          </a:p>
          <a:p>
            <a:pPr marL="171450" indent="-171450" algn="l">
              <a:buFont typeface="Wingdings" panose="05000000000000000000" pitchFamily="2" charset="2"/>
              <a:buChar char="§"/>
            </a:pPr>
            <a:r>
              <a:rPr lang="en-GB" sz="1200" dirty="0" err="1">
                <a:solidFill>
                  <a:schemeClr val="tx1"/>
                </a:solidFill>
              </a:rPr>
              <a:t>eXludes</a:t>
            </a:r>
            <a:r>
              <a:rPr lang="en-GB" sz="1200" dirty="0">
                <a:solidFill>
                  <a:schemeClr val="tx1"/>
                </a:solidFill>
              </a:rPr>
              <a:t> are done for: </a:t>
            </a:r>
            <a:r>
              <a:rPr lang="en-GB" sz="1200" dirty="0">
                <a:solidFill>
                  <a:schemeClr val="tx1"/>
                </a:solidFill>
                <a:latin typeface="+mn-lt"/>
              </a:rPr>
              <a:t>Parts that cannot be </a:t>
            </a:r>
            <a:r>
              <a:rPr lang="en-GB" sz="1200" dirty="0" err="1">
                <a:solidFill>
                  <a:schemeClr val="tx1"/>
                </a:solidFill>
                <a:latin typeface="+mn-lt"/>
              </a:rPr>
              <a:t>PartUpdated</a:t>
            </a:r>
            <a:r>
              <a:rPr lang="en-GB" sz="1200" dirty="0">
                <a:solidFill>
                  <a:schemeClr val="tx1"/>
                </a:solidFill>
                <a:latin typeface="+mn-lt"/>
              </a:rPr>
              <a:t> like </a:t>
            </a:r>
            <a:r>
              <a:rPr lang="en-GB" sz="1200" dirty="0">
                <a:solidFill>
                  <a:schemeClr val="tx1"/>
                </a:solidFill>
              </a:rPr>
              <a:t>CAE* (Example: </a:t>
            </a:r>
            <a:r>
              <a:rPr lang="en-GB" sz="1200" dirty="0" err="1">
                <a:solidFill>
                  <a:schemeClr val="tx1"/>
                </a:solidFill>
                <a:latin typeface="+mn-lt"/>
              </a:rPr>
              <a:t>CAEMesh</a:t>
            </a:r>
            <a:r>
              <a:rPr lang="en-GB" sz="1200" dirty="0">
                <a:solidFill>
                  <a:schemeClr val="tx1"/>
                </a:solidFill>
                <a:latin typeface="+mn-lt"/>
              </a:rPr>
              <a:t>, </a:t>
            </a:r>
            <a:r>
              <a:rPr lang="en-GB" sz="1200" dirty="0" err="1">
                <a:solidFill>
                  <a:schemeClr val="tx1"/>
                </a:solidFill>
                <a:latin typeface="+mn-lt"/>
              </a:rPr>
              <a:t>CAESolution</a:t>
            </a:r>
            <a:r>
              <a:rPr lang="en-GB" sz="1200" dirty="0">
                <a:solidFill>
                  <a:schemeClr val="tx1"/>
                </a:solidFill>
                <a:latin typeface="+mn-lt"/>
              </a:rPr>
              <a:t>)</a:t>
            </a:r>
          </a:p>
          <a:p>
            <a:pPr marL="171450" indent="-171450" algn="l">
              <a:buFont typeface="Wingdings" panose="05000000000000000000" pitchFamily="2" charset="2"/>
              <a:buChar char="§"/>
            </a:pPr>
            <a:r>
              <a:rPr lang="en-GB" sz="1200" dirty="0" err="1">
                <a:solidFill>
                  <a:schemeClr val="tx1"/>
                </a:solidFill>
              </a:rPr>
              <a:t>eXludes</a:t>
            </a:r>
            <a:r>
              <a:rPr lang="en-GB" sz="1200" dirty="0">
                <a:solidFill>
                  <a:schemeClr val="tx1"/>
                </a:solidFill>
              </a:rPr>
              <a:t> are done for: </a:t>
            </a:r>
            <a:r>
              <a:rPr lang="en-GB" sz="1200" dirty="0">
                <a:solidFill>
                  <a:schemeClr val="tx1"/>
                </a:solidFill>
                <a:latin typeface="+mn-lt"/>
              </a:rPr>
              <a:t>Parts having TC Issues like </a:t>
            </a:r>
            <a:r>
              <a:rPr lang="en-GB" sz="1200" dirty="0">
                <a:solidFill>
                  <a:schemeClr val="tx1"/>
                </a:solidFill>
                <a:latin typeface="Arial Narrow" panose="020B0606020202030204" pitchFamily="34" charset="0"/>
              </a:rPr>
              <a:t>ERR_301_DSIsMissingFile, ERR_302_DSHasMutiCADFiles, ERR_150_IrHasDsWithSameName</a:t>
            </a:r>
          </a:p>
          <a:p>
            <a:pPr marL="171450" indent="-171450" algn="l">
              <a:buFont typeface="Wingdings" panose="05000000000000000000" pitchFamily="2" charset="2"/>
              <a:buChar char="§"/>
            </a:pPr>
            <a:r>
              <a:rPr lang="en-GB" sz="1200" dirty="0" err="1">
                <a:solidFill>
                  <a:schemeClr val="tx1"/>
                </a:solidFill>
              </a:rPr>
              <a:t>PartUpdate</a:t>
            </a:r>
            <a:r>
              <a:rPr lang="en-GB" sz="1200" dirty="0">
                <a:solidFill>
                  <a:schemeClr val="tx1"/>
                </a:solidFill>
              </a:rPr>
              <a:t> results and analyse are available in: </a:t>
            </a:r>
            <a:r>
              <a:rPr lang="en-GB" sz="1200" dirty="0">
                <a:solidFill>
                  <a:schemeClr val="tx1"/>
                </a:solidFill>
                <a:hlinkClick r:id="rId3" action="ppaction://hlinkfile"/>
              </a:rPr>
              <a:t>13-#Custom#_ALL_ProdSystem_AnalyseHappendErrors.xlsx</a:t>
            </a:r>
            <a:endParaRPr lang="en-GB" sz="1200" dirty="0">
              <a:solidFill>
                <a:schemeClr val="tx1"/>
              </a:solidFill>
              <a:latin typeface="+mn-lt"/>
            </a:endParaRPr>
          </a:p>
        </p:txBody>
      </p:sp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C8C5E264-EC5A-4752-BEB1-FCDEB8637659}"/>
              </a:ext>
            </a:extLst>
          </p:cNvPr>
          <p:cNvGrpSpPr/>
          <p:nvPr/>
        </p:nvGrpSpPr>
        <p:grpSpPr>
          <a:xfrm>
            <a:off x="133142" y="1037965"/>
            <a:ext cx="9515684" cy="5038985"/>
            <a:chOff x="881330" y="2140736"/>
            <a:chExt cx="8500533" cy="3928533"/>
          </a:xfrm>
        </p:grpSpPr>
        <p:cxnSp>
          <p:nvCxnSpPr>
            <p:cNvPr id="12" name="Gerader Verbinder 11">
              <a:extLst>
                <a:ext uri="{FF2B5EF4-FFF2-40B4-BE49-F238E27FC236}">
                  <a16:creationId xmlns:a16="http://schemas.microsoft.com/office/drawing/2014/main" id="{C4064970-710E-4680-A9A0-6726774FCB95}"/>
                </a:ext>
              </a:extLst>
            </p:cNvPr>
            <p:cNvCxnSpPr/>
            <p:nvPr/>
          </p:nvCxnSpPr>
          <p:spPr bwMode="auto">
            <a:xfrm flipV="1">
              <a:off x="881330" y="2140736"/>
              <a:ext cx="8500533" cy="3928533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hteck 12">
              <a:extLst>
                <a:ext uri="{FF2B5EF4-FFF2-40B4-BE49-F238E27FC236}">
                  <a16:creationId xmlns:a16="http://schemas.microsoft.com/office/drawing/2014/main" id="{D6512721-DB06-46AA-9CE0-B2AD4A50F043}"/>
                </a:ext>
              </a:extLst>
            </p:cNvPr>
            <p:cNvSpPr/>
            <p:nvPr/>
          </p:nvSpPr>
          <p:spPr bwMode="auto">
            <a:xfrm rot="20101041">
              <a:off x="3842083" y="3713970"/>
              <a:ext cx="2861476" cy="677333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2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Template </a:t>
              </a:r>
              <a:r>
                <a:rPr kumimoji="0" lang="de-DE" sz="2000" b="0" i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please</a:t>
              </a:r>
              <a:r>
                <a:rPr kumimoji="0" lang="de-DE" sz="2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 update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30952607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73611D3-D375-43AE-B574-BF52096CA9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7650" y="409575"/>
            <a:ext cx="9391650" cy="389209"/>
          </a:xfrm>
        </p:spPr>
        <p:txBody>
          <a:bodyPr/>
          <a:lstStyle/>
          <a:p>
            <a:r>
              <a:rPr lang="en-GB" dirty="0"/>
              <a:t>NX-</a:t>
            </a:r>
            <a:r>
              <a:rPr lang="en-GB" dirty="0" err="1"/>
              <a:t>PartUpdate</a:t>
            </a:r>
            <a:r>
              <a:rPr lang="en-GB" dirty="0"/>
              <a:t> Report Detailed Lists</a:t>
            </a:r>
          </a:p>
        </p:txBody>
      </p:sp>
      <p:sp>
        <p:nvSpPr>
          <p:cNvPr id="6" name="TextBox 1">
            <a:extLst>
              <a:ext uri="{FF2B5EF4-FFF2-40B4-BE49-F238E27FC236}">
                <a16:creationId xmlns:a16="http://schemas.microsoft.com/office/drawing/2014/main" id="{51641F8E-813F-4EDC-A8A8-D832E2D64854}"/>
              </a:ext>
            </a:extLst>
          </p:cNvPr>
          <p:cNvSpPr txBox="1"/>
          <p:nvPr/>
        </p:nvSpPr>
        <p:spPr>
          <a:xfrm>
            <a:off x="247650" y="1423575"/>
            <a:ext cx="9467850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algn="l" rtl="0" fontAlgn="base">
              <a:spcBef>
                <a:spcPct val="5000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5000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5000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5000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5000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l"/>
            <a:r>
              <a:rPr lang="en-US" sz="1400" b="1" dirty="0">
                <a:latin typeface="+mn-lt"/>
              </a:rPr>
              <a:t>In the excel-files you can find the following Results:</a:t>
            </a:r>
          </a:p>
          <a:p>
            <a:pPr marL="171450" indent="-171450">
              <a:buFontTx/>
              <a:buChar char="-"/>
            </a:pPr>
            <a:r>
              <a:rPr lang="en-US" sz="1600" b="1" dirty="0"/>
              <a:t>All documents for Site are stored in this Directory:</a:t>
            </a:r>
            <a:br>
              <a:rPr lang="en-US" sz="1400" dirty="0"/>
            </a:br>
            <a:r>
              <a:rPr lang="en-US" sz="1400" dirty="0">
                <a:solidFill>
                  <a:srgbClr val="FF0000"/>
                </a:solidFill>
              </a:rPr>
              <a:t>\\#Custom#.com\PLMShare\JobManagerV3_P\11-Documentation.Custom\02-PartUpdate#NXVer#ProdSystem\04-PartUpdateReports\#Site-1#</a:t>
            </a:r>
          </a:p>
          <a:p>
            <a:pPr marL="171450" indent="-171450">
              <a:buFontTx/>
              <a:buChar char="-"/>
            </a:pPr>
            <a:r>
              <a:rPr lang="en-US" sz="1600" b="1" dirty="0"/>
              <a:t>Overview over all </a:t>
            </a:r>
            <a:r>
              <a:rPr lang="en-US" sz="1600" b="1" dirty="0" err="1"/>
              <a:t>eXcludet</a:t>
            </a:r>
            <a:r>
              <a:rPr lang="en-US" sz="1600" b="1" dirty="0"/>
              <a:t> Datasets:</a:t>
            </a:r>
            <a:br>
              <a:rPr lang="en-US" sz="1400" dirty="0">
                <a:latin typeface="+mn-lt"/>
              </a:rPr>
            </a:br>
            <a:r>
              <a:rPr lang="en-US" sz="1400" dirty="0">
                <a:solidFill>
                  <a:srgbClr val="FF0000"/>
                </a:solidFill>
                <a:latin typeface="+mn-lt"/>
              </a:rPr>
              <a:t>\\#Custom#.com\PLMShare\JobManagerV3_P\11-Documentation.Custom\02-PartUpdate#NXVer#ProdSystem\04-PartUpdateReports\#Site-1#\01-#Custom#_#Site-1#_AllDatasets_eXcludet_becauseOf_Issues.xlsx</a:t>
            </a:r>
            <a:endParaRPr lang="en-US" sz="1400" dirty="0">
              <a:solidFill>
                <a:srgbClr val="FF0000"/>
              </a:solidFill>
            </a:endParaRPr>
          </a:p>
          <a:p>
            <a:pPr marL="171450" indent="-171450">
              <a:buFontTx/>
              <a:buChar char="-"/>
            </a:pPr>
            <a:r>
              <a:rPr lang="en-US" sz="1600" b="1" dirty="0"/>
              <a:t>All datasets having </a:t>
            </a:r>
            <a:r>
              <a:rPr lang="en-US" sz="1600" b="1" dirty="0" err="1"/>
              <a:t>PartUpdate</a:t>
            </a:r>
            <a:r>
              <a:rPr lang="en-US" sz="1600" b="1" dirty="0"/>
              <a:t> errors:</a:t>
            </a:r>
            <a:br>
              <a:rPr lang="en-US" sz="1400" dirty="0">
                <a:latin typeface="+mn-lt"/>
              </a:rPr>
            </a:br>
            <a:r>
              <a:rPr lang="en-GB" sz="1400" dirty="0">
                <a:solidFill>
                  <a:srgbClr val="FF0000"/>
                </a:solidFill>
              </a:rPr>
              <a:t>\\#Custom#.com\PLMShare\JobManagerV3_P\11-Documentation.Custom\02-PartUpdate#NXVer#ProdSystem\04-PartUpdateReports\#Site-1#\02-#Custom#_#Site-1#_AllDatasets_WithPartUpdateErrors.xlsx</a:t>
            </a:r>
          </a:p>
          <a:p>
            <a:pPr marL="171450" indent="-171450">
              <a:buFontTx/>
              <a:buChar char="-"/>
            </a:pPr>
            <a:r>
              <a:rPr lang="en-US" sz="1600" b="1" dirty="0"/>
              <a:t>Overview over all happened errors including result codes and result messages:</a:t>
            </a:r>
            <a:br>
              <a:rPr lang="en-US" sz="1400" dirty="0"/>
            </a:br>
            <a:r>
              <a:rPr lang="en-GB" sz="1400" dirty="0">
                <a:solidFill>
                  <a:srgbClr val="FF0000"/>
                </a:solidFill>
              </a:rPr>
              <a:t>\\#Custom#.com\PLMShare\JobManagerV3_P\11-Documentation.Custom\02-PartUpdate#NXVer#ProdSystem\04-PartUpdateReports\#Site-1#\03-#Custom#_#Site-1#_AllHappendErrors_Final.xlsx</a:t>
            </a:r>
          </a:p>
        </p:txBody>
      </p:sp>
    </p:spTree>
    <p:extLst>
      <p:ext uri="{BB962C8B-B14F-4D97-AF65-F5344CB8AC3E}">
        <p14:creationId xmlns:p14="http://schemas.microsoft.com/office/powerpoint/2010/main" val="747764110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247650" y="409575"/>
            <a:ext cx="9391650" cy="389209"/>
          </a:xfrm>
        </p:spPr>
        <p:txBody>
          <a:bodyPr/>
          <a:lstStyle/>
          <a:p>
            <a:r>
              <a:rPr lang="en-US" dirty="0"/>
              <a:t>Content of section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C8209B54-193F-489F-8388-30F9E13DCEF2}"/>
              </a:ext>
            </a:extLst>
          </p:cNvPr>
          <p:cNvSpPr/>
          <p:nvPr/>
        </p:nvSpPr>
        <p:spPr bwMode="auto">
          <a:xfrm>
            <a:off x="372427" y="5864888"/>
            <a:ext cx="8524875" cy="457200"/>
          </a:xfrm>
          <a:prstGeom prst="rect">
            <a:avLst/>
          </a:prstGeom>
          <a:solidFill>
            <a:srgbClr val="FFC000">
              <a:alpha val="36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000" b="0" i="0" u="none" strike="noStrike" cap="none" normalizeH="0" baseline="0" dirty="0">
              <a:ln>
                <a:noFill/>
              </a:ln>
              <a:solidFill>
                <a:schemeClr val="accent2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600489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73611D3-D375-43AE-B574-BF52096CA9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7650" y="409575"/>
            <a:ext cx="9391650" cy="389209"/>
          </a:xfrm>
        </p:spPr>
        <p:txBody>
          <a:bodyPr/>
          <a:lstStyle/>
          <a:p>
            <a:r>
              <a:rPr lang="en-GB" dirty="0"/>
              <a:t>NX-</a:t>
            </a:r>
            <a:r>
              <a:rPr lang="en-GB" dirty="0" err="1"/>
              <a:t>PartUpdate</a:t>
            </a:r>
            <a:r>
              <a:rPr lang="en-GB" dirty="0"/>
              <a:t> Report #DD.MM.YYYY# Issue: Datasets below folder of revision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35526923-48B6-4C43-8B50-552EAEFB77AA}"/>
              </a:ext>
            </a:extLst>
          </p:cNvPr>
          <p:cNvSpPr/>
          <p:nvPr/>
        </p:nvSpPr>
        <p:spPr>
          <a:xfrm>
            <a:off x="204443" y="942349"/>
            <a:ext cx="939165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GB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We have found the issue that some datases are not viewed under revision but under folder of revsion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C796136E-3E7C-4F25-8698-80AA7DB8367E}"/>
              </a:ext>
            </a:extLst>
          </p:cNvPr>
          <p:cNvSpPr txBox="1"/>
          <p:nvPr/>
        </p:nvSpPr>
        <p:spPr>
          <a:xfrm>
            <a:off x="204443" y="4017083"/>
            <a:ext cx="42948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200" dirty="0" err="1">
                <a:solidFill>
                  <a:schemeClr val="tx1"/>
                </a:solidFill>
                <a:latin typeface="+mn-lt"/>
              </a:rPr>
              <a:t>PartUpdate</a:t>
            </a:r>
            <a:r>
              <a:rPr lang="en-GB" sz="1200" dirty="0">
                <a:solidFill>
                  <a:schemeClr val="tx1"/>
                </a:solidFill>
                <a:latin typeface="+mn-lt"/>
              </a:rPr>
              <a:t> analyses from </a:t>
            </a:r>
            <a:r>
              <a:rPr lang="en-GB" sz="1200" dirty="0" err="1">
                <a:solidFill>
                  <a:schemeClr val="tx1"/>
                </a:solidFill>
                <a:latin typeface="+mn-lt"/>
              </a:rPr>
              <a:t>PartUpdate</a:t>
            </a:r>
            <a:r>
              <a:rPr lang="en-GB" sz="1200" dirty="0">
                <a:solidFill>
                  <a:schemeClr val="tx1"/>
                </a:solidFill>
                <a:latin typeface="+mn-lt"/>
              </a:rPr>
              <a:t> Logfile: </a:t>
            </a:r>
            <a:r>
              <a:rPr lang="en-GB" sz="1200" dirty="0" err="1">
                <a:solidFill>
                  <a:schemeClr val="tx1"/>
                </a:solidFill>
                <a:latin typeface="+mn-lt"/>
              </a:rPr>
              <a:t>Rf:ERR:File</a:t>
            </a:r>
            <a:r>
              <a:rPr lang="en-GB" sz="1200" dirty="0">
                <a:solidFill>
                  <a:schemeClr val="tx1"/>
                </a:solidFill>
                <a:latin typeface="+mn-lt"/>
              </a:rPr>
              <a:t> not found</a:t>
            </a:r>
          </a:p>
        </p:txBody>
      </p:sp>
      <p:cxnSp>
        <p:nvCxnSpPr>
          <p:cNvPr id="21" name="Gerader Verbinder 20">
            <a:extLst>
              <a:ext uri="{FF2B5EF4-FFF2-40B4-BE49-F238E27FC236}">
                <a16:creationId xmlns:a16="http://schemas.microsoft.com/office/drawing/2014/main" id="{22CA25CA-6FF6-407B-8FCD-80CD5E19BCBC}"/>
              </a:ext>
            </a:extLst>
          </p:cNvPr>
          <p:cNvCxnSpPr/>
          <p:nvPr/>
        </p:nvCxnSpPr>
        <p:spPr bwMode="auto">
          <a:xfrm>
            <a:off x="204443" y="3667433"/>
            <a:ext cx="9391650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feld 21">
            <a:extLst>
              <a:ext uri="{FF2B5EF4-FFF2-40B4-BE49-F238E27FC236}">
                <a16:creationId xmlns:a16="http://schemas.microsoft.com/office/drawing/2014/main" id="{3EDC1D13-2417-4586-A48D-A3811AF0A330}"/>
              </a:ext>
            </a:extLst>
          </p:cNvPr>
          <p:cNvSpPr txBox="1"/>
          <p:nvPr/>
        </p:nvSpPr>
        <p:spPr>
          <a:xfrm>
            <a:off x="224107" y="3766059"/>
            <a:ext cx="1347020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 dirty="0" err="1">
                <a:solidFill>
                  <a:schemeClr val="tx1"/>
                </a:solidFill>
                <a:latin typeface="+mn-lt"/>
              </a:rPr>
              <a:t>PartUpdate</a:t>
            </a:r>
            <a:r>
              <a:rPr lang="en-GB" sz="1200" dirty="0">
                <a:solidFill>
                  <a:schemeClr val="tx1"/>
                </a:solidFill>
                <a:latin typeface="+mn-lt"/>
              </a:rPr>
              <a:t> Analyse 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02C53555-B513-44C2-AFFE-BA648A03822A}"/>
              </a:ext>
            </a:extLst>
          </p:cNvPr>
          <p:cNvSpPr txBox="1"/>
          <p:nvPr/>
        </p:nvSpPr>
        <p:spPr>
          <a:xfrm>
            <a:off x="280219" y="1159696"/>
            <a:ext cx="1347020" cy="27699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 dirty="0">
                <a:solidFill>
                  <a:schemeClr val="tx1"/>
                </a:solidFill>
                <a:latin typeface="+mn-lt"/>
              </a:rPr>
              <a:t>TC Analyse </a:t>
            </a:r>
          </a:p>
        </p:txBody>
      </p: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982CF00B-F41E-4DB3-A736-87CE32575B61}"/>
              </a:ext>
            </a:extLst>
          </p:cNvPr>
          <p:cNvGrpSpPr/>
          <p:nvPr/>
        </p:nvGrpSpPr>
        <p:grpSpPr>
          <a:xfrm>
            <a:off x="-1057275" y="533400"/>
            <a:ext cx="12458700" cy="6553200"/>
            <a:chOff x="881330" y="2140736"/>
            <a:chExt cx="8500533" cy="3928533"/>
          </a:xfrm>
        </p:grpSpPr>
        <p:cxnSp>
          <p:nvCxnSpPr>
            <p:cNvPr id="15" name="Gerader Verbinder 14">
              <a:extLst>
                <a:ext uri="{FF2B5EF4-FFF2-40B4-BE49-F238E27FC236}">
                  <a16:creationId xmlns:a16="http://schemas.microsoft.com/office/drawing/2014/main" id="{D882F4AA-97CA-4819-A62D-5185B3A348A9}"/>
                </a:ext>
              </a:extLst>
            </p:cNvPr>
            <p:cNvCxnSpPr/>
            <p:nvPr/>
          </p:nvCxnSpPr>
          <p:spPr bwMode="auto">
            <a:xfrm flipV="1">
              <a:off x="881330" y="2140736"/>
              <a:ext cx="8500533" cy="3928533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Rechteck 15">
              <a:extLst>
                <a:ext uri="{FF2B5EF4-FFF2-40B4-BE49-F238E27FC236}">
                  <a16:creationId xmlns:a16="http://schemas.microsoft.com/office/drawing/2014/main" id="{DC506517-1E87-4CF1-8B52-D224CBE4602A}"/>
                </a:ext>
              </a:extLst>
            </p:cNvPr>
            <p:cNvSpPr/>
            <p:nvPr/>
          </p:nvSpPr>
          <p:spPr bwMode="auto">
            <a:xfrm rot="19895080">
              <a:off x="3842083" y="3713970"/>
              <a:ext cx="2861476" cy="677333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2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Template </a:t>
              </a:r>
              <a:r>
                <a:rPr kumimoji="0" lang="de-DE" sz="2000" b="0" i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please</a:t>
              </a:r>
              <a:r>
                <a:rPr kumimoji="0" lang="de-DE" sz="2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 update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02635766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247650" y="409575"/>
            <a:ext cx="9391650" cy="389209"/>
          </a:xfrm>
        </p:spPr>
        <p:txBody>
          <a:bodyPr/>
          <a:lstStyle/>
          <a:p>
            <a:r>
              <a:rPr lang="en-GB" dirty="0"/>
              <a:t>#Templates – Designs #Version: 18.04.2020/</a:t>
            </a:r>
            <a:r>
              <a:rPr lang="en-GB" dirty="0" err="1"/>
              <a:t>J.Fes</a:t>
            </a:r>
            <a:r>
              <a:rPr lang="en-GB" altLang="en-US" dirty="0"/>
              <a:t> 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6874133" y="1587298"/>
            <a:ext cx="2124236" cy="27699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>
                <a:solidFill>
                  <a:schemeClr val="tx1"/>
                </a:solidFill>
                <a:latin typeface="+mn-lt"/>
              </a:rPr>
              <a:t>XX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6874133" y="1223193"/>
            <a:ext cx="2124236" cy="276999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>
                <a:solidFill>
                  <a:schemeClr val="tx1"/>
                </a:solidFill>
                <a:latin typeface="+mn-lt"/>
              </a:rPr>
              <a:t>XX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6874133" y="2315508"/>
            <a:ext cx="2124236" cy="27699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>
                <a:solidFill>
                  <a:schemeClr val="tx1"/>
                </a:solidFill>
                <a:latin typeface="+mn-lt"/>
              </a:rPr>
              <a:t>XX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6874133" y="1951403"/>
            <a:ext cx="2124236" cy="27699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>
                <a:solidFill>
                  <a:schemeClr val="tx1"/>
                </a:solidFill>
                <a:latin typeface="+mn-lt"/>
              </a:rPr>
              <a:t>XX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6874133" y="3043718"/>
            <a:ext cx="2124236" cy="27699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>
                <a:solidFill>
                  <a:schemeClr val="tx1"/>
                </a:solidFill>
                <a:latin typeface="+mn-lt"/>
              </a:rPr>
              <a:t>XX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6874133" y="2679613"/>
            <a:ext cx="2124236" cy="27699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>
                <a:solidFill>
                  <a:schemeClr val="tx1"/>
                </a:solidFill>
                <a:latin typeface="+mn-lt"/>
              </a:rPr>
              <a:t>XX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6874133" y="3407824"/>
            <a:ext cx="2124236" cy="27699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>
                <a:solidFill>
                  <a:schemeClr val="tx1"/>
                </a:solidFill>
                <a:latin typeface="+mn-lt"/>
              </a:rPr>
              <a:t>XX</a:t>
            </a:r>
          </a:p>
        </p:txBody>
      </p:sp>
      <p:sp>
        <p:nvSpPr>
          <p:cNvPr id="11" name="Ellipse 10"/>
          <p:cNvSpPr/>
          <p:nvPr/>
        </p:nvSpPr>
        <p:spPr bwMode="auto">
          <a:xfrm>
            <a:off x="284166" y="155575"/>
            <a:ext cx="254000" cy="254000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trike="noStrike" cap="none" normalizeH="0">
                <a:ln>
                  <a:noFill/>
                </a:ln>
                <a:solidFill>
                  <a:schemeClr val="tx1"/>
                </a:solidFill>
                <a:effectLst/>
                <a:latin typeface="Arial"/>
              </a:rPr>
              <a:t>1</a:t>
            </a:r>
          </a:p>
        </p:txBody>
      </p:sp>
      <p:sp>
        <p:nvSpPr>
          <p:cNvPr id="12" name="Ellipse 11"/>
          <p:cNvSpPr/>
          <p:nvPr/>
        </p:nvSpPr>
        <p:spPr bwMode="auto">
          <a:xfrm>
            <a:off x="690540" y="158169"/>
            <a:ext cx="254000" cy="254000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trike="noStrike" cap="none" normalizeH="0">
                <a:ln>
                  <a:noFill/>
                </a:ln>
                <a:solidFill>
                  <a:schemeClr val="tx1"/>
                </a:solidFill>
                <a:effectLst/>
                <a:latin typeface="Arial"/>
              </a:rPr>
              <a:t>2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4661986" y="1575241"/>
            <a:ext cx="2124236" cy="27699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>
                <a:solidFill>
                  <a:schemeClr val="tx1"/>
                </a:solidFill>
                <a:latin typeface="+mn-lt"/>
              </a:rPr>
              <a:t>XX</a:t>
            </a:r>
          </a:p>
        </p:txBody>
      </p:sp>
      <p:sp>
        <p:nvSpPr>
          <p:cNvPr id="17" name="Textfeld 16"/>
          <p:cNvSpPr txBox="1"/>
          <p:nvPr/>
        </p:nvSpPr>
        <p:spPr>
          <a:xfrm>
            <a:off x="4661986" y="1223193"/>
            <a:ext cx="2124236" cy="276999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>
                <a:solidFill>
                  <a:schemeClr val="bg1"/>
                </a:solidFill>
                <a:latin typeface="+mn-lt"/>
              </a:rPr>
              <a:t>XX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4661986" y="2313296"/>
            <a:ext cx="2124236" cy="276999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>
                <a:solidFill>
                  <a:schemeClr val="tx1"/>
                </a:solidFill>
                <a:latin typeface="+mn-lt"/>
              </a:rPr>
              <a:t>XX</a:t>
            </a:r>
          </a:p>
        </p:txBody>
      </p:sp>
      <p:sp>
        <p:nvSpPr>
          <p:cNvPr id="19" name="Textfeld 18"/>
          <p:cNvSpPr txBox="1"/>
          <p:nvPr/>
        </p:nvSpPr>
        <p:spPr>
          <a:xfrm>
            <a:off x="4661986" y="1952543"/>
            <a:ext cx="2124236" cy="276999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>
                <a:solidFill>
                  <a:schemeClr val="tx1"/>
                </a:solidFill>
                <a:latin typeface="+mn-lt"/>
              </a:rPr>
              <a:t>XX</a:t>
            </a:r>
          </a:p>
        </p:txBody>
      </p:sp>
      <p:sp>
        <p:nvSpPr>
          <p:cNvPr id="20" name="Textfeld 19"/>
          <p:cNvSpPr txBox="1"/>
          <p:nvPr/>
        </p:nvSpPr>
        <p:spPr>
          <a:xfrm>
            <a:off x="4661986" y="3040594"/>
            <a:ext cx="2124236" cy="276999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>
                <a:solidFill>
                  <a:schemeClr val="tx1"/>
                </a:solidFill>
                <a:latin typeface="+mn-lt"/>
              </a:rPr>
              <a:t>XX</a:t>
            </a:r>
          </a:p>
        </p:txBody>
      </p:sp>
      <p:sp>
        <p:nvSpPr>
          <p:cNvPr id="21" name="Textfeld 20"/>
          <p:cNvSpPr txBox="1"/>
          <p:nvPr/>
        </p:nvSpPr>
        <p:spPr>
          <a:xfrm>
            <a:off x="4661986" y="2689162"/>
            <a:ext cx="2124236" cy="276999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>
                <a:solidFill>
                  <a:schemeClr val="tx1"/>
                </a:solidFill>
                <a:latin typeface="+mn-lt"/>
              </a:rPr>
              <a:t>XX</a:t>
            </a:r>
          </a:p>
        </p:txBody>
      </p:sp>
      <p:sp>
        <p:nvSpPr>
          <p:cNvPr id="22" name="Textfeld 21"/>
          <p:cNvSpPr txBox="1"/>
          <p:nvPr/>
        </p:nvSpPr>
        <p:spPr>
          <a:xfrm>
            <a:off x="4661986" y="3407825"/>
            <a:ext cx="2124236" cy="276999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>
                <a:solidFill>
                  <a:schemeClr val="tx1"/>
                </a:solidFill>
                <a:latin typeface="+mn-lt"/>
              </a:rPr>
              <a:t>XX</a:t>
            </a:r>
          </a:p>
        </p:txBody>
      </p:sp>
      <p:grpSp>
        <p:nvGrpSpPr>
          <p:cNvPr id="7177" name="Gruppieren 7176">
            <a:extLst>
              <a:ext uri="{FF2B5EF4-FFF2-40B4-BE49-F238E27FC236}">
                <a16:creationId xmlns:a16="http://schemas.microsoft.com/office/drawing/2014/main" id="{0E74CAD7-85B1-4425-9C7A-E4A699376819}"/>
              </a:ext>
            </a:extLst>
          </p:cNvPr>
          <p:cNvGrpSpPr/>
          <p:nvPr/>
        </p:nvGrpSpPr>
        <p:grpSpPr>
          <a:xfrm>
            <a:off x="503168" y="3634835"/>
            <a:ext cx="1205148" cy="366606"/>
            <a:chOff x="2349810" y="7162194"/>
            <a:chExt cx="1205148" cy="366606"/>
          </a:xfrm>
        </p:grpSpPr>
        <p:sp>
          <p:nvSpPr>
            <p:cNvPr id="28" name="Flussdiagramm: Verbindungsstelle 27"/>
            <p:cNvSpPr/>
            <p:nvPr/>
          </p:nvSpPr>
          <p:spPr bwMode="auto">
            <a:xfrm>
              <a:off x="2349810" y="7409755"/>
              <a:ext cx="127000" cy="119045"/>
            </a:xfrm>
            <a:prstGeom prst="flowChartConnector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+mn-lt"/>
              </a:endParaRPr>
            </a:p>
          </p:txBody>
        </p:sp>
        <p:sp>
          <p:nvSpPr>
            <p:cNvPr id="29" name="Flussdiagramm: Verbindungsstelle 28"/>
            <p:cNvSpPr/>
            <p:nvPr/>
          </p:nvSpPr>
          <p:spPr bwMode="auto">
            <a:xfrm>
              <a:off x="3427958" y="7162194"/>
              <a:ext cx="127000" cy="119045"/>
            </a:xfrm>
            <a:prstGeom prst="flowChartConnector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+mn-lt"/>
              </a:endParaRPr>
            </a:p>
          </p:txBody>
        </p:sp>
        <p:cxnSp>
          <p:nvCxnSpPr>
            <p:cNvPr id="30" name="Gewinkelte Verbindung 29"/>
            <p:cNvCxnSpPr>
              <a:stCxn id="28" idx="6"/>
              <a:endCxn id="29" idx="2"/>
            </p:cNvCxnSpPr>
            <p:nvPr/>
          </p:nvCxnSpPr>
          <p:spPr bwMode="auto">
            <a:xfrm flipV="1">
              <a:off x="2476810" y="7221717"/>
              <a:ext cx="951148" cy="247561"/>
            </a:xfrm>
            <a:prstGeom prst="bentConnector3">
              <a:avLst>
                <a:gd name="adj1" fmla="val 50000"/>
              </a:avLst>
            </a:pr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7178" name="Gruppieren 7177">
            <a:extLst>
              <a:ext uri="{FF2B5EF4-FFF2-40B4-BE49-F238E27FC236}">
                <a16:creationId xmlns:a16="http://schemas.microsoft.com/office/drawing/2014/main" id="{23EEF573-89A8-4690-B23D-5091DC4ECC60}"/>
              </a:ext>
            </a:extLst>
          </p:cNvPr>
          <p:cNvGrpSpPr/>
          <p:nvPr/>
        </p:nvGrpSpPr>
        <p:grpSpPr>
          <a:xfrm>
            <a:off x="1903747" y="3634835"/>
            <a:ext cx="1204191" cy="366606"/>
            <a:chOff x="2413310" y="7739579"/>
            <a:chExt cx="1204191" cy="366606"/>
          </a:xfrm>
        </p:grpSpPr>
        <p:sp>
          <p:nvSpPr>
            <p:cNvPr id="31" name="Flussdiagramm: Verbindungsstelle 30"/>
            <p:cNvSpPr/>
            <p:nvPr/>
          </p:nvSpPr>
          <p:spPr bwMode="auto">
            <a:xfrm>
              <a:off x="2413310" y="7987140"/>
              <a:ext cx="127000" cy="119045"/>
            </a:xfrm>
            <a:prstGeom prst="flowChartConnector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+mn-lt"/>
              </a:endParaRPr>
            </a:p>
          </p:txBody>
        </p:sp>
        <p:sp>
          <p:nvSpPr>
            <p:cNvPr id="32" name="Flussdiagramm: Verbindungsstelle 31"/>
            <p:cNvSpPr/>
            <p:nvPr/>
          </p:nvSpPr>
          <p:spPr bwMode="auto">
            <a:xfrm>
              <a:off x="3490501" y="7739579"/>
              <a:ext cx="127000" cy="119045"/>
            </a:xfrm>
            <a:prstGeom prst="flowChartConnector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+mn-lt"/>
              </a:endParaRPr>
            </a:p>
          </p:txBody>
        </p:sp>
        <p:cxnSp>
          <p:nvCxnSpPr>
            <p:cNvPr id="33" name="Gewinkelte Verbindung 32"/>
            <p:cNvCxnSpPr>
              <a:stCxn id="31" idx="6"/>
              <a:endCxn id="32" idx="2"/>
            </p:cNvCxnSpPr>
            <p:nvPr/>
          </p:nvCxnSpPr>
          <p:spPr bwMode="auto">
            <a:xfrm flipV="1">
              <a:off x="2540310" y="7799102"/>
              <a:ext cx="950191" cy="247561"/>
            </a:xfrm>
            <a:prstGeom prst="bentConnector3">
              <a:avLst>
                <a:gd name="adj1" fmla="val 50000"/>
              </a:avLst>
            </a:pr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</p:grpSp>
      <p:grpSp>
        <p:nvGrpSpPr>
          <p:cNvPr id="7174" name="Gruppieren 7173">
            <a:extLst>
              <a:ext uri="{FF2B5EF4-FFF2-40B4-BE49-F238E27FC236}">
                <a16:creationId xmlns:a16="http://schemas.microsoft.com/office/drawing/2014/main" id="{BACD5170-7706-4B92-9F95-6E9EB36AED4B}"/>
              </a:ext>
            </a:extLst>
          </p:cNvPr>
          <p:cNvGrpSpPr/>
          <p:nvPr/>
        </p:nvGrpSpPr>
        <p:grpSpPr>
          <a:xfrm>
            <a:off x="503168" y="4150906"/>
            <a:ext cx="1152519" cy="385304"/>
            <a:chOff x="4170261" y="7020422"/>
            <a:chExt cx="1152519" cy="385304"/>
          </a:xfrm>
        </p:grpSpPr>
        <p:sp>
          <p:nvSpPr>
            <p:cNvPr id="34" name="Flussdiagramm: Verbindungsstelle 33"/>
            <p:cNvSpPr/>
            <p:nvPr/>
          </p:nvSpPr>
          <p:spPr bwMode="auto">
            <a:xfrm>
              <a:off x="5195780" y="7286681"/>
              <a:ext cx="127000" cy="119045"/>
            </a:xfrm>
            <a:prstGeom prst="flowChartConnector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+mn-lt"/>
              </a:endParaRPr>
            </a:p>
          </p:txBody>
        </p:sp>
        <p:sp>
          <p:nvSpPr>
            <p:cNvPr id="35" name="Flussdiagramm: Verbindungsstelle 34"/>
            <p:cNvSpPr/>
            <p:nvPr/>
          </p:nvSpPr>
          <p:spPr bwMode="auto">
            <a:xfrm>
              <a:off x="4170261" y="7020422"/>
              <a:ext cx="127000" cy="119045"/>
            </a:xfrm>
            <a:prstGeom prst="flowChartConnector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+mn-lt"/>
              </a:endParaRPr>
            </a:p>
          </p:txBody>
        </p:sp>
        <p:cxnSp>
          <p:nvCxnSpPr>
            <p:cNvPr id="36" name="Gewinkelte Verbindung 35"/>
            <p:cNvCxnSpPr>
              <a:cxnSpLocks/>
              <a:stCxn id="34" idx="2"/>
              <a:endCxn id="35" idx="6"/>
            </p:cNvCxnSpPr>
            <p:nvPr/>
          </p:nvCxnSpPr>
          <p:spPr bwMode="auto">
            <a:xfrm rot="10800000">
              <a:off x="4297262" y="7079946"/>
              <a:ext cx="898519" cy="266259"/>
            </a:xfrm>
            <a:prstGeom prst="bentConnector3">
              <a:avLst>
                <a:gd name="adj1" fmla="val 50000"/>
              </a:avLst>
            </a:pr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7179" name="Gruppieren 7178">
            <a:extLst>
              <a:ext uri="{FF2B5EF4-FFF2-40B4-BE49-F238E27FC236}">
                <a16:creationId xmlns:a16="http://schemas.microsoft.com/office/drawing/2014/main" id="{82B2DEEB-BBBE-4AAC-A7BF-44B63C2AD225}"/>
              </a:ext>
            </a:extLst>
          </p:cNvPr>
          <p:cNvGrpSpPr/>
          <p:nvPr/>
        </p:nvGrpSpPr>
        <p:grpSpPr>
          <a:xfrm>
            <a:off x="1905748" y="4193551"/>
            <a:ext cx="1203077" cy="563907"/>
            <a:chOff x="4176301" y="7680057"/>
            <a:chExt cx="1203077" cy="563907"/>
          </a:xfrm>
        </p:grpSpPr>
        <p:sp>
          <p:nvSpPr>
            <p:cNvPr id="37" name="Flussdiagramm: Verbindungsstelle 36"/>
            <p:cNvSpPr/>
            <p:nvPr/>
          </p:nvSpPr>
          <p:spPr bwMode="auto">
            <a:xfrm>
              <a:off x="5252378" y="8124919"/>
              <a:ext cx="127000" cy="119045"/>
            </a:xfrm>
            <a:prstGeom prst="flowChartConnector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+mn-lt"/>
              </a:endParaRPr>
            </a:p>
          </p:txBody>
        </p:sp>
        <p:sp>
          <p:nvSpPr>
            <p:cNvPr id="38" name="Flussdiagramm: Verbindungsstelle 37"/>
            <p:cNvSpPr/>
            <p:nvPr/>
          </p:nvSpPr>
          <p:spPr bwMode="auto">
            <a:xfrm>
              <a:off x="4176301" y="7680057"/>
              <a:ext cx="127000" cy="119045"/>
            </a:xfrm>
            <a:prstGeom prst="flowChartConnector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+mn-lt"/>
              </a:endParaRPr>
            </a:p>
          </p:txBody>
        </p:sp>
        <p:cxnSp>
          <p:nvCxnSpPr>
            <p:cNvPr id="39" name="Gewinkelte Verbindung 38"/>
            <p:cNvCxnSpPr>
              <a:cxnSpLocks/>
              <a:stCxn id="37" idx="0"/>
              <a:endCxn id="38" idx="4"/>
            </p:cNvCxnSpPr>
            <p:nvPr/>
          </p:nvCxnSpPr>
          <p:spPr bwMode="auto">
            <a:xfrm rot="16200000" flipV="1">
              <a:off x="4614932" y="7423972"/>
              <a:ext cx="325817" cy="1076077"/>
            </a:xfrm>
            <a:prstGeom prst="bentConnector3">
              <a:avLst>
                <a:gd name="adj1" fmla="val 50000"/>
              </a:avLst>
            </a:pr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</p:grpSp>
      <p:graphicFrame>
        <p:nvGraphicFramePr>
          <p:cNvPr id="52" name="Object 7">
            <a:extLst>
              <a:ext uri="{FF2B5EF4-FFF2-40B4-BE49-F238E27FC236}">
                <a16:creationId xmlns:a16="http://schemas.microsoft.com/office/drawing/2014/main" id="{B65DA397-BE1B-43E0-BD9F-6115A85C755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70302" y="2517350"/>
          <a:ext cx="304800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2" name="Photo Editor Photo" r:id="rId4" imgW="304923" imgH="304923" progId="MSPhotoEd.3">
                  <p:embed/>
                </p:oleObj>
              </mc:Choice>
              <mc:Fallback>
                <p:oleObj name="Photo Editor Photo" r:id="rId4" imgW="304923" imgH="304923" progId="MSPhotoEd.3">
                  <p:embed/>
                  <p:pic>
                    <p:nvPicPr>
                      <p:cNvPr id="52" name="Object 7">
                        <a:extLst>
                          <a:ext uri="{FF2B5EF4-FFF2-40B4-BE49-F238E27FC236}">
                            <a16:creationId xmlns:a16="http://schemas.microsoft.com/office/drawing/2014/main" id="{B65DA397-BE1B-43E0-BD9F-6115A85C755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0302" y="2517350"/>
                        <a:ext cx="304800" cy="304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3" name="Picture 8" descr="wichtig">
            <a:extLst>
              <a:ext uri="{FF2B5EF4-FFF2-40B4-BE49-F238E27FC236}">
                <a16:creationId xmlns:a16="http://schemas.microsoft.com/office/drawing/2014/main" id="{AF321A40-AEC2-40C5-8A4D-3E8A5BD9FC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848" y="2538925"/>
            <a:ext cx="331788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" name="Rectangle 9">
            <a:extLst>
              <a:ext uri="{FF2B5EF4-FFF2-40B4-BE49-F238E27FC236}">
                <a16:creationId xmlns:a16="http://schemas.microsoft.com/office/drawing/2014/main" id="{C4CCD1FC-7C4D-4BB7-9529-E42432E922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762" y="2017693"/>
            <a:ext cx="3682598" cy="40011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lIns="90000" tIns="0" rIns="0" bIns="0">
            <a:spAutoFit/>
          </a:bodyPr>
          <a:lstStyle>
            <a:lvl1pPr algn="ctr"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1pPr>
            <a:lvl2pPr marL="742950" indent="-285750" algn="ctr"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2pPr>
            <a:lvl3pPr marL="1143000" indent="-228600" algn="ctr"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3pPr>
            <a:lvl4pPr marL="1600200" indent="-228600" algn="ctr"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4pPr>
            <a:lvl5pPr marL="2057400" indent="-228600" algn="ctr"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9pPr>
          </a:lstStyle>
          <a:p>
            <a:pPr algn="l" eaLnBrk="1" hangingPunct="1"/>
            <a:r>
              <a:rPr lang="en-GB" altLang="en-US" sz="2600" dirty="0">
                <a:solidFill>
                  <a:schemeClr val="tx1"/>
                </a:solidFill>
              </a:rPr>
              <a:t># Standard Symbols</a:t>
            </a:r>
          </a:p>
        </p:txBody>
      </p:sp>
      <p:sp>
        <p:nvSpPr>
          <p:cNvPr id="55" name="Textfeld 54">
            <a:extLst>
              <a:ext uri="{FF2B5EF4-FFF2-40B4-BE49-F238E27FC236}">
                <a16:creationId xmlns:a16="http://schemas.microsoft.com/office/drawing/2014/main" id="{0434A18A-62C2-4275-A11F-3772502C0043}"/>
              </a:ext>
            </a:extLst>
          </p:cNvPr>
          <p:cNvSpPr txBox="1"/>
          <p:nvPr/>
        </p:nvSpPr>
        <p:spPr>
          <a:xfrm>
            <a:off x="408790" y="1631028"/>
            <a:ext cx="504000" cy="25736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36000" tIns="36000" rIns="36000" bIns="36000" rtlCol="0" anchor="ctr">
            <a:spAutoFit/>
          </a:bodyPr>
          <a:lstStyle/>
          <a:p>
            <a:r>
              <a:rPr lang="en-GB" sz="1200">
                <a:solidFill>
                  <a:schemeClr val="tx1"/>
                </a:solidFill>
                <a:latin typeface="+mn-lt"/>
              </a:rPr>
              <a:t>OK</a:t>
            </a:r>
          </a:p>
        </p:txBody>
      </p:sp>
      <p:sp>
        <p:nvSpPr>
          <p:cNvPr id="56" name="Textfeld 55">
            <a:extLst>
              <a:ext uri="{FF2B5EF4-FFF2-40B4-BE49-F238E27FC236}">
                <a16:creationId xmlns:a16="http://schemas.microsoft.com/office/drawing/2014/main" id="{64ADFAE3-C820-49DA-9871-DFED66CA5EAE}"/>
              </a:ext>
            </a:extLst>
          </p:cNvPr>
          <p:cNvSpPr txBox="1"/>
          <p:nvPr/>
        </p:nvSpPr>
        <p:spPr>
          <a:xfrm>
            <a:off x="1002881" y="1626389"/>
            <a:ext cx="504000" cy="25736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36000" tIns="36000" rIns="36000" bIns="36000" rtlCol="0" anchor="ctr">
            <a:spAutoFit/>
          </a:bodyPr>
          <a:lstStyle/>
          <a:p>
            <a:r>
              <a:rPr lang="en-GB" sz="1200">
                <a:solidFill>
                  <a:schemeClr val="tx1"/>
                </a:solidFill>
                <a:latin typeface="+mn-lt"/>
              </a:rPr>
              <a:t>WRN</a:t>
            </a:r>
          </a:p>
        </p:txBody>
      </p:sp>
      <p:sp>
        <p:nvSpPr>
          <p:cNvPr id="57" name="Textfeld 56">
            <a:extLst>
              <a:ext uri="{FF2B5EF4-FFF2-40B4-BE49-F238E27FC236}">
                <a16:creationId xmlns:a16="http://schemas.microsoft.com/office/drawing/2014/main" id="{A26D6A6E-BADC-434E-B969-858ADAF16E9B}"/>
              </a:ext>
            </a:extLst>
          </p:cNvPr>
          <p:cNvSpPr txBox="1"/>
          <p:nvPr/>
        </p:nvSpPr>
        <p:spPr>
          <a:xfrm>
            <a:off x="1619997" y="1631027"/>
            <a:ext cx="504000" cy="25736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36000" tIns="36000" rIns="36000" bIns="36000" rtlCol="0" anchor="ctr">
            <a:spAutoFit/>
          </a:bodyPr>
          <a:lstStyle>
            <a:defPPr>
              <a:defRPr lang="en-US"/>
            </a:defPPr>
            <a:lvl1pPr algn="l">
              <a:defRPr sz="1200">
                <a:solidFill>
                  <a:schemeClr val="tx1"/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pPr algn="ctr"/>
            <a:r>
              <a:rPr lang="en-GB"/>
              <a:t>ERR</a:t>
            </a:r>
          </a:p>
        </p:txBody>
      </p:sp>
      <p:sp>
        <p:nvSpPr>
          <p:cNvPr id="58" name="Rectangle 9">
            <a:extLst>
              <a:ext uri="{FF2B5EF4-FFF2-40B4-BE49-F238E27FC236}">
                <a16:creationId xmlns:a16="http://schemas.microsoft.com/office/drawing/2014/main" id="{ED6EFF67-1AFC-4555-9682-8AEAAB789D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762" y="1134963"/>
            <a:ext cx="3682598" cy="40011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lIns="90000" tIns="0" rIns="0" bIns="0">
            <a:spAutoFit/>
          </a:bodyPr>
          <a:lstStyle>
            <a:lvl1pPr algn="ctr"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1pPr>
            <a:lvl2pPr marL="742950" indent="-285750" algn="ctr"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2pPr>
            <a:lvl3pPr marL="1143000" indent="-228600" algn="ctr"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3pPr>
            <a:lvl4pPr marL="1600200" indent="-228600" algn="ctr"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4pPr>
            <a:lvl5pPr marL="2057400" indent="-228600" algn="ctr"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9pPr>
          </a:lstStyle>
          <a:p>
            <a:pPr algn="l"/>
            <a:r>
              <a:rPr lang="en-GB" altLang="en-US" sz="2600" dirty="0">
                <a:solidFill>
                  <a:schemeClr val="tx1"/>
                </a:solidFill>
              </a:rPr>
              <a:t># Standard Labels</a:t>
            </a:r>
          </a:p>
        </p:txBody>
      </p:sp>
      <p:sp>
        <p:nvSpPr>
          <p:cNvPr id="77" name="Rectangle 9">
            <a:extLst>
              <a:ext uri="{FF2B5EF4-FFF2-40B4-BE49-F238E27FC236}">
                <a16:creationId xmlns:a16="http://schemas.microsoft.com/office/drawing/2014/main" id="{26C48259-5AA9-4596-BF9F-9BD0E859DF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762" y="3134845"/>
            <a:ext cx="3682598" cy="40011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lIns="90000" tIns="0" rIns="0" bIns="0">
            <a:spAutoFit/>
          </a:bodyPr>
          <a:lstStyle>
            <a:lvl1pPr algn="ctr"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1pPr>
            <a:lvl2pPr marL="742950" indent="-285750" algn="ctr"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2pPr>
            <a:lvl3pPr marL="1143000" indent="-228600" algn="ctr"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3pPr>
            <a:lvl4pPr marL="1600200" indent="-228600" algn="ctr"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4pPr>
            <a:lvl5pPr marL="2057400" indent="-228600" algn="ctr"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9pPr>
          </a:lstStyle>
          <a:p>
            <a:pPr algn="l"/>
            <a:r>
              <a:rPr lang="en-GB" altLang="en-US" sz="2600" dirty="0">
                <a:solidFill>
                  <a:schemeClr val="tx1"/>
                </a:solidFill>
              </a:rPr>
              <a:t># Standard Connection lines</a:t>
            </a:r>
          </a:p>
        </p:txBody>
      </p:sp>
      <p:sp>
        <p:nvSpPr>
          <p:cNvPr id="79" name="Textfeld 78">
            <a:extLst>
              <a:ext uri="{FF2B5EF4-FFF2-40B4-BE49-F238E27FC236}">
                <a16:creationId xmlns:a16="http://schemas.microsoft.com/office/drawing/2014/main" id="{D1ABDD9C-6181-4B99-B4AA-FAF03BEADBCD}"/>
              </a:ext>
            </a:extLst>
          </p:cNvPr>
          <p:cNvSpPr txBox="1"/>
          <p:nvPr/>
        </p:nvSpPr>
        <p:spPr>
          <a:xfrm>
            <a:off x="4721978" y="4391644"/>
            <a:ext cx="2124236" cy="27699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>
                <a:solidFill>
                  <a:schemeClr val="tx1"/>
                </a:solidFill>
                <a:latin typeface="+mn-lt"/>
              </a:rPr>
              <a:t>Document description</a:t>
            </a:r>
          </a:p>
        </p:txBody>
      </p:sp>
      <p:sp>
        <p:nvSpPr>
          <p:cNvPr id="80" name="Rectangle 9">
            <a:extLst>
              <a:ext uri="{FF2B5EF4-FFF2-40B4-BE49-F238E27FC236}">
                <a16:creationId xmlns:a16="http://schemas.microsoft.com/office/drawing/2014/main" id="{55C27733-7D8D-45BC-99FE-EF665F24A3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94910" y="3830836"/>
            <a:ext cx="4303459" cy="40011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lIns="90000" tIns="0" rIns="0" bIns="0">
            <a:spAutoFit/>
          </a:bodyPr>
          <a:lstStyle>
            <a:lvl1pPr algn="ctr"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1pPr>
            <a:lvl2pPr marL="742950" indent="-285750" algn="ctr"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2pPr>
            <a:lvl3pPr marL="1143000" indent="-228600" algn="ctr"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3pPr>
            <a:lvl4pPr marL="1600200" indent="-228600" algn="ctr"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4pPr>
            <a:lvl5pPr marL="2057400" indent="-228600" algn="ctr"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9pPr>
          </a:lstStyle>
          <a:p>
            <a:pPr algn="l"/>
            <a:r>
              <a:rPr lang="en-GB" altLang="en-US" sz="2600" dirty="0">
                <a:solidFill>
                  <a:schemeClr val="tx1"/>
                </a:solidFill>
              </a:rPr>
              <a:t># Colour coding</a:t>
            </a:r>
          </a:p>
        </p:txBody>
      </p:sp>
      <p:sp>
        <p:nvSpPr>
          <p:cNvPr id="81" name="Textfeld 80">
            <a:extLst>
              <a:ext uri="{FF2B5EF4-FFF2-40B4-BE49-F238E27FC236}">
                <a16:creationId xmlns:a16="http://schemas.microsoft.com/office/drawing/2014/main" id="{FEC73211-47E3-4454-8F42-D78CABEEA8B7}"/>
              </a:ext>
            </a:extLst>
          </p:cNvPr>
          <p:cNvSpPr txBox="1"/>
          <p:nvPr/>
        </p:nvSpPr>
        <p:spPr>
          <a:xfrm>
            <a:off x="4726238" y="5286528"/>
            <a:ext cx="2124236" cy="27699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>
                <a:solidFill>
                  <a:schemeClr val="tx1"/>
                </a:solidFill>
              </a:rPr>
              <a:t>Isssue description</a:t>
            </a:r>
            <a:endParaRPr lang="en-GB" sz="1200">
              <a:solidFill>
                <a:schemeClr val="tx1"/>
              </a:solidFill>
              <a:latin typeface="+mn-lt"/>
            </a:endParaRPr>
          </a:p>
        </p:txBody>
      </p:sp>
      <p:sp>
        <p:nvSpPr>
          <p:cNvPr id="83" name="Textfeld 82">
            <a:extLst>
              <a:ext uri="{FF2B5EF4-FFF2-40B4-BE49-F238E27FC236}">
                <a16:creationId xmlns:a16="http://schemas.microsoft.com/office/drawing/2014/main" id="{13FB347A-4CCD-4AC2-B289-128A28764C1F}"/>
              </a:ext>
            </a:extLst>
          </p:cNvPr>
          <p:cNvSpPr txBox="1"/>
          <p:nvPr/>
        </p:nvSpPr>
        <p:spPr>
          <a:xfrm>
            <a:off x="4721978" y="5675685"/>
            <a:ext cx="2124236" cy="27699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>
                <a:solidFill>
                  <a:schemeClr val="tx1"/>
                </a:solidFill>
                <a:latin typeface="+mn-lt"/>
              </a:rPr>
              <a:t>#ToDo description</a:t>
            </a:r>
          </a:p>
        </p:txBody>
      </p:sp>
      <p:sp>
        <p:nvSpPr>
          <p:cNvPr id="84" name="Textfeld 83">
            <a:extLst>
              <a:ext uri="{FF2B5EF4-FFF2-40B4-BE49-F238E27FC236}">
                <a16:creationId xmlns:a16="http://schemas.microsoft.com/office/drawing/2014/main" id="{27497C7E-2FF2-4E72-B5C5-EA922DAF2F29}"/>
              </a:ext>
            </a:extLst>
          </p:cNvPr>
          <p:cNvSpPr txBox="1"/>
          <p:nvPr/>
        </p:nvSpPr>
        <p:spPr>
          <a:xfrm>
            <a:off x="4721978" y="6095929"/>
            <a:ext cx="2124236" cy="27699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>
                <a:solidFill>
                  <a:schemeClr val="tx1"/>
                </a:solidFill>
                <a:latin typeface="+mn-lt"/>
              </a:rPr>
              <a:t>#Done desctprion</a:t>
            </a:r>
          </a:p>
        </p:txBody>
      </p:sp>
      <p:sp>
        <p:nvSpPr>
          <p:cNvPr id="75" name="Ellipse 74">
            <a:extLst>
              <a:ext uri="{FF2B5EF4-FFF2-40B4-BE49-F238E27FC236}">
                <a16:creationId xmlns:a16="http://schemas.microsoft.com/office/drawing/2014/main" id="{A9D95FCD-D34A-4AC8-BA2D-1C39907FDD36}"/>
              </a:ext>
            </a:extLst>
          </p:cNvPr>
          <p:cNvSpPr/>
          <p:nvPr/>
        </p:nvSpPr>
        <p:spPr bwMode="auto">
          <a:xfrm>
            <a:off x="1243373" y="155575"/>
            <a:ext cx="254000" cy="254000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ial"/>
              </a:rPr>
              <a:t>1*</a:t>
            </a:r>
          </a:p>
        </p:txBody>
      </p:sp>
      <p:sp>
        <p:nvSpPr>
          <p:cNvPr id="76" name="Ellipse 75">
            <a:extLst>
              <a:ext uri="{FF2B5EF4-FFF2-40B4-BE49-F238E27FC236}">
                <a16:creationId xmlns:a16="http://schemas.microsoft.com/office/drawing/2014/main" id="{2D769AB2-0F88-4247-BC48-D1BDBCBC9C29}"/>
              </a:ext>
            </a:extLst>
          </p:cNvPr>
          <p:cNvSpPr/>
          <p:nvPr/>
        </p:nvSpPr>
        <p:spPr bwMode="auto">
          <a:xfrm>
            <a:off x="1649747" y="158169"/>
            <a:ext cx="254000" cy="254000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ial"/>
              </a:rPr>
              <a:t>2*</a:t>
            </a:r>
          </a:p>
        </p:txBody>
      </p:sp>
      <p:sp>
        <p:nvSpPr>
          <p:cNvPr id="82" name="Oval 292">
            <a:extLst>
              <a:ext uri="{FF2B5EF4-FFF2-40B4-BE49-F238E27FC236}">
                <a16:creationId xmlns:a16="http://schemas.microsoft.com/office/drawing/2014/main" id="{B913459B-C40E-4EB3-BA20-1753DD99C8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97416" y="82499"/>
            <a:ext cx="444165" cy="386270"/>
          </a:xfrm>
          <a:prstGeom prst="ellipse">
            <a:avLst/>
          </a:prstGeom>
          <a:solidFill>
            <a:srgbClr val="FFFF66"/>
          </a:solidFill>
          <a:ln w="9525">
            <a:pattFill prst="dkUpDiag">
              <a:fgClr>
                <a:srgbClr val="FF0000"/>
              </a:fgClr>
              <a:bgClr>
                <a:schemeClr val="accent2"/>
              </a:bgClr>
            </a:patt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de-DE" altLang="de-DE" sz="2000" b="1" dirty="0">
                <a:solidFill>
                  <a:srgbClr val="000000"/>
                </a:solidFill>
              </a:rPr>
              <a:t>P1</a:t>
            </a:r>
            <a:endParaRPr lang="en-US" altLang="de-DE" sz="2000" b="1" dirty="0">
              <a:solidFill>
                <a:srgbClr val="000000"/>
              </a:solidFill>
            </a:endParaRPr>
          </a:p>
        </p:txBody>
      </p:sp>
      <p:sp>
        <p:nvSpPr>
          <p:cNvPr id="85" name="Textfeld 84">
            <a:extLst>
              <a:ext uri="{FF2B5EF4-FFF2-40B4-BE49-F238E27FC236}">
                <a16:creationId xmlns:a16="http://schemas.microsoft.com/office/drawing/2014/main" id="{B902AA46-BCCF-485E-9E3E-9052976E520D}"/>
              </a:ext>
            </a:extLst>
          </p:cNvPr>
          <p:cNvSpPr txBox="1"/>
          <p:nvPr/>
        </p:nvSpPr>
        <p:spPr>
          <a:xfrm>
            <a:off x="8734426" y="6339603"/>
            <a:ext cx="1133474" cy="226591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lIns="36000" tIns="36000" rIns="36000" bIns="36000" rtlCol="0">
            <a:spAutoFit/>
          </a:bodyPr>
          <a:lstStyle/>
          <a:p>
            <a:pPr algn="r"/>
            <a:r>
              <a:rPr lang="en-GB" dirty="0" err="1">
                <a:solidFill>
                  <a:schemeClr val="tx1"/>
                </a:solidFill>
                <a:latin typeface="+mn-lt"/>
              </a:rPr>
              <a:t>LUp:Date</a:t>
            </a:r>
            <a:r>
              <a:rPr lang="en-GB" dirty="0">
                <a:solidFill>
                  <a:schemeClr val="tx1"/>
                </a:solidFill>
                <a:latin typeface="+mn-lt"/>
              </a:rPr>
              <a:t>/User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BACD41E4-B375-49E2-8AB3-B3FCE52FAE90}"/>
              </a:ext>
            </a:extLst>
          </p:cNvPr>
          <p:cNvSpPr txBox="1"/>
          <p:nvPr/>
        </p:nvSpPr>
        <p:spPr>
          <a:xfrm>
            <a:off x="399762" y="5038228"/>
            <a:ext cx="3682598" cy="83099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de-DE" sz="1200" b="1" dirty="0">
                <a:solidFill>
                  <a:schemeClr val="tx1"/>
                </a:solidFill>
                <a:latin typeface="+mn-lt"/>
              </a:rPr>
              <a:t>Process Description:</a:t>
            </a:r>
          </a:p>
          <a:p>
            <a:pPr marL="171450" indent="-171450" algn="l">
              <a:buFont typeface="Symbol" panose="05050102010706020507" pitchFamily="18" charset="2"/>
              <a:buChar char="-"/>
            </a:pPr>
            <a:r>
              <a:rPr lang="de-DE" sz="1200" dirty="0">
                <a:solidFill>
                  <a:schemeClr val="tx1"/>
                </a:solidFill>
                <a:latin typeface="+mn-lt"/>
              </a:rPr>
              <a:t>Details </a:t>
            </a:r>
            <a:r>
              <a:rPr lang="de-DE" sz="1200" b="1" dirty="0">
                <a:solidFill>
                  <a:srgbClr val="FF0000"/>
                </a:solidFill>
                <a:latin typeface="+mn-lt"/>
              </a:rPr>
              <a:t>(1*)</a:t>
            </a:r>
            <a:r>
              <a:rPr lang="de-DE" sz="1200" dirty="0">
                <a:solidFill>
                  <a:schemeClr val="tx1"/>
                </a:solidFill>
                <a:latin typeface="+mn-lt"/>
              </a:rPr>
              <a:t> Details </a:t>
            </a:r>
            <a:r>
              <a:rPr lang="de-DE" sz="1200" b="1" dirty="0">
                <a:solidFill>
                  <a:srgbClr val="FF0000"/>
                </a:solidFill>
                <a:latin typeface="+mn-lt"/>
              </a:rPr>
              <a:t>(2*)</a:t>
            </a:r>
          </a:p>
          <a:p>
            <a:pPr marL="171450" lvl="0" indent="-171450" algn="l">
              <a:buFont typeface="Symbol" panose="05050102010706020507" pitchFamily="18" charset="2"/>
              <a:buChar char="-"/>
            </a:pPr>
            <a:r>
              <a:rPr lang="de-DE" sz="1200" dirty="0">
                <a:solidFill>
                  <a:prstClr val="black"/>
                </a:solidFill>
                <a:latin typeface="Arial"/>
              </a:rPr>
              <a:t>Details </a:t>
            </a:r>
            <a:r>
              <a:rPr lang="de-DE" sz="1200" b="1" dirty="0">
                <a:solidFill>
                  <a:srgbClr val="FF0000"/>
                </a:solidFill>
                <a:latin typeface="Arial"/>
              </a:rPr>
              <a:t>(3*)</a:t>
            </a:r>
            <a:r>
              <a:rPr lang="de-DE" sz="1200" dirty="0">
                <a:solidFill>
                  <a:prstClr val="black"/>
                </a:solidFill>
                <a:latin typeface="Arial"/>
              </a:rPr>
              <a:t> Details </a:t>
            </a:r>
            <a:r>
              <a:rPr lang="de-DE" sz="1200" b="1" dirty="0">
                <a:solidFill>
                  <a:srgbClr val="FF0000"/>
                </a:solidFill>
                <a:latin typeface="Arial"/>
              </a:rPr>
              <a:t>(4*) ….</a:t>
            </a:r>
          </a:p>
          <a:p>
            <a:pPr algn="l"/>
            <a:endParaRPr lang="de-DE" sz="12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647BFC08-0182-4092-81A7-53E372F6E8F5}"/>
              </a:ext>
            </a:extLst>
          </p:cNvPr>
          <p:cNvSpPr txBox="1"/>
          <p:nvPr/>
        </p:nvSpPr>
        <p:spPr>
          <a:xfrm>
            <a:off x="7610044" y="5790873"/>
            <a:ext cx="1237673" cy="46166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de-DE" sz="1200" dirty="0" err="1">
                <a:solidFill>
                  <a:schemeClr val="tx1"/>
                </a:solidFill>
                <a:latin typeface="+mn-lt"/>
              </a:rPr>
              <a:t>LastUpdate</a:t>
            </a:r>
            <a:r>
              <a:rPr lang="de-DE" sz="1200" dirty="0">
                <a:solidFill>
                  <a:schemeClr val="tx1"/>
                </a:solidFill>
                <a:latin typeface="+mn-lt"/>
              </a:rPr>
              <a:t> Marker</a:t>
            </a:r>
          </a:p>
        </p:txBody>
      </p:sp>
      <p:cxnSp>
        <p:nvCxnSpPr>
          <p:cNvPr id="14" name="Verbinder: gewinkelt 13">
            <a:extLst>
              <a:ext uri="{FF2B5EF4-FFF2-40B4-BE49-F238E27FC236}">
                <a16:creationId xmlns:a16="http://schemas.microsoft.com/office/drawing/2014/main" id="{B9466CC2-1DF3-4D72-B2E6-AA486CA39960}"/>
              </a:ext>
            </a:extLst>
          </p:cNvPr>
          <p:cNvCxnSpPr>
            <a:cxnSpLocks/>
            <a:stCxn id="3" idx="2"/>
            <a:endCxn id="85" idx="1"/>
          </p:cNvCxnSpPr>
          <p:nvPr/>
        </p:nvCxnSpPr>
        <p:spPr bwMode="auto">
          <a:xfrm rot="16200000" flipH="1">
            <a:off x="8381473" y="6099945"/>
            <a:ext cx="200361" cy="505545"/>
          </a:xfrm>
          <a:prstGeom prst="bentConnector2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5" name="Gerade Verbindung mit Pfeil 24">
            <a:extLst>
              <a:ext uri="{FF2B5EF4-FFF2-40B4-BE49-F238E27FC236}">
                <a16:creationId xmlns:a16="http://schemas.microsoft.com/office/drawing/2014/main" id="{EA048F29-A626-4435-A67E-B563A7E0D00D}"/>
              </a:ext>
            </a:extLst>
          </p:cNvPr>
          <p:cNvCxnSpPr>
            <a:stCxn id="79" idx="1"/>
          </p:cNvCxnSpPr>
          <p:nvPr/>
        </p:nvCxnSpPr>
        <p:spPr bwMode="auto">
          <a:xfrm flipH="1">
            <a:off x="3556000" y="4530144"/>
            <a:ext cx="1165978" cy="558742"/>
          </a:xfrm>
          <a:prstGeom prst="straightConnector1">
            <a:avLst/>
          </a:prstGeom>
          <a:ln w="19050"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feld 58">
            <a:extLst>
              <a:ext uri="{FF2B5EF4-FFF2-40B4-BE49-F238E27FC236}">
                <a16:creationId xmlns:a16="http://schemas.microsoft.com/office/drawing/2014/main" id="{3279854D-1025-48DB-83BC-AAC191972ED3}"/>
              </a:ext>
            </a:extLst>
          </p:cNvPr>
          <p:cNvSpPr txBox="1"/>
          <p:nvPr/>
        </p:nvSpPr>
        <p:spPr>
          <a:xfrm>
            <a:off x="4721978" y="4779720"/>
            <a:ext cx="2124236" cy="27699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>
                <a:solidFill>
                  <a:schemeClr val="tx1"/>
                </a:solidFill>
                <a:latin typeface="+mn-lt"/>
              </a:rPr>
              <a:t>Notes description</a:t>
            </a:r>
          </a:p>
        </p:txBody>
      </p:sp>
      <p:sp>
        <p:nvSpPr>
          <p:cNvPr id="60" name="Textfeld 59">
            <a:extLst>
              <a:ext uri="{FF2B5EF4-FFF2-40B4-BE49-F238E27FC236}">
                <a16:creationId xmlns:a16="http://schemas.microsoft.com/office/drawing/2014/main" id="{205EA8F4-058A-4B63-8CAD-642CB1EEF61E}"/>
              </a:ext>
            </a:extLst>
          </p:cNvPr>
          <p:cNvSpPr txBox="1"/>
          <p:nvPr/>
        </p:nvSpPr>
        <p:spPr>
          <a:xfrm>
            <a:off x="1413411" y="5784132"/>
            <a:ext cx="3062239" cy="46166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 dirty="0">
                <a:solidFill>
                  <a:schemeClr val="tx1"/>
                </a:solidFill>
                <a:latin typeface="+mn-lt"/>
              </a:rPr>
              <a:t>Notes:</a:t>
            </a:r>
            <a:br>
              <a:rPr lang="en-GB" sz="1200" dirty="0">
                <a:solidFill>
                  <a:schemeClr val="tx1"/>
                </a:solidFill>
                <a:latin typeface="+mn-lt"/>
              </a:rPr>
            </a:br>
            <a:r>
              <a:rPr lang="en-GB" sz="1200" dirty="0">
                <a:solidFill>
                  <a:schemeClr val="tx1"/>
                </a:solidFill>
                <a:latin typeface="+mn-lt"/>
              </a:rPr>
              <a:t>This is a default note text filed </a:t>
            </a:r>
          </a:p>
        </p:txBody>
      </p:sp>
      <p:cxnSp>
        <p:nvCxnSpPr>
          <p:cNvPr id="23" name="Verbinder: gewinkelt 22">
            <a:extLst>
              <a:ext uri="{FF2B5EF4-FFF2-40B4-BE49-F238E27FC236}">
                <a16:creationId xmlns:a16="http://schemas.microsoft.com/office/drawing/2014/main" id="{63395969-F5D9-4F72-B0AE-E08A200B1210}"/>
              </a:ext>
            </a:extLst>
          </p:cNvPr>
          <p:cNvCxnSpPr>
            <a:cxnSpLocks/>
            <a:stCxn id="59" idx="1"/>
            <a:endCxn id="60" idx="0"/>
          </p:cNvCxnSpPr>
          <p:nvPr/>
        </p:nvCxnSpPr>
        <p:spPr bwMode="auto">
          <a:xfrm flipH="1">
            <a:off x="2944531" y="4918220"/>
            <a:ext cx="1777447" cy="865912"/>
          </a:xfrm>
          <a:prstGeom prst="straightConnector1">
            <a:avLst/>
          </a:prstGeom>
          <a:ln w="19050"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1671967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247650" y="409575"/>
            <a:ext cx="9391650" cy="389209"/>
          </a:xfrm>
        </p:spPr>
        <p:txBody>
          <a:bodyPr/>
          <a:lstStyle/>
          <a:p>
            <a:r>
              <a:rPr lang="en-US" dirty="0"/>
              <a:t>Content of section</a:t>
            </a:r>
          </a:p>
        </p:txBody>
      </p:sp>
      <p:sp>
        <p:nvSpPr>
          <p:cNvPr id="4" name="Rechteck 3"/>
          <p:cNvSpPr/>
          <p:nvPr/>
        </p:nvSpPr>
        <p:spPr bwMode="auto">
          <a:xfrm>
            <a:off x="704850" y="1556535"/>
            <a:ext cx="8201025" cy="372750"/>
          </a:xfrm>
          <a:prstGeom prst="rect">
            <a:avLst/>
          </a:prstGeom>
          <a:solidFill>
            <a:srgbClr val="FFFF00">
              <a:alpha val="3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000" b="0" i="0" u="none" strike="noStrike" cap="none" normalizeH="0" baseline="0" dirty="0">
              <a:ln>
                <a:noFill/>
              </a:ln>
              <a:solidFill>
                <a:schemeClr val="accent2"/>
              </a:solidFill>
              <a:effectLst/>
              <a:latin typeface="+mn-lt"/>
            </a:endParaRP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C8209B54-193F-489F-8388-30F9E13DCEF2}"/>
              </a:ext>
            </a:extLst>
          </p:cNvPr>
          <p:cNvSpPr/>
          <p:nvPr/>
        </p:nvSpPr>
        <p:spPr bwMode="auto">
          <a:xfrm>
            <a:off x="381000" y="1058167"/>
            <a:ext cx="8524875" cy="496202"/>
          </a:xfrm>
          <a:prstGeom prst="rect">
            <a:avLst/>
          </a:prstGeom>
          <a:solidFill>
            <a:srgbClr val="FFC000">
              <a:alpha val="36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000" b="0" i="0" u="none" strike="noStrike" cap="none" normalizeH="0" baseline="0" dirty="0">
              <a:ln>
                <a:noFill/>
              </a:ln>
              <a:solidFill>
                <a:schemeClr val="accent2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3226574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247650" y="409575"/>
            <a:ext cx="9391650" cy="389209"/>
          </a:xfrm>
        </p:spPr>
        <p:txBody>
          <a:bodyPr/>
          <a:lstStyle/>
          <a:p>
            <a:r>
              <a:rPr lang="en-GB" dirty="0"/>
              <a:t>#Templates – Designs #Version: 07.02.2018/</a:t>
            </a:r>
            <a:r>
              <a:rPr lang="en-GB" dirty="0" err="1"/>
              <a:t>J.Fes</a:t>
            </a:r>
            <a:r>
              <a:rPr lang="en-GB" altLang="en-US" dirty="0"/>
              <a:t> </a:t>
            </a:r>
            <a:r>
              <a:rPr lang="de-DE" dirty="0"/>
              <a:t> </a:t>
            </a:r>
            <a:endParaRPr lang="de-DE" altLang="en-US" dirty="0"/>
          </a:p>
        </p:txBody>
      </p:sp>
      <p:graphicFrame>
        <p:nvGraphicFramePr>
          <p:cNvPr id="1202238" name="Group 62"/>
          <p:cNvGraphicFramePr>
            <a:graphicFrameLocks noGrp="1"/>
          </p:cNvGraphicFramePr>
          <p:nvPr>
            <p:ph idx="4294967295"/>
          </p:nvPr>
        </p:nvGraphicFramePr>
        <p:xfrm>
          <a:off x="308484" y="1435371"/>
          <a:ext cx="8382000" cy="1658938"/>
        </p:xfrm>
        <a:graphic>
          <a:graphicData uri="http://schemas.openxmlformats.org/drawingml/2006/table">
            <a:tbl>
              <a:tblPr/>
              <a:tblGrid>
                <a:gridCol w="5717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224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98784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7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Nr.</a:t>
                      </a: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Titel:</a:t>
                      </a: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Beschreibung </a:t>
                      </a: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</a:t>
                      </a: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9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</a:t>
                      </a: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3</a:t>
                      </a: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4</a:t>
                      </a: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9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9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9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4" name="Group 62">
            <a:extLst>
              <a:ext uri="{FF2B5EF4-FFF2-40B4-BE49-F238E27FC236}">
                <a16:creationId xmlns:a16="http://schemas.microsoft.com/office/drawing/2014/main" id="{42268C08-EF0E-46AF-81EA-6FE3CDDEB7E5}"/>
              </a:ext>
            </a:extLst>
          </p:cNvPr>
          <p:cNvGraphicFramePr>
            <a:graphicFrameLocks/>
          </p:cNvGraphicFramePr>
          <p:nvPr/>
        </p:nvGraphicFramePr>
        <p:xfrm>
          <a:off x="308484" y="3651426"/>
          <a:ext cx="8382000" cy="1658938"/>
        </p:xfrm>
        <a:graphic>
          <a:graphicData uri="http://schemas.openxmlformats.org/drawingml/2006/table">
            <a:tbl>
              <a:tblPr/>
              <a:tblGrid>
                <a:gridCol w="5717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224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98784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73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9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Pos.</a:t>
                      </a: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9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Title:</a:t>
                      </a: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9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Description </a:t>
                      </a: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900" b="1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</a:t>
                      </a: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9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xx</a:t>
                      </a: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900" b="0" i="0" u="none" strike="noStrike" cap="none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yyy</a:t>
                      </a:r>
                      <a:endParaRPr kumimoji="0" lang="en-GB" sz="9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900" b="1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</a:t>
                      </a: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900" b="1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900" b="0" i="0" u="none" strike="noStrike" cap="none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yyy</a:t>
                      </a:r>
                      <a:endParaRPr kumimoji="0" lang="en-GB" sz="9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900" b="1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3</a:t>
                      </a: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900" b="1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9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900" b="1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4</a:t>
                      </a: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900" b="1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9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900" b="1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900" b="1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9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900" b="1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900" b="1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9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2" name="Textfeld 1">
            <a:extLst>
              <a:ext uri="{FF2B5EF4-FFF2-40B4-BE49-F238E27FC236}">
                <a16:creationId xmlns:a16="http://schemas.microsoft.com/office/drawing/2014/main" id="{6A9BA13F-7040-49FE-AF5D-6AE57BB58596}"/>
              </a:ext>
            </a:extLst>
          </p:cNvPr>
          <p:cNvSpPr txBox="1"/>
          <p:nvPr/>
        </p:nvSpPr>
        <p:spPr>
          <a:xfrm>
            <a:off x="308484" y="3324225"/>
            <a:ext cx="1929891" cy="27699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de-DE" sz="1200" dirty="0">
                <a:solidFill>
                  <a:schemeClr val="tx1"/>
                </a:solidFill>
                <a:latin typeface="+mn-lt"/>
              </a:rPr>
              <a:t>.eng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457AD33C-1BE6-421B-9CEE-1E72E0354788}"/>
              </a:ext>
            </a:extLst>
          </p:cNvPr>
          <p:cNvSpPr txBox="1"/>
          <p:nvPr/>
        </p:nvSpPr>
        <p:spPr>
          <a:xfrm>
            <a:off x="308484" y="1066955"/>
            <a:ext cx="1929891" cy="27699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de-DE" sz="1200" dirty="0">
                <a:solidFill>
                  <a:schemeClr val="tx1"/>
                </a:solidFill>
                <a:latin typeface="+mn-lt"/>
              </a:rPr>
              <a:t>.de</a:t>
            </a:r>
          </a:p>
        </p:txBody>
      </p:sp>
    </p:spTree>
    <p:extLst>
      <p:ext uri="{BB962C8B-B14F-4D97-AF65-F5344CB8AC3E}">
        <p14:creationId xmlns:p14="http://schemas.microsoft.com/office/powerpoint/2010/main" val="2849284042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/>
          <p:cNvSpPr>
            <a:spLocks noGrp="1" noChangeArrowheads="1"/>
          </p:cNvSpPr>
          <p:nvPr>
            <p:ph type="title"/>
          </p:nvPr>
        </p:nvSpPr>
        <p:spPr>
          <a:xfrm>
            <a:off x="276225" y="409575"/>
            <a:ext cx="9391650" cy="389209"/>
          </a:xfrm>
        </p:spPr>
        <p:txBody>
          <a:bodyPr/>
          <a:lstStyle/>
          <a:p>
            <a:pPr eaLnBrk="1" hangingPunct="1"/>
            <a:r>
              <a:rPr lang="en-GB" altLang="de-DE" dirty="0"/>
              <a:t>Task description</a:t>
            </a:r>
          </a:p>
        </p:txBody>
      </p:sp>
      <p:sp>
        <p:nvSpPr>
          <p:cNvPr id="3075" name="Rectangle 12"/>
          <p:cNvSpPr>
            <a:spLocks noGrp="1" noChangeArrowheads="1"/>
          </p:cNvSpPr>
          <p:nvPr>
            <p:ph idx="1"/>
          </p:nvPr>
        </p:nvSpPr>
        <p:spPr>
          <a:xfrm>
            <a:off x="250825" y="1037018"/>
            <a:ext cx="9407525" cy="4875823"/>
          </a:xfrm>
        </p:spPr>
        <p:txBody>
          <a:bodyPr/>
          <a:lstStyle/>
          <a:p>
            <a:pPr marL="0" indent="0">
              <a:defRPr/>
            </a:pPr>
            <a:r>
              <a:rPr lang="en-GB" sz="1400" dirty="0">
                <a:solidFill>
                  <a:srgbClr val="FF0000"/>
                </a:solidFill>
              </a:rPr>
              <a:t>Task </a:t>
            </a:r>
            <a:r>
              <a:rPr lang="en-GB" altLang="de-DE" sz="1400" dirty="0">
                <a:solidFill>
                  <a:srgbClr val="FF0000"/>
                </a:solidFill>
              </a:rPr>
              <a:t>‚</a:t>
            </a:r>
            <a:r>
              <a:rPr lang="en-GB" altLang="de-DE" sz="1400" dirty="0" err="1">
                <a:solidFill>
                  <a:srgbClr val="FF0000"/>
                </a:solidFill>
              </a:rPr>
              <a:t>PartUpdate</a:t>
            </a:r>
            <a:r>
              <a:rPr lang="en-GB" altLang="de-DE" sz="1400" dirty="0">
                <a:solidFill>
                  <a:srgbClr val="FF0000"/>
                </a:solidFill>
              </a:rPr>
              <a:t> – #</a:t>
            </a:r>
            <a:r>
              <a:rPr lang="en-GB" altLang="de-DE" sz="1400" dirty="0" err="1">
                <a:solidFill>
                  <a:srgbClr val="FF0000"/>
                </a:solidFill>
              </a:rPr>
              <a:t>NXVer</a:t>
            </a:r>
            <a:r>
              <a:rPr lang="en-GB" altLang="de-DE" sz="1400" dirty="0">
                <a:solidFill>
                  <a:srgbClr val="FF0000"/>
                </a:solidFill>
              </a:rPr>
              <a:t>#‘ </a:t>
            </a:r>
            <a:r>
              <a:rPr lang="en-GB" sz="1400" dirty="0">
                <a:solidFill>
                  <a:srgbClr val="FF0000"/>
                </a:solidFill>
              </a:rPr>
              <a:t>:</a:t>
            </a:r>
          </a:p>
          <a:p>
            <a:pPr marL="0" indent="0">
              <a:defRPr/>
            </a:pPr>
            <a:r>
              <a:rPr lang="en-GB" sz="1400" b="0" dirty="0">
                <a:solidFill>
                  <a:srgbClr val="FF0000"/>
                </a:solidFill>
              </a:rPr>
              <a:t>Part of #</a:t>
            </a:r>
            <a:r>
              <a:rPr lang="en-GB" sz="1400" b="0" dirty="0" err="1">
                <a:solidFill>
                  <a:srgbClr val="FF0000"/>
                </a:solidFill>
              </a:rPr>
              <a:t>NXVer</a:t>
            </a:r>
            <a:r>
              <a:rPr lang="en-GB" sz="1400" b="0" dirty="0">
                <a:solidFill>
                  <a:srgbClr val="FF0000"/>
                </a:solidFill>
              </a:rPr>
              <a:t># Upgrade project where to </a:t>
            </a:r>
            <a:r>
              <a:rPr lang="en-GB" sz="1400" b="0" dirty="0" err="1">
                <a:solidFill>
                  <a:srgbClr val="FF0000"/>
                </a:solidFill>
              </a:rPr>
              <a:t>PartUpdate</a:t>
            </a:r>
            <a:r>
              <a:rPr lang="en-GB" sz="1400" b="0" dirty="0">
                <a:solidFill>
                  <a:srgbClr val="FF0000"/>
                </a:solidFill>
              </a:rPr>
              <a:t> all NX Data into version #</a:t>
            </a:r>
            <a:r>
              <a:rPr lang="en-GB" sz="1400" b="0" dirty="0" err="1">
                <a:solidFill>
                  <a:srgbClr val="FF0000"/>
                </a:solidFill>
              </a:rPr>
              <a:t>NXVer</a:t>
            </a:r>
            <a:r>
              <a:rPr lang="en-GB" sz="1400" b="0" dirty="0">
                <a:solidFill>
                  <a:srgbClr val="FF0000"/>
                </a:solidFill>
              </a:rPr>
              <a:t>#. For this Task all NX data has been opened and saved into #</a:t>
            </a:r>
            <a:r>
              <a:rPr lang="en-GB" sz="1400" b="0" dirty="0" err="1">
                <a:solidFill>
                  <a:srgbClr val="FF0000"/>
                </a:solidFill>
              </a:rPr>
              <a:t>NXVer</a:t>
            </a:r>
            <a:r>
              <a:rPr lang="en-GB" sz="1400" b="0" dirty="0">
                <a:solidFill>
                  <a:srgbClr val="FF0000"/>
                </a:solidFill>
              </a:rPr>
              <a:t># version. Process has been done with NX tool part_utility.exe.</a:t>
            </a:r>
          </a:p>
          <a:p>
            <a:pPr marL="0" indent="0">
              <a:defRPr/>
            </a:pPr>
            <a:r>
              <a:rPr lang="en-GB" sz="1400" b="0" dirty="0">
                <a:solidFill>
                  <a:srgbClr val="FF0000"/>
                </a:solidFill>
              </a:rPr>
              <a:t> </a:t>
            </a:r>
            <a:br>
              <a:rPr lang="en-GB" sz="1400" b="0" dirty="0">
                <a:solidFill>
                  <a:srgbClr val="FF0000"/>
                </a:solidFill>
              </a:rPr>
            </a:br>
            <a:r>
              <a:rPr lang="en-GB" sz="1400" dirty="0">
                <a:solidFill>
                  <a:srgbClr val="FF0000"/>
                </a:solidFill>
              </a:rPr>
              <a:t>Through this process it is achieved that</a:t>
            </a:r>
          </a:p>
          <a:p>
            <a:pPr marL="285750" indent="-285750">
              <a:buFontTx/>
              <a:buChar char="-"/>
              <a:defRPr/>
            </a:pPr>
            <a:r>
              <a:rPr lang="en-GB" sz="1400" b="0" dirty="0">
                <a:solidFill>
                  <a:srgbClr val="FF0000"/>
                </a:solidFill>
              </a:rPr>
              <a:t>Loading of parts are faster because NX – Data are already in #</a:t>
            </a:r>
            <a:r>
              <a:rPr lang="en-GB" sz="1400" b="0" dirty="0" err="1">
                <a:solidFill>
                  <a:srgbClr val="FF0000"/>
                </a:solidFill>
              </a:rPr>
              <a:t>NXVer</a:t>
            </a:r>
            <a:r>
              <a:rPr lang="en-GB" sz="1400" b="0" dirty="0">
                <a:solidFill>
                  <a:srgbClr val="FF0000"/>
                </a:solidFill>
              </a:rPr>
              <a:t># format</a:t>
            </a:r>
          </a:p>
          <a:p>
            <a:pPr marL="285750" indent="-285750">
              <a:buFontTx/>
              <a:buChar char="-"/>
              <a:defRPr/>
            </a:pPr>
            <a:r>
              <a:rPr lang="en-GB" sz="1400" b="0" dirty="0">
                <a:solidFill>
                  <a:srgbClr val="FF0000"/>
                </a:solidFill>
              </a:rPr>
              <a:t>Conversion of </a:t>
            </a:r>
            <a:r>
              <a:rPr lang="en-GB" sz="1400" b="0" dirty="0" err="1">
                <a:solidFill>
                  <a:srgbClr val="FF0000"/>
                </a:solidFill>
              </a:rPr>
              <a:t>Linewith</a:t>
            </a:r>
            <a:r>
              <a:rPr lang="en-GB" sz="1400" b="0" dirty="0">
                <a:solidFill>
                  <a:srgbClr val="FF0000"/>
                </a:solidFill>
              </a:rPr>
              <a:t> has been done</a:t>
            </a:r>
          </a:p>
          <a:p>
            <a:pPr marL="285750" indent="-285750">
              <a:buFontTx/>
              <a:buChar char="-"/>
              <a:defRPr/>
            </a:pPr>
            <a:r>
              <a:rPr lang="en-GB" sz="1400" b="0" dirty="0">
                <a:solidFill>
                  <a:srgbClr val="FF0000"/>
                </a:solidFill>
              </a:rPr>
              <a:t>All NX Data is saved in the new version. (</a:t>
            </a:r>
            <a:r>
              <a:rPr lang="en-GB" sz="1400" b="0" dirty="0" err="1">
                <a:solidFill>
                  <a:srgbClr val="FF0000"/>
                </a:solidFill>
              </a:rPr>
              <a:t>inc.</a:t>
            </a:r>
            <a:r>
              <a:rPr lang="en-GB" sz="1400" b="0" dirty="0">
                <a:solidFill>
                  <a:srgbClr val="FF0000"/>
                </a:solidFill>
              </a:rPr>
              <a:t> Released Data and Part-family-members)</a:t>
            </a:r>
          </a:p>
          <a:p>
            <a:pPr marL="285750" indent="-285750">
              <a:buFontTx/>
              <a:buChar char="-"/>
              <a:defRPr/>
            </a:pPr>
            <a:r>
              <a:rPr lang="en-GB" sz="1400" b="0" dirty="0">
                <a:solidFill>
                  <a:srgbClr val="FF0000"/>
                </a:solidFill>
              </a:rPr>
              <a:t>Also Replica parts has been </a:t>
            </a:r>
            <a:r>
              <a:rPr lang="en-GB" sz="1400" b="0" dirty="0" err="1">
                <a:solidFill>
                  <a:srgbClr val="FF0000"/>
                </a:solidFill>
              </a:rPr>
              <a:t>PartUpdated</a:t>
            </a:r>
            <a:endParaRPr lang="en-GB" sz="1400" b="0" dirty="0">
              <a:solidFill>
                <a:srgbClr val="FF0000"/>
              </a:solidFill>
            </a:endParaRPr>
          </a:p>
          <a:p>
            <a:pPr marL="0" indent="0">
              <a:defRPr/>
            </a:pPr>
            <a:endParaRPr lang="en-GB" sz="1400" b="0" dirty="0">
              <a:solidFill>
                <a:srgbClr val="FF0000"/>
              </a:solidFill>
            </a:endParaRPr>
          </a:p>
          <a:p>
            <a:pPr marL="0" indent="0" eaLnBrk="1" hangingPunct="1">
              <a:defRPr/>
            </a:pPr>
            <a:r>
              <a:rPr lang="en-GB" sz="1400" dirty="0">
                <a:solidFill>
                  <a:srgbClr val="FF0000"/>
                </a:solidFill>
              </a:rPr>
              <a:t>The following Software Version has been used during </a:t>
            </a:r>
            <a:r>
              <a:rPr lang="en-GB" sz="1400" dirty="0" err="1">
                <a:solidFill>
                  <a:srgbClr val="FF0000"/>
                </a:solidFill>
              </a:rPr>
              <a:t>PartUpdate</a:t>
            </a:r>
            <a:r>
              <a:rPr lang="en-GB" sz="1400" dirty="0">
                <a:solidFill>
                  <a:srgbClr val="FF0000"/>
                </a:solidFill>
              </a:rPr>
              <a:t>:</a:t>
            </a:r>
          </a:p>
          <a:p>
            <a:pPr marL="171450" indent="-171450">
              <a:buFontTx/>
              <a:buChar char="-"/>
              <a:defRPr/>
            </a:pPr>
            <a:r>
              <a:rPr lang="en-GB" sz="1400" b="0" dirty="0">
                <a:solidFill>
                  <a:srgbClr val="FF0000"/>
                </a:solidFill>
              </a:rPr>
              <a:t>NX ???.0.1.11 MP?, ???? </a:t>
            </a:r>
          </a:p>
          <a:p>
            <a:pPr marL="171450" indent="-171450">
              <a:buFontTx/>
              <a:buChar char="-"/>
              <a:defRPr/>
            </a:pPr>
            <a:r>
              <a:rPr lang="en-GB" sz="1400" b="0" dirty="0">
                <a:solidFill>
                  <a:srgbClr val="FF0000"/>
                </a:solidFill>
              </a:rPr>
              <a:t>TC??.?.? ??</a:t>
            </a:r>
          </a:p>
          <a:p>
            <a:pPr marL="171450" indent="-171450">
              <a:buFontTx/>
              <a:buChar char="-"/>
              <a:defRPr/>
            </a:pPr>
            <a:r>
              <a:rPr lang="en-GB" sz="1400" b="0" dirty="0" err="1">
                <a:solidFill>
                  <a:srgbClr val="FF0000"/>
                </a:solidFill>
              </a:rPr>
              <a:t>PLMJobManager</a:t>
            </a:r>
            <a:r>
              <a:rPr lang="en-GB" sz="1400" b="0" dirty="0">
                <a:solidFill>
                  <a:srgbClr val="FF0000"/>
                </a:solidFill>
              </a:rPr>
              <a:t> V3.??? (Build:??.??.????)</a:t>
            </a:r>
          </a:p>
          <a:p>
            <a:pPr marL="0" indent="0" eaLnBrk="1" hangingPunct="1">
              <a:defRPr/>
            </a:pPr>
            <a:endParaRPr lang="en-GB" sz="1400" b="0" dirty="0">
              <a:solidFill>
                <a:srgbClr val="FF0000"/>
              </a:solidFill>
            </a:endParaRPr>
          </a:p>
          <a:p>
            <a:pPr marL="0" indent="0" eaLnBrk="1" hangingPunct="1">
              <a:defRPr/>
            </a:pPr>
            <a:r>
              <a:rPr lang="en-GB" sz="1400" dirty="0" err="1">
                <a:solidFill>
                  <a:srgbClr val="FF0000"/>
                </a:solidFill>
              </a:rPr>
              <a:t>PartUpdate</a:t>
            </a:r>
            <a:r>
              <a:rPr lang="en-GB" sz="1400" dirty="0">
                <a:solidFill>
                  <a:srgbClr val="FF0000"/>
                </a:solidFill>
              </a:rPr>
              <a:t> has been done on following sites</a:t>
            </a:r>
          </a:p>
          <a:p>
            <a:pPr marL="171450" indent="-171450" eaLnBrk="1" hangingPunct="1">
              <a:buFontTx/>
              <a:buChar char="-"/>
              <a:defRPr/>
            </a:pPr>
            <a:r>
              <a:rPr lang="en-GB" sz="1400" b="0" dirty="0">
                <a:solidFill>
                  <a:srgbClr val="FF0000"/>
                </a:solidFill>
              </a:rPr>
              <a:t>XX using </a:t>
            </a:r>
            <a:r>
              <a:rPr lang="en-GB" sz="1400" dirty="0">
                <a:solidFill>
                  <a:srgbClr val="FF0000"/>
                </a:solidFill>
              </a:rPr>
              <a:t>3</a:t>
            </a:r>
            <a:r>
              <a:rPr lang="en-GB" sz="1400" b="0" dirty="0">
                <a:solidFill>
                  <a:srgbClr val="FF0000"/>
                </a:solidFill>
              </a:rPr>
              <a:t> Hosts with 4 Cores and 32 GB Memory</a:t>
            </a:r>
          </a:p>
          <a:p>
            <a:pPr marL="171450" indent="-171450">
              <a:buFontTx/>
              <a:buChar char="-"/>
              <a:defRPr/>
            </a:pPr>
            <a:r>
              <a:rPr lang="en-GB" sz="1400" b="0" dirty="0">
                <a:solidFill>
                  <a:srgbClr val="FF0000"/>
                </a:solidFill>
              </a:rPr>
              <a:t>XX using </a:t>
            </a:r>
            <a:r>
              <a:rPr lang="en-GB" sz="1400" dirty="0">
                <a:solidFill>
                  <a:srgbClr val="FF0000"/>
                </a:solidFill>
              </a:rPr>
              <a:t>2</a:t>
            </a:r>
            <a:r>
              <a:rPr lang="en-GB" sz="1400" b="0" dirty="0">
                <a:solidFill>
                  <a:srgbClr val="FF0000"/>
                </a:solidFill>
              </a:rPr>
              <a:t> Hosts with 4 Cores and 32 GB Memory</a:t>
            </a:r>
          </a:p>
          <a:p>
            <a:pPr marL="171450" indent="-171450">
              <a:buFontTx/>
              <a:buChar char="-"/>
              <a:defRPr/>
            </a:pPr>
            <a:r>
              <a:rPr lang="en-GB" sz="1400" b="0" dirty="0">
                <a:solidFill>
                  <a:srgbClr val="FF0000"/>
                </a:solidFill>
              </a:rPr>
              <a:t>YY using </a:t>
            </a:r>
            <a:r>
              <a:rPr lang="en-GB" sz="1400" dirty="0">
                <a:solidFill>
                  <a:srgbClr val="FF0000"/>
                </a:solidFill>
              </a:rPr>
              <a:t>6</a:t>
            </a:r>
            <a:r>
              <a:rPr lang="en-GB" sz="1400" b="0" dirty="0">
                <a:solidFill>
                  <a:srgbClr val="FF0000"/>
                </a:solidFill>
              </a:rPr>
              <a:t> Hosts with 4 Cores and 32 GB Memory + 1 for Interactive </a:t>
            </a:r>
            <a:r>
              <a:rPr lang="en-GB" sz="1400" b="0" dirty="0" err="1">
                <a:solidFill>
                  <a:srgbClr val="FF0000"/>
                </a:solidFill>
              </a:rPr>
              <a:t>PartUpdate</a:t>
            </a:r>
            <a:r>
              <a:rPr lang="en-GB" sz="1400" b="0" dirty="0">
                <a:solidFill>
                  <a:srgbClr val="FF0000"/>
                </a:solidFill>
              </a:rPr>
              <a:t> ‘pattern parts’ via </a:t>
            </a:r>
            <a:r>
              <a:rPr lang="en-GB" sz="1400" b="0" dirty="0" err="1">
                <a:solidFill>
                  <a:srgbClr val="FF0000"/>
                </a:solidFill>
              </a:rPr>
              <a:t>JobMgr</a:t>
            </a:r>
            <a:r>
              <a:rPr lang="en-GB" sz="1400" b="0" dirty="0">
                <a:solidFill>
                  <a:srgbClr val="FF0000"/>
                </a:solidFill>
              </a:rPr>
              <a:t> </a:t>
            </a:r>
            <a:r>
              <a:rPr lang="en-GB" sz="1400" b="0" dirty="0" err="1">
                <a:solidFill>
                  <a:srgbClr val="FF0000"/>
                </a:solidFill>
              </a:rPr>
              <a:t>scriptin</a:t>
            </a:r>
            <a:endParaRPr lang="en-GB" sz="1400" b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36081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Oval 245"/>
          <p:cNvSpPr>
            <a:spLocks noChangeArrowheads="1"/>
          </p:cNvSpPr>
          <p:nvPr/>
        </p:nvSpPr>
        <p:spPr bwMode="auto">
          <a:xfrm>
            <a:off x="382084" y="3771772"/>
            <a:ext cx="214975" cy="179387"/>
          </a:xfrm>
          <a:prstGeom prst="ellipse">
            <a:avLst/>
          </a:prstGeom>
          <a:solidFill>
            <a:srgbClr val="FFFF66"/>
          </a:solidFill>
          <a:ln w="9525">
            <a:pattFill prst="dkUpDiag">
              <a:fgClr>
                <a:srgbClr val="FF0000"/>
              </a:fgClr>
              <a:bgClr>
                <a:schemeClr val="accent2"/>
              </a:bgClr>
            </a:patt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 </a:t>
            </a:r>
            <a:endParaRPr kumimoji="0" lang="en-US" altLang="de-DE" sz="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2" name="Oval 235"/>
          <p:cNvSpPr>
            <a:spLocks noChangeArrowheads="1"/>
          </p:cNvSpPr>
          <p:nvPr/>
        </p:nvSpPr>
        <p:spPr bwMode="auto">
          <a:xfrm>
            <a:off x="385522" y="3962273"/>
            <a:ext cx="214975" cy="179387"/>
          </a:xfrm>
          <a:prstGeom prst="ellipse">
            <a:avLst/>
          </a:prstGeom>
          <a:solidFill>
            <a:srgbClr val="FFFF66"/>
          </a:solidFill>
          <a:ln w="9525">
            <a:pattFill prst="dkUpDiag">
              <a:fgClr>
                <a:srgbClr val="FF0000"/>
              </a:fgClr>
              <a:bgClr>
                <a:schemeClr val="accent2"/>
              </a:bgClr>
            </a:patt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 </a:t>
            </a:r>
            <a:endParaRPr kumimoji="0" lang="en-US" altLang="de-DE" sz="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3" name="Oval 282"/>
          <p:cNvSpPr>
            <a:spLocks noChangeArrowheads="1"/>
          </p:cNvSpPr>
          <p:nvPr/>
        </p:nvSpPr>
        <p:spPr bwMode="auto">
          <a:xfrm>
            <a:off x="382084" y="4143249"/>
            <a:ext cx="214975" cy="179387"/>
          </a:xfrm>
          <a:prstGeom prst="ellipse">
            <a:avLst/>
          </a:prstGeom>
          <a:solidFill>
            <a:srgbClr val="FFFF66"/>
          </a:solidFill>
          <a:ln w="9525">
            <a:pattFill prst="dkUpDiag">
              <a:fgClr>
                <a:srgbClr val="FF0000"/>
              </a:fgClr>
              <a:bgClr>
                <a:schemeClr val="accent2"/>
              </a:bgClr>
            </a:patt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 </a:t>
            </a:r>
            <a:endParaRPr kumimoji="0" lang="en-US" altLang="de-DE" sz="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4" name="Oval 283"/>
          <p:cNvSpPr>
            <a:spLocks noChangeArrowheads="1"/>
          </p:cNvSpPr>
          <p:nvPr/>
        </p:nvSpPr>
        <p:spPr bwMode="auto">
          <a:xfrm>
            <a:off x="382084" y="4322634"/>
            <a:ext cx="214975" cy="179388"/>
          </a:xfrm>
          <a:prstGeom prst="ellipse">
            <a:avLst/>
          </a:prstGeom>
          <a:solidFill>
            <a:srgbClr val="FFFF66"/>
          </a:solidFill>
          <a:ln w="9525">
            <a:pattFill prst="dkUpDiag">
              <a:fgClr>
                <a:srgbClr val="FF0000"/>
              </a:fgClr>
              <a:bgClr>
                <a:schemeClr val="accent2"/>
              </a:bgClr>
            </a:patt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 </a:t>
            </a:r>
            <a:endParaRPr kumimoji="0" lang="en-US" altLang="de-DE" sz="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5" name="Rechteck 79"/>
          <p:cNvSpPr>
            <a:spLocks noChangeArrowheads="1"/>
          </p:cNvSpPr>
          <p:nvPr/>
        </p:nvSpPr>
        <p:spPr bwMode="auto">
          <a:xfrm>
            <a:off x="696256" y="2180239"/>
            <a:ext cx="2617523" cy="1037432"/>
          </a:xfrm>
          <a:prstGeom prst="rect">
            <a:avLst/>
          </a:prstGeom>
          <a:solidFill>
            <a:srgbClr val="00CC99"/>
          </a:solidFill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0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endParaRPr lang="en-GB" altLang="de-DE" dirty="0">
              <a:solidFill>
                <a:srgbClr val="000000"/>
              </a:solidFill>
            </a:endParaRPr>
          </a:p>
        </p:txBody>
      </p:sp>
      <p:sp>
        <p:nvSpPr>
          <p:cNvPr id="56" name="Rechteck 45"/>
          <p:cNvSpPr>
            <a:spLocks noChangeArrowheads="1"/>
          </p:cNvSpPr>
          <p:nvPr/>
        </p:nvSpPr>
        <p:spPr bwMode="auto">
          <a:xfrm>
            <a:off x="696255" y="1094072"/>
            <a:ext cx="8661233" cy="993775"/>
          </a:xfrm>
          <a:prstGeom prst="rect">
            <a:avLst/>
          </a:prstGeom>
          <a:solidFill>
            <a:srgbClr val="00CC99"/>
          </a:solidFill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0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altLang="de-DE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8" name="Textfeld 9"/>
          <p:cNvSpPr txBox="1">
            <a:spLocks noChangeArrowheads="1"/>
          </p:cNvSpPr>
          <p:nvPr/>
        </p:nvSpPr>
        <p:spPr bwMode="auto">
          <a:xfrm>
            <a:off x="5131597" y="1127409"/>
            <a:ext cx="17748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JobMgr DB + Config</a:t>
            </a:r>
            <a:endParaRPr kumimoji="0" lang="en-GB" altLang="de-DE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9" name="AutoShape 3"/>
          <p:cNvSpPr>
            <a:spLocks noChangeArrowheads="1"/>
          </p:cNvSpPr>
          <p:nvPr/>
        </p:nvSpPr>
        <p:spPr bwMode="auto">
          <a:xfrm>
            <a:off x="6971774" y="1295681"/>
            <a:ext cx="1339717" cy="704850"/>
          </a:xfrm>
          <a:prstGeom prst="can">
            <a:avLst>
              <a:gd name="adj" fmla="val 16792"/>
            </a:avLst>
          </a:prstGeom>
          <a:gradFill rotWithShape="1">
            <a:gsLst>
              <a:gs pos="0">
                <a:srgbClr val="F6B90C"/>
              </a:gs>
              <a:gs pos="50000">
                <a:srgbClr val="FFFF00"/>
              </a:gs>
              <a:gs pos="100000">
                <a:srgbClr val="F6B90C"/>
              </a:gs>
            </a:gsLst>
            <a:lin ang="0" scaled="1"/>
          </a:gradFill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180000" rIns="0" bIns="0" anchor="ctr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A3A3A3"/>
              </a:buClr>
              <a:buSzPct val="80000"/>
              <a:buFont typeface="Wingdings 3" pitchFamily="18" charset="2"/>
              <a:buNone/>
              <a:tabLst/>
              <a:defRPr/>
            </a:pPr>
            <a:r>
              <a:rPr kumimoji="0" lang="de-DE" altLang="de-DE" sz="1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JobServer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A3A3A3"/>
              </a:buClr>
              <a:buSzPct val="80000"/>
              <a:buFont typeface="Wingdings 3" pitchFamily="18" charset="2"/>
              <a:buNone/>
              <a:tabLst/>
              <a:defRPr/>
            </a:pPr>
            <a:r>
              <a:rPr kumimoji="0" lang="de-DE" altLang="de-DE" sz="1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DB (MSSQL)</a:t>
            </a:r>
            <a:br>
              <a:rPr kumimoji="0" lang="de-DE" altLang="de-DE" sz="1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</a:br>
            <a:endParaRPr kumimoji="0" lang="de-DE" altLang="de-DE" sz="1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0" name="AutoShape 4"/>
          <p:cNvSpPr>
            <a:spLocks noChangeArrowheads="1"/>
          </p:cNvSpPr>
          <p:nvPr/>
        </p:nvSpPr>
        <p:spPr bwMode="auto">
          <a:xfrm>
            <a:off x="1260345" y="1460784"/>
            <a:ext cx="1246850" cy="612775"/>
          </a:xfrm>
          <a:prstGeom prst="can">
            <a:avLst>
              <a:gd name="adj" fmla="val 20139"/>
            </a:avLst>
          </a:prstGeom>
          <a:gradFill rotWithShape="1">
            <a:gsLst>
              <a:gs pos="0">
                <a:srgbClr val="F6B90C"/>
              </a:gs>
              <a:gs pos="50000">
                <a:srgbClr val="FFFF00"/>
              </a:gs>
              <a:gs pos="100000">
                <a:srgbClr val="F6B90C"/>
              </a:gs>
            </a:gsLst>
            <a:lin ang="0" scaled="1"/>
          </a:gradFill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A3A3A3"/>
              </a:buClr>
              <a:buSzPct val="80000"/>
              <a:buFont typeface="Wingdings 3" pitchFamily="18" charset="2"/>
              <a:buNone/>
              <a:tabLst/>
              <a:defRPr/>
            </a:pPr>
            <a:r>
              <a:rPr kumimoji="0" lang="de-DE" altLang="de-DE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Teamcenter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A3A3A3"/>
              </a:buClr>
              <a:buSzPct val="80000"/>
              <a:buFont typeface="Wingdings 3" pitchFamily="18" charset="2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VDH</a:t>
            </a:r>
            <a:endParaRPr kumimoji="0" lang="de-DE" altLang="de-DE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1" name="Freihandform 13"/>
          <p:cNvSpPr>
            <a:spLocks/>
          </p:cNvSpPr>
          <p:nvPr/>
        </p:nvSpPr>
        <p:spPr bwMode="auto">
          <a:xfrm>
            <a:off x="2312858" y="1168684"/>
            <a:ext cx="2882371" cy="354013"/>
          </a:xfrm>
          <a:custGeom>
            <a:avLst/>
            <a:gdLst>
              <a:gd name="T0" fmla="*/ 0 w 1676"/>
              <a:gd name="T1" fmla="*/ 666108003 h 223"/>
              <a:gd name="T2" fmla="*/ 1780054225 w 1676"/>
              <a:gd name="T3" fmla="*/ 28575 h 223"/>
              <a:gd name="T4" fmla="*/ 2147483647 w 1676"/>
              <a:gd name="T5" fmla="*/ 1008063924 h 223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676" h="223">
                <a:moveTo>
                  <a:pt x="0" y="223"/>
                </a:moveTo>
                <a:cubicBezTo>
                  <a:pt x="150" y="187"/>
                  <a:pt x="619" y="10"/>
                  <a:pt x="898" y="5"/>
                </a:cubicBezTo>
                <a:cubicBezTo>
                  <a:pt x="1177" y="0"/>
                  <a:pt x="1514" y="153"/>
                  <a:pt x="1676" y="192"/>
                </a:cubicBezTo>
              </a:path>
            </a:pathLst>
          </a:custGeom>
          <a:noFill/>
          <a:ln w="22225" algn="ctr">
            <a:solidFill>
              <a:srgbClr val="FF0000"/>
            </a:solidFill>
            <a:prstDash val="dash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1200" cap="none" spc="0" normalizeH="0" baseline="0" noProof="0">
              <a:ln>
                <a:solidFill>
                  <a:srgbClr val="000000"/>
                </a:solidFill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cxnSp>
        <p:nvCxnSpPr>
          <p:cNvPr id="62" name="Gerade Verbindung mit Pfeil 17"/>
          <p:cNvCxnSpPr>
            <a:cxnSpLocks noChangeShapeType="1"/>
            <a:endCxn id="66" idx="1"/>
          </p:cNvCxnSpPr>
          <p:nvPr/>
        </p:nvCxnSpPr>
        <p:spPr bwMode="auto">
          <a:xfrm>
            <a:off x="3313777" y="1643345"/>
            <a:ext cx="1902090" cy="3968"/>
          </a:xfrm>
          <a:prstGeom prst="straightConnector1">
            <a:avLst/>
          </a:prstGeom>
          <a:noFill/>
          <a:ln w="9525" algn="ctr">
            <a:solidFill>
              <a:srgbClr val="FF0000"/>
            </a:solidFill>
            <a:prstDash val="dash"/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3" name="AutoShape 4"/>
          <p:cNvSpPr>
            <a:spLocks noChangeArrowheads="1"/>
          </p:cNvSpPr>
          <p:nvPr/>
        </p:nvSpPr>
        <p:spPr bwMode="auto">
          <a:xfrm>
            <a:off x="1153826" y="2531490"/>
            <a:ext cx="1246850" cy="614363"/>
          </a:xfrm>
          <a:prstGeom prst="can">
            <a:avLst>
              <a:gd name="adj" fmla="val 26380"/>
            </a:avLst>
          </a:prstGeom>
          <a:gradFill rotWithShape="1">
            <a:gsLst>
              <a:gs pos="0">
                <a:srgbClr val="F6B90C"/>
              </a:gs>
              <a:gs pos="50000">
                <a:srgbClr val="FFFF00"/>
              </a:gs>
              <a:gs pos="100000">
                <a:srgbClr val="F6B90C"/>
              </a:gs>
            </a:gsLst>
            <a:lin ang="0" scaled="1"/>
          </a:gradFill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A3A3A3"/>
              </a:buClr>
              <a:buSzPct val="80000"/>
              <a:buFont typeface="Wingdings 3" pitchFamily="18" charset="2"/>
              <a:buNone/>
              <a:tabLst/>
              <a:defRPr/>
            </a:pPr>
            <a:r>
              <a:rPr kumimoji="0" lang="de-DE" altLang="de-DE" sz="1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Teamcenter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A3A3A3"/>
              </a:buClr>
              <a:buSzPct val="80000"/>
              <a:buFont typeface="Wingdings 3" pitchFamily="18" charset="2"/>
              <a:buNone/>
              <a:tabLst/>
              <a:defRPr/>
            </a:pPr>
            <a:r>
              <a:rPr kumimoji="0" lang="de-DE" altLang="de-DE" sz="1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WLT</a:t>
            </a:r>
          </a:p>
        </p:txBody>
      </p:sp>
      <p:cxnSp>
        <p:nvCxnSpPr>
          <p:cNvPr id="64" name="Gewinkelte Verbindung 24"/>
          <p:cNvCxnSpPr>
            <a:cxnSpLocks noChangeShapeType="1"/>
            <a:stCxn id="60" idx="1"/>
            <a:endCxn id="68" idx="0"/>
          </p:cNvCxnSpPr>
          <p:nvPr/>
        </p:nvCxnSpPr>
        <p:spPr bwMode="auto">
          <a:xfrm rot="5400000" flipV="1">
            <a:off x="2909495" y="435920"/>
            <a:ext cx="38100" cy="2087827"/>
          </a:xfrm>
          <a:prstGeom prst="bentConnector3">
            <a:avLst>
              <a:gd name="adj1" fmla="val -600000"/>
            </a:avLst>
          </a:prstGeom>
          <a:noFill/>
          <a:ln w="9525" algn="ctr">
            <a:solidFill>
              <a:srgbClr val="0033CC"/>
            </a:solidFill>
            <a:prstDash val="dash"/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5" name="Gewinkelte Verbindung 26"/>
          <p:cNvCxnSpPr>
            <a:cxnSpLocks noChangeShapeType="1"/>
            <a:stCxn id="63" idx="1"/>
            <a:endCxn id="67" idx="0"/>
          </p:cNvCxnSpPr>
          <p:nvPr/>
        </p:nvCxnSpPr>
        <p:spPr bwMode="auto">
          <a:xfrm rot="5400000" flipH="1" flipV="1">
            <a:off x="2271820" y="2037447"/>
            <a:ext cx="12700" cy="988080"/>
          </a:xfrm>
          <a:prstGeom prst="bentConnector3">
            <a:avLst>
              <a:gd name="adj1" fmla="val 1800000"/>
            </a:avLst>
          </a:prstGeom>
          <a:noFill/>
          <a:ln w="9525" algn="ctr">
            <a:solidFill>
              <a:srgbClr val="0033CC"/>
            </a:solidFill>
            <a:prstDash val="dash"/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66" name="Picture 6" descr="V:\JobManager\ProgEntw\Ver02\08-Icons-und-Logos\LogosZurSoftware\JobServerAppl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5868" y="1352834"/>
            <a:ext cx="1233091" cy="588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" name="Picture 2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9761" y="2531490"/>
            <a:ext cx="371139" cy="3534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8" name="Picture 2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0731" y="1498881"/>
            <a:ext cx="541734" cy="515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9" name="Gerade Verbindung mit Pfeil 33"/>
          <p:cNvCxnSpPr>
            <a:cxnSpLocks noChangeShapeType="1"/>
            <a:stCxn id="66" idx="3"/>
            <a:endCxn id="59" idx="2"/>
          </p:cNvCxnSpPr>
          <p:nvPr/>
        </p:nvCxnSpPr>
        <p:spPr bwMode="auto">
          <a:xfrm>
            <a:off x="6448959" y="1646522"/>
            <a:ext cx="522817" cy="1587"/>
          </a:xfrm>
          <a:prstGeom prst="straightConnector1">
            <a:avLst/>
          </a:prstGeom>
          <a:ln>
            <a:headEnd type="none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0" name="Textfeld 62"/>
          <p:cNvSpPr txBox="1">
            <a:spLocks noChangeArrowheads="1"/>
          </p:cNvSpPr>
          <p:nvPr/>
        </p:nvSpPr>
        <p:spPr bwMode="auto">
          <a:xfrm rot="397797">
            <a:off x="2038889" y="2962459"/>
            <a:ext cx="78422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Import</a:t>
            </a:r>
            <a:endParaRPr kumimoji="0" lang="en-GB" altLang="de-DE" sz="7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1" name="Flussdiagramm: Magnetplattenspeicher 44"/>
          <p:cNvSpPr>
            <a:spLocks noChangeArrowheads="1"/>
          </p:cNvSpPr>
          <p:nvPr/>
        </p:nvSpPr>
        <p:spPr bwMode="auto">
          <a:xfrm>
            <a:off x="811480" y="1154394"/>
            <a:ext cx="316442" cy="260350"/>
          </a:xfrm>
          <a:prstGeom prst="flowChartMagneticDisk">
            <a:avLst/>
          </a:prstGeom>
          <a:ln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tIns="0" rIns="0" bIns="0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Vol1</a:t>
            </a:r>
            <a:endParaRPr kumimoji="0" lang="en-GB" altLang="de-DE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2" name="Flussdiagramm: Magnetplattenspeicher 69"/>
          <p:cNvSpPr>
            <a:spLocks noChangeArrowheads="1"/>
          </p:cNvSpPr>
          <p:nvPr/>
        </p:nvSpPr>
        <p:spPr bwMode="auto">
          <a:xfrm>
            <a:off x="814920" y="1459194"/>
            <a:ext cx="316442" cy="260350"/>
          </a:xfrm>
          <a:prstGeom prst="flowChartMagneticDisk">
            <a:avLst/>
          </a:prstGeom>
          <a:ln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tIns="0" rIns="0" bIns="0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Vol2</a:t>
            </a:r>
            <a:endParaRPr kumimoji="0" lang="en-GB" altLang="de-DE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3" name="Flussdiagramm: Magnetplattenspeicher 70"/>
          <p:cNvSpPr>
            <a:spLocks noChangeArrowheads="1"/>
          </p:cNvSpPr>
          <p:nvPr/>
        </p:nvSpPr>
        <p:spPr bwMode="auto">
          <a:xfrm>
            <a:off x="811480" y="1795744"/>
            <a:ext cx="316442" cy="260350"/>
          </a:xfrm>
          <a:prstGeom prst="flowChartMagneticDisk">
            <a:avLst/>
          </a:prstGeom>
          <a:ln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tIns="0" rIns="0" bIns="0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Vol3</a:t>
            </a:r>
            <a:endParaRPr kumimoji="0" lang="en-GB" altLang="de-DE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4" name="Flussdiagramm: Magnetplattenspeicher 71"/>
          <p:cNvSpPr>
            <a:spLocks noChangeArrowheads="1"/>
          </p:cNvSpPr>
          <p:nvPr/>
        </p:nvSpPr>
        <p:spPr bwMode="auto">
          <a:xfrm>
            <a:off x="769037" y="2582287"/>
            <a:ext cx="316442" cy="260350"/>
          </a:xfrm>
          <a:prstGeom prst="flowChartMagneticDisk">
            <a:avLst/>
          </a:prstGeom>
          <a:ln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tIns="0" rIns="0" bIns="0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Vol1</a:t>
            </a:r>
            <a:endParaRPr kumimoji="0" lang="en-GB" altLang="de-DE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5" name="Flussdiagramm: Magnetplattenspeicher 72"/>
          <p:cNvSpPr>
            <a:spLocks noChangeArrowheads="1"/>
          </p:cNvSpPr>
          <p:nvPr/>
        </p:nvSpPr>
        <p:spPr bwMode="auto">
          <a:xfrm>
            <a:off x="772476" y="2885500"/>
            <a:ext cx="316442" cy="260350"/>
          </a:xfrm>
          <a:prstGeom prst="flowChartMagneticDisk">
            <a:avLst/>
          </a:prstGeom>
          <a:ln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tIns="0" rIns="0" bIns="0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Vol2</a:t>
            </a:r>
            <a:endParaRPr kumimoji="0" lang="en-GB" altLang="de-DE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76" name="Picture 6" descr="V:\JobManager\ProgEntw\Ver02\08-Icons-und-Logos\LogosZurSoftware\JobServerApplLogo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4063" y="2896616"/>
            <a:ext cx="521097" cy="249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7" name="Freihandform 50"/>
          <p:cNvSpPr>
            <a:spLocks/>
          </p:cNvSpPr>
          <p:nvPr/>
        </p:nvSpPr>
        <p:spPr bwMode="auto">
          <a:xfrm>
            <a:off x="2047485" y="2881494"/>
            <a:ext cx="536576" cy="95250"/>
          </a:xfrm>
          <a:custGeom>
            <a:avLst/>
            <a:gdLst>
              <a:gd name="T0" fmla="*/ 0 w 374650"/>
              <a:gd name="T1" fmla="*/ 0 h 95485"/>
              <a:gd name="T2" fmla="*/ 288558 w 374650"/>
              <a:gd name="T3" fmla="*/ 88463 h 95485"/>
              <a:gd name="T4" fmla="*/ 654803 w 374650"/>
              <a:gd name="T5" fmla="*/ 88463 h 95485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74650" h="95485">
                <a:moveTo>
                  <a:pt x="0" y="0"/>
                </a:moveTo>
                <a:cubicBezTo>
                  <a:pt x="51329" y="37041"/>
                  <a:pt x="102658" y="74083"/>
                  <a:pt x="165100" y="88900"/>
                </a:cubicBezTo>
                <a:cubicBezTo>
                  <a:pt x="227542" y="103717"/>
                  <a:pt x="374650" y="88900"/>
                  <a:pt x="374650" y="88900"/>
                </a:cubicBezTo>
              </a:path>
            </a:pathLst>
          </a:custGeom>
          <a:noFill/>
          <a:ln w="19050" algn="ctr">
            <a:solidFill>
              <a:srgbClr val="FF0000"/>
            </a:solidFill>
            <a:prstDash val="dash"/>
            <a:round/>
            <a:headEnd type="none" w="med" len="med"/>
            <a:tailEnd type="arrow" w="med" len="med"/>
          </a:ln>
          <a:effectLst/>
        </p:spPr>
        <p:txBody>
          <a:bodyPr lIns="0" tIns="0" rIns="0" bIns="0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8" name="Textfeld 83"/>
          <p:cNvSpPr txBox="1">
            <a:spLocks noChangeArrowheads="1"/>
          </p:cNvSpPr>
          <p:nvPr/>
        </p:nvSpPr>
        <p:spPr bwMode="auto">
          <a:xfrm rot="860077">
            <a:off x="4311256" y="1138519"/>
            <a:ext cx="7842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en-US"/>
            </a:defPPr>
            <a:lvl1pPr marL="0" marR="0" lvl="0" indent="0" algn="l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  <a:defRPr kumimoji="0" sz="7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e-DE" altLang="de-DE"/>
              <a:t>Import</a:t>
            </a:r>
            <a:endParaRPr lang="en-GB" altLang="de-DE"/>
          </a:p>
        </p:txBody>
      </p:sp>
      <p:cxnSp>
        <p:nvCxnSpPr>
          <p:cNvPr id="79" name="Gerade Verbindung mit Pfeil 33"/>
          <p:cNvCxnSpPr>
            <a:cxnSpLocks noChangeShapeType="1"/>
          </p:cNvCxnSpPr>
          <p:nvPr/>
        </p:nvCxnSpPr>
        <p:spPr bwMode="auto">
          <a:xfrm rot="5400000" flipH="1" flipV="1">
            <a:off x="4939699" y="-254505"/>
            <a:ext cx="1337506" cy="5466881"/>
          </a:xfrm>
          <a:prstGeom prst="bentConnector4">
            <a:avLst>
              <a:gd name="adj1" fmla="val -17092"/>
              <a:gd name="adj2" fmla="val 122424"/>
            </a:avLst>
          </a:prstGeom>
          <a:ln>
            <a:headEnd type="none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feld 92"/>
          <p:cNvSpPr txBox="1">
            <a:spLocks noChangeArrowheads="1"/>
          </p:cNvSpPr>
          <p:nvPr/>
        </p:nvSpPr>
        <p:spPr bwMode="auto">
          <a:xfrm>
            <a:off x="2113364" y="1094072"/>
            <a:ext cx="86849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PartUpdate</a:t>
            </a:r>
            <a:r>
              <a:rPr kumimoji="0" lang="de-DE" altLang="de-DE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via 2-tier </a:t>
            </a:r>
            <a:endParaRPr kumimoji="0" lang="en-GB" altLang="de-DE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81" name="Textfeld 93"/>
          <p:cNvSpPr txBox="1">
            <a:spLocks noChangeArrowheads="1"/>
          </p:cNvSpPr>
          <p:nvPr/>
        </p:nvSpPr>
        <p:spPr bwMode="auto">
          <a:xfrm>
            <a:off x="2048952" y="2178231"/>
            <a:ext cx="80658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PartUpdate</a:t>
            </a:r>
            <a:r>
              <a:rPr kumimoji="0" lang="de-DE" altLang="de-DE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via 2-tier </a:t>
            </a:r>
            <a:endParaRPr kumimoji="0" lang="en-GB" altLang="de-DE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82" name="Picture 2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4401" y="1498881"/>
            <a:ext cx="541735" cy="515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83" name="Gerade Verbindung mit Pfeil 17"/>
          <p:cNvCxnSpPr>
            <a:cxnSpLocks noChangeShapeType="1"/>
            <a:stCxn id="68" idx="3"/>
            <a:endCxn id="66" idx="1"/>
          </p:cNvCxnSpPr>
          <p:nvPr/>
        </p:nvCxnSpPr>
        <p:spPr bwMode="auto">
          <a:xfrm flipV="1">
            <a:off x="4242466" y="1647316"/>
            <a:ext cx="973402" cy="109537"/>
          </a:xfrm>
          <a:prstGeom prst="straightConnector1">
            <a:avLst/>
          </a:prstGeom>
          <a:noFill/>
          <a:ln w="9525" algn="ctr">
            <a:solidFill>
              <a:srgbClr val="FF0000"/>
            </a:solidFill>
            <a:prstDash val="dash"/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4" name="Gerade Verbindung mit Pfeil 88"/>
          <p:cNvCxnSpPr>
            <a:cxnSpLocks noChangeShapeType="1"/>
            <a:stCxn id="82" idx="0"/>
          </p:cNvCxnSpPr>
          <p:nvPr/>
        </p:nvCxnSpPr>
        <p:spPr bwMode="auto">
          <a:xfrm flipV="1">
            <a:off x="3066127" y="1241709"/>
            <a:ext cx="0" cy="257175"/>
          </a:xfrm>
          <a:prstGeom prst="straightConnector1">
            <a:avLst/>
          </a:prstGeom>
          <a:noFill/>
          <a:ln w="9525" algn="ctr">
            <a:solidFill>
              <a:srgbClr val="0033CC"/>
            </a:solidFill>
            <a:prstDash val="dash"/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5" name="Textfeld 90"/>
          <p:cNvSpPr txBox="1"/>
          <p:nvPr/>
        </p:nvSpPr>
        <p:spPr>
          <a:xfrm rot="16200000">
            <a:off x="15591" y="1477415"/>
            <a:ext cx="993292" cy="22660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36005" tIns="36005" rIns="36005" bIns="36005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Veldhoven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/NL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6" name="Textfeld 112"/>
          <p:cNvSpPr txBox="1"/>
          <p:nvPr/>
        </p:nvSpPr>
        <p:spPr>
          <a:xfrm rot="16200000">
            <a:off x="-5184" y="2552521"/>
            <a:ext cx="1034845" cy="22660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36005" tIns="36005" rIns="36005" bIns="36005">
            <a:spAutoFit/>
          </a:bodyPr>
          <a:lstStyle>
            <a:defPPr>
              <a:defRPr lang="de-DE"/>
            </a:defPPr>
            <a:lvl1pPr algn="ctr"/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Wilton</a:t>
            </a:r>
            <a:r>
              <a:rPr kumimoji="0" lang="de-DE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/USA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7" name="Textfeld 113"/>
          <p:cNvSpPr txBox="1"/>
          <p:nvPr/>
        </p:nvSpPr>
        <p:spPr>
          <a:xfrm rot="16200000">
            <a:off x="3018150" y="2549770"/>
            <a:ext cx="1038764" cy="22660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36005" tIns="36005" rIns="36005" bIns="36005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Linkow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/Taiwan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aphicFrame>
        <p:nvGraphicFramePr>
          <p:cNvPr id="88" name="Group 29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429142"/>
              </p:ext>
            </p:extLst>
          </p:nvPr>
        </p:nvGraphicFramePr>
        <p:xfrm>
          <a:off x="373046" y="3581272"/>
          <a:ext cx="5120973" cy="941880"/>
        </p:xfrm>
        <a:graphic>
          <a:graphicData uri="http://schemas.openxmlformats.org/drawingml/2006/table">
            <a:tbl>
              <a:tblPr/>
              <a:tblGrid>
                <a:gridCol w="3413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421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374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8827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0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Nr</a:t>
                      </a:r>
                    </a:p>
                  </a:txBody>
                  <a:tcPr marL="39000" marR="39000" marT="17988" marB="17988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0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Description</a:t>
                      </a:r>
                    </a:p>
                  </a:txBody>
                  <a:tcPr marL="39000" marR="39000" marT="17988" marB="17988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0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Connect via:</a:t>
                      </a:r>
                    </a:p>
                  </a:txBody>
                  <a:tcPr marL="39000" marR="39000" marT="17988" marB="17988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827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0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C1</a:t>
                      </a:r>
                    </a:p>
                  </a:txBody>
                  <a:tcPr marL="39000" marR="39000" marT="17988" marB="17988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9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communication  </a:t>
                      </a:r>
                      <a:r>
                        <a:rPr kumimoji="0" lang="en-GB" sz="900" b="0" i="0" u="none" strike="noStrike" cap="none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JobServer</a:t>
                      </a:r>
                      <a:r>
                        <a:rPr kumimoji="0" lang="en-GB" sz="9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MS-SQL</a:t>
                      </a:r>
                    </a:p>
                  </a:txBody>
                  <a:tcPr marL="39000" marR="39000" marT="17988" marB="17988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0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TCP:1433 UDP: 1434</a:t>
                      </a:r>
                    </a:p>
                  </a:txBody>
                  <a:tcPr marL="39000" marR="39000" marT="17988" marB="17988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827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0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C2</a:t>
                      </a:r>
                    </a:p>
                  </a:txBody>
                  <a:tcPr marL="39000" marR="39000" marT="17988" marB="17988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9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communication </a:t>
                      </a:r>
                      <a:r>
                        <a:rPr kumimoji="0" lang="en-GB" sz="900" b="0" i="0" u="none" strike="noStrike" cap="none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JobClient</a:t>
                      </a:r>
                      <a:r>
                        <a:rPr kumimoji="0" lang="en-GB" sz="9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– </a:t>
                      </a:r>
                      <a:r>
                        <a:rPr kumimoji="0" lang="en-GB" sz="900" b="0" i="0" u="none" strike="noStrike" cap="none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JobServer</a:t>
                      </a:r>
                      <a:endParaRPr kumimoji="0" lang="en-GB" sz="9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39000" marR="39000" marT="17988" marB="17988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0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Port:13000 – 13100 // 14000 - 14100</a:t>
                      </a:r>
                    </a:p>
                  </a:txBody>
                  <a:tcPr marL="39000" marR="39000" marT="17988" marB="17988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827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9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C3</a:t>
                      </a:r>
                    </a:p>
                  </a:txBody>
                  <a:tcPr marL="39000" marR="39000" marT="17988" marB="17988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9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part_utility.exe (2-tier)</a:t>
                      </a:r>
                    </a:p>
                  </a:txBody>
                  <a:tcPr marL="39000" marR="39000" marT="17988" marB="17988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0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Handel by IT	</a:t>
                      </a:r>
                    </a:p>
                  </a:txBody>
                  <a:tcPr marL="39000" marR="39000" marT="17988" marB="17988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827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9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C4</a:t>
                      </a:r>
                    </a:p>
                  </a:txBody>
                  <a:tcPr marL="39000" marR="39000" marT="17988" marB="17988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9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Import Meta Data from TC </a:t>
                      </a:r>
                      <a:r>
                        <a:rPr kumimoji="0" lang="en-GB" sz="900" b="0" i="0" u="none" strike="noStrike" cap="none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Db</a:t>
                      </a:r>
                      <a:endParaRPr kumimoji="0" lang="en-GB" sz="9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39000" marR="39000" marT="17988" marB="17988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0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Uses  </a:t>
                      </a:r>
                      <a:r>
                        <a:rPr kumimoji="0" lang="en-GB" sz="1000" b="0" i="0" u="none" strike="noStrike" cap="none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TnsNames.ora</a:t>
                      </a:r>
                      <a:r>
                        <a:rPr kumimoji="0" lang="en-GB" sz="10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like (</a:t>
                      </a:r>
                      <a:r>
                        <a:rPr kumimoji="0" lang="en-GB" sz="10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C3)</a:t>
                      </a:r>
                    </a:p>
                  </a:txBody>
                  <a:tcPr marL="39000" marR="39000" marT="17988" marB="17988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9" name="Oval 232"/>
          <p:cNvSpPr>
            <a:spLocks noChangeArrowheads="1"/>
          </p:cNvSpPr>
          <p:nvPr/>
        </p:nvSpPr>
        <p:spPr bwMode="auto">
          <a:xfrm>
            <a:off x="2981859" y="3279229"/>
            <a:ext cx="194336" cy="179387"/>
          </a:xfrm>
          <a:prstGeom prst="ellipse">
            <a:avLst/>
          </a:prstGeom>
          <a:solidFill>
            <a:srgbClr val="FFFF66"/>
          </a:solidFill>
          <a:ln w="9525">
            <a:pattFill prst="dkUpDiag">
              <a:fgClr>
                <a:srgbClr val="FF0000"/>
              </a:fgClr>
              <a:bgClr>
                <a:schemeClr val="accent2"/>
              </a:bgClr>
            </a:patt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C1</a:t>
            </a:r>
            <a:endParaRPr kumimoji="0" lang="en-US" altLang="de-DE" sz="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90" name="Oval 233"/>
          <p:cNvSpPr>
            <a:spLocks noChangeArrowheads="1"/>
          </p:cNvSpPr>
          <p:nvPr/>
        </p:nvSpPr>
        <p:spPr bwMode="auto">
          <a:xfrm>
            <a:off x="6612337" y="1568731"/>
            <a:ext cx="194337" cy="179388"/>
          </a:xfrm>
          <a:prstGeom prst="ellipse">
            <a:avLst/>
          </a:prstGeom>
          <a:solidFill>
            <a:srgbClr val="FFFF66"/>
          </a:solidFill>
          <a:ln w="9525">
            <a:pattFill prst="dkUpDiag">
              <a:fgClr>
                <a:srgbClr val="FF0000"/>
              </a:fgClr>
              <a:bgClr>
                <a:schemeClr val="accent2"/>
              </a:bgClr>
            </a:patt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C1</a:t>
            </a:r>
            <a:endParaRPr kumimoji="0" lang="en-US" altLang="de-DE" sz="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92" name="Oval 241"/>
          <p:cNvSpPr>
            <a:spLocks noChangeArrowheads="1"/>
          </p:cNvSpPr>
          <p:nvPr/>
        </p:nvSpPr>
        <p:spPr bwMode="auto">
          <a:xfrm>
            <a:off x="4663814" y="1608422"/>
            <a:ext cx="194336" cy="179387"/>
          </a:xfrm>
          <a:prstGeom prst="ellipse">
            <a:avLst/>
          </a:prstGeom>
          <a:solidFill>
            <a:srgbClr val="FFFF66"/>
          </a:solidFill>
          <a:ln w="9525">
            <a:pattFill prst="dkUpDiag">
              <a:fgClr>
                <a:srgbClr val="FF0000"/>
              </a:fgClr>
              <a:bgClr>
                <a:schemeClr val="accent2"/>
              </a:bgClr>
            </a:patt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C2</a:t>
            </a:r>
            <a:endParaRPr kumimoji="0" lang="en-US" altLang="de-DE" sz="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93" name="Oval 242"/>
          <p:cNvSpPr>
            <a:spLocks noChangeArrowheads="1"/>
          </p:cNvSpPr>
          <p:nvPr/>
        </p:nvSpPr>
        <p:spPr bwMode="auto">
          <a:xfrm>
            <a:off x="3453081" y="1535397"/>
            <a:ext cx="194336" cy="179387"/>
          </a:xfrm>
          <a:prstGeom prst="ellipse">
            <a:avLst/>
          </a:prstGeom>
          <a:solidFill>
            <a:srgbClr val="FFFF66"/>
          </a:solidFill>
          <a:ln w="9525">
            <a:pattFill prst="dkUpDiag">
              <a:fgClr>
                <a:srgbClr val="FF0000"/>
              </a:fgClr>
              <a:bgClr>
                <a:schemeClr val="accent2"/>
              </a:bgClr>
            </a:patt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C2</a:t>
            </a:r>
            <a:endParaRPr kumimoji="0" lang="en-US" altLang="de-DE" sz="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94" name="Oval 289"/>
          <p:cNvSpPr>
            <a:spLocks noChangeArrowheads="1"/>
          </p:cNvSpPr>
          <p:nvPr/>
        </p:nvSpPr>
        <p:spPr bwMode="auto">
          <a:xfrm>
            <a:off x="2167871" y="2748147"/>
            <a:ext cx="194337" cy="179387"/>
          </a:xfrm>
          <a:prstGeom prst="ellipse">
            <a:avLst/>
          </a:prstGeom>
          <a:solidFill>
            <a:srgbClr val="FFFF66"/>
          </a:solidFill>
          <a:ln w="9525">
            <a:pattFill prst="dkUpDiag">
              <a:fgClr>
                <a:srgbClr val="FF0000"/>
              </a:fgClr>
              <a:bgClr>
                <a:schemeClr val="accent2"/>
              </a:bgClr>
            </a:patt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C4</a:t>
            </a:r>
            <a:endParaRPr kumimoji="0" lang="en-US" altLang="de-DE" sz="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95" name="Oval 290"/>
          <p:cNvSpPr>
            <a:spLocks noChangeArrowheads="1"/>
          </p:cNvSpPr>
          <p:nvPr/>
        </p:nvSpPr>
        <p:spPr bwMode="auto">
          <a:xfrm>
            <a:off x="4194310" y="1067081"/>
            <a:ext cx="194337" cy="179388"/>
          </a:xfrm>
          <a:prstGeom prst="ellipse">
            <a:avLst/>
          </a:prstGeom>
          <a:solidFill>
            <a:srgbClr val="FFFF66"/>
          </a:solidFill>
          <a:ln w="9525">
            <a:pattFill prst="dkUpDiag">
              <a:fgClr>
                <a:srgbClr val="FF0000"/>
              </a:fgClr>
              <a:bgClr>
                <a:schemeClr val="accent2"/>
              </a:bgClr>
            </a:patt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C4</a:t>
            </a:r>
            <a:endParaRPr kumimoji="0" lang="en-US" altLang="de-DE" sz="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96" name="Oval 291"/>
          <p:cNvSpPr>
            <a:spLocks noChangeArrowheads="1"/>
          </p:cNvSpPr>
          <p:nvPr/>
        </p:nvSpPr>
        <p:spPr bwMode="auto">
          <a:xfrm>
            <a:off x="1854615" y="2208397"/>
            <a:ext cx="194336" cy="179387"/>
          </a:xfrm>
          <a:prstGeom prst="ellipse">
            <a:avLst/>
          </a:prstGeom>
          <a:solidFill>
            <a:srgbClr val="FFFF66"/>
          </a:solidFill>
          <a:ln w="9525">
            <a:pattFill prst="dkUpDiag">
              <a:fgClr>
                <a:srgbClr val="FF0000"/>
              </a:fgClr>
              <a:bgClr>
                <a:schemeClr val="accent2"/>
              </a:bgClr>
            </a:patt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C3</a:t>
            </a:r>
            <a:endParaRPr kumimoji="0" lang="en-US" altLang="de-DE" sz="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97" name="Oval 292"/>
          <p:cNvSpPr>
            <a:spLocks noChangeArrowheads="1"/>
          </p:cNvSpPr>
          <p:nvPr/>
        </p:nvSpPr>
        <p:spPr bwMode="auto">
          <a:xfrm>
            <a:off x="1893229" y="1067081"/>
            <a:ext cx="194337" cy="179388"/>
          </a:xfrm>
          <a:prstGeom prst="ellipse">
            <a:avLst/>
          </a:prstGeom>
          <a:solidFill>
            <a:srgbClr val="FFFF66"/>
          </a:solidFill>
          <a:ln w="9525">
            <a:pattFill prst="dkUpDiag">
              <a:fgClr>
                <a:srgbClr val="FF0000"/>
              </a:fgClr>
              <a:bgClr>
                <a:schemeClr val="accent2"/>
              </a:bgClr>
            </a:patt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C3</a:t>
            </a:r>
            <a:endParaRPr kumimoji="0" lang="en-US" altLang="de-DE" sz="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98" name="Rectangle 294"/>
          <p:cNvSpPr>
            <a:spLocks noChangeArrowheads="1"/>
          </p:cNvSpPr>
          <p:nvPr/>
        </p:nvSpPr>
        <p:spPr bwMode="auto">
          <a:xfrm>
            <a:off x="5248545" y="1848134"/>
            <a:ext cx="1040349" cy="92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DEMCHTC00PA.ww500.siemens.net</a:t>
            </a:r>
          </a:p>
        </p:txBody>
      </p:sp>
      <p:sp>
        <p:nvSpPr>
          <p:cNvPr id="99" name="Rechteck 79"/>
          <p:cNvSpPr>
            <a:spLocks noChangeArrowheads="1"/>
          </p:cNvSpPr>
          <p:nvPr/>
        </p:nvSpPr>
        <p:spPr bwMode="auto">
          <a:xfrm>
            <a:off x="3697627" y="2177652"/>
            <a:ext cx="2617523" cy="1037432"/>
          </a:xfrm>
          <a:prstGeom prst="rect">
            <a:avLst/>
          </a:prstGeom>
          <a:solidFill>
            <a:srgbClr val="00CC99"/>
          </a:solidFill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0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endParaRPr lang="en-GB" altLang="de-DE">
              <a:solidFill>
                <a:srgbClr val="000000"/>
              </a:solidFill>
            </a:endParaRPr>
          </a:p>
        </p:txBody>
      </p:sp>
      <p:sp>
        <p:nvSpPr>
          <p:cNvPr id="100" name="AutoShape 4"/>
          <p:cNvSpPr>
            <a:spLocks noChangeArrowheads="1"/>
          </p:cNvSpPr>
          <p:nvPr/>
        </p:nvSpPr>
        <p:spPr bwMode="auto">
          <a:xfrm>
            <a:off x="4158484" y="2536885"/>
            <a:ext cx="1246850" cy="614363"/>
          </a:xfrm>
          <a:prstGeom prst="can">
            <a:avLst>
              <a:gd name="adj" fmla="val 26380"/>
            </a:avLst>
          </a:prstGeom>
          <a:gradFill rotWithShape="1">
            <a:gsLst>
              <a:gs pos="0">
                <a:srgbClr val="F6B90C"/>
              </a:gs>
              <a:gs pos="50000">
                <a:srgbClr val="FFFF00"/>
              </a:gs>
              <a:gs pos="100000">
                <a:srgbClr val="F6B90C"/>
              </a:gs>
            </a:gsLst>
            <a:lin ang="0" scaled="1"/>
          </a:gradFill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A3A3A3"/>
              </a:buClr>
              <a:buSzPct val="80000"/>
              <a:buFont typeface="Wingdings 3" pitchFamily="18" charset="2"/>
              <a:buNone/>
              <a:tabLst/>
              <a:defRPr/>
            </a:pPr>
            <a:r>
              <a:rPr kumimoji="0" lang="de-DE" altLang="de-DE" sz="1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Teamcenter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A3A3A3"/>
              </a:buClr>
              <a:buSzPct val="80000"/>
              <a:buFont typeface="Wingdings 3" pitchFamily="18" charset="2"/>
              <a:buNone/>
              <a:tabLst/>
              <a:defRPr/>
            </a:pPr>
            <a:r>
              <a:rPr kumimoji="0" lang="de-DE" altLang="de-DE" sz="1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ACE</a:t>
            </a:r>
          </a:p>
        </p:txBody>
      </p:sp>
      <p:cxnSp>
        <p:nvCxnSpPr>
          <p:cNvPr id="101" name="Gewinkelte Verbindung 26"/>
          <p:cNvCxnSpPr>
            <a:cxnSpLocks noChangeShapeType="1"/>
            <a:stCxn id="100" idx="1"/>
            <a:endCxn id="102" idx="0"/>
          </p:cNvCxnSpPr>
          <p:nvPr/>
        </p:nvCxnSpPr>
        <p:spPr bwMode="auto">
          <a:xfrm rot="5400000" flipH="1" flipV="1">
            <a:off x="5316302" y="2003020"/>
            <a:ext cx="12700" cy="1067728"/>
          </a:xfrm>
          <a:prstGeom prst="bentConnector3">
            <a:avLst>
              <a:gd name="adj1" fmla="val 1800000"/>
            </a:avLst>
          </a:prstGeom>
          <a:noFill/>
          <a:ln w="9525" algn="ctr">
            <a:solidFill>
              <a:srgbClr val="0033CC"/>
            </a:solidFill>
            <a:prstDash val="dash"/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102" name="Picture 2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4069" y="2536885"/>
            <a:ext cx="371139" cy="3534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" name="Textfeld 62"/>
          <p:cNvSpPr txBox="1">
            <a:spLocks noChangeArrowheads="1"/>
          </p:cNvSpPr>
          <p:nvPr/>
        </p:nvSpPr>
        <p:spPr bwMode="auto">
          <a:xfrm rot="397797">
            <a:off x="5043546" y="2967854"/>
            <a:ext cx="78422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Import</a:t>
            </a:r>
            <a:endParaRPr kumimoji="0" lang="en-GB" altLang="de-DE" sz="7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04" name="Flussdiagramm: Magnetplattenspeicher 71"/>
          <p:cNvSpPr>
            <a:spLocks noChangeArrowheads="1"/>
          </p:cNvSpPr>
          <p:nvPr/>
        </p:nvSpPr>
        <p:spPr bwMode="auto">
          <a:xfrm>
            <a:off x="3773695" y="2587682"/>
            <a:ext cx="316442" cy="260350"/>
          </a:xfrm>
          <a:prstGeom prst="flowChartMagneticDisk">
            <a:avLst/>
          </a:prstGeom>
          <a:ln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tIns="0" rIns="0" bIns="0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Vol1</a:t>
            </a:r>
            <a:endParaRPr kumimoji="0" lang="en-GB" altLang="de-DE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05" name="Flussdiagramm: Magnetplattenspeicher 72"/>
          <p:cNvSpPr>
            <a:spLocks noChangeArrowheads="1"/>
          </p:cNvSpPr>
          <p:nvPr/>
        </p:nvSpPr>
        <p:spPr bwMode="auto">
          <a:xfrm>
            <a:off x="3777135" y="2890895"/>
            <a:ext cx="316442" cy="260350"/>
          </a:xfrm>
          <a:prstGeom prst="flowChartMagneticDisk">
            <a:avLst/>
          </a:prstGeom>
          <a:ln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tIns="0" rIns="0" bIns="0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Vol2</a:t>
            </a:r>
            <a:endParaRPr kumimoji="0" lang="en-GB" altLang="de-DE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106" name="Picture 6" descr="V:\JobManager\ProgEntw\Ver02\08-Icons-und-Logos\LogosZurSoftware\JobServerApplLogo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0128" y="2902011"/>
            <a:ext cx="521097" cy="249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" name="Freihandform 50"/>
          <p:cNvSpPr>
            <a:spLocks/>
          </p:cNvSpPr>
          <p:nvPr/>
        </p:nvSpPr>
        <p:spPr bwMode="auto">
          <a:xfrm>
            <a:off x="5052144" y="2886889"/>
            <a:ext cx="611924" cy="95250"/>
          </a:xfrm>
          <a:custGeom>
            <a:avLst/>
            <a:gdLst>
              <a:gd name="T0" fmla="*/ 0 w 374650"/>
              <a:gd name="T1" fmla="*/ 0 h 95485"/>
              <a:gd name="T2" fmla="*/ 288558 w 374650"/>
              <a:gd name="T3" fmla="*/ 88463 h 95485"/>
              <a:gd name="T4" fmla="*/ 654803 w 374650"/>
              <a:gd name="T5" fmla="*/ 88463 h 95485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74650" h="95485">
                <a:moveTo>
                  <a:pt x="0" y="0"/>
                </a:moveTo>
                <a:cubicBezTo>
                  <a:pt x="51329" y="37041"/>
                  <a:pt x="102658" y="74083"/>
                  <a:pt x="165100" y="88900"/>
                </a:cubicBezTo>
                <a:cubicBezTo>
                  <a:pt x="227542" y="103717"/>
                  <a:pt x="374650" y="88900"/>
                  <a:pt x="374650" y="88900"/>
                </a:cubicBezTo>
              </a:path>
            </a:pathLst>
          </a:custGeom>
          <a:noFill/>
          <a:ln w="19050" algn="ctr">
            <a:solidFill>
              <a:srgbClr val="FF0000"/>
            </a:solidFill>
            <a:prstDash val="dash"/>
            <a:round/>
            <a:headEnd type="none" w="med" len="med"/>
            <a:tailEnd type="arrow" w="med" len="med"/>
          </a:ln>
          <a:effectLst/>
        </p:spPr>
        <p:txBody>
          <a:bodyPr lIns="0" tIns="0" rIns="0" bIns="0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08" name="Textfeld 93"/>
          <p:cNvSpPr txBox="1">
            <a:spLocks noChangeArrowheads="1"/>
          </p:cNvSpPr>
          <p:nvPr/>
        </p:nvSpPr>
        <p:spPr bwMode="auto">
          <a:xfrm>
            <a:off x="5053611" y="2183626"/>
            <a:ext cx="80658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PartUpdate</a:t>
            </a:r>
            <a:r>
              <a:rPr kumimoji="0" lang="de-DE" altLang="de-DE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via 2-tier </a:t>
            </a:r>
            <a:endParaRPr kumimoji="0" lang="en-GB" altLang="de-DE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09" name="Oval 232"/>
          <p:cNvSpPr>
            <a:spLocks noChangeArrowheads="1"/>
          </p:cNvSpPr>
          <p:nvPr/>
        </p:nvSpPr>
        <p:spPr bwMode="auto">
          <a:xfrm>
            <a:off x="6002367" y="3288628"/>
            <a:ext cx="194336" cy="179387"/>
          </a:xfrm>
          <a:prstGeom prst="ellipse">
            <a:avLst/>
          </a:prstGeom>
          <a:solidFill>
            <a:srgbClr val="FFFF66"/>
          </a:solidFill>
          <a:ln w="9525">
            <a:pattFill prst="dkUpDiag">
              <a:fgClr>
                <a:srgbClr val="FF0000"/>
              </a:fgClr>
              <a:bgClr>
                <a:schemeClr val="accent2"/>
              </a:bgClr>
            </a:patt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C1</a:t>
            </a:r>
            <a:endParaRPr kumimoji="0" lang="en-US" altLang="de-DE" sz="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10" name="Oval 289"/>
          <p:cNvSpPr>
            <a:spLocks noChangeArrowheads="1"/>
          </p:cNvSpPr>
          <p:nvPr/>
        </p:nvSpPr>
        <p:spPr bwMode="auto">
          <a:xfrm>
            <a:off x="5172531" y="2753542"/>
            <a:ext cx="194337" cy="179387"/>
          </a:xfrm>
          <a:prstGeom prst="ellipse">
            <a:avLst/>
          </a:prstGeom>
          <a:solidFill>
            <a:srgbClr val="FFFF66"/>
          </a:solidFill>
          <a:ln w="9525">
            <a:pattFill prst="dkUpDiag">
              <a:fgClr>
                <a:srgbClr val="FF0000"/>
              </a:fgClr>
              <a:bgClr>
                <a:schemeClr val="accent2"/>
              </a:bgClr>
            </a:patt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C4</a:t>
            </a:r>
            <a:endParaRPr kumimoji="0" lang="en-US" altLang="de-DE" sz="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11" name="Oval 291"/>
          <p:cNvSpPr>
            <a:spLocks noChangeArrowheads="1"/>
          </p:cNvSpPr>
          <p:nvPr/>
        </p:nvSpPr>
        <p:spPr bwMode="auto">
          <a:xfrm>
            <a:off x="4859275" y="2213792"/>
            <a:ext cx="194336" cy="179387"/>
          </a:xfrm>
          <a:prstGeom prst="ellipse">
            <a:avLst/>
          </a:prstGeom>
          <a:solidFill>
            <a:srgbClr val="FFFF66"/>
          </a:solidFill>
          <a:ln w="9525">
            <a:pattFill prst="dkUpDiag">
              <a:fgClr>
                <a:srgbClr val="FF0000"/>
              </a:fgClr>
              <a:bgClr>
                <a:schemeClr val="accent2"/>
              </a:bgClr>
            </a:patt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C3</a:t>
            </a:r>
            <a:endParaRPr kumimoji="0" lang="en-US" altLang="de-DE" sz="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12" name="Freihandform 24"/>
          <p:cNvSpPr/>
          <p:nvPr/>
        </p:nvSpPr>
        <p:spPr bwMode="auto">
          <a:xfrm>
            <a:off x="2932514" y="1777063"/>
            <a:ext cx="2257425" cy="782515"/>
          </a:xfrm>
          <a:custGeom>
            <a:avLst/>
            <a:gdLst>
              <a:gd name="connsiteX0" fmla="*/ 0 w 2083777"/>
              <a:gd name="connsiteY0" fmla="*/ 782515 h 782515"/>
              <a:gd name="connsiteX1" fmla="*/ 219808 w 2083777"/>
              <a:gd name="connsiteY1" fmla="*/ 263769 h 782515"/>
              <a:gd name="connsiteX2" fmla="*/ 1538654 w 2083777"/>
              <a:gd name="connsiteY2" fmla="*/ 263769 h 782515"/>
              <a:gd name="connsiteX3" fmla="*/ 2083777 w 2083777"/>
              <a:gd name="connsiteY3" fmla="*/ 0 h 782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83777" h="782515">
                <a:moveTo>
                  <a:pt x="0" y="782515"/>
                </a:moveTo>
                <a:lnTo>
                  <a:pt x="219808" y="263769"/>
                </a:lnTo>
                <a:lnTo>
                  <a:pt x="1538654" y="263769"/>
                </a:lnTo>
                <a:lnTo>
                  <a:pt x="2083777" y="0"/>
                </a:lnTo>
              </a:path>
            </a:pathLst>
          </a:custGeom>
          <a:noFill/>
          <a:ln w="9525" algn="ctr">
            <a:solidFill>
              <a:srgbClr val="FF0000"/>
            </a:solidFill>
            <a:prstDash val="dash"/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13" name="Oval 240"/>
          <p:cNvSpPr>
            <a:spLocks noChangeArrowheads="1"/>
          </p:cNvSpPr>
          <p:nvPr/>
        </p:nvSpPr>
        <p:spPr bwMode="auto">
          <a:xfrm>
            <a:off x="2940847" y="2280624"/>
            <a:ext cx="194337" cy="179388"/>
          </a:xfrm>
          <a:prstGeom prst="ellipse">
            <a:avLst/>
          </a:prstGeom>
          <a:solidFill>
            <a:srgbClr val="FFFF66"/>
          </a:solidFill>
          <a:ln w="9525">
            <a:pattFill prst="dkUpDiag">
              <a:fgClr>
                <a:srgbClr val="FF0000"/>
              </a:fgClr>
              <a:bgClr>
                <a:schemeClr val="accent2"/>
              </a:bgClr>
            </a:patt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C2</a:t>
            </a:r>
            <a:endParaRPr kumimoji="0" lang="en-US" altLang="de-DE" sz="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cxnSp>
        <p:nvCxnSpPr>
          <p:cNvPr id="114" name="Gerade Verbindung mit Pfeil 27"/>
          <p:cNvCxnSpPr>
            <a:cxnSpLocks/>
          </p:cNvCxnSpPr>
          <p:nvPr/>
        </p:nvCxnSpPr>
        <p:spPr bwMode="auto">
          <a:xfrm>
            <a:off x="5836247" y="3151248"/>
            <a:ext cx="0" cy="222983"/>
          </a:xfrm>
          <a:prstGeom prst="straightConnector1">
            <a:avLst/>
          </a:prstGeom>
          <a:ln>
            <a:headEnd type="none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Gerade Verbindung mit Pfeil 17"/>
          <p:cNvCxnSpPr>
            <a:cxnSpLocks noChangeShapeType="1"/>
          </p:cNvCxnSpPr>
          <p:nvPr/>
        </p:nvCxnSpPr>
        <p:spPr bwMode="auto">
          <a:xfrm>
            <a:off x="5984675" y="1941794"/>
            <a:ext cx="0" cy="544470"/>
          </a:xfrm>
          <a:prstGeom prst="straightConnector1">
            <a:avLst/>
          </a:prstGeom>
          <a:noFill/>
          <a:ln w="9525" algn="ctr">
            <a:solidFill>
              <a:srgbClr val="FF0000"/>
            </a:solidFill>
            <a:prstDash val="dash"/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6" name="Oval 240"/>
          <p:cNvSpPr>
            <a:spLocks noChangeArrowheads="1"/>
          </p:cNvSpPr>
          <p:nvPr/>
        </p:nvSpPr>
        <p:spPr bwMode="auto">
          <a:xfrm>
            <a:off x="5884348" y="2225312"/>
            <a:ext cx="194337" cy="179388"/>
          </a:xfrm>
          <a:prstGeom prst="ellipse">
            <a:avLst/>
          </a:prstGeom>
          <a:solidFill>
            <a:srgbClr val="FFFF66"/>
          </a:solidFill>
          <a:ln w="9525">
            <a:pattFill prst="dkUpDiag">
              <a:fgClr>
                <a:srgbClr val="FF0000"/>
              </a:fgClr>
              <a:bgClr>
                <a:schemeClr val="accent2"/>
              </a:bgClr>
            </a:patt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C2</a:t>
            </a:r>
            <a:endParaRPr kumimoji="0" lang="en-US" altLang="de-DE" sz="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17" name="Textfeld 142"/>
          <p:cNvSpPr txBox="1"/>
          <p:nvPr/>
        </p:nvSpPr>
        <p:spPr>
          <a:xfrm rot="16200000">
            <a:off x="6056523" y="2551223"/>
            <a:ext cx="1046694" cy="22660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36005" tIns="36005" rIns="36005" bIns="36005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San Diego/USA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8" name="Rechteck 79"/>
          <p:cNvSpPr>
            <a:spLocks noChangeArrowheads="1"/>
          </p:cNvSpPr>
          <p:nvPr/>
        </p:nvSpPr>
        <p:spPr bwMode="auto">
          <a:xfrm>
            <a:off x="6739965" y="2184772"/>
            <a:ext cx="2617523" cy="1037432"/>
          </a:xfrm>
          <a:prstGeom prst="rect">
            <a:avLst/>
          </a:prstGeom>
          <a:solidFill>
            <a:srgbClr val="00CC99"/>
          </a:solidFill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0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endParaRPr lang="en-GB" altLang="de-DE">
              <a:solidFill>
                <a:srgbClr val="000000"/>
              </a:solidFill>
            </a:endParaRPr>
          </a:p>
        </p:txBody>
      </p:sp>
      <p:sp>
        <p:nvSpPr>
          <p:cNvPr id="119" name="AutoShape 4"/>
          <p:cNvSpPr>
            <a:spLocks noChangeArrowheads="1"/>
          </p:cNvSpPr>
          <p:nvPr/>
        </p:nvSpPr>
        <p:spPr bwMode="auto">
          <a:xfrm>
            <a:off x="7200822" y="2544815"/>
            <a:ext cx="1246850" cy="614363"/>
          </a:xfrm>
          <a:prstGeom prst="can">
            <a:avLst>
              <a:gd name="adj" fmla="val 26380"/>
            </a:avLst>
          </a:prstGeom>
          <a:gradFill rotWithShape="1">
            <a:gsLst>
              <a:gs pos="0">
                <a:srgbClr val="F6B90C"/>
              </a:gs>
              <a:gs pos="50000">
                <a:srgbClr val="FFFF00"/>
              </a:gs>
              <a:gs pos="100000">
                <a:srgbClr val="F6B90C"/>
              </a:gs>
            </a:gsLst>
            <a:lin ang="0" scaled="1"/>
          </a:gradFill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A3A3A3"/>
              </a:buClr>
              <a:buSzPct val="80000"/>
              <a:buFont typeface="Wingdings 3" pitchFamily="18" charset="2"/>
              <a:buNone/>
              <a:tabLst/>
              <a:defRPr/>
            </a:pPr>
            <a:r>
              <a:rPr kumimoji="0" lang="de-DE" altLang="de-DE" sz="1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Teamcenter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A3A3A3"/>
              </a:buClr>
              <a:buSzPct val="80000"/>
              <a:buFont typeface="Wingdings 3" pitchFamily="18" charset="2"/>
              <a:buNone/>
              <a:tabLst/>
              <a:defRPr/>
            </a:pPr>
            <a:r>
              <a:rPr kumimoji="0" lang="de-DE" altLang="de-DE" sz="1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SAN</a:t>
            </a:r>
          </a:p>
        </p:txBody>
      </p:sp>
      <p:cxnSp>
        <p:nvCxnSpPr>
          <p:cNvPr id="120" name="Gewinkelte Verbindung 26"/>
          <p:cNvCxnSpPr>
            <a:cxnSpLocks noChangeShapeType="1"/>
            <a:stCxn id="119" idx="1"/>
            <a:endCxn id="121" idx="0"/>
          </p:cNvCxnSpPr>
          <p:nvPr/>
        </p:nvCxnSpPr>
        <p:spPr bwMode="auto">
          <a:xfrm rot="5400000" flipH="1" flipV="1">
            <a:off x="8358640" y="2010950"/>
            <a:ext cx="12700" cy="1067728"/>
          </a:xfrm>
          <a:prstGeom prst="bentConnector3">
            <a:avLst>
              <a:gd name="adj1" fmla="val 1800000"/>
            </a:avLst>
          </a:prstGeom>
          <a:noFill/>
          <a:ln w="9525" algn="ctr">
            <a:solidFill>
              <a:srgbClr val="0033CC"/>
            </a:solidFill>
            <a:prstDash val="dash"/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121" name="Picture 2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6407" y="2544815"/>
            <a:ext cx="371139" cy="3534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2" name="Textfeld 62"/>
          <p:cNvSpPr txBox="1">
            <a:spLocks noChangeArrowheads="1"/>
          </p:cNvSpPr>
          <p:nvPr/>
        </p:nvSpPr>
        <p:spPr bwMode="auto">
          <a:xfrm rot="397797">
            <a:off x="8085884" y="2975784"/>
            <a:ext cx="78422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Import</a:t>
            </a:r>
            <a:endParaRPr kumimoji="0" lang="en-GB" altLang="de-DE" sz="7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23" name="Flussdiagramm: Magnetplattenspeicher 71"/>
          <p:cNvSpPr>
            <a:spLocks noChangeArrowheads="1"/>
          </p:cNvSpPr>
          <p:nvPr/>
        </p:nvSpPr>
        <p:spPr bwMode="auto">
          <a:xfrm>
            <a:off x="6816033" y="2595612"/>
            <a:ext cx="316442" cy="260350"/>
          </a:xfrm>
          <a:prstGeom prst="flowChartMagneticDisk">
            <a:avLst/>
          </a:prstGeom>
          <a:ln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tIns="0" rIns="0" bIns="0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Vol1</a:t>
            </a:r>
            <a:endParaRPr kumimoji="0" lang="en-GB" altLang="de-DE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24" name="Flussdiagramm: Magnetplattenspeicher 72"/>
          <p:cNvSpPr>
            <a:spLocks noChangeArrowheads="1"/>
          </p:cNvSpPr>
          <p:nvPr/>
        </p:nvSpPr>
        <p:spPr bwMode="auto">
          <a:xfrm>
            <a:off x="6819473" y="2898825"/>
            <a:ext cx="316442" cy="260350"/>
          </a:xfrm>
          <a:prstGeom prst="flowChartMagneticDisk">
            <a:avLst/>
          </a:prstGeom>
          <a:ln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tIns="0" rIns="0" bIns="0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Vol2</a:t>
            </a:r>
            <a:endParaRPr kumimoji="0" lang="en-GB" altLang="de-DE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125" name="Picture 6" descr="V:\JobManager\ProgEntw\Ver02\08-Icons-und-Logos\LogosZurSoftware\JobServerApplLogo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2466" y="2909941"/>
            <a:ext cx="521097" cy="249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6" name="Freihandform 50"/>
          <p:cNvSpPr>
            <a:spLocks/>
          </p:cNvSpPr>
          <p:nvPr/>
        </p:nvSpPr>
        <p:spPr bwMode="auto">
          <a:xfrm>
            <a:off x="8094483" y="2894819"/>
            <a:ext cx="611924" cy="95250"/>
          </a:xfrm>
          <a:custGeom>
            <a:avLst/>
            <a:gdLst>
              <a:gd name="T0" fmla="*/ 0 w 374650"/>
              <a:gd name="T1" fmla="*/ 0 h 95485"/>
              <a:gd name="T2" fmla="*/ 288558 w 374650"/>
              <a:gd name="T3" fmla="*/ 88463 h 95485"/>
              <a:gd name="T4" fmla="*/ 654803 w 374650"/>
              <a:gd name="T5" fmla="*/ 88463 h 95485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74650" h="95485">
                <a:moveTo>
                  <a:pt x="0" y="0"/>
                </a:moveTo>
                <a:cubicBezTo>
                  <a:pt x="51329" y="37041"/>
                  <a:pt x="102658" y="74083"/>
                  <a:pt x="165100" y="88900"/>
                </a:cubicBezTo>
                <a:cubicBezTo>
                  <a:pt x="227542" y="103717"/>
                  <a:pt x="374650" y="88900"/>
                  <a:pt x="374650" y="88900"/>
                </a:cubicBezTo>
              </a:path>
            </a:pathLst>
          </a:custGeom>
          <a:noFill/>
          <a:ln w="19050" algn="ctr">
            <a:solidFill>
              <a:srgbClr val="FF0000"/>
            </a:solidFill>
            <a:prstDash val="dash"/>
            <a:round/>
            <a:headEnd type="none" w="med" len="med"/>
            <a:tailEnd type="arrow" w="med" len="med"/>
          </a:ln>
          <a:effectLst/>
        </p:spPr>
        <p:txBody>
          <a:bodyPr lIns="0" tIns="0" rIns="0" bIns="0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27" name="Textfeld 93"/>
          <p:cNvSpPr txBox="1">
            <a:spLocks noChangeArrowheads="1"/>
          </p:cNvSpPr>
          <p:nvPr/>
        </p:nvSpPr>
        <p:spPr bwMode="auto">
          <a:xfrm>
            <a:off x="8095949" y="2191556"/>
            <a:ext cx="80658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PartUpdate</a:t>
            </a:r>
            <a:r>
              <a:rPr kumimoji="0" lang="de-DE" altLang="de-DE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via 2-tier </a:t>
            </a:r>
            <a:endParaRPr kumimoji="0" lang="en-GB" altLang="de-DE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28" name="Oval 289"/>
          <p:cNvSpPr>
            <a:spLocks noChangeArrowheads="1"/>
          </p:cNvSpPr>
          <p:nvPr/>
        </p:nvSpPr>
        <p:spPr bwMode="auto">
          <a:xfrm>
            <a:off x="8214869" y="2761472"/>
            <a:ext cx="194337" cy="179387"/>
          </a:xfrm>
          <a:prstGeom prst="ellipse">
            <a:avLst/>
          </a:prstGeom>
          <a:solidFill>
            <a:srgbClr val="FFFF66"/>
          </a:solidFill>
          <a:ln w="9525">
            <a:pattFill prst="dkUpDiag">
              <a:fgClr>
                <a:srgbClr val="FF0000"/>
              </a:fgClr>
              <a:bgClr>
                <a:schemeClr val="accent2"/>
              </a:bgClr>
            </a:patt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C4</a:t>
            </a:r>
            <a:endParaRPr kumimoji="0" lang="en-US" altLang="de-DE" sz="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29" name="Oval 291"/>
          <p:cNvSpPr>
            <a:spLocks noChangeArrowheads="1"/>
          </p:cNvSpPr>
          <p:nvPr/>
        </p:nvSpPr>
        <p:spPr bwMode="auto">
          <a:xfrm>
            <a:off x="7901613" y="2221722"/>
            <a:ext cx="194336" cy="179387"/>
          </a:xfrm>
          <a:prstGeom prst="ellipse">
            <a:avLst/>
          </a:prstGeom>
          <a:solidFill>
            <a:srgbClr val="FFFF66"/>
          </a:solidFill>
          <a:ln w="9525">
            <a:pattFill prst="dkUpDiag">
              <a:fgClr>
                <a:srgbClr val="FF0000"/>
              </a:fgClr>
              <a:bgClr>
                <a:schemeClr val="accent2"/>
              </a:bgClr>
            </a:patt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C3</a:t>
            </a:r>
            <a:endParaRPr kumimoji="0" lang="en-US" altLang="de-DE" sz="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30" name="Freihandform 31"/>
          <p:cNvSpPr/>
          <p:nvPr/>
        </p:nvSpPr>
        <p:spPr bwMode="auto">
          <a:xfrm>
            <a:off x="6437713" y="1820008"/>
            <a:ext cx="2586142" cy="685800"/>
          </a:xfrm>
          <a:custGeom>
            <a:avLst/>
            <a:gdLst>
              <a:gd name="connsiteX0" fmla="*/ 0 w 2743200"/>
              <a:gd name="connsiteY0" fmla="*/ 0 h 685800"/>
              <a:gd name="connsiteX1" fmla="*/ 465992 w 2743200"/>
              <a:gd name="connsiteY1" fmla="*/ 228600 h 685800"/>
              <a:gd name="connsiteX2" fmla="*/ 2743200 w 2743200"/>
              <a:gd name="connsiteY2" fmla="*/ 228600 h 685800"/>
              <a:gd name="connsiteX3" fmla="*/ 2734407 w 2743200"/>
              <a:gd name="connsiteY3" fmla="*/ 685800 h 685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3200" h="685800">
                <a:moveTo>
                  <a:pt x="0" y="0"/>
                </a:moveTo>
                <a:lnTo>
                  <a:pt x="465992" y="228600"/>
                </a:lnTo>
                <a:lnTo>
                  <a:pt x="2743200" y="228600"/>
                </a:lnTo>
                <a:lnTo>
                  <a:pt x="2734407" y="685800"/>
                </a:lnTo>
              </a:path>
            </a:pathLst>
          </a:custGeom>
          <a:noFill/>
          <a:ln w="9525" algn="ctr">
            <a:solidFill>
              <a:srgbClr val="FF0000"/>
            </a:solidFill>
            <a:prstDash val="dash"/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31" name="Oval 240"/>
          <p:cNvSpPr>
            <a:spLocks noChangeArrowheads="1"/>
          </p:cNvSpPr>
          <p:nvPr/>
        </p:nvSpPr>
        <p:spPr bwMode="auto">
          <a:xfrm>
            <a:off x="8926686" y="2233242"/>
            <a:ext cx="194337" cy="179388"/>
          </a:xfrm>
          <a:prstGeom prst="ellipse">
            <a:avLst/>
          </a:prstGeom>
          <a:solidFill>
            <a:srgbClr val="FFFF66"/>
          </a:solidFill>
          <a:ln w="9525">
            <a:pattFill prst="dkUpDiag">
              <a:fgClr>
                <a:srgbClr val="FF0000"/>
              </a:fgClr>
              <a:bgClr>
                <a:schemeClr val="accent2"/>
              </a:bgClr>
            </a:patt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C2</a:t>
            </a:r>
            <a:endParaRPr kumimoji="0" lang="en-US" altLang="de-DE" sz="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32" name="Textfeld 61"/>
          <p:cNvSpPr txBox="1">
            <a:spLocks noChangeArrowheads="1"/>
          </p:cNvSpPr>
          <p:nvPr/>
        </p:nvSpPr>
        <p:spPr bwMode="auto">
          <a:xfrm>
            <a:off x="282301" y="4591732"/>
            <a:ext cx="9539685" cy="1923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9388" indent="-179388" eaLnBrk="0" hangingPunct="0">
              <a:tabLst>
                <a:tab pos="7802563" algn="l"/>
              </a:tabLst>
              <a:defRPr sz="1000">
                <a:solidFill>
                  <a:schemeClr val="tx1"/>
                </a:solidFill>
                <a:latin typeface="Arial" charset="0"/>
              </a:defRPr>
            </a:lvl1pPr>
            <a:lvl2pPr marL="468313" indent="-201613" eaLnBrk="0" hangingPunct="0">
              <a:tabLst>
                <a:tab pos="7802563" algn="l"/>
              </a:tabLst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7802563" algn="l"/>
              </a:tabLst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7802563" algn="l"/>
              </a:tabLst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7802563" algn="l"/>
              </a:tabLst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802563" algn="l"/>
              </a:tabLs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802563" algn="l"/>
              </a:tabLs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802563" algn="l"/>
              </a:tabLs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802563" algn="l"/>
              </a:tabLs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802563" algn="l"/>
              </a:tabLst>
              <a:defRPr/>
            </a:pPr>
            <a:r>
              <a:rPr kumimoji="0" lang="en-GB" altLang="de-DE" sz="1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System prerequisite </a:t>
            </a: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802563" algn="l"/>
              </a:tabLst>
              <a:defRPr/>
            </a:pPr>
            <a:endParaRPr kumimoji="0" lang="en-GB" altLang="de-DE" sz="1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AutoNum type="arabicPeriod"/>
              <a:tabLst>
                <a:tab pos="7802563" algn="l"/>
              </a:tabLst>
              <a:defRPr/>
            </a:pPr>
            <a:r>
              <a:rPr kumimoji="0" lang="en-GB" altLang="de-DE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Teamcenter</a:t>
            </a:r>
            <a:r>
              <a:rPr kumimoji="0" lang="en-GB" altLang="de-DE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GB" altLang="de-DE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inc.</a:t>
            </a:r>
            <a:r>
              <a:rPr kumimoji="0" lang="en-GB" altLang="de-DE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all volumes data </a:t>
            </a: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AutoNum type="arabicPeriod"/>
              <a:tabLst>
                <a:tab pos="7802563" algn="l"/>
              </a:tabLst>
              <a:defRPr/>
            </a:pPr>
            <a:r>
              <a:rPr kumimoji="0" lang="en-GB" altLang="de-DE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The Volumes need to have +1/3 free </a:t>
            </a:r>
            <a:r>
              <a:rPr kumimoji="0" lang="en-GB" altLang="de-DE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diskspace</a:t>
            </a:r>
            <a:br>
              <a:rPr kumimoji="0" lang="en-GB" altLang="de-DE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</a:br>
            <a:r>
              <a:rPr kumimoji="0" lang="en-GB" altLang="de-DE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Example.: </a:t>
            </a:r>
            <a:r>
              <a:rPr kumimoji="0" lang="en-GB" altLang="de-DE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fpr</a:t>
            </a:r>
            <a:r>
              <a:rPr kumimoji="0" lang="en-GB" altLang="de-DE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100 GB NX Data we need 33 GB of free disc space </a:t>
            </a: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AutoNum type="arabicPeriod"/>
              <a:tabLst>
                <a:tab pos="7802563" algn="l"/>
              </a:tabLst>
              <a:defRPr/>
            </a:pPr>
            <a:r>
              <a:rPr kumimoji="0" lang="en-GB" altLang="de-DE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Oracle Read Only User reading data from  TC. Database.</a:t>
            </a: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AutoNum type="arabicPeriod"/>
              <a:tabLst>
                <a:tab pos="7802563" algn="l"/>
              </a:tabLst>
              <a:defRPr/>
            </a:pPr>
            <a:r>
              <a:rPr kumimoji="0" lang="en-GB" altLang="de-DE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TC </a:t>
            </a:r>
            <a:r>
              <a:rPr kumimoji="0" lang="en-GB" altLang="de-DE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PartUpdate</a:t>
            </a:r>
            <a:r>
              <a:rPr kumimoji="0" lang="en-GB" altLang="de-DE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User with DBA right</a:t>
            </a: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AutoNum type="arabicPeriod"/>
              <a:tabLst>
                <a:tab pos="7802563" algn="l"/>
              </a:tabLst>
              <a:defRPr/>
            </a:pPr>
            <a:r>
              <a:rPr kumimoji="0" lang="en-GB" altLang="de-DE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TC </a:t>
            </a:r>
            <a:r>
              <a:rPr kumimoji="0" lang="en-GB" altLang="de-DE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PartUpdate</a:t>
            </a:r>
            <a:r>
              <a:rPr kumimoji="0" lang="en-GB" altLang="de-DE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User mast have read write right’s on all Volumes </a:t>
            </a: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AutoNum type="arabicPeriod"/>
              <a:tabLst>
                <a:tab pos="7802563" algn="l"/>
              </a:tabLst>
              <a:defRPr/>
            </a:pPr>
            <a:r>
              <a:rPr kumimoji="0" lang="en-GB" altLang="de-DE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Script to get TC Prompt.</a:t>
            </a: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AutoNum type="arabicPeriod"/>
              <a:tabLst>
                <a:tab pos="7802563" algn="l"/>
              </a:tabLst>
              <a:defRPr/>
            </a:pPr>
            <a:r>
              <a:rPr kumimoji="0" lang="en-GB" altLang="de-DE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JobClients</a:t>
            </a:r>
            <a:r>
              <a:rPr kumimoji="0" lang="en-GB" altLang="de-DE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with TC 2Tier client and NX in the correct version</a:t>
            </a: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AutoNum type="arabicPeriod"/>
              <a:tabLst>
                <a:tab pos="7802563" algn="l"/>
              </a:tabLst>
              <a:defRPr/>
            </a:pPr>
            <a:r>
              <a:rPr kumimoji="0" lang="en-GB" altLang="de-DE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Remote Access to NX </a:t>
            </a:r>
            <a:r>
              <a:rPr kumimoji="0" lang="en-GB" altLang="de-DE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PartUpdate</a:t>
            </a:r>
            <a:r>
              <a:rPr kumimoji="0" lang="en-GB" altLang="de-DE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GB" altLang="de-DE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JobClient‘s</a:t>
            </a:r>
            <a:endParaRPr kumimoji="0" lang="en-GB" alt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AutoNum type="arabicPeriod"/>
              <a:tabLst>
                <a:tab pos="7802563" algn="l"/>
              </a:tabLst>
              <a:defRPr/>
            </a:pPr>
            <a:r>
              <a:rPr kumimoji="0" lang="en-GB" altLang="de-DE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600 MB of Network disk space for </a:t>
            </a:r>
            <a:r>
              <a:rPr kumimoji="0" lang="en-GB" altLang="de-DE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PLMJobmanager</a:t>
            </a:r>
            <a:r>
              <a:rPr kumimoji="0" lang="en-GB" altLang="de-DE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Software Installation and configuration</a:t>
            </a:r>
          </a:p>
          <a:p>
            <a:pPr marL="179388" marR="0" lvl="0" indent="-1793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AutoNum type="arabicPeriod"/>
              <a:tabLst>
                <a:tab pos="7802563" algn="l"/>
              </a:tabLst>
              <a:defRPr/>
            </a:pPr>
            <a:r>
              <a:rPr kumimoji="0" lang="en-GB" altLang="de-DE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~1 GB Network diskspace for </a:t>
            </a:r>
            <a:r>
              <a:rPr kumimoji="0" lang="en-GB" altLang="de-DE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JobProcess</a:t>
            </a:r>
            <a:r>
              <a:rPr kumimoji="0" lang="en-GB" altLang="de-DE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Logfiles for each 250.000 Parts to </a:t>
            </a:r>
            <a:r>
              <a:rPr kumimoji="0" lang="en-GB" altLang="de-DE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PartUpdate</a:t>
            </a:r>
            <a:endParaRPr kumimoji="0" lang="en-GB" alt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247650" y="409575"/>
            <a:ext cx="9391650" cy="389209"/>
          </a:xfrm>
        </p:spPr>
        <p:txBody>
          <a:bodyPr/>
          <a:lstStyle/>
          <a:p>
            <a:r>
              <a:rPr lang="en-GB" altLang="de-DE"/>
              <a:t>System Sketch TC + JobManager (productiv environment) </a:t>
            </a:r>
            <a:endParaRPr lang="en-GB"/>
          </a:p>
        </p:txBody>
      </p:sp>
      <p:cxnSp>
        <p:nvCxnSpPr>
          <p:cNvPr id="91" name="Gerade Verbindung mit Pfeil 27"/>
          <p:cNvCxnSpPr>
            <a:cxnSpLocks/>
          </p:cNvCxnSpPr>
          <p:nvPr/>
        </p:nvCxnSpPr>
        <p:spPr bwMode="auto">
          <a:xfrm>
            <a:off x="9023855" y="3151248"/>
            <a:ext cx="0" cy="222983"/>
          </a:xfrm>
          <a:prstGeom prst="straightConnector1">
            <a:avLst/>
          </a:prstGeom>
          <a:ln>
            <a:headEnd type="none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Gerade Verbindung mit Pfeil 27"/>
          <p:cNvCxnSpPr>
            <a:cxnSpLocks/>
          </p:cNvCxnSpPr>
          <p:nvPr/>
        </p:nvCxnSpPr>
        <p:spPr bwMode="auto">
          <a:xfrm>
            <a:off x="2879630" y="3145850"/>
            <a:ext cx="0" cy="222983"/>
          </a:xfrm>
          <a:prstGeom prst="straightConnector1">
            <a:avLst/>
          </a:prstGeom>
          <a:ln>
            <a:headEnd type="none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4" name="Gruppieren 133">
            <a:extLst>
              <a:ext uri="{FF2B5EF4-FFF2-40B4-BE49-F238E27FC236}">
                <a16:creationId xmlns:a16="http://schemas.microsoft.com/office/drawing/2014/main" id="{1A29A2D7-AD9C-4C65-82E8-AC320A3B5E39}"/>
              </a:ext>
            </a:extLst>
          </p:cNvPr>
          <p:cNvGrpSpPr/>
          <p:nvPr/>
        </p:nvGrpSpPr>
        <p:grpSpPr>
          <a:xfrm>
            <a:off x="-1057275" y="533400"/>
            <a:ext cx="12458700" cy="6553200"/>
            <a:chOff x="881330" y="2140736"/>
            <a:chExt cx="8500533" cy="3928533"/>
          </a:xfrm>
        </p:grpSpPr>
        <p:cxnSp>
          <p:nvCxnSpPr>
            <p:cNvPr id="137" name="Gerader Verbinder 136">
              <a:extLst>
                <a:ext uri="{FF2B5EF4-FFF2-40B4-BE49-F238E27FC236}">
                  <a16:creationId xmlns:a16="http://schemas.microsoft.com/office/drawing/2014/main" id="{BA0C6578-87BF-4C0B-B77E-97F038A35E48}"/>
                </a:ext>
              </a:extLst>
            </p:cNvPr>
            <p:cNvCxnSpPr/>
            <p:nvPr/>
          </p:nvCxnSpPr>
          <p:spPr bwMode="auto">
            <a:xfrm flipV="1">
              <a:off x="881330" y="2140736"/>
              <a:ext cx="8500533" cy="3928533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138" name="Rechteck 137">
              <a:extLst>
                <a:ext uri="{FF2B5EF4-FFF2-40B4-BE49-F238E27FC236}">
                  <a16:creationId xmlns:a16="http://schemas.microsoft.com/office/drawing/2014/main" id="{5A582976-EC25-4B78-9EBC-BBF06C2F854D}"/>
                </a:ext>
              </a:extLst>
            </p:cNvPr>
            <p:cNvSpPr/>
            <p:nvPr/>
          </p:nvSpPr>
          <p:spPr bwMode="auto">
            <a:xfrm rot="19895080">
              <a:off x="3842083" y="3713970"/>
              <a:ext cx="2861476" cy="677333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2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Template </a:t>
              </a:r>
              <a:r>
                <a:rPr kumimoji="0" lang="de-DE" sz="2000" b="0" i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please</a:t>
              </a:r>
              <a:r>
                <a:rPr kumimoji="0" lang="de-DE" sz="2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 update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08756647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Grp="1" noChangeArrowheads="1"/>
          </p:cNvSpPr>
          <p:nvPr>
            <p:ph type="title"/>
          </p:nvPr>
        </p:nvSpPr>
        <p:spPr>
          <a:xfrm>
            <a:off x="276225" y="409575"/>
            <a:ext cx="9391650" cy="389209"/>
          </a:xfrm>
        </p:spPr>
        <p:txBody>
          <a:bodyPr/>
          <a:lstStyle/>
          <a:p>
            <a:pPr eaLnBrk="1" hangingPunct="1"/>
            <a:r>
              <a:rPr lang="en-GB" altLang="de-DE" dirty="0" err="1"/>
              <a:t>PartUpdate</a:t>
            </a:r>
            <a:r>
              <a:rPr lang="en-GB" altLang="de-DE" dirty="0"/>
              <a:t> settings and method's</a:t>
            </a:r>
          </a:p>
        </p:txBody>
      </p:sp>
      <p:sp>
        <p:nvSpPr>
          <p:cNvPr id="2" name="Rechteck 1"/>
          <p:cNvSpPr/>
          <p:nvPr/>
        </p:nvSpPr>
        <p:spPr>
          <a:xfrm>
            <a:off x="323850" y="874713"/>
            <a:ext cx="9582150" cy="1134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075" tIns="46038" rIns="92075" bIns="46038">
            <a:spAutoFit/>
          </a:bodyPr>
          <a:lstStyle/>
          <a:p>
            <a:pPr algn="l">
              <a:spcBef>
                <a:spcPct val="20000"/>
              </a:spcBef>
              <a:defRPr/>
            </a:pPr>
            <a:r>
              <a:rPr lang="en-GB" sz="1100" b="1" dirty="0" err="1">
                <a:solidFill>
                  <a:schemeClr val="tx1"/>
                </a:solidFill>
                <a:latin typeface="+mn-lt"/>
              </a:rPr>
              <a:t>PartUpdate</a:t>
            </a:r>
            <a:r>
              <a:rPr lang="en-GB" sz="1100" b="1" dirty="0">
                <a:solidFill>
                  <a:schemeClr val="tx1"/>
                </a:solidFill>
                <a:latin typeface="+mn-lt"/>
              </a:rPr>
              <a:t> </a:t>
            </a:r>
            <a:r>
              <a:rPr lang="en-GB" sz="1100" b="1" dirty="0" err="1">
                <a:solidFill>
                  <a:schemeClr val="tx1"/>
                </a:solidFill>
                <a:latin typeface="+mn-lt"/>
              </a:rPr>
              <a:t>Methodes</a:t>
            </a:r>
            <a:r>
              <a:rPr lang="en-GB" sz="1100" b="1" dirty="0">
                <a:solidFill>
                  <a:schemeClr val="tx1"/>
                </a:solidFill>
                <a:latin typeface="+mn-lt"/>
              </a:rPr>
              <a:t> : </a:t>
            </a:r>
          </a:p>
          <a:p>
            <a:pPr algn="l">
              <a:spcBef>
                <a:spcPct val="20000"/>
              </a:spcBef>
              <a:defRPr/>
            </a:pPr>
            <a:r>
              <a:rPr lang="en-GB" sz="1050" dirty="0">
                <a:solidFill>
                  <a:srgbClr val="FF0000"/>
                </a:solidFill>
                <a:latin typeface="+mn-lt"/>
              </a:rPr>
              <a:t>Data has been </a:t>
            </a:r>
            <a:r>
              <a:rPr lang="en-GB" sz="1050" dirty="0" err="1">
                <a:solidFill>
                  <a:srgbClr val="FF0000"/>
                </a:solidFill>
                <a:latin typeface="+mn-lt"/>
              </a:rPr>
              <a:t>PartUpdated</a:t>
            </a:r>
            <a:r>
              <a:rPr lang="en-GB" sz="1050" dirty="0">
                <a:solidFill>
                  <a:srgbClr val="FF0000"/>
                </a:solidFill>
                <a:latin typeface="+mn-lt"/>
              </a:rPr>
              <a:t> in </a:t>
            </a:r>
            <a:r>
              <a:rPr lang="en-GB" sz="1050" dirty="0" err="1">
                <a:solidFill>
                  <a:srgbClr val="FF0000"/>
                </a:solidFill>
                <a:latin typeface="+mn-lt"/>
              </a:rPr>
              <a:t>ButtonUp</a:t>
            </a:r>
            <a:r>
              <a:rPr lang="en-GB" sz="1050" dirty="0">
                <a:solidFill>
                  <a:srgbClr val="FF0000"/>
                </a:solidFill>
                <a:latin typeface="+mn-lt"/>
              </a:rPr>
              <a:t> Principe so first all </a:t>
            </a:r>
            <a:r>
              <a:rPr lang="en-GB" sz="1050" dirty="0" err="1">
                <a:solidFill>
                  <a:srgbClr val="FF0000"/>
                </a:solidFill>
                <a:latin typeface="+mn-lt"/>
              </a:rPr>
              <a:t>Singelparts</a:t>
            </a:r>
            <a:r>
              <a:rPr lang="en-GB" sz="1050" dirty="0">
                <a:solidFill>
                  <a:srgbClr val="FF0000"/>
                </a:solidFill>
                <a:latin typeface="+mn-lt"/>
              </a:rPr>
              <a:t> and then Assemblies has been </a:t>
            </a:r>
            <a:r>
              <a:rPr lang="en-GB" sz="1050" dirty="0" err="1">
                <a:solidFill>
                  <a:srgbClr val="FF0000"/>
                </a:solidFill>
                <a:latin typeface="+mn-lt"/>
              </a:rPr>
              <a:t>PartUpdated</a:t>
            </a:r>
            <a:r>
              <a:rPr lang="en-GB" sz="1050" dirty="0">
                <a:solidFill>
                  <a:srgbClr val="FF0000"/>
                </a:solidFill>
                <a:latin typeface="+mn-lt"/>
              </a:rPr>
              <a:t>. Assemblies are </a:t>
            </a:r>
            <a:r>
              <a:rPr lang="en-GB" sz="1050" dirty="0" err="1">
                <a:solidFill>
                  <a:srgbClr val="FF0000"/>
                </a:solidFill>
                <a:latin typeface="+mn-lt"/>
              </a:rPr>
              <a:t>PartUpdated</a:t>
            </a:r>
            <a:r>
              <a:rPr lang="en-GB" sz="1050" dirty="0">
                <a:solidFill>
                  <a:srgbClr val="FF0000"/>
                </a:solidFill>
                <a:latin typeface="+mn-lt"/>
              </a:rPr>
              <a:t> in order ascending by levels and components. With this method we  achieve to </a:t>
            </a:r>
            <a:r>
              <a:rPr lang="en-GB" sz="1050" dirty="0" err="1">
                <a:solidFill>
                  <a:srgbClr val="FF0000"/>
                </a:solidFill>
                <a:latin typeface="+mn-lt"/>
              </a:rPr>
              <a:t>PartUpdate</a:t>
            </a:r>
            <a:r>
              <a:rPr lang="en-GB" sz="1050" dirty="0">
                <a:solidFill>
                  <a:srgbClr val="FF0000"/>
                </a:solidFill>
                <a:latin typeface="+mn-lt"/>
              </a:rPr>
              <a:t> assemblies where there subcomponents has been </a:t>
            </a:r>
            <a:r>
              <a:rPr lang="en-GB" sz="1050" dirty="0" err="1">
                <a:solidFill>
                  <a:srgbClr val="FF0000"/>
                </a:solidFill>
                <a:latin typeface="+mn-lt"/>
              </a:rPr>
              <a:t>PartUpdated</a:t>
            </a:r>
            <a:r>
              <a:rPr lang="en-GB" sz="1050" dirty="0">
                <a:solidFill>
                  <a:srgbClr val="FF0000"/>
                </a:solidFill>
                <a:latin typeface="+mn-lt"/>
              </a:rPr>
              <a:t> before.</a:t>
            </a:r>
          </a:p>
          <a:p>
            <a:pPr algn="l">
              <a:spcBef>
                <a:spcPct val="20000"/>
              </a:spcBef>
              <a:defRPr/>
            </a:pPr>
            <a:r>
              <a:rPr lang="en-GB" sz="1050" dirty="0">
                <a:solidFill>
                  <a:srgbClr val="FF0000"/>
                </a:solidFill>
                <a:latin typeface="+mn-lt"/>
              </a:rPr>
              <a:t>In following table you see the used </a:t>
            </a:r>
            <a:r>
              <a:rPr lang="en-GB" sz="1050" dirty="0" err="1">
                <a:solidFill>
                  <a:srgbClr val="FF0000"/>
                </a:solidFill>
                <a:latin typeface="+mn-lt"/>
              </a:rPr>
              <a:t>PartUpdate</a:t>
            </a:r>
            <a:r>
              <a:rPr lang="en-GB" sz="1050" dirty="0">
                <a:solidFill>
                  <a:srgbClr val="FF0000"/>
                </a:solidFill>
                <a:latin typeface="+mn-lt"/>
              </a:rPr>
              <a:t> parameter and settings.</a:t>
            </a:r>
            <a:br>
              <a:rPr lang="en-GB" sz="1050" dirty="0">
                <a:solidFill>
                  <a:srgbClr val="FF0000"/>
                </a:solidFill>
                <a:latin typeface="+mn-lt"/>
              </a:rPr>
            </a:br>
            <a:r>
              <a:rPr lang="en-GB" sz="1050" dirty="0">
                <a:solidFill>
                  <a:srgbClr val="FF0000"/>
                </a:solidFill>
                <a:latin typeface="+mn-lt"/>
              </a:rPr>
              <a:t>Additional because of TC Issue </a:t>
            </a:r>
            <a:r>
              <a:rPr lang="en-US" sz="1050" dirty="0">
                <a:solidFill>
                  <a:srgbClr val="FF0000"/>
                </a:solidFill>
                <a:latin typeface="+mn-lt"/>
              </a:rPr>
              <a:t>Associated PR Number(s): 7912475, 7884777, 7941876 it was needed to use an additional TC-tool to correct </a:t>
            </a:r>
            <a:r>
              <a:rPr lang="en-US" sz="1050" dirty="0" err="1">
                <a:solidFill>
                  <a:srgbClr val="FF0000"/>
                </a:solidFill>
                <a:latin typeface="+mn-lt"/>
              </a:rPr>
              <a:t>tc</a:t>
            </a:r>
            <a:r>
              <a:rPr lang="en-US" sz="1050" dirty="0">
                <a:solidFill>
                  <a:srgbClr val="FF0000"/>
                </a:solidFill>
                <a:latin typeface="+mn-lt"/>
              </a:rPr>
              <a:t> file owner ship.  See Tc10.1.71.1_a01_partch_4* Customer must request for this patch.</a:t>
            </a:r>
            <a:endParaRPr lang="en-GB" sz="1050" dirty="0">
              <a:solidFill>
                <a:srgbClr val="FF0000"/>
              </a:solidFill>
              <a:latin typeface="+mn-lt"/>
            </a:endParaRPr>
          </a:p>
        </p:txBody>
      </p:sp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6700934"/>
              </p:ext>
            </p:extLst>
          </p:nvPr>
        </p:nvGraphicFramePr>
        <p:xfrm>
          <a:off x="395875" y="2019964"/>
          <a:ext cx="9438100" cy="1915524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11175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625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85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03122"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 noProof="0" dirty="0">
                          <a:effectLst/>
                        </a:rPr>
                        <a:t>Type</a:t>
                      </a:r>
                      <a:endParaRPr lang="en-GB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8000" marR="6702" marT="18001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 noProof="0">
                          <a:effectLst/>
                        </a:rPr>
                        <a:t>Descrption</a:t>
                      </a:r>
                      <a:endParaRPr lang="en-GB" sz="1000" b="0" i="0" u="none" strike="noStrike" noProof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8000" marR="6702" marT="18001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 noProof="0" dirty="0" err="1">
                          <a:effectLst/>
                        </a:rPr>
                        <a:t>PartUpdate</a:t>
                      </a:r>
                      <a:r>
                        <a:rPr lang="en-GB" sz="1000" u="none" strike="noStrike" noProof="0" dirty="0">
                          <a:effectLst/>
                        </a:rPr>
                        <a:t> Parameter:</a:t>
                      </a:r>
                      <a:endParaRPr lang="en-GB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8000" marR="6702" marT="18001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7688"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0" u="none" strike="noStrike" noProof="0" dirty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Owing Site Objects</a:t>
                      </a:r>
                    </a:p>
                  </a:txBody>
                  <a:tcPr marL="18000" marR="6702" marT="18001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 noProof="0" dirty="0" err="1">
                          <a:solidFill>
                            <a:srgbClr val="FF0000"/>
                          </a:solidFill>
                          <a:effectLst/>
                        </a:rPr>
                        <a:t>Rf</a:t>
                      </a:r>
                      <a:r>
                        <a:rPr lang="en-GB" sz="1000" u="none" strike="noStrike" noProof="0" dirty="0">
                          <a:solidFill>
                            <a:srgbClr val="FF0000"/>
                          </a:solidFill>
                          <a:effectLst/>
                        </a:rPr>
                        <a:t> with Load Comp NO</a:t>
                      </a:r>
                      <a:endParaRPr lang="en-GB" sz="1000" b="0" i="0" u="none" strike="noStrike" noProof="0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18000" marR="6702" marT="18001" marB="0"/>
                </a:tc>
                <a:tc>
                  <a:txBody>
                    <a:bodyPr/>
                    <a:lstStyle/>
                    <a:p>
                      <a:pPr marL="0" indent="0" algn="l" fontAlgn="t"/>
                      <a:r>
                        <a:rPr lang="en-GB" sz="1000" u="none" strike="noStrike" noProof="1">
                          <a:solidFill>
                            <a:srgbClr val="FF0000"/>
                          </a:solidFill>
                          <a:effectLst/>
                        </a:rPr>
                        <a:t>-keep_volume=yes -update_mod_props=no -PartUpdate_released=yes -bypass=yes -use_default_load_option_file -non_masters=yes -convert_line_widths</a:t>
                      </a:r>
                      <a:br>
                        <a:rPr lang="en-GB" sz="1000" u="none" strike="noStrike" noProof="1">
                          <a:solidFill>
                            <a:srgbClr val="FF0000"/>
                          </a:solidFill>
                          <a:effectLst/>
                        </a:rPr>
                      </a:br>
                      <a:r>
                        <a:rPr lang="en-GB" sz="1000" u="none" strike="noStrike" noProof="1">
                          <a:solidFill>
                            <a:srgbClr val="FF0000"/>
                          </a:solidFill>
                          <a:effectLst/>
                        </a:rPr>
                        <a:t>+ set UGII_LOAD_OPTIONS_NE=load_options_PartUpdate_LoadCompNO.def</a:t>
                      </a:r>
                      <a:endParaRPr lang="en-GB" sz="1000" b="0" i="0" u="none" strike="noStrike" noProof="1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18000" marR="6702" marT="18001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7688"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0" u="none" strike="noStrike" noProof="0" dirty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Remote Site</a:t>
                      </a:r>
                      <a:br>
                        <a:rPr lang="en-GB" sz="1000" b="0" i="0" u="none" strike="noStrike" noProof="0" dirty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</a:br>
                      <a:r>
                        <a:rPr lang="en-GB" sz="1000" b="0" i="0" u="none" strike="noStrike" noProof="0" dirty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Objects</a:t>
                      </a:r>
                    </a:p>
                  </a:txBody>
                  <a:tcPr marL="18000" marR="6702" marT="18001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 noProof="0" dirty="0" err="1">
                          <a:solidFill>
                            <a:srgbClr val="FF0000"/>
                          </a:solidFill>
                          <a:effectLst/>
                        </a:rPr>
                        <a:t>Rf</a:t>
                      </a:r>
                      <a:r>
                        <a:rPr lang="en-GB" sz="1000" u="none" strike="noStrike" noProof="0" dirty="0">
                          <a:solidFill>
                            <a:srgbClr val="FF0000"/>
                          </a:solidFill>
                          <a:effectLst/>
                        </a:rPr>
                        <a:t> with Load Comp NO</a:t>
                      </a:r>
                      <a:endParaRPr lang="en-GB" sz="1000" b="0" i="0" u="none" strike="noStrike" noProof="0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18000" marR="6702" marT="18001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u="none" strike="noStrike" noProof="1">
                          <a:solidFill>
                            <a:srgbClr val="FF0000"/>
                          </a:solidFill>
                          <a:effectLst/>
                        </a:rPr>
                        <a:t>-keep_volume=yes -update_mod_props=no -PartUpdate_released=yes -bypass=yes -use_default_load_option_file -non_masters=yes -convert_line_widths -replica_bypass=yes -replace_file=yes </a:t>
                      </a:r>
                      <a:br>
                        <a:rPr lang="en-GB" sz="1000" u="none" strike="noStrike" noProof="1">
                          <a:solidFill>
                            <a:srgbClr val="FF0000"/>
                          </a:solidFill>
                          <a:effectLst/>
                        </a:rPr>
                      </a:br>
                      <a:r>
                        <a:rPr lang="en-GB" sz="1000" u="none" strike="noStrike" noProof="1">
                          <a:solidFill>
                            <a:srgbClr val="FF0000"/>
                          </a:solidFill>
                          <a:effectLst/>
                        </a:rPr>
                        <a:t>+ set UGII_LOAD_OPTIONS_NE=load_options_PartUpdate_LoadCompNO.def</a:t>
                      </a:r>
                      <a:br>
                        <a:rPr lang="en-GB" sz="1000" u="none" strike="noStrike" noProof="1">
                          <a:solidFill>
                            <a:srgbClr val="FF0000"/>
                          </a:solidFill>
                          <a:effectLst/>
                        </a:rPr>
                      </a:br>
                      <a:r>
                        <a:rPr lang="en-GB" sz="1000" u="none" strike="noStrike" noProof="1">
                          <a:solidFill>
                            <a:srgbClr val="FF0000"/>
                          </a:solidFill>
                          <a:effectLst/>
                        </a:rPr>
                        <a:t>+ set UGII_UGMGR_PartUpdate_REPLACE_FILE=yes</a:t>
                      </a: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u="none" strike="noStrike" noProof="1">
                          <a:solidFill>
                            <a:srgbClr val="FF0000"/>
                          </a:solidFill>
                          <a:effectLst/>
                        </a:rPr>
                        <a:t>+ set UGII_UGMGR_ALLOW_PartUpdate_REPLICA_BYPASS=true</a:t>
                      </a: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u="none" strike="noStrike" noProof="1">
                          <a:solidFill>
                            <a:srgbClr val="FF0000"/>
                          </a:solidFill>
                          <a:effectLst/>
                        </a:rPr>
                        <a:t>+ set IMAN_UG_PartUpdate_REPLACE_FILE=true</a:t>
                      </a: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u="none" strike="noStrike" noProof="1">
                          <a:solidFill>
                            <a:srgbClr val="FF0000"/>
                          </a:solidFill>
                          <a:effectLst/>
                        </a:rPr>
                        <a:t>+ set UGII_DISABLE_PREVIEW=ON</a:t>
                      </a: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u="none" strike="noStrike" noProof="1">
                          <a:solidFill>
                            <a:srgbClr val="FF0000"/>
                          </a:solidFill>
                          <a:effectLst/>
                        </a:rPr>
                        <a:t>+ set UGII_DISABLE_QAF_NAMED_REFS=ON</a:t>
                      </a:r>
                      <a:endParaRPr lang="en-GB" sz="1000" b="0" i="0" u="none" strike="noStrike" noProof="1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18000" marR="6702" marT="18001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Grafik 11">
            <a:extLst>
              <a:ext uri="{FF2B5EF4-FFF2-40B4-BE49-F238E27FC236}">
                <a16:creationId xmlns:a16="http://schemas.microsoft.com/office/drawing/2014/main" id="{EE534D8B-4FCA-4AEA-9EA1-CAB8ADE893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875" y="4339025"/>
            <a:ext cx="3829584" cy="1505160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88C64F96-4833-4E9E-801C-D1ACCCFB5D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8473" y="4078737"/>
            <a:ext cx="4174027" cy="1794902"/>
          </a:xfrm>
          <a:prstGeom prst="rect">
            <a:avLst/>
          </a:prstGeom>
        </p:spPr>
      </p:pic>
      <p:sp>
        <p:nvSpPr>
          <p:cNvPr id="14" name="Textfeld 13">
            <a:extLst>
              <a:ext uri="{FF2B5EF4-FFF2-40B4-BE49-F238E27FC236}">
                <a16:creationId xmlns:a16="http://schemas.microsoft.com/office/drawing/2014/main" id="{A46BB7F1-BE31-4D73-9292-AFAD06B9B1B3}"/>
              </a:ext>
            </a:extLst>
          </p:cNvPr>
          <p:cNvSpPr txBox="1"/>
          <p:nvPr/>
        </p:nvSpPr>
        <p:spPr>
          <a:xfrm>
            <a:off x="395875" y="4003133"/>
            <a:ext cx="3279273" cy="27699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 dirty="0">
                <a:solidFill>
                  <a:schemeClr val="tx1"/>
                </a:solidFill>
                <a:latin typeface="+mn-lt"/>
              </a:rPr>
              <a:t>Used settings </a:t>
            </a:r>
            <a:r>
              <a:rPr lang="en-GB" sz="1200" dirty="0">
                <a:solidFill>
                  <a:schemeClr val="tx1"/>
                </a:solidFill>
              </a:rPr>
              <a:t>extracted from </a:t>
            </a:r>
            <a:r>
              <a:rPr lang="en-GB" sz="1200" dirty="0" err="1">
                <a:solidFill>
                  <a:schemeClr val="tx1"/>
                </a:solidFill>
              </a:rPr>
              <a:t>NX.syslog</a:t>
            </a:r>
            <a:r>
              <a:rPr lang="en-GB" sz="1200" dirty="0">
                <a:solidFill>
                  <a:schemeClr val="tx1"/>
                </a:solidFill>
              </a:rPr>
              <a:t> files</a:t>
            </a:r>
            <a:endParaRPr lang="en-GB" sz="12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DB51AB55-06AE-495C-B73E-9CA6868C6A7B}"/>
              </a:ext>
            </a:extLst>
          </p:cNvPr>
          <p:cNvSpPr txBox="1"/>
          <p:nvPr/>
        </p:nvSpPr>
        <p:spPr>
          <a:xfrm>
            <a:off x="393798" y="5971169"/>
            <a:ext cx="8167272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 dirty="0">
                <a:solidFill>
                  <a:schemeClr val="tx1"/>
                </a:solidFill>
                <a:latin typeface="+mn-lt"/>
              </a:rPr>
              <a:t>More Details for used settings please review:</a:t>
            </a:r>
            <a:br>
              <a:rPr lang="en-GB" sz="1200" dirty="0">
                <a:solidFill>
                  <a:schemeClr val="tx1"/>
                </a:solidFill>
                <a:latin typeface="+mn-lt"/>
              </a:rPr>
            </a:br>
            <a:r>
              <a:rPr lang="en-GB" sz="1200" dirty="0">
                <a:solidFill>
                  <a:schemeClr val="tx1"/>
                </a:solidFill>
                <a:latin typeface="+mn-lt"/>
              </a:rPr>
              <a:t>Slide(s): ‘</a:t>
            </a:r>
            <a:r>
              <a:rPr lang="en-GB" sz="1200" dirty="0"/>
              <a:t>Check settings and Result #Date# ~22:20</a:t>
            </a:r>
            <a:r>
              <a:rPr lang="en-GB" sz="1200" dirty="0">
                <a:solidFill>
                  <a:schemeClr val="tx1"/>
                </a:solidFill>
                <a:latin typeface="+mn-lt"/>
              </a:rPr>
              <a:t>’</a:t>
            </a:r>
          </a:p>
        </p:txBody>
      </p:sp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A4421EA1-591D-4FD2-B961-523757DC1420}"/>
              </a:ext>
            </a:extLst>
          </p:cNvPr>
          <p:cNvGrpSpPr/>
          <p:nvPr/>
        </p:nvGrpSpPr>
        <p:grpSpPr>
          <a:xfrm>
            <a:off x="881330" y="2140736"/>
            <a:ext cx="8500533" cy="3928533"/>
            <a:chOff x="881330" y="2140736"/>
            <a:chExt cx="8500533" cy="3928533"/>
          </a:xfrm>
        </p:grpSpPr>
        <p:cxnSp>
          <p:nvCxnSpPr>
            <p:cNvPr id="17" name="Gerader Verbinder 16">
              <a:extLst>
                <a:ext uri="{FF2B5EF4-FFF2-40B4-BE49-F238E27FC236}">
                  <a16:creationId xmlns:a16="http://schemas.microsoft.com/office/drawing/2014/main" id="{6B776B94-8876-422D-AB04-1AE0BAA45495}"/>
                </a:ext>
              </a:extLst>
            </p:cNvPr>
            <p:cNvCxnSpPr/>
            <p:nvPr/>
          </p:nvCxnSpPr>
          <p:spPr bwMode="auto">
            <a:xfrm flipV="1">
              <a:off x="881330" y="2140736"/>
              <a:ext cx="8500533" cy="3928533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Rechteck 17">
              <a:extLst>
                <a:ext uri="{FF2B5EF4-FFF2-40B4-BE49-F238E27FC236}">
                  <a16:creationId xmlns:a16="http://schemas.microsoft.com/office/drawing/2014/main" id="{EA298F70-0C7C-4817-B11F-F796F7A0D0DE}"/>
                </a:ext>
              </a:extLst>
            </p:cNvPr>
            <p:cNvSpPr/>
            <p:nvPr/>
          </p:nvSpPr>
          <p:spPr bwMode="auto">
            <a:xfrm rot="20101041">
              <a:off x="3842083" y="3713970"/>
              <a:ext cx="2861476" cy="677333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2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Template </a:t>
              </a:r>
              <a:r>
                <a:rPr kumimoji="0" lang="de-DE" sz="2000" b="0" i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please</a:t>
              </a:r>
              <a:r>
                <a:rPr kumimoji="0" lang="de-DE" sz="2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 update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498974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247650" y="409575"/>
            <a:ext cx="9391650" cy="389209"/>
          </a:xfrm>
        </p:spPr>
        <p:txBody>
          <a:bodyPr/>
          <a:lstStyle/>
          <a:p>
            <a:r>
              <a:rPr lang="en-US" dirty="0"/>
              <a:t>Content of section</a:t>
            </a:r>
          </a:p>
        </p:txBody>
      </p:sp>
      <p:sp>
        <p:nvSpPr>
          <p:cNvPr id="4" name="Rechteck 3"/>
          <p:cNvSpPr/>
          <p:nvPr/>
        </p:nvSpPr>
        <p:spPr bwMode="auto">
          <a:xfrm>
            <a:off x="704850" y="1900439"/>
            <a:ext cx="8201025" cy="430779"/>
          </a:xfrm>
          <a:prstGeom prst="rect">
            <a:avLst/>
          </a:prstGeom>
          <a:solidFill>
            <a:srgbClr val="FFFF00">
              <a:alpha val="3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000" b="0" i="0" u="none" strike="noStrike" cap="none" normalizeH="0" baseline="0" dirty="0">
              <a:ln>
                <a:noFill/>
              </a:ln>
              <a:solidFill>
                <a:schemeClr val="accent2"/>
              </a:solidFill>
              <a:effectLst/>
              <a:latin typeface="+mn-lt"/>
            </a:endParaRP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C8209B54-193F-489F-8388-30F9E13DCEF2}"/>
              </a:ext>
            </a:extLst>
          </p:cNvPr>
          <p:cNvSpPr/>
          <p:nvPr/>
        </p:nvSpPr>
        <p:spPr bwMode="auto">
          <a:xfrm>
            <a:off x="381000" y="1058167"/>
            <a:ext cx="8524875" cy="496202"/>
          </a:xfrm>
          <a:prstGeom prst="rect">
            <a:avLst/>
          </a:prstGeom>
          <a:solidFill>
            <a:srgbClr val="FFC000">
              <a:alpha val="36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000" b="0" i="0" u="none" strike="noStrike" cap="none" normalizeH="0" baseline="0" dirty="0">
              <a:ln>
                <a:noFill/>
              </a:ln>
              <a:solidFill>
                <a:schemeClr val="accent2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28299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EFDB730-7AA2-491D-9FE9-0CF0751F49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7650" y="409575"/>
            <a:ext cx="9391650" cy="389209"/>
          </a:xfrm>
        </p:spPr>
        <p:txBody>
          <a:bodyPr/>
          <a:lstStyle/>
          <a:p>
            <a:r>
              <a:rPr lang="en-GB" dirty="0"/>
              <a:t>Check settings and Result </a:t>
            </a:r>
            <a:r>
              <a:rPr lang="en-GB" dirty="0">
                <a:solidFill>
                  <a:srgbClr val="FF0000"/>
                </a:solidFill>
              </a:rPr>
              <a:t>#Date# ~</a:t>
            </a:r>
            <a:r>
              <a:rPr lang="en-GB" dirty="0" err="1">
                <a:solidFill>
                  <a:srgbClr val="FF0000"/>
                </a:solidFill>
              </a:rPr>
              <a:t>hh:mm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440C8D69-E61A-47E2-B514-4F8E68AF94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047" y="1196710"/>
            <a:ext cx="5925377" cy="1448002"/>
          </a:xfrm>
          <a:prstGeom prst="rect">
            <a:avLst/>
          </a:prstGeom>
        </p:spPr>
      </p:pic>
      <p:sp>
        <p:nvSpPr>
          <p:cNvPr id="4" name="Rechteck: abgerundete Ecken 3">
            <a:extLst>
              <a:ext uri="{FF2B5EF4-FFF2-40B4-BE49-F238E27FC236}">
                <a16:creationId xmlns:a16="http://schemas.microsoft.com/office/drawing/2014/main" id="{8DADCE3A-EBC9-43F1-9F39-3C57F417352D}"/>
              </a:ext>
            </a:extLst>
          </p:cNvPr>
          <p:cNvSpPr/>
          <p:nvPr/>
        </p:nvSpPr>
        <p:spPr bwMode="auto">
          <a:xfrm>
            <a:off x="4345757" y="2215299"/>
            <a:ext cx="1310325" cy="429413"/>
          </a:xfrm>
          <a:prstGeom prst="roundRect">
            <a:avLst/>
          </a:prstGeom>
          <a:noFill/>
          <a:ln w="2857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0" i="0" u="none" strike="noStrike" cap="none" normalizeH="0" baseline="0" dirty="0">
              <a:ln>
                <a:noFill/>
              </a:ln>
              <a:solidFill>
                <a:schemeClr val="accent2"/>
              </a:solidFill>
              <a:effectLst/>
              <a:latin typeface="+mn-lt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11E18933-4C4D-4156-9C38-512EADD12293}"/>
              </a:ext>
            </a:extLst>
          </p:cNvPr>
          <p:cNvSpPr txBox="1"/>
          <p:nvPr/>
        </p:nvSpPr>
        <p:spPr>
          <a:xfrm>
            <a:off x="5656082" y="2765639"/>
            <a:ext cx="1527142" cy="27699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 dirty="0">
                <a:solidFill>
                  <a:schemeClr val="tx1"/>
                </a:solidFill>
                <a:latin typeface="+mn-lt"/>
              </a:rPr>
              <a:t>OK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032B3CA6-CAA2-4A85-8568-3D9DB4B8FE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047" y="3392046"/>
            <a:ext cx="5048955" cy="2562583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E15C7601-BDE9-44E9-99A9-E8876ECCBD59}"/>
              </a:ext>
            </a:extLst>
          </p:cNvPr>
          <p:cNvSpPr txBox="1"/>
          <p:nvPr/>
        </p:nvSpPr>
        <p:spPr>
          <a:xfrm>
            <a:off x="350046" y="3139126"/>
            <a:ext cx="3279273" cy="27699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 dirty="0">
                <a:solidFill>
                  <a:schemeClr val="tx1"/>
                </a:solidFill>
                <a:latin typeface="+mn-lt"/>
              </a:rPr>
              <a:t>Check Result of Change </a:t>
            </a:r>
            <a:r>
              <a:rPr lang="en-GB" sz="1200" dirty="0" err="1">
                <a:solidFill>
                  <a:schemeClr val="tx1"/>
                </a:solidFill>
                <a:latin typeface="+mn-lt"/>
              </a:rPr>
              <a:t>OwerTool</a:t>
            </a:r>
            <a:endParaRPr lang="en-GB" sz="12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7FB0E21A-FC7B-490A-AF0C-D0FB4261742F}"/>
              </a:ext>
            </a:extLst>
          </p:cNvPr>
          <p:cNvSpPr txBox="1"/>
          <p:nvPr/>
        </p:nvSpPr>
        <p:spPr>
          <a:xfrm>
            <a:off x="4345757" y="5816129"/>
            <a:ext cx="1100966" cy="27699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 dirty="0">
                <a:solidFill>
                  <a:schemeClr val="tx1"/>
                </a:solidFill>
                <a:latin typeface="+mn-lt"/>
              </a:rPr>
              <a:t>OK</a:t>
            </a:r>
          </a:p>
        </p:txBody>
      </p: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8301514A-1A09-467F-8374-CEDB7A6FD7AB}"/>
              </a:ext>
            </a:extLst>
          </p:cNvPr>
          <p:cNvCxnSpPr>
            <a:cxnSpLocks/>
            <a:stCxn id="8" idx="1"/>
          </p:cNvCxnSpPr>
          <p:nvPr/>
        </p:nvCxnSpPr>
        <p:spPr bwMode="auto">
          <a:xfrm flipH="1" flipV="1">
            <a:off x="3827283" y="5816129"/>
            <a:ext cx="518474" cy="138500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dash"/>
            <a:round/>
            <a:headEnd type="none" w="med" len="med"/>
            <a:tailEnd type="triangle"/>
          </a:ln>
          <a:effectLst/>
        </p:spPr>
      </p:cxnSp>
      <p:sp>
        <p:nvSpPr>
          <p:cNvPr id="11" name="Textfeld 10">
            <a:extLst>
              <a:ext uri="{FF2B5EF4-FFF2-40B4-BE49-F238E27FC236}">
                <a16:creationId xmlns:a16="http://schemas.microsoft.com/office/drawing/2014/main" id="{BD7597C4-37A4-4B47-9BDD-E82B0CDD3ECA}"/>
              </a:ext>
            </a:extLst>
          </p:cNvPr>
          <p:cNvSpPr txBox="1"/>
          <p:nvPr/>
        </p:nvSpPr>
        <p:spPr>
          <a:xfrm>
            <a:off x="5656082" y="3433775"/>
            <a:ext cx="3195687" cy="27699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 dirty="0">
                <a:solidFill>
                  <a:schemeClr val="tx1"/>
                </a:solidFill>
                <a:latin typeface="+mn-lt"/>
              </a:rPr>
              <a:t>Check Result of Part History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28438D62-53DF-460C-B72C-D9128C27E0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72899" y="3805426"/>
            <a:ext cx="3547276" cy="1204067"/>
          </a:xfrm>
          <a:prstGeom prst="rect">
            <a:avLst/>
          </a:prstGeom>
        </p:spPr>
      </p:pic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id="{5E82FA69-9371-47DA-8776-650E4E727DB9}"/>
              </a:ext>
            </a:extLst>
          </p:cNvPr>
          <p:cNvCxnSpPr/>
          <p:nvPr/>
        </p:nvCxnSpPr>
        <p:spPr bwMode="auto">
          <a:xfrm flipV="1">
            <a:off x="5551402" y="2904138"/>
            <a:ext cx="0" cy="3601437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6" name="Textfeld 15">
            <a:extLst>
              <a:ext uri="{FF2B5EF4-FFF2-40B4-BE49-F238E27FC236}">
                <a16:creationId xmlns:a16="http://schemas.microsoft.com/office/drawing/2014/main" id="{46A917A8-2402-4833-8BEB-8EF6DEC22404}"/>
              </a:ext>
            </a:extLst>
          </p:cNvPr>
          <p:cNvSpPr txBox="1"/>
          <p:nvPr/>
        </p:nvSpPr>
        <p:spPr>
          <a:xfrm>
            <a:off x="7646537" y="5104145"/>
            <a:ext cx="1527142" cy="27699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 dirty="0">
                <a:solidFill>
                  <a:schemeClr val="tx1"/>
                </a:solidFill>
                <a:latin typeface="+mn-lt"/>
              </a:rPr>
              <a:t>OK</a:t>
            </a:r>
          </a:p>
        </p:txBody>
      </p:sp>
      <p:cxnSp>
        <p:nvCxnSpPr>
          <p:cNvPr id="18" name="Gerade Verbindung mit Pfeil 17">
            <a:extLst>
              <a:ext uri="{FF2B5EF4-FFF2-40B4-BE49-F238E27FC236}">
                <a16:creationId xmlns:a16="http://schemas.microsoft.com/office/drawing/2014/main" id="{E9CE88FA-338F-4F7A-B823-E9FF286F34CE}"/>
              </a:ext>
            </a:extLst>
          </p:cNvPr>
          <p:cNvCxnSpPr/>
          <p:nvPr/>
        </p:nvCxnSpPr>
        <p:spPr bwMode="auto">
          <a:xfrm flipV="1">
            <a:off x="8134350" y="4918320"/>
            <a:ext cx="275758" cy="185825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dash"/>
            <a:round/>
            <a:headEnd type="none" w="med" len="med"/>
            <a:tailEnd type="triangle"/>
          </a:ln>
          <a:effectLst/>
        </p:spPr>
      </p:cxnSp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4D4E4CEB-9959-4120-AB67-FDEC7F045106}"/>
              </a:ext>
            </a:extLst>
          </p:cNvPr>
          <p:cNvGrpSpPr/>
          <p:nvPr/>
        </p:nvGrpSpPr>
        <p:grpSpPr>
          <a:xfrm>
            <a:off x="-1057275" y="533400"/>
            <a:ext cx="12458700" cy="6553200"/>
            <a:chOff x="881330" y="2140736"/>
            <a:chExt cx="8500533" cy="3928533"/>
          </a:xfrm>
        </p:grpSpPr>
        <p:cxnSp>
          <p:nvCxnSpPr>
            <p:cNvPr id="23" name="Gerader Verbinder 22">
              <a:extLst>
                <a:ext uri="{FF2B5EF4-FFF2-40B4-BE49-F238E27FC236}">
                  <a16:creationId xmlns:a16="http://schemas.microsoft.com/office/drawing/2014/main" id="{88E15869-41FA-44AC-B6C5-DB941AB790F4}"/>
                </a:ext>
              </a:extLst>
            </p:cNvPr>
            <p:cNvCxnSpPr/>
            <p:nvPr/>
          </p:nvCxnSpPr>
          <p:spPr bwMode="auto">
            <a:xfrm flipV="1">
              <a:off x="881330" y="2140736"/>
              <a:ext cx="8500533" cy="3928533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hteck 23">
              <a:extLst>
                <a:ext uri="{FF2B5EF4-FFF2-40B4-BE49-F238E27FC236}">
                  <a16:creationId xmlns:a16="http://schemas.microsoft.com/office/drawing/2014/main" id="{3672D082-F47F-4C1B-B22D-CD0006AA3302}"/>
                </a:ext>
              </a:extLst>
            </p:cNvPr>
            <p:cNvSpPr/>
            <p:nvPr/>
          </p:nvSpPr>
          <p:spPr bwMode="auto">
            <a:xfrm rot="19895080">
              <a:off x="3842083" y="3713970"/>
              <a:ext cx="2861476" cy="677333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2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Template </a:t>
              </a:r>
              <a:r>
                <a:rPr kumimoji="0" lang="de-DE" sz="2000" b="0" i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please</a:t>
              </a:r>
              <a:r>
                <a:rPr kumimoji="0" lang="de-DE" sz="2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 update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48493977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EFDB730-7AA2-491D-9FE9-0CF0751F49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7650" y="409575"/>
            <a:ext cx="9391650" cy="389209"/>
          </a:xfrm>
        </p:spPr>
        <p:txBody>
          <a:bodyPr/>
          <a:lstStyle/>
          <a:p>
            <a:r>
              <a:rPr lang="en-GB" dirty="0"/>
              <a:t>Check settings and Result </a:t>
            </a:r>
            <a:r>
              <a:rPr lang="en-GB" dirty="0">
                <a:solidFill>
                  <a:srgbClr val="FF0000"/>
                </a:solidFill>
              </a:rPr>
              <a:t>#Date# ~</a:t>
            </a:r>
            <a:r>
              <a:rPr lang="en-GB" dirty="0" err="1">
                <a:solidFill>
                  <a:srgbClr val="FF0000"/>
                </a:solidFill>
              </a:rPr>
              <a:t>hh:mm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E15C7601-BDE9-44E9-99A9-E8876ECCBD59}"/>
              </a:ext>
            </a:extLst>
          </p:cNvPr>
          <p:cNvSpPr txBox="1"/>
          <p:nvPr/>
        </p:nvSpPr>
        <p:spPr>
          <a:xfrm>
            <a:off x="350047" y="950241"/>
            <a:ext cx="3279273" cy="27699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 dirty="0">
                <a:solidFill>
                  <a:schemeClr val="tx1"/>
                </a:solidFill>
                <a:latin typeface="+mn-lt"/>
              </a:rPr>
              <a:t>Check Result of Logfiles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E7B38BEC-CD9F-4797-A385-3D92B437D4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047" y="1304841"/>
            <a:ext cx="3829584" cy="1505160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08710199-2F0D-4FDB-87FE-F6E0D50E9F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450" y="3346306"/>
            <a:ext cx="9021434" cy="457264"/>
          </a:xfrm>
          <a:prstGeom prst="rect">
            <a:avLst/>
          </a:prstGeom>
        </p:spPr>
      </p:pic>
      <p:sp>
        <p:nvSpPr>
          <p:cNvPr id="17" name="Textfeld 16">
            <a:extLst>
              <a:ext uri="{FF2B5EF4-FFF2-40B4-BE49-F238E27FC236}">
                <a16:creationId xmlns:a16="http://schemas.microsoft.com/office/drawing/2014/main" id="{824F0FCC-D2C8-4BCF-8E6C-417FC4A5CA45}"/>
              </a:ext>
            </a:extLst>
          </p:cNvPr>
          <p:cNvSpPr txBox="1"/>
          <p:nvPr/>
        </p:nvSpPr>
        <p:spPr>
          <a:xfrm>
            <a:off x="171450" y="3041718"/>
            <a:ext cx="3279273" cy="27699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 dirty="0">
                <a:solidFill>
                  <a:schemeClr val="tx1"/>
                </a:solidFill>
                <a:latin typeface="+mn-lt"/>
              </a:rPr>
              <a:t>Check </a:t>
            </a:r>
            <a:r>
              <a:rPr lang="en-GB" sz="1200" dirty="0">
                <a:solidFill>
                  <a:schemeClr val="tx1"/>
                </a:solidFill>
              </a:rPr>
              <a:t>setting</a:t>
            </a:r>
            <a:r>
              <a:rPr lang="en-GB" sz="1200" dirty="0">
                <a:solidFill>
                  <a:schemeClr val="tx1"/>
                </a:solidFill>
                <a:latin typeface="+mn-lt"/>
              </a:rPr>
              <a:t> in </a:t>
            </a:r>
            <a:r>
              <a:rPr lang="en-GB" sz="1200" dirty="0" err="1">
                <a:solidFill>
                  <a:schemeClr val="tx1"/>
                </a:solidFill>
                <a:latin typeface="+mn-lt"/>
              </a:rPr>
              <a:t>NXSite.dpv</a:t>
            </a:r>
            <a:endParaRPr lang="en-GB" sz="1200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7C601404-59DA-487E-AEA3-C02B46A854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33493" y="1017408"/>
            <a:ext cx="5129607" cy="2205818"/>
          </a:xfrm>
          <a:prstGeom prst="rect">
            <a:avLst/>
          </a:prstGeom>
        </p:spPr>
      </p:pic>
      <p:cxnSp>
        <p:nvCxnSpPr>
          <p:cNvPr id="22" name="Gerade Verbindung mit Pfeil 21">
            <a:extLst>
              <a:ext uri="{FF2B5EF4-FFF2-40B4-BE49-F238E27FC236}">
                <a16:creationId xmlns:a16="http://schemas.microsoft.com/office/drawing/2014/main" id="{72FEF084-52ED-44B4-B939-0FAF4C22497D}"/>
              </a:ext>
            </a:extLst>
          </p:cNvPr>
          <p:cNvCxnSpPr>
            <a:cxnSpLocks/>
            <a:stCxn id="32" idx="1"/>
          </p:cNvCxnSpPr>
          <p:nvPr/>
        </p:nvCxnSpPr>
        <p:spPr bwMode="auto">
          <a:xfrm flipH="1" flipV="1">
            <a:off x="6076951" y="2728200"/>
            <a:ext cx="934998" cy="226196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dash"/>
            <a:round/>
            <a:headEnd type="none" w="med" len="med"/>
            <a:tailEnd type="triangle"/>
          </a:ln>
          <a:effectLst/>
        </p:spPr>
      </p:cxnSp>
      <p:cxnSp>
        <p:nvCxnSpPr>
          <p:cNvPr id="24" name="Gerade Verbindung mit Pfeil 23">
            <a:extLst>
              <a:ext uri="{FF2B5EF4-FFF2-40B4-BE49-F238E27FC236}">
                <a16:creationId xmlns:a16="http://schemas.microsoft.com/office/drawing/2014/main" id="{AD9E9894-4DC5-407E-9DAC-4052C53AE96C}"/>
              </a:ext>
            </a:extLst>
          </p:cNvPr>
          <p:cNvCxnSpPr>
            <a:cxnSpLocks/>
          </p:cNvCxnSpPr>
          <p:nvPr/>
        </p:nvCxnSpPr>
        <p:spPr bwMode="auto">
          <a:xfrm flipV="1">
            <a:off x="5221038" y="3133725"/>
            <a:ext cx="203450" cy="212584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25" name="Grafik 24">
            <a:extLst>
              <a:ext uri="{FF2B5EF4-FFF2-40B4-BE49-F238E27FC236}">
                <a16:creationId xmlns:a16="http://schemas.microsoft.com/office/drawing/2014/main" id="{DCA2DE12-1C66-4A8B-8B1F-CF987641D4D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1450" y="4828573"/>
            <a:ext cx="8077200" cy="1437787"/>
          </a:xfrm>
          <a:prstGeom prst="rect">
            <a:avLst/>
          </a:prstGeom>
        </p:spPr>
      </p:pic>
      <p:cxnSp>
        <p:nvCxnSpPr>
          <p:cNvPr id="31" name="Gerade Verbindung mit Pfeil 30">
            <a:extLst>
              <a:ext uri="{FF2B5EF4-FFF2-40B4-BE49-F238E27FC236}">
                <a16:creationId xmlns:a16="http://schemas.microsoft.com/office/drawing/2014/main" id="{E85AEE27-75FD-40C2-9C8D-0176FDDB72D7}"/>
              </a:ext>
            </a:extLst>
          </p:cNvPr>
          <p:cNvCxnSpPr>
            <a:cxnSpLocks/>
          </p:cNvCxnSpPr>
          <p:nvPr/>
        </p:nvCxnSpPr>
        <p:spPr bwMode="auto">
          <a:xfrm flipV="1">
            <a:off x="2143125" y="3133725"/>
            <a:ext cx="3248025" cy="295275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3" name="Gerade Verbindung mit Pfeil 32">
            <a:extLst>
              <a:ext uri="{FF2B5EF4-FFF2-40B4-BE49-F238E27FC236}">
                <a16:creationId xmlns:a16="http://schemas.microsoft.com/office/drawing/2014/main" id="{F3E19241-2CD9-4E9B-9270-3594F224B890}"/>
              </a:ext>
            </a:extLst>
          </p:cNvPr>
          <p:cNvCxnSpPr>
            <a:cxnSpLocks/>
          </p:cNvCxnSpPr>
          <p:nvPr/>
        </p:nvCxnSpPr>
        <p:spPr bwMode="auto">
          <a:xfrm flipV="1">
            <a:off x="5109947" y="2847975"/>
            <a:ext cx="281203" cy="726965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5" name="Gerade Verbindung mit Pfeil 34">
            <a:extLst>
              <a:ext uri="{FF2B5EF4-FFF2-40B4-BE49-F238E27FC236}">
                <a16:creationId xmlns:a16="http://schemas.microsoft.com/office/drawing/2014/main" id="{E9FF575D-4576-4F1C-B333-467533683339}"/>
              </a:ext>
            </a:extLst>
          </p:cNvPr>
          <p:cNvCxnSpPr>
            <a:cxnSpLocks/>
          </p:cNvCxnSpPr>
          <p:nvPr/>
        </p:nvCxnSpPr>
        <p:spPr bwMode="auto">
          <a:xfrm flipV="1">
            <a:off x="2143125" y="2847976"/>
            <a:ext cx="3248025" cy="726964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7" name="Gerade Verbindung mit Pfeil 36">
            <a:extLst>
              <a:ext uri="{FF2B5EF4-FFF2-40B4-BE49-F238E27FC236}">
                <a16:creationId xmlns:a16="http://schemas.microsoft.com/office/drawing/2014/main" id="{AB753449-3D62-4FA0-8503-573BAE3353E4}"/>
              </a:ext>
            </a:extLst>
          </p:cNvPr>
          <p:cNvCxnSpPr>
            <a:cxnSpLocks/>
          </p:cNvCxnSpPr>
          <p:nvPr/>
        </p:nvCxnSpPr>
        <p:spPr bwMode="auto">
          <a:xfrm flipV="1">
            <a:off x="2085975" y="2995613"/>
            <a:ext cx="3457575" cy="726698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39" name="Gerade Verbindung mit Pfeil 38">
            <a:extLst>
              <a:ext uri="{FF2B5EF4-FFF2-40B4-BE49-F238E27FC236}">
                <a16:creationId xmlns:a16="http://schemas.microsoft.com/office/drawing/2014/main" id="{67500074-DF7C-4813-8EAF-68202EABEDB3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5795963" y="3041718"/>
            <a:ext cx="166687" cy="680592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42" name="Gerade Verbindung mit Pfeil 41">
            <a:extLst>
              <a:ext uri="{FF2B5EF4-FFF2-40B4-BE49-F238E27FC236}">
                <a16:creationId xmlns:a16="http://schemas.microsoft.com/office/drawing/2014/main" id="{16865A3F-C76F-4321-B7BF-743DC951A151}"/>
              </a:ext>
            </a:extLst>
          </p:cNvPr>
          <p:cNvCxnSpPr>
            <a:cxnSpLocks/>
            <a:stCxn id="29" idx="0"/>
          </p:cNvCxnSpPr>
          <p:nvPr/>
        </p:nvCxnSpPr>
        <p:spPr bwMode="auto">
          <a:xfrm flipH="1" flipV="1">
            <a:off x="5366524" y="3771124"/>
            <a:ext cx="57964" cy="375970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dash"/>
            <a:round/>
            <a:headEnd type="none" w="med" len="med"/>
            <a:tailEnd type="triangle"/>
          </a:ln>
          <a:effectLst/>
        </p:spPr>
      </p:cxnSp>
      <p:cxnSp>
        <p:nvCxnSpPr>
          <p:cNvPr id="44" name="Gerade Verbindung mit Pfeil 43">
            <a:extLst>
              <a:ext uri="{FF2B5EF4-FFF2-40B4-BE49-F238E27FC236}">
                <a16:creationId xmlns:a16="http://schemas.microsoft.com/office/drawing/2014/main" id="{BDCCBD8B-AA4E-4FF4-9F31-514B3BEBA88A}"/>
              </a:ext>
            </a:extLst>
          </p:cNvPr>
          <p:cNvCxnSpPr>
            <a:cxnSpLocks/>
            <a:stCxn id="26" idx="1"/>
          </p:cNvCxnSpPr>
          <p:nvPr/>
        </p:nvCxnSpPr>
        <p:spPr bwMode="auto">
          <a:xfrm flipH="1" flipV="1">
            <a:off x="4517229" y="5999442"/>
            <a:ext cx="1845252" cy="143714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dash"/>
            <a:round/>
            <a:headEnd type="none" w="med" len="med"/>
            <a:tailEnd type="triangle"/>
          </a:ln>
          <a:effectLst/>
        </p:spPr>
      </p:cxnSp>
      <p:sp>
        <p:nvSpPr>
          <p:cNvPr id="46" name="Textfeld 45">
            <a:extLst>
              <a:ext uri="{FF2B5EF4-FFF2-40B4-BE49-F238E27FC236}">
                <a16:creationId xmlns:a16="http://schemas.microsoft.com/office/drawing/2014/main" id="{9B5436B0-7FF6-46D3-AC0D-98CCCD806EA8}"/>
              </a:ext>
            </a:extLst>
          </p:cNvPr>
          <p:cNvSpPr txBox="1"/>
          <p:nvPr/>
        </p:nvSpPr>
        <p:spPr>
          <a:xfrm>
            <a:off x="8141497" y="5270467"/>
            <a:ext cx="465176" cy="27699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tx1"/>
                </a:solidFill>
                <a:latin typeface="+mn-lt"/>
              </a:rPr>
              <a:t>OK</a:t>
            </a:r>
          </a:p>
        </p:txBody>
      </p:sp>
      <p:cxnSp>
        <p:nvCxnSpPr>
          <p:cNvPr id="47" name="Gerade Verbindung mit Pfeil 46">
            <a:extLst>
              <a:ext uri="{FF2B5EF4-FFF2-40B4-BE49-F238E27FC236}">
                <a16:creationId xmlns:a16="http://schemas.microsoft.com/office/drawing/2014/main" id="{C0F5D436-ABAE-4365-A9D9-0FF6E9EBAF2D}"/>
              </a:ext>
            </a:extLst>
          </p:cNvPr>
          <p:cNvCxnSpPr>
            <a:cxnSpLocks/>
            <a:stCxn id="46" idx="1"/>
          </p:cNvCxnSpPr>
          <p:nvPr/>
        </p:nvCxnSpPr>
        <p:spPr bwMode="auto">
          <a:xfrm flipH="1">
            <a:off x="7208643" y="5408967"/>
            <a:ext cx="932854" cy="274857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dash"/>
            <a:round/>
            <a:headEnd type="none" w="med" len="med"/>
            <a:tailEnd type="triangle"/>
          </a:ln>
          <a:effectLst/>
        </p:spPr>
      </p:cxnSp>
      <p:sp>
        <p:nvSpPr>
          <p:cNvPr id="3" name="Rechteck 2">
            <a:extLst>
              <a:ext uri="{FF2B5EF4-FFF2-40B4-BE49-F238E27FC236}">
                <a16:creationId xmlns:a16="http://schemas.microsoft.com/office/drawing/2014/main" id="{B5099E3C-5928-468C-BEDA-4A5FDF15C30D}"/>
              </a:ext>
            </a:extLst>
          </p:cNvPr>
          <p:cNvSpPr/>
          <p:nvPr/>
        </p:nvSpPr>
        <p:spPr>
          <a:xfrm>
            <a:off x="209418" y="3828277"/>
            <a:ext cx="4224075" cy="95410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/>
            <a:r>
              <a:rPr lang="de-DE" sz="800" dirty="0" err="1">
                <a:solidFill>
                  <a:schemeClr val="tx1"/>
                </a:solidFill>
              </a:rPr>
              <a:t>Environvariable</a:t>
            </a:r>
            <a:r>
              <a:rPr lang="de-DE" sz="800" dirty="0">
                <a:solidFill>
                  <a:schemeClr val="tx1"/>
                </a:solidFill>
              </a:rPr>
              <a:t> </a:t>
            </a:r>
            <a:r>
              <a:rPr lang="de-DE" sz="800" dirty="0" err="1">
                <a:solidFill>
                  <a:schemeClr val="tx1"/>
                </a:solidFill>
              </a:rPr>
              <a:t>set</a:t>
            </a:r>
            <a:r>
              <a:rPr lang="de-DE" sz="800" dirty="0">
                <a:solidFill>
                  <a:schemeClr val="tx1"/>
                </a:solidFill>
              </a:rPr>
              <a:t> CONVERT LEGACY LINEWIDTH</a:t>
            </a:r>
          </a:p>
          <a:p>
            <a:pPr algn="l"/>
            <a:r>
              <a:rPr lang="de-DE" sz="800" dirty="0">
                <a:solidFill>
                  <a:schemeClr val="tx1"/>
                </a:solidFill>
              </a:rPr>
              <a:t>REM  # (0.25)</a:t>
            </a:r>
          </a:p>
          <a:p>
            <a:pPr algn="l"/>
            <a:r>
              <a:rPr lang="de-DE" sz="800" dirty="0" err="1">
                <a:solidFill>
                  <a:schemeClr val="tx1"/>
                </a:solidFill>
              </a:rPr>
              <a:t>set</a:t>
            </a:r>
            <a:r>
              <a:rPr lang="de-DE" sz="800" dirty="0">
                <a:solidFill>
                  <a:schemeClr val="tx1"/>
                </a:solidFill>
              </a:rPr>
              <a:t> UGII_CONVERT_LEGACY_THIN_LINEWIDTH_TO_NEW_LINEWIDTH=2</a:t>
            </a:r>
          </a:p>
          <a:p>
            <a:pPr algn="l"/>
            <a:r>
              <a:rPr lang="de-DE" sz="800" dirty="0">
                <a:solidFill>
                  <a:schemeClr val="tx1"/>
                </a:solidFill>
              </a:rPr>
              <a:t> REM  # (0.35)</a:t>
            </a:r>
          </a:p>
          <a:p>
            <a:pPr algn="l"/>
            <a:r>
              <a:rPr lang="de-DE" sz="800" dirty="0" err="1">
                <a:solidFill>
                  <a:schemeClr val="tx1"/>
                </a:solidFill>
              </a:rPr>
              <a:t>set</a:t>
            </a:r>
            <a:r>
              <a:rPr lang="de-DE" sz="800" dirty="0">
                <a:solidFill>
                  <a:schemeClr val="tx1"/>
                </a:solidFill>
              </a:rPr>
              <a:t> UGII_CONVERT_LEGACY_NORMAL_LINEWIDTH_TO_NEW_LINEWIDTH=3</a:t>
            </a:r>
          </a:p>
          <a:p>
            <a:pPr algn="l"/>
            <a:r>
              <a:rPr lang="de-DE" sz="800" dirty="0">
                <a:solidFill>
                  <a:schemeClr val="tx1"/>
                </a:solidFill>
              </a:rPr>
              <a:t> REM  # (0.50)</a:t>
            </a:r>
          </a:p>
          <a:p>
            <a:pPr algn="l"/>
            <a:r>
              <a:rPr lang="de-DE" sz="800" dirty="0" err="1">
                <a:solidFill>
                  <a:schemeClr val="tx1"/>
                </a:solidFill>
              </a:rPr>
              <a:t>set</a:t>
            </a:r>
            <a:r>
              <a:rPr lang="de-DE" sz="800" dirty="0">
                <a:solidFill>
                  <a:schemeClr val="tx1"/>
                </a:solidFill>
              </a:rPr>
              <a:t> UGII_CONVERT_LEGACY_THICK_LINEWIDTH_TO_NEW_LINEWIDTH=4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89E4DE48-DFE1-4647-B3BA-FA4E72AFB9DC}"/>
              </a:ext>
            </a:extLst>
          </p:cNvPr>
          <p:cNvSpPr txBox="1"/>
          <p:nvPr/>
        </p:nvSpPr>
        <p:spPr>
          <a:xfrm>
            <a:off x="6362481" y="6004656"/>
            <a:ext cx="465176" cy="27699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tx1"/>
                </a:solidFill>
                <a:latin typeface="+mn-lt"/>
              </a:rPr>
              <a:t>OK</a:t>
            </a: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85C295E8-2BB1-4379-8967-A655A499B36B}"/>
              </a:ext>
            </a:extLst>
          </p:cNvPr>
          <p:cNvSpPr txBox="1"/>
          <p:nvPr/>
        </p:nvSpPr>
        <p:spPr>
          <a:xfrm>
            <a:off x="5191900" y="4147094"/>
            <a:ext cx="465176" cy="27699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tx1"/>
                </a:solidFill>
                <a:latin typeface="+mn-lt"/>
              </a:rPr>
              <a:t>OK</a:t>
            </a: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C236C79E-4AAC-4C73-88EA-7F594543530F}"/>
              </a:ext>
            </a:extLst>
          </p:cNvPr>
          <p:cNvSpPr txBox="1"/>
          <p:nvPr/>
        </p:nvSpPr>
        <p:spPr>
          <a:xfrm>
            <a:off x="7011949" y="2815896"/>
            <a:ext cx="465176" cy="27699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tx1"/>
                </a:solidFill>
                <a:latin typeface="+mn-lt"/>
              </a:rPr>
              <a:t>OK</a:t>
            </a: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9F2C6C99-33E7-4AC1-9F29-402F91CAC11F}"/>
              </a:ext>
            </a:extLst>
          </p:cNvPr>
          <p:cNvSpPr txBox="1"/>
          <p:nvPr/>
        </p:nvSpPr>
        <p:spPr>
          <a:xfrm>
            <a:off x="3608798" y="1327710"/>
            <a:ext cx="465176" cy="27699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tx1"/>
                </a:solidFill>
                <a:latin typeface="+mn-lt"/>
              </a:rPr>
              <a:t>OK</a:t>
            </a:r>
          </a:p>
        </p:txBody>
      </p:sp>
      <p:cxnSp>
        <p:nvCxnSpPr>
          <p:cNvPr id="55" name="Gerade Verbindung mit Pfeil 54">
            <a:extLst>
              <a:ext uri="{FF2B5EF4-FFF2-40B4-BE49-F238E27FC236}">
                <a16:creationId xmlns:a16="http://schemas.microsoft.com/office/drawing/2014/main" id="{A50F1CDF-F1E1-4C80-B7F9-BD88E253E613}"/>
              </a:ext>
            </a:extLst>
          </p:cNvPr>
          <p:cNvCxnSpPr>
            <a:cxnSpLocks/>
            <a:stCxn id="29" idx="1"/>
            <a:endCxn id="3" idx="3"/>
          </p:cNvCxnSpPr>
          <p:nvPr/>
        </p:nvCxnSpPr>
        <p:spPr bwMode="auto">
          <a:xfrm flipH="1">
            <a:off x="4433493" y="4285594"/>
            <a:ext cx="758407" cy="19737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dash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602890337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EFDB730-7AA2-491D-9FE9-0CF0751F49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7650" y="409575"/>
            <a:ext cx="9391650" cy="389209"/>
          </a:xfrm>
        </p:spPr>
        <p:txBody>
          <a:bodyPr/>
          <a:lstStyle/>
          <a:p>
            <a:r>
              <a:rPr lang="en-GB" dirty="0"/>
              <a:t>Check settings and Result </a:t>
            </a:r>
            <a:r>
              <a:rPr lang="en-GB" dirty="0">
                <a:solidFill>
                  <a:srgbClr val="FF0000"/>
                </a:solidFill>
              </a:rPr>
              <a:t>#Date# ~</a:t>
            </a:r>
            <a:r>
              <a:rPr lang="en-GB" dirty="0" err="1">
                <a:solidFill>
                  <a:srgbClr val="FF0000"/>
                </a:solidFill>
              </a:rPr>
              <a:t>hh:mm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EAA3BE82-4DFC-45E9-96A4-2D0CD18644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839" y="1076099"/>
            <a:ext cx="7678222" cy="3238952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1C503DA6-3384-418D-9DF1-B76A672AFD57}"/>
              </a:ext>
            </a:extLst>
          </p:cNvPr>
          <p:cNvSpPr txBox="1"/>
          <p:nvPr/>
        </p:nvSpPr>
        <p:spPr>
          <a:xfrm>
            <a:off x="6418886" y="4453866"/>
            <a:ext cx="419262" cy="27699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 dirty="0">
                <a:solidFill>
                  <a:schemeClr val="tx1"/>
                </a:solidFill>
                <a:latin typeface="+mn-lt"/>
              </a:rPr>
              <a:t>OK</a:t>
            </a:r>
          </a:p>
        </p:txBody>
      </p:sp>
      <p:cxnSp>
        <p:nvCxnSpPr>
          <p:cNvPr id="6" name="Gerade Verbindung mit Pfeil 5">
            <a:extLst>
              <a:ext uri="{FF2B5EF4-FFF2-40B4-BE49-F238E27FC236}">
                <a16:creationId xmlns:a16="http://schemas.microsoft.com/office/drawing/2014/main" id="{06A7915C-2A68-4A7A-9EB8-742B1E917BA5}"/>
              </a:ext>
            </a:extLst>
          </p:cNvPr>
          <p:cNvCxnSpPr>
            <a:cxnSpLocks/>
            <a:endCxn id="5" idx="1"/>
          </p:cNvCxnSpPr>
          <p:nvPr/>
        </p:nvCxnSpPr>
        <p:spPr bwMode="auto">
          <a:xfrm>
            <a:off x="5770515" y="4082415"/>
            <a:ext cx="648371" cy="509951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20A4C11A-C745-4F05-92F6-9DB6877FA45A}"/>
              </a:ext>
            </a:extLst>
          </p:cNvPr>
          <p:cNvGrpSpPr/>
          <p:nvPr/>
        </p:nvGrpSpPr>
        <p:grpSpPr>
          <a:xfrm>
            <a:off x="-1057275" y="533400"/>
            <a:ext cx="12458700" cy="6553200"/>
            <a:chOff x="881330" y="2140736"/>
            <a:chExt cx="8500533" cy="3928533"/>
          </a:xfrm>
        </p:grpSpPr>
        <p:cxnSp>
          <p:nvCxnSpPr>
            <p:cNvPr id="13" name="Gerader Verbinder 12">
              <a:extLst>
                <a:ext uri="{FF2B5EF4-FFF2-40B4-BE49-F238E27FC236}">
                  <a16:creationId xmlns:a16="http://schemas.microsoft.com/office/drawing/2014/main" id="{EA939FA3-D79A-4421-8402-BEBC2007D9D2}"/>
                </a:ext>
              </a:extLst>
            </p:cNvPr>
            <p:cNvCxnSpPr/>
            <p:nvPr/>
          </p:nvCxnSpPr>
          <p:spPr bwMode="auto">
            <a:xfrm flipV="1">
              <a:off x="881330" y="2140736"/>
              <a:ext cx="8500533" cy="3928533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echteck 13">
              <a:extLst>
                <a:ext uri="{FF2B5EF4-FFF2-40B4-BE49-F238E27FC236}">
                  <a16:creationId xmlns:a16="http://schemas.microsoft.com/office/drawing/2014/main" id="{20B35C00-B23B-4988-9F41-53D025C33A4D}"/>
                </a:ext>
              </a:extLst>
            </p:cNvPr>
            <p:cNvSpPr/>
            <p:nvPr/>
          </p:nvSpPr>
          <p:spPr bwMode="auto">
            <a:xfrm rot="19895080">
              <a:off x="3842083" y="3713970"/>
              <a:ext cx="2861476" cy="677333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2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Template </a:t>
              </a:r>
              <a:r>
                <a:rPr kumimoji="0" lang="de-DE" sz="2000" b="0" i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please</a:t>
              </a:r>
              <a:r>
                <a:rPr kumimoji="0" lang="de-DE" sz="2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 update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37591147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" val="73f988fe6df8ae7d8013c6fd66a1c042d9bb9d"/>
</p:tagLst>
</file>

<file path=ppt/theme/theme1.xml><?xml version="1.0" encoding="utf-8"?>
<a:theme xmlns:a="http://schemas.openxmlformats.org/drawingml/2006/main" name="addPLM">
  <a:themeElements>
    <a:clrScheme name="addPLM -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F0000"/>
      </a:accent1>
      <a:accent2>
        <a:srgbClr val="00B050"/>
      </a:accent2>
      <a:accent3>
        <a:srgbClr val="0070C0"/>
      </a:accent3>
      <a:accent4>
        <a:srgbClr val="FFFF00"/>
      </a:accent4>
      <a:accent5>
        <a:srgbClr val="FFC000"/>
      </a:accent5>
      <a:accent6>
        <a:srgbClr val="00B0F0"/>
      </a:accent6>
      <a:hlink>
        <a:srgbClr val="0000FF"/>
      </a:hlink>
      <a:folHlink>
        <a:srgbClr val="800080"/>
      </a:folHlink>
    </a:clrScheme>
    <a:fontScheme name="JF Masterfoli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8575" cap="flat" cmpd="sng" algn="ctr">
          <a:solidFill>
            <a:srgbClr val="FF0000"/>
          </a:solidFill>
          <a:prstDash val="dash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rtlCol="0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000" b="0" i="0" u="none" strike="noStrike" cap="none" normalizeH="0" baseline="0" dirty="0" smtClean="0">
            <a:ln>
              <a:noFill/>
            </a:ln>
            <a:solidFill>
              <a:schemeClr val="accent2"/>
            </a:solidFill>
            <a:effectLst/>
            <a:latin typeface="+mn-lt"/>
          </a:defRPr>
        </a:defPPr>
      </a:lstStyle>
    </a:spDef>
    <a:lnDef>
      <a:spPr bwMode="auto">
        <a:ln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defRPr sz="1200" dirty="0" smtClean="0">
            <a:solidFill>
              <a:schemeClr val="tx1"/>
            </a:solidFill>
            <a:latin typeface="+mn-lt"/>
          </a:defRPr>
        </a:defPPr>
      </a:lstStyle>
    </a:txDef>
  </a:objectDefaults>
  <a:extraClrSchemeLst>
    <a:extraClrScheme>
      <a:clrScheme name="JF Masterfoli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F Masterfoli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F Masterfoli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F Masterfoli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F Masterfoli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F Masterfoli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F Masterfoli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addPLM_PPT_DesignTemplateV4</Template>
  <TotalTime>0</TotalTime>
  <Words>1979</Words>
  <Application>Microsoft Office PowerPoint</Application>
  <PresentationFormat>A4-Papier (210 x 297 mm)</PresentationFormat>
  <Paragraphs>275</Paragraphs>
  <Slides>20</Slides>
  <Notes>5</Notes>
  <HiddenSlides>2</HiddenSlides>
  <MMClips>0</MMClips>
  <ScaleCrop>false</ScaleCrop>
  <HeadingPairs>
    <vt:vector size="8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20</vt:i4>
      </vt:variant>
    </vt:vector>
  </HeadingPairs>
  <TitlesOfParts>
    <vt:vector size="29" baseType="lpstr">
      <vt:lpstr>Arial</vt:lpstr>
      <vt:lpstr>Arial Narrow</vt:lpstr>
      <vt:lpstr>Courier New</vt:lpstr>
      <vt:lpstr>Symbol</vt:lpstr>
      <vt:lpstr>Verdana</vt:lpstr>
      <vt:lpstr>Wingdings</vt:lpstr>
      <vt:lpstr>Wingdings 3</vt:lpstr>
      <vt:lpstr>addPLM</vt:lpstr>
      <vt:lpstr>Photo Editor Photo</vt:lpstr>
      <vt:lpstr>PLMJobManager</vt:lpstr>
      <vt:lpstr>Content of section</vt:lpstr>
      <vt:lpstr>Task description</vt:lpstr>
      <vt:lpstr>System Sketch TC + JobManager (productiv environment) </vt:lpstr>
      <vt:lpstr>PartUpdate settings and method's</vt:lpstr>
      <vt:lpstr>Content of section</vt:lpstr>
      <vt:lpstr>Check settings and Result #Date# ~hh:mm</vt:lpstr>
      <vt:lpstr>Check settings and Result #Date# ~hh:mm</vt:lpstr>
      <vt:lpstr>Check settings and Result #Date# ~hh:mm</vt:lpstr>
      <vt:lpstr>Content of section</vt:lpstr>
      <vt:lpstr>Process Report #Date# ~hh:mm</vt:lpstr>
      <vt:lpstr>Content of section</vt:lpstr>
      <vt:lpstr>Process Report for all Sites</vt:lpstr>
      <vt:lpstr>Content of section</vt:lpstr>
      <vt:lpstr>PartUpdate Statistic</vt:lpstr>
      <vt:lpstr>NX-PartUpdate Report Detailed Lists</vt:lpstr>
      <vt:lpstr>Content of section</vt:lpstr>
      <vt:lpstr>NX-PartUpdate Report #DD.MM.YYYY# Issue: Datasets below folder of revision</vt:lpstr>
      <vt:lpstr>#Templates – Designs #Version: 18.04.2020/J.Fes </vt:lpstr>
      <vt:lpstr>#Templates – Designs #Version: 07.02.2018/J.Fes  </vt:lpstr>
    </vt:vector>
  </TitlesOfParts>
  <Company>addPLM GmbH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Dokumentation: Refile NX11</dc:title>
  <dc:creator>JFES (Josef Feuerstein)</dc:creator>
  <cp:lastModifiedBy>Josef Feuerstein</cp:lastModifiedBy>
  <cp:revision>668</cp:revision>
  <cp:lastPrinted>2017-09-20T19:19:56Z</cp:lastPrinted>
  <dcterms:created xsi:type="dcterms:W3CDTF">2000-01-12T13:35:21Z</dcterms:created>
  <dcterms:modified xsi:type="dcterms:W3CDTF">2020-04-18T16:51:40Z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pReplaceAllVariables">
    <vt:bool>false</vt:bool>
  </property>
  <property fmtid="{D5CDD505-2E9C-101B-9397-08002B2CF9AE}" pid="3" name="#Datum#">
    <vt:lpwstr>#Datum#</vt:lpwstr>
  </property>
  <property fmtid="{D5CDD505-2E9C-101B-9397-08002B2CF9AE}" pid="4" name="#PrjNr#">
    <vt:lpwstr>#PrjNr#</vt:lpwstr>
  </property>
  <property fmtid="{D5CDD505-2E9C-101B-9397-08002B2CF9AE}" pid="5" name="#Doc_NE#">
    <vt:lpwstr>#Doc_NE#</vt:lpwstr>
  </property>
  <property fmtid="{D5CDD505-2E9C-101B-9397-08002B2CF9AE}" pid="6" name="#PrjTitel#">
    <vt:lpwstr>#PrjTitel#</vt:lpwstr>
  </property>
  <property fmtid="{D5CDD505-2E9C-101B-9397-08002B2CF9AE}" pid="7" name="#Betreff#">
    <vt:lpwstr>#Betreff#</vt:lpwstr>
  </property>
  <property fmtid="{D5CDD505-2E9C-101B-9397-08002B2CF9AE}" pid="8" name="#ma_namenskuerzel#">
    <vt:lpwstr>#ma_namenskuerzel#</vt:lpwstr>
  </property>
  <property fmtid="{D5CDD505-2E9C-101B-9397-08002B2CF9AE}" pid="9" name="#TG_NAME#">
    <vt:lpwstr>#TG_NAME#</vt:lpwstr>
  </property>
  <property fmtid="{D5CDD505-2E9C-101B-9397-08002B2CF9AE}" pid="10" name="#ma_Vorname#">
    <vt:lpwstr>#ma_Vorname#</vt:lpwstr>
  </property>
  <property fmtid="{D5CDD505-2E9C-101B-9397-08002B2CF9AE}" pid="11" name="#ma_Nachname#">
    <vt:lpwstr>#ma_Nachname#</vt:lpwstr>
  </property>
  <property fmtid="{D5CDD505-2E9C-101B-9397-08002B2CF9AE}" pid="12" name="#ma_EmailG#">
    <vt:lpwstr>#ma_EmailG#</vt:lpwstr>
  </property>
  <property fmtid="{D5CDD505-2E9C-101B-9397-08002B2CF9AE}" pid="13" name="#JFEndKunde#">
    <vt:lpwstr>#JFEndKunde#</vt:lpwstr>
  </property>
</Properties>
</file>