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5"/>
  </p:notesMasterIdLst>
  <p:handoutMasterIdLst>
    <p:handoutMasterId r:id="rId16"/>
  </p:handoutMasterIdLst>
  <p:sldIdLst>
    <p:sldId id="520" r:id="rId2"/>
    <p:sldId id="534" r:id="rId3"/>
    <p:sldId id="535" r:id="rId4"/>
    <p:sldId id="536" r:id="rId5"/>
    <p:sldId id="547" r:id="rId6"/>
    <p:sldId id="550" r:id="rId7"/>
    <p:sldId id="538" r:id="rId8"/>
    <p:sldId id="549" r:id="rId9"/>
    <p:sldId id="540" r:id="rId10"/>
    <p:sldId id="548" r:id="rId11"/>
    <p:sldId id="546" r:id="rId12"/>
    <p:sldId id="404" r:id="rId13"/>
    <p:sldId id="552" r:id="rId14"/>
  </p:sldIdLst>
  <p:sldSz cx="9906000" cy="6858000" type="A4"/>
  <p:notesSz cx="6708775" cy="9774238"/>
  <p:custDataLst>
    <p:tags r:id="rId17"/>
  </p:custDataLst>
  <p:defaultTextStyle>
    <a:defPPr>
      <a:defRPr lang="de-DE"/>
    </a:defPPr>
    <a:lvl1pPr algn="l" rtl="0" fontAlgn="base">
      <a:spcBef>
        <a:spcPct val="50000"/>
      </a:spcBef>
      <a:spcAft>
        <a:spcPct val="0"/>
      </a:spcAft>
      <a:defRPr sz="1000" kern="1200">
        <a:solidFill>
          <a:schemeClr val="tx1"/>
        </a:solidFill>
        <a:latin typeface="Arial" charset="0"/>
        <a:ea typeface="+mn-ea"/>
        <a:cs typeface="+mn-cs"/>
      </a:defRPr>
    </a:lvl1pPr>
    <a:lvl2pPr marL="457200" algn="l" rtl="0" fontAlgn="base">
      <a:spcBef>
        <a:spcPct val="50000"/>
      </a:spcBef>
      <a:spcAft>
        <a:spcPct val="0"/>
      </a:spcAft>
      <a:defRPr sz="1000" kern="1200">
        <a:solidFill>
          <a:schemeClr val="tx1"/>
        </a:solidFill>
        <a:latin typeface="Arial" charset="0"/>
        <a:ea typeface="+mn-ea"/>
        <a:cs typeface="+mn-cs"/>
      </a:defRPr>
    </a:lvl2pPr>
    <a:lvl3pPr marL="914400" algn="l" rtl="0" fontAlgn="base">
      <a:spcBef>
        <a:spcPct val="50000"/>
      </a:spcBef>
      <a:spcAft>
        <a:spcPct val="0"/>
      </a:spcAft>
      <a:defRPr sz="1000" kern="1200">
        <a:solidFill>
          <a:schemeClr val="tx1"/>
        </a:solidFill>
        <a:latin typeface="Arial" charset="0"/>
        <a:ea typeface="+mn-ea"/>
        <a:cs typeface="+mn-cs"/>
      </a:defRPr>
    </a:lvl3pPr>
    <a:lvl4pPr marL="1371600" algn="l" rtl="0" fontAlgn="base">
      <a:spcBef>
        <a:spcPct val="50000"/>
      </a:spcBef>
      <a:spcAft>
        <a:spcPct val="0"/>
      </a:spcAft>
      <a:defRPr sz="1000" kern="1200">
        <a:solidFill>
          <a:schemeClr val="tx1"/>
        </a:solidFill>
        <a:latin typeface="Arial" charset="0"/>
        <a:ea typeface="+mn-ea"/>
        <a:cs typeface="+mn-cs"/>
      </a:defRPr>
    </a:lvl4pPr>
    <a:lvl5pPr marL="1828800" algn="l" rtl="0" fontAlgn="base">
      <a:spcBef>
        <a:spcPct val="5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tandardabschnitt" id="{B441695F-1FF9-4BB7-8571-A0BCAC9CA5A7}">
          <p14:sldIdLst>
            <p14:sldId id="520"/>
          </p14:sldIdLst>
        </p14:section>
        <p14:section name="Goal of Project" id="{59048D5F-D505-481B-A572-0D0E23450BF4}">
          <p14:sldIdLst>
            <p14:sldId id="534"/>
            <p14:sldId id="535"/>
          </p14:sldIdLst>
        </p14:section>
        <p14:section name="System - Skizze" id="{6BD937FB-2796-4CE9-B0A6-3719B8C8AFB2}">
          <p14:sldIdLst>
            <p14:sldId id="536"/>
            <p14:sldId id="547"/>
          </p14:sldIdLst>
        </p14:section>
        <p14:section name="Statistic" id="{1AE6B8E1-47CC-4EEA-8AD1-D3AADDC2609D}">
          <p14:sldIdLst>
            <p14:sldId id="550"/>
            <p14:sldId id="538"/>
          </p14:sldIdLst>
        </p14:section>
        <p14:section name="Details" id="{4D0F1209-0EB8-4263-96A9-C30F8EE624D5}">
          <p14:sldIdLst>
            <p14:sldId id="549"/>
            <p14:sldId id="540"/>
          </p14:sldIdLst>
        </p14:section>
        <p14:section name="Final" id="{45CDB4B1-03C2-4ECA-AD76-9C9F15B03C03}">
          <p14:sldIdLst>
            <p14:sldId id="548"/>
            <p14:sldId id="546"/>
          </p14:sldIdLst>
        </p14:section>
        <p14:section name="#Templates" id="{CE15A358-98F1-4E02-84BD-D5A63CC3D8AC}">
          <p14:sldIdLst>
            <p14:sldId id="404"/>
            <p14:sldId id="552"/>
          </p14:sldIdLst>
        </p14:section>
      </p14:sectionLst>
    </p:ext>
    <p:ext uri="{EFAFB233-063F-42B5-8137-9DF3F51BA10A}">
      <p15:sldGuideLst xmlns:p15="http://schemas.microsoft.com/office/powerpoint/2012/main">
        <p15:guide id="1" orient="horz" pos="754">
          <p15:clr>
            <a:srgbClr val="A4A3A4"/>
          </p15:clr>
        </p15:guide>
        <p15:guide id="2" orient="horz" pos="2341">
          <p15:clr>
            <a:srgbClr val="A4A3A4"/>
          </p15:clr>
        </p15:guide>
        <p15:guide id="3" orient="horz" pos="2478">
          <p15:clr>
            <a:srgbClr val="A4A3A4"/>
          </p15:clr>
        </p15:guide>
        <p15:guide id="4" pos="210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60093"/>
    <a:srgbClr val="EAEAEA"/>
    <a:srgbClr val="C0C0C0"/>
    <a:srgbClr val="333399"/>
    <a:srgbClr val="0033CC"/>
    <a:srgbClr val="89D8FF"/>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93" autoAdjust="0"/>
    <p:restoredTop sz="96245" autoAdjust="0"/>
  </p:normalViewPr>
  <p:slideViewPr>
    <p:cSldViewPr snapToObjects="1">
      <p:cViewPr varScale="1">
        <p:scale>
          <a:sx n="104" d="100"/>
          <a:sy n="104" d="100"/>
        </p:scale>
        <p:origin x="1236" y="96"/>
      </p:cViewPr>
      <p:guideLst>
        <p:guide orient="horz" pos="754"/>
        <p:guide orient="horz" pos="2341"/>
        <p:guide orient="horz" pos="2478"/>
        <p:guide pos="210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bwMode="auto">
          <a:xfrm>
            <a:off x="0"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defTabSz="917575">
              <a:spcBef>
                <a:spcPct val="0"/>
              </a:spcBef>
              <a:defRPr sz="1300"/>
            </a:lvl1pPr>
          </a:lstStyle>
          <a:p>
            <a:pPr>
              <a:defRPr/>
            </a:pPr>
            <a:endParaRPr lang="de-DE"/>
          </a:p>
        </p:txBody>
      </p:sp>
      <p:sp>
        <p:nvSpPr>
          <p:cNvPr id="117763" name="Rectangle 3"/>
          <p:cNvSpPr>
            <a:spLocks noGrp="1" noChangeArrowheads="1"/>
          </p:cNvSpPr>
          <p:nvPr>
            <p:ph type="dt" sz="quarter" idx="1"/>
          </p:nvPr>
        </p:nvSpPr>
        <p:spPr bwMode="auto">
          <a:xfrm>
            <a:off x="3800475"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r" defTabSz="917575">
              <a:spcBef>
                <a:spcPct val="0"/>
              </a:spcBef>
              <a:defRPr sz="1300"/>
            </a:lvl1pPr>
          </a:lstStyle>
          <a:p>
            <a:pPr>
              <a:defRPr/>
            </a:pPr>
            <a:endParaRPr lang="de-DE"/>
          </a:p>
        </p:txBody>
      </p:sp>
      <p:sp>
        <p:nvSpPr>
          <p:cNvPr id="117764" name="Rectangle 4"/>
          <p:cNvSpPr>
            <a:spLocks noGrp="1" noChangeArrowheads="1"/>
          </p:cNvSpPr>
          <p:nvPr>
            <p:ph type="ftr" sz="quarter" idx="2"/>
          </p:nvPr>
        </p:nvSpPr>
        <p:spPr bwMode="auto">
          <a:xfrm>
            <a:off x="0"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defTabSz="917575">
              <a:spcBef>
                <a:spcPct val="0"/>
              </a:spcBef>
              <a:defRPr sz="1300"/>
            </a:lvl1pPr>
          </a:lstStyle>
          <a:p>
            <a:pPr>
              <a:defRPr/>
            </a:pPr>
            <a:endParaRPr lang="de-DE"/>
          </a:p>
        </p:txBody>
      </p:sp>
      <p:sp>
        <p:nvSpPr>
          <p:cNvPr id="117765" name="Rectangle 5"/>
          <p:cNvSpPr>
            <a:spLocks noGrp="1" noChangeArrowheads="1"/>
          </p:cNvSpPr>
          <p:nvPr>
            <p:ph type="sldNum" sz="quarter" idx="3"/>
          </p:nvPr>
        </p:nvSpPr>
        <p:spPr bwMode="auto">
          <a:xfrm>
            <a:off x="3800475"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r" defTabSz="917575">
              <a:spcBef>
                <a:spcPct val="0"/>
              </a:spcBef>
              <a:defRPr sz="1300"/>
            </a:lvl1pPr>
          </a:lstStyle>
          <a:p>
            <a:pPr>
              <a:defRPr/>
            </a:pPr>
            <a:fld id="{CC7A3CDE-DC1B-4F3B-9D09-45275AD7E8AA}" type="slidenum">
              <a:rPr lang="de-DE"/>
              <a:pPr>
                <a:defRPr/>
              </a:pPr>
              <a:t>‹Nr.›</a:t>
            </a:fld>
            <a:endParaRPr lang="de-DE"/>
          </a:p>
        </p:txBody>
      </p:sp>
    </p:spTree>
    <p:extLst>
      <p:ext uri="{BB962C8B-B14F-4D97-AF65-F5344CB8AC3E}">
        <p14:creationId xmlns:p14="http://schemas.microsoft.com/office/powerpoint/2010/main" val="3679952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defTabSz="917575">
              <a:spcBef>
                <a:spcPct val="0"/>
              </a:spcBef>
              <a:defRPr sz="1300"/>
            </a:lvl1pPr>
          </a:lstStyle>
          <a:p>
            <a:pPr>
              <a:defRPr/>
            </a:pPr>
            <a:endParaRPr lang="de-DE"/>
          </a:p>
        </p:txBody>
      </p:sp>
      <p:sp>
        <p:nvSpPr>
          <p:cNvPr id="3075" name="Rectangle 3"/>
          <p:cNvSpPr>
            <a:spLocks noGrp="1" noChangeArrowheads="1"/>
          </p:cNvSpPr>
          <p:nvPr>
            <p:ph type="dt" idx="1"/>
          </p:nvPr>
        </p:nvSpPr>
        <p:spPr bwMode="auto">
          <a:xfrm>
            <a:off x="3800475" y="0"/>
            <a:ext cx="2908300" cy="490538"/>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lvl1pPr algn="r" defTabSz="917575">
              <a:spcBef>
                <a:spcPct val="0"/>
              </a:spcBef>
              <a:defRPr sz="1300"/>
            </a:lvl1pPr>
          </a:lstStyle>
          <a:p>
            <a:pPr>
              <a:defRPr/>
            </a:pPr>
            <a:endParaRPr lang="de-DE"/>
          </a:p>
        </p:txBody>
      </p:sp>
      <p:sp>
        <p:nvSpPr>
          <p:cNvPr id="8196" name="Rectangle 4"/>
          <p:cNvSpPr>
            <a:spLocks noGrp="1" noRot="1" noChangeAspect="1" noChangeArrowheads="1" noTextEdit="1"/>
          </p:cNvSpPr>
          <p:nvPr>
            <p:ph type="sldImg" idx="2"/>
          </p:nvPr>
        </p:nvSpPr>
        <p:spPr bwMode="auto">
          <a:xfrm>
            <a:off x="242888" y="733425"/>
            <a:ext cx="5294312" cy="36655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374650" y="4643438"/>
            <a:ext cx="6076950" cy="4397375"/>
          </a:xfrm>
          <a:prstGeom prst="rect">
            <a:avLst/>
          </a:prstGeom>
          <a:noFill/>
          <a:ln w="9525">
            <a:noFill/>
            <a:miter lim="800000"/>
            <a:headEnd/>
            <a:tailEnd/>
          </a:ln>
          <a:effectLst/>
        </p:spPr>
        <p:txBody>
          <a:bodyPr vert="horz" wrap="square" lIns="91612" tIns="45807" rIns="91612" bIns="45807"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p:cNvSpPr>
            <a:spLocks noGrp="1" noChangeArrowheads="1"/>
          </p:cNvSpPr>
          <p:nvPr>
            <p:ph type="ftr" sz="quarter" idx="4"/>
          </p:nvPr>
        </p:nvSpPr>
        <p:spPr bwMode="auto">
          <a:xfrm>
            <a:off x="0"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defTabSz="917575">
              <a:spcBef>
                <a:spcPct val="0"/>
              </a:spcBef>
              <a:defRPr sz="1300"/>
            </a:lvl1pPr>
          </a:lstStyle>
          <a:p>
            <a:pPr>
              <a:defRPr/>
            </a:pPr>
            <a:endParaRPr lang="de-DE"/>
          </a:p>
        </p:txBody>
      </p:sp>
      <p:sp>
        <p:nvSpPr>
          <p:cNvPr id="3079" name="Rectangle 7"/>
          <p:cNvSpPr>
            <a:spLocks noGrp="1" noChangeArrowheads="1"/>
          </p:cNvSpPr>
          <p:nvPr>
            <p:ph type="sldNum" sz="quarter" idx="5"/>
          </p:nvPr>
        </p:nvSpPr>
        <p:spPr bwMode="auto">
          <a:xfrm>
            <a:off x="3800475" y="9283700"/>
            <a:ext cx="2908300" cy="490538"/>
          </a:xfrm>
          <a:prstGeom prst="rect">
            <a:avLst/>
          </a:prstGeom>
          <a:noFill/>
          <a:ln w="9525">
            <a:noFill/>
            <a:miter lim="800000"/>
            <a:headEnd/>
            <a:tailEnd/>
          </a:ln>
          <a:effectLst/>
        </p:spPr>
        <p:txBody>
          <a:bodyPr vert="horz" wrap="square" lIns="91612" tIns="45807" rIns="91612" bIns="45807" numCol="1" anchor="b" anchorCtr="0" compatLnSpc="1">
            <a:prstTxWarp prst="textNoShape">
              <a:avLst/>
            </a:prstTxWarp>
          </a:bodyPr>
          <a:lstStyle>
            <a:lvl1pPr algn="r" defTabSz="917575">
              <a:spcBef>
                <a:spcPct val="0"/>
              </a:spcBef>
              <a:defRPr sz="1300"/>
            </a:lvl1pPr>
          </a:lstStyle>
          <a:p>
            <a:pPr>
              <a:defRPr/>
            </a:pPr>
            <a:fld id="{D725290C-97A5-42DD-A37C-0AE5447A3426}" type="slidenum">
              <a:rPr lang="de-DE"/>
              <a:pPr>
                <a:defRPr/>
              </a:pPr>
              <a:t>‹Nr.›</a:t>
            </a:fld>
            <a:endParaRPr lang="de-DE"/>
          </a:p>
        </p:txBody>
      </p:sp>
    </p:spTree>
    <p:extLst>
      <p:ext uri="{BB962C8B-B14F-4D97-AF65-F5344CB8AC3E}">
        <p14:creationId xmlns:p14="http://schemas.microsoft.com/office/powerpoint/2010/main" val="16592151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lienbildplatzhalter 1"/>
          <p:cNvSpPr>
            <a:spLocks noGrp="1" noRot="1" noChangeAspect="1" noTextEdit="1"/>
          </p:cNvSpPr>
          <p:nvPr>
            <p:ph type="sldImg"/>
          </p:nvPr>
        </p:nvSpPr>
        <p:spPr>
          <a:ln/>
        </p:spPr>
      </p:sp>
      <p:sp>
        <p:nvSpPr>
          <p:cNvPr id="921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922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sz="1000">
                <a:solidFill>
                  <a:schemeClr val="tx1"/>
                </a:solidFill>
                <a:latin typeface="Arial" charset="0"/>
              </a:defRPr>
            </a:lvl1pPr>
            <a:lvl2pPr marL="742950" indent="-285750" defTabSz="917575" eaLnBrk="0" hangingPunct="0">
              <a:defRPr sz="1000">
                <a:solidFill>
                  <a:schemeClr val="tx1"/>
                </a:solidFill>
                <a:latin typeface="Arial" charset="0"/>
              </a:defRPr>
            </a:lvl2pPr>
            <a:lvl3pPr marL="1143000" indent="-228600" defTabSz="917575" eaLnBrk="0" hangingPunct="0">
              <a:defRPr sz="1000">
                <a:solidFill>
                  <a:schemeClr val="tx1"/>
                </a:solidFill>
                <a:latin typeface="Arial" charset="0"/>
              </a:defRPr>
            </a:lvl3pPr>
            <a:lvl4pPr marL="1600200" indent="-228600" defTabSz="917575" eaLnBrk="0" hangingPunct="0">
              <a:defRPr sz="1000">
                <a:solidFill>
                  <a:schemeClr val="tx1"/>
                </a:solidFill>
                <a:latin typeface="Arial" charset="0"/>
              </a:defRPr>
            </a:lvl4pPr>
            <a:lvl5pPr marL="2057400" indent="-228600" defTabSz="917575" eaLnBrk="0" hangingPunct="0">
              <a:defRPr sz="1000">
                <a:solidFill>
                  <a:schemeClr val="tx1"/>
                </a:solidFill>
                <a:latin typeface="Arial" charset="0"/>
              </a:defRPr>
            </a:lvl5pPr>
            <a:lvl6pPr marL="2514600" indent="-228600" defTabSz="917575" eaLnBrk="0" fontAlgn="base" hangingPunct="0">
              <a:spcBef>
                <a:spcPct val="50000"/>
              </a:spcBef>
              <a:spcAft>
                <a:spcPct val="0"/>
              </a:spcAft>
              <a:defRPr sz="1000">
                <a:solidFill>
                  <a:schemeClr val="tx1"/>
                </a:solidFill>
                <a:latin typeface="Arial" charset="0"/>
              </a:defRPr>
            </a:lvl6pPr>
            <a:lvl7pPr marL="2971800" indent="-228600" defTabSz="917575" eaLnBrk="0" fontAlgn="base" hangingPunct="0">
              <a:spcBef>
                <a:spcPct val="50000"/>
              </a:spcBef>
              <a:spcAft>
                <a:spcPct val="0"/>
              </a:spcAft>
              <a:defRPr sz="1000">
                <a:solidFill>
                  <a:schemeClr val="tx1"/>
                </a:solidFill>
                <a:latin typeface="Arial" charset="0"/>
              </a:defRPr>
            </a:lvl7pPr>
            <a:lvl8pPr marL="3429000" indent="-228600" defTabSz="917575" eaLnBrk="0" fontAlgn="base" hangingPunct="0">
              <a:spcBef>
                <a:spcPct val="50000"/>
              </a:spcBef>
              <a:spcAft>
                <a:spcPct val="0"/>
              </a:spcAft>
              <a:defRPr sz="1000">
                <a:solidFill>
                  <a:schemeClr val="tx1"/>
                </a:solidFill>
                <a:latin typeface="Arial" charset="0"/>
              </a:defRPr>
            </a:lvl8pPr>
            <a:lvl9pPr marL="3886200" indent="-228600" defTabSz="917575" eaLnBrk="0" fontAlgn="base" hangingPunct="0">
              <a:spcBef>
                <a:spcPct val="50000"/>
              </a:spcBef>
              <a:spcAft>
                <a:spcPct val="0"/>
              </a:spcAft>
              <a:defRPr sz="1000">
                <a:solidFill>
                  <a:schemeClr val="tx1"/>
                </a:solidFill>
                <a:latin typeface="Arial" charset="0"/>
              </a:defRPr>
            </a:lvl9pPr>
          </a:lstStyle>
          <a:p>
            <a:pPr eaLnBrk="1" hangingPunct="1"/>
            <a:fld id="{43CB7DE4-A7F0-409C-90A3-26DE989B32C8}" type="slidenum">
              <a:rPr lang="de-DE" altLang="en-US" sz="1300" smtClean="0"/>
              <a:pPr eaLnBrk="1" hangingPunct="1"/>
              <a:t>1</a:t>
            </a:fld>
            <a:endParaRPr lang="de-DE"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a:t>154</a:t>
            </a:r>
          </a:p>
        </p:txBody>
      </p:sp>
      <p:sp>
        <p:nvSpPr>
          <p:cNvPr id="4" name="Foliennummernplatzhalter 3"/>
          <p:cNvSpPr>
            <a:spLocks noGrp="1"/>
          </p:cNvSpPr>
          <p:nvPr>
            <p:ph type="sldNum" sz="quarter" idx="10"/>
          </p:nvPr>
        </p:nvSpPr>
        <p:spPr/>
        <p:txBody>
          <a:bodyPr/>
          <a:lstStyle/>
          <a:p>
            <a:pPr>
              <a:defRPr/>
            </a:pPr>
            <a:fld id="{D725290C-97A5-42DD-A37C-0AE5447A3426}" type="slidenum">
              <a:rPr lang="de-DE" smtClean="0"/>
              <a:pPr>
                <a:defRPr/>
              </a:pPr>
              <a:t>6</a:t>
            </a:fld>
            <a:endParaRPr lang="de-DE"/>
          </a:p>
        </p:txBody>
      </p:sp>
    </p:spTree>
    <p:extLst>
      <p:ext uri="{BB962C8B-B14F-4D97-AF65-F5344CB8AC3E}">
        <p14:creationId xmlns:p14="http://schemas.microsoft.com/office/powerpoint/2010/main" val="4242350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D725290C-97A5-42DD-A37C-0AE5447A3426}" type="slidenum">
              <a:rPr lang="de-DE" smtClean="0"/>
              <a:pPr>
                <a:defRPr/>
              </a:pPr>
              <a:t>8</a:t>
            </a:fld>
            <a:endParaRPr lang="de-DE"/>
          </a:p>
        </p:txBody>
      </p:sp>
    </p:spTree>
    <p:extLst>
      <p:ext uri="{BB962C8B-B14F-4D97-AF65-F5344CB8AC3E}">
        <p14:creationId xmlns:p14="http://schemas.microsoft.com/office/powerpoint/2010/main" val="539889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892694" y="4644053"/>
            <a:ext cx="3310073" cy="509747"/>
          </a:xfrm>
        </p:spPr>
        <p:txBody>
          <a:bodyPr/>
          <a:lstStyle/>
          <a:p>
            <a:r>
              <a:rPr lang="de-DE" dirty="0"/>
              <a:t>A5E02172177002/002  </a:t>
            </a:r>
            <a:r>
              <a:rPr lang="de-DE" dirty="0">
                <a:sym typeface="Wingdings" panose="05000000000000000000" pitchFamily="2" charset="2"/>
              </a:rPr>
              <a:t> </a:t>
            </a:r>
            <a:r>
              <a:rPr lang="de-DE" dirty="0"/>
              <a:t>A5E021721770000</a:t>
            </a:r>
          </a:p>
          <a:p>
            <a:r>
              <a:rPr lang="de-DE" dirty="0"/>
              <a:t>A5E02526106000A/002</a:t>
            </a:r>
          </a:p>
        </p:txBody>
      </p:sp>
      <p:sp>
        <p:nvSpPr>
          <p:cNvPr id="4" name="Foliennummernplatzhalter 3"/>
          <p:cNvSpPr>
            <a:spLocks noGrp="1"/>
          </p:cNvSpPr>
          <p:nvPr>
            <p:ph type="sldNum" sz="quarter" idx="10"/>
          </p:nvPr>
        </p:nvSpPr>
        <p:spPr>
          <a:xfrm>
            <a:off x="6436281" y="9499308"/>
            <a:ext cx="272495" cy="273367"/>
          </a:xfrm>
        </p:spPr>
        <p:txBody>
          <a:bodyPr/>
          <a:lstStyle/>
          <a:p>
            <a:pPr>
              <a:defRPr/>
            </a:pPr>
            <a:fld id="{F4E04694-5CC9-47AF-BDCF-23BED732D086}" type="slidenum">
              <a:rPr lang="de-DE" smtClean="0"/>
              <a:pPr>
                <a:defRPr/>
              </a:pPr>
              <a:t>9</a:t>
            </a:fld>
            <a:endParaRPr lang="de-DE"/>
          </a:p>
        </p:txBody>
      </p:sp>
    </p:spTree>
    <p:extLst>
      <p:ext uri="{BB962C8B-B14F-4D97-AF65-F5344CB8AC3E}">
        <p14:creationId xmlns:p14="http://schemas.microsoft.com/office/powerpoint/2010/main" val="1784865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a:ln/>
        </p:spPr>
      </p:sp>
      <p:sp>
        <p:nvSpPr>
          <p:cNvPr id="15363" name="Notizenplatzhalter 2"/>
          <p:cNvSpPr>
            <a:spLocks noGrp="1"/>
          </p:cNvSpPr>
          <p:nvPr>
            <p:ph type="body" idx="1"/>
          </p:nvPr>
        </p:nvSpPr>
        <p:spPr>
          <a:xfrm>
            <a:off x="887413" y="4716463"/>
            <a:ext cx="185989" cy="2776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15364" name="Foliennummernplatzhalter 3"/>
          <p:cNvSpPr>
            <a:spLocks noGrp="1"/>
          </p:cNvSpPr>
          <p:nvPr>
            <p:ph type="sldNum" sz="quarter" idx="5"/>
          </p:nvPr>
        </p:nvSpPr>
        <p:spPr>
          <a:xfrm>
            <a:off x="6390190" y="9632032"/>
            <a:ext cx="278898" cy="2930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82" eaLnBrk="0" hangingPunct="0">
              <a:defRPr sz="1000">
                <a:solidFill>
                  <a:schemeClr val="tx1"/>
                </a:solidFill>
                <a:latin typeface="Arial" charset="0"/>
              </a:defRPr>
            </a:lvl1pPr>
            <a:lvl2pPr marL="735892" indent="-283035" defTabSz="924582" eaLnBrk="0" hangingPunct="0">
              <a:defRPr sz="1000">
                <a:solidFill>
                  <a:schemeClr val="tx1"/>
                </a:solidFill>
                <a:latin typeface="Arial" charset="0"/>
              </a:defRPr>
            </a:lvl2pPr>
            <a:lvl3pPr marL="1132142" indent="-226428" defTabSz="924582" eaLnBrk="0" hangingPunct="0">
              <a:defRPr sz="1000">
                <a:solidFill>
                  <a:schemeClr val="tx1"/>
                </a:solidFill>
                <a:latin typeface="Arial" charset="0"/>
              </a:defRPr>
            </a:lvl3pPr>
            <a:lvl4pPr marL="1584998" indent="-226428" defTabSz="924582" eaLnBrk="0" hangingPunct="0">
              <a:defRPr sz="1000">
                <a:solidFill>
                  <a:schemeClr val="tx1"/>
                </a:solidFill>
                <a:latin typeface="Arial" charset="0"/>
              </a:defRPr>
            </a:lvl4pPr>
            <a:lvl5pPr marL="2037855" indent="-226428" defTabSz="924582" eaLnBrk="0" hangingPunct="0">
              <a:defRPr sz="1000">
                <a:solidFill>
                  <a:schemeClr val="tx1"/>
                </a:solidFill>
                <a:latin typeface="Arial" charset="0"/>
              </a:defRPr>
            </a:lvl5pPr>
            <a:lvl6pPr marL="2490711" indent="-226428" defTabSz="924582" eaLnBrk="0" fontAlgn="base" hangingPunct="0">
              <a:spcBef>
                <a:spcPct val="50000"/>
              </a:spcBef>
              <a:spcAft>
                <a:spcPct val="0"/>
              </a:spcAft>
              <a:defRPr sz="1000">
                <a:solidFill>
                  <a:schemeClr val="tx1"/>
                </a:solidFill>
                <a:latin typeface="Arial" charset="0"/>
              </a:defRPr>
            </a:lvl6pPr>
            <a:lvl7pPr marL="2943568" indent="-226428" defTabSz="924582" eaLnBrk="0" fontAlgn="base" hangingPunct="0">
              <a:spcBef>
                <a:spcPct val="50000"/>
              </a:spcBef>
              <a:spcAft>
                <a:spcPct val="0"/>
              </a:spcAft>
              <a:defRPr sz="1000">
                <a:solidFill>
                  <a:schemeClr val="tx1"/>
                </a:solidFill>
                <a:latin typeface="Arial" charset="0"/>
              </a:defRPr>
            </a:lvl7pPr>
            <a:lvl8pPr marL="3396425" indent="-226428" defTabSz="924582" eaLnBrk="0" fontAlgn="base" hangingPunct="0">
              <a:spcBef>
                <a:spcPct val="50000"/>
              </a:spcBef>
              <a:spcAft>
                <a:spcPct val="0"/>
              </a:spcAft>
              <a:defRPr sz="1000">
                <a:solidFill>
                  <a:schemeClr val="tx1"/>
                </a:solidFill>
                <a:latin typeface="Arial" charset="0"/>
              </a:defRPr>
            </a:lvl8pPr>
            <a:lvl9pPr marL="3849281" indent="-226428" defTabSz="924582" eaLnBrk="0" fontAlgn="base" hangingPunct="0">
              <a:spcBef>
                <a:spcPct val="50000"/>
              </a:spcBef>
              <a:spcAft>
                <a:spcPct val="0"/>
              </a:spcAft>
              <a:defRPr sz="1000">
                <a:solidFill>
                  <a:schemeClr val="tx1"/>
                </a:solidFill>
                <a:latin typeface="Arial" charset="0"/>
              </a:defRPr>
            </a:lvl9pPr>
          </a:lstStyle>
          <a:p>
            <a:pPr eaLnBrk="1" hangingPunct="1"/>
            <a:fld id="{9619F07C-0E58-4A9A-8B67-0FE06A5A4DD4}" type="slidenum">
              <a:rPr lang="de-DE" altLang="en-US" sz="1300"/>
              <a:pPr eaLnBrk="1" hangingPunct="1"/>
              <a:t>12</a:t>
            </a:fld>
            <a:endParaRPr lang="de-DE"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lienbildplatzhalter 1"/>
          <p:cNvSpPr>
            <a:spLocks noGrp="1" noRot="1" noChangeAspect="1" noTextEdit="1"/>
          </p:cNvSpPr>
          <p:nvPr>
            <p:ph type="sldImg"/>
          </p:nvPr>
        </p:nvSpPr>
        <p:spPr>
          <a:ln/>
        </p:spPr>
      </p:sp>
      <p:sp>
        <p:nvSpPr>
          <p:cNvPr id="15363" name="Notizenplatzhalter 2"/>
          <p:cNvSpPr>
            <a:spLocks noGrp="1"/>
          </p:cNvSpPr>
          <p:nvPr>
            <p:ph type="body" idx="1"/>
          </p:nvPr>
        </p:nvSpPr>
        <p:spPr>
          <a:xfrm>
            <a:off x="887413" y="4716463"/>
            <a:ext cx="185989" cy="2776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15364" name="Foliennummernplatzhalter 3"/>
          <p:cNvSpPr>
            <a:spLocks noGrp="1"/>
          </p:cNvSpPr>
          <p:nvPr>
            <p:ph type="sldNum" sz="quarter" idx="5"/>
          </p:nvPr>
        </p:nvSpPr>
        <p:spPr>
          <a:xfrm>
            <a:off x="6390190" y="9632032"/>
            <a:ext cx="278898" cy="29301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82" eaLnBrk="0" hangingPunct="0">
              <a:defRPr sz="1000">
                <a:solidFill>
                  <a:schemeClr val="tx1"/>
                </a:solidFill>
                <a:latin typeface="Arial" charset="0"/>
              </a:defRPr>
            </a:lvl1pPr>
            <a:lvl2pPr marL="735892" indent="-283035" defTabSz="924582" eaLnBrk="0" hangingPunct="0">
              <a:defRPr sz="1000">
                <a:solidFill>
                  <a:schemeClr val="tx1"/>
                </a:solidFill>
                <a:latin typeface="Arial" charset="0"/>
              </a:defRPr>
            </a:lvl2pPr>
            <a:lvl3pPr marL="1132142" indent="-226428" defTabSz="924582" eaLnBrk="0" hangingPunct="0">
              <a:defRPr sz="1000">
                <a:solidFill>
                  <a:schemeClr val="tx1"/>
                </a:solidFill>
                <a:latin typeface="Arial" charset="0"/>
              </a:defRPr>
            </a:lvl3pPr>
            <a:lvl4pPr marL="1584998" indent="-226428" defTabSz="924582" eaLnBrk="0" hangingPunct="0">
              <a:defRPr sz="1000">
                <a:solidFill>
                  <a:schemeClr val="tx1"/>
                </a:solidFill>
                <a:latin typeface="Arial" charset="0"/>
              </a:defRPr>
            </a:lvl4pPr>
            <a:lvl5pPr marL="2037855" indent="-226428" defTabSz="924582" eaLnBrk="0" hangingPunct="0">
              <a:defRPr sz="1000">
                <a:solidFill>
                  <a:schemeClr val="tx1"/>
                </a:solidFill>
                <a:latin typeface="Arial" charset="0"/>
              </a:defRPr>
            </a:lvl5pPr>
            <a:lvl6pPr marL="2490711" indent="-226428" defTabSz="924582" eaLnBrk="0" fontAlgn="base" hangingPunct="0">
              <a:spcBef>
                <a:spcPct val="50000"/>
              </a:spcBef>
              <a:spcAft>
                <a:spcPct val="0"/>
              </a:spcAft>
              <a:defRPr sz="1000">
                <a:solidFill>
                  <a:schemeClr val="tx1"/>
                </a:solidFill>
                <a:latin typeface="Arial" charset="0"/>
              </a:defRPr>
            </a:lvl6pPr>
            <a:lvl7pPr marL="2943568" indent="-226428" defTabSz="924582" eaLnBrk="0" fontAlgn="base" hangingPunct="0">
              <a:spcBef>
                <a:spcPct val="50000"/>
              </a:spcBef>
              <a:spcAft>
                <a:spcPct val="0"/>
              </a:spcAft>
              <a:defRPr sz="1000">
                <a:solidFill>
                  <a:schemeClr val="tx1"/>
                </a:solidFill>
                <a:latin typeface="Arial" charset="0"/>
              </a:defRPr>
            </a:lvl7pPr>
            <a:lvl8pPr marL="3396425" indent="-226428" defTabSz="924582" eaLnBrk="0" fontAlgn="base" hangingPunct="0">
              <a:spcBef>
                <a:spcPct val="50000"/>
              </a:spcBef>
              <a:spcAft>
                <a:spcPct val="0"/>
              </a:spcAft>
              <a:defRPr sz="1000">
                <a:solidFill>
                  <a:schemeClr val="tx1"/>
                </a:solidFill>
                <a:latin typeface="Arial" charset="0"/>
              </a:defRPr>
            </a:lvl8pPr>
            <a:lvl9pPr marL="3849281" indent="-226428" defTabSz="924582" eaLnBrk="0" fontAlgn="base" hangingPunct="0">
              <a:spcBef>
                <a:spcPct val="50000"/>
              </a:spcBef>
              <a:spcAft>
                <a:spcPct val="0"/>
              </a:spcAft>
              <a:defRPr sz="1000">
                <a:solidFill>
                  <a:schemeClr val="tx1"/>
                </a:solidFill>
                <a:latin typeface="Arial" charset="0"/>
              </a:defRPr>
            </a:lvl9pPr>
          </a:lstStyle>
          <a:p>
            <a:pPr eaLnBrk="1" hangingPunct="1"/>
            <a:fld id="{9619F07C-0E58-4A9A-8B67-0FE06A5A4DD4}" type="slidenum">
              <a:rPr lang="de-DE" altLang="en-US" sz="1300"/>
              <a:pPr eaLnBrk="1" hangingPunct="1"/>
              <a:t>13</a:t>
            </a:fld>
            <a:endParaRPr lang="de-DE" altLang="en-US" sz="1300"/>
          </a:p>
        </p:txBody>
      </p:sp>
    </p:spTree>
    <p:extLst>
      <p:ext uri="{BB962C8B-B14F-4D97-AF65-F5344CB8AC3E}">
        <p14:creationId xmlns:p14="http://schemas.microsoft.com/office/powerpoint/2010/main" val="2210283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1 - Titel Only">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298901837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 - Titel and Contend">
    <p:spTree>
      <p:nvGrpSpPr>
        <p:cNvPr id="1" name=""/>
        <p:cNvGrpSpPr/>
        <p:nvPr/>
      </p:nvGrpSpPr>
      <p:grpSpPr>
        <a:xfrm>
          <a:off x="0" y="0"/>
          <a:ext cx="0" cy="0"/>
          <a:chOff x="0" y="0"/>
          <a:chExt cx="0" cy="0"/>
        </a:xfrm>
      </p:grpSpPr>
      <p:sp>
        <p:nvSpPr>
          <p:cNvPr id="2" name="Titel 1"/>
          <p:cNvSpPr>
            <a:spLocks noGrp="1"/>
          </p:cNvSpPr>
          <p:nvPr>
            <p:ph type="title"/>
          </p:nvPr>
        </p:nvSpPr>
        <p:spPr>
          <a:xfrm>
            <a:off x="276225" y="409575"/>
            <a:ext cx="9391650" cy="444500"/>
          </a:xfrm>
        </p:spPr>
        <p:txBody>
          <a:bodyPr/>
          <a:lstStyle/>
          <a:p>
            <a:r>
              <a:rPr lang="de-DE"/>
              <a:t>Titelmasterformat durch Klicken bearbeiten</a:t>
            </a:r>
            <a:endParaRPr lang="de-DE" dirty="0"/>
          </a:p>
        </p:txBody>
      </p:sp>
      <p:sp>
        <p:nvSpPr>
          <p:cNvPr id="3" name="Inhaltsplatzhalter 2"/>
          <p:cNvSpPr>
            <a:spLocks noGrp="1"/>
          </p:cNvSpPr>
          <p:nvPr>
            <p:ph idx="1"/>
          </p:nvPr>
        </p:nvSpPr>
        <p:spPr>
          <a:xfrm>
            <a:off x="250826" y="981076"/>
            <a:ext cx="8382000" cy="1262526"/>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49058851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 - Capture heading">
    <p:spTree>
      <p:nvGrpSpPr>
        <p:cNvPr id="1" name=""/>
        <p:cNvGrpSpPr/>
        <p:nvPr/>
      </p:nvGrpSpPr>
      <p:grpSpPr>
        <a:xfrm>
          <a:off x="0" y="0"/>
          <a:ext cx="0" cy="0"/>
          <a:chOff x="0" y="0"/>
          <a:chExt cx="0" cy="0"/>
        </a:xfrm>
      </p:grpSpPr>
      <p:sp>
        <p:nvSpPr>
          <p:cNvPr id="2" name="Titel 1"/>
          <p:cNvSpPr>
            <a:spLocks noGrp="1"/>
          </p:cNvSpPr>
          <p:nvPr>
            <p:ph type="title"/>
          </p:nvPr>
        </p:nvSpPr>
        <p:spPr>
          <a:xfrm>
            <a:off x="452500" y="5304583"/>
            <a:ext cx="8420100" cy="897682"/>
          </a:xfrm>
        </p:spPr>
        <p:txBody>
          <a:bodyPr/>
          <a:lstStyle>
            <a:lvl1pPr algn="l">
              <a:defRPr sz="4000" b="1" cap="all"/>
            </a:lvl1pPr>
          </a:lstStyle>
          <a:p>
            <a:r>
              <a:rPr lang="de-DE"/>
              <a:t>Titelmasterformat durch Klicken bearbeiten</a:t>
            </a:r>
            <a:endParaRPr lang="de-DE" dirty="0"/>
          </a:p>
        </p:txBody>
      </p:sp>
      <p:sp>
        <p:nvSpPr>
          <p:cNvPr id="3" name="Textplatzhalter 2"/>
          <p:cNvSpPr>
            <a:spLocks noGrp="1"/>
          </p:cNvSpPr>
          <p:nvPr>
            <p:ph type="body" idx="1"/>
          </p:nvPr>
        </p:nvSpPr>
        <p:spPr>
          <a:xfrm>
            <a:off x="452500" y="4903830"/>
            <a:ext cx="8420100" cy="40075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228779247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 - Capture Content Overview">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Titelmasterformat durch Klicken bearbeiten</a:t>
            </a:r>
          </a:p>
        </p:txBody>
      </p:sp>
      <p:sp>
        <p:nvSpPr>
          <p:cNvPr id="5" name="Textfeld 4"/>
          <p:cNvSpPr txBox="1"/>
          <p:nvPr userDrawn="1"/>
        </p:nvSpPr>
        <p:spPr>
          <a:xfrm>
            <a:off x="247650" y="1268760"/>
            <a:ext cx="9262891" cy="2862322"/>
          </a:xfrm>
          <a:prstGeom prst="rect">
            <a:avLst/>
          </a:prstGeom>
          <a:noFill/>
        </p:spPr>
        <p:txBody>
          <a:bodyPr wrap="square" rtlCol="0">
            <a:spAutoFit/>
          </a:bodyPr>
          <a:lstStyle/>
          <a:p>
            <a:pPr>
              <a:lnSpc>
                <a:spcPct val="150000"/>
              </a:lnSpc>
              <a:spcBef>
                <a:spcPct val="0"/>
              </a:spcBef>
            </a:pPr>
            <a:r>
              <a:rPr lang="en-GB" sz="3200" dirty="0">
                <a:solidFill>
                  <a:prstClr val="black"/>
                </a:solidFill>
                <a:latin typeface="Arial"/>
              </a:rPr>
              <a:t>Test-System / Environment </a:t>
            </a:r>
          </a:p>
          <a:p>
            <a:pPr marL="914400" lvl="1" indent="-457200">
              <a:spcBef>
                <a:spcPct val="0"/>
              </a:spcBef>
              <a:buFont typeface="Wingdings" panose="05000000000000000000" pitchFamily="2" charset="2"/>
              <a:buChar char="§"/>
            </a:pPr>
            <a:r>
              <a:rPr lang="en-GB" sz="2800" dirty="0">
                <a:solidFill>
                  <a:prstClr val="black"/>
                </a:solidFill>
                <a:latin typeface="Arial"/>
              </a:rPr>
              <a:t>NX-</a:t>
            </a:r>
            <a:r>
              <a:rPr lang="en-GB" sz="2800" dirty="0" err="1">
                <a:solidFill>
                  <a:prstClr val="black"/>
                </a:solidFill>
                <a:latin typeface="Arial"/>
              </a:rPr>
              <a:t>CheckBox</a:t>
            </a:r>
            <a:endParaRPr lang="en-GB" sz="2800" dirty="0">
              <a:solidFill>
                <a:prstClr val="black"/>
              </a:solidFill>
              <a:latin typeface="Arial"/>
            </a:endParaRPr>
          </a:p>
          <a:p>
            <a:pPr marL="914400" lvl="1" indent="-457200">
              <a:spcBef>
                <a:spcPct val="0"/>
              </a:spcBef>
              <a:buFont typeface="Wingdings" panose="05000000000000000000" pitchFamily="2" charset="2"/>
              <a:buChar char="§"/>
            </a:pPr>
            <a:r>
              <a:rPr lang="en-GB" sz="2800" dirty="0">
                <a:solidFill>
                  <a:prstClr val="black"/>
                </a:solidFill>
                <a:latin typeface="Arial"/>
              </a:rPr>
              <a:t>NX-Process</a:t>
            </a:r>
          </a:p>
          <a:p>
            <a:pPr>
              <a:lnSpc>
                <a:spcPct val="150000"/>
              </a:lnSpc>
              <a:spcBef>
                <a:spcPct val="0"/>
              </a:spcBef>
            </a:pPr>
            <a:r>
              <a:rPr lang="en-GB" sz="3200" dirty="0">
                <a:solidFill>
                  <a:prstClr val="black"/>
                </a:solidFill>
                <a:latin typeface="Arial"/>
              </a:rPr>
              <a:t>Productive-System /  Environment</a:t>
            </a:r>
          </a:p>
          <a:p>
            <a:pPr marL="914400" lvl="1" indent="-457200">
              <a:spcBef>
                <a:spcPct val="0"/>
              </a:spcBef>
              <a:buFont typeface="Wingdings" panose="05000000000000000000" pitchFamily="2" charset="2"/>
              <a:buChar char="§"/>
            </a:pPr>
            <a:r>
              <a:rPr lang="en-GB" sz="2800" dirty="0">
                <a:solidFill>
                  <a:prstClr val="black"/>
                </a:solidFill>
                <a:latin typeface="Arial Narrow" pitchFamily="34" charset="0"/>
              </a:rPr>
              <a:t>NX-Process</a:t>
            </a:r>
          </a:p>
        </p:txBody>
      </p:sp>
    </p:spTree>
    <p:extLst>
      <p:ext uri="{BB962C8B-B14F-4D97-AF65-F5344CB8AC3E}">
        <p14:creationId xmlns:p14="http://schemas.microsoft.com/office/powerpoint/2010/main" val="3382366768"/>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ECECEC"/>
            </a:gs>
          </a:gsLst>
          <a:lin ang="5400000" scaled="1"/>
        </a:gradFill>
        <a:effectLst/>
      </p:bgPr>
    </p:bg>
    <p:spTree>
      <p:nvGrpSpPr>
        <p:cNvPr id="1" name=""/>
        <p:cNvGrpSpPr/>
        <p:nvPr/>
      </p:nvGrpSpPr>
      <p:grpSpPr>
        <a:xfrm>
          <a:off x="0" y="0"/>
          <a:ext cx="0" cy="0"/>
          <a:chOff x="0" y="0"/>
          <a:chExt cx="0" cy="0"/>
        </a:xfrm>
      </p:grpSpPr>
      <p:sp>
        <p:nvSpPr>
          <p:cNvPr id="1026" name="Rectangle 39"/>
          <p:cNvSpPr>
            <a:spLocks noChangeArrowheads="1"/>
          </p:cNvSpPr>
          <p:nvPr/>
        </p:nvSpPr>
        <p:spPr bwMode="auto">
          <a:xfrm>
            <a:off x="3176" y="1"/>
            <a:ext cx="9902825" cy="908719"/>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noAutofit/>
          </a:bodyPr>
          <a:lstStyle/>
          <a:p>
            <a:pPr>
              <a:spcBef>
                <a:spcPct val="50000"/>
              </a:spcBef>
            </a:pPr>
            <a:endParaRPr lang="de-DE"/>
          </a:p>
        </p:txBody>
      </p:sp>
      <p:sp>
        <p:nvSpPr>
          <p:cNvPr id="1027" name="Rectangle 15"/>
          <p:cNvSpPr>
            <a:spLocks noGrp="1" noChangeArrowheads="1"/>
          </p:cNvSpPr>
          <p:nvPr>
            <p:ph type="title"/>
          </p:nvPr>
        </p:nvSpPr>
        <p:spPr bwMode="auto">
          <a:xfrm>
            <a:off x="247650" y="409575"/>
            <a:ext cx="93916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de-DE"/>
          </a:p>
        </p:txBody>
      </p:sp>
      <p:sp>
        <p:nvSpPr>
          <p:cNvPr id="1028" name="Rectangle 23"/>
          <p:cNvSpPr>
            <a:spLocks noChangeArrowheads="1"/>
          </p:cNvSpPr>
          <p:nvPr/>
        </p:nvSpPr>
        <p:spPr bwMode="auto">
          <a:xfrm>
            <a:off x="9070379" y="6665352"/>
            <a:ext cx="66099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eaLnBrk="0" hangingPunct="0"/>
            <a:r>
              <a:rPr lang="de-DE" sz="900" dirty="0">
                <a:latin typeface="Arial" pitchFamily="34" charset="0"/>
              </a:rPr>
              <a:t>Slide:</a:t>
            </a:r>
            <a:r>
              <a:rPr lang="de-DE" sz="900" dirty="0">
                <a:solidFill>
                  <a:schemeClr val="tx1"/>
                </a:solidFill>
                <a:latin typeface="Arial" pitchFamily="34" charset="0"/>
              </a:rPr>
              <a:t> </a:t>
            </a:r>
            <a:fld id="{F3390C2E-D5B1-4C4B-8284-6BBB65597351}" type="slidenum">
              <a:rPr lang="de-DE" sz="900">
                <a:solidFill>
                  <a:schemeClr val="tx1"/>
                </a:solidFill>
                <a:latin typeface="Arial" pitchFamily="34" charset="0"/>
              </a:rPr>
              <a:pPr algn="r" eaLnBrk="0" hangingPunct="0"/>
              <a:t>‹Nr.›</a:t>
            </a:fld>
            <a:r>
              <a:rPr lang="de-DE" sz="900" dirty="0">
                <a:solidFill>
                  <a:schemeClr val="tx1"/>
                </a:solidFill>
                <a:latin typeface="Arial" pitchFamily="34" charset="0"/>
              </a:rPr>
              <a:t> </a:t>
            </a:r>
          </a:p>
        </p:txBody>
      </p:sp>
      <p:sp>
        <p:nvSpPr>
          <p:cNvPr id="1029" name="Text Box 50"/>
          <p:cNvSpPr txBox="1">
            <a:spLocks noChangeArrowheads="1"/>
          </p:cNvSpPr>
          <p:nvPr/>
        </p:nvSpPr>
        <p:spPr bwMode="auto">
          <a:xfrm>
            <a:off x="258764" y="6665352"/>
            <a:ext cx="881161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square" lIns="0" tIns="0" rIns="0" bIns="0">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algn="l" eaLnBrk="1" hangingPunct="1">
              <a:spcBef>
                <a:spcPct val="50000"/>
              </a:spcBef>
              <a:defRPr/>
            </a:pPr>
            <a:r>
              <a:rPr lang="en-GB" sz="900" b="1" i="1" noProof="0" dirty="0">
                <a:solidFill>
                  <a:schemeClr val="tx1"/>
                </a:solidFill>
                <a:latin typeface="+mj-lt"/>
              </a:rPr>
              <a:t>(c)addPLM - GmbH</a:t>
            </a:r>
            <a:r>
              <a:rPr lang="en-GB" sz="900" b="1" noProof="0" dirty="0">
                <a:solidFill>
                  <a:schemeClr val="tx1"/>
                </a:solidFill>
                <a:latin typeface="+mj-lt"/>
              </a:rPr>
              <a:t>  [</a:t>
            </a:r>
            <a:r>
              <a:rPr lang="en-GB" sz="900" noProof="0" dirty="0">
                <a:solidFill>
                  <a:schemeClr val="tx1"/>
                </a:solidFill>
                <a:latin typeface="+mj-lt"/>
              </a:rPr>
              <a:t>93-PLMJobManager_ProjectReport_Customer.pptx]  [</a:t>
            </a:r>
            <a:r>
              <a:rPr lang="en-GB" sz="900" noProof="0" dirty="0" err="1">
                <a:solidFill>
                  <a:schemeClr val="tx1"/>
                </a:solidFill>
                <a:latin typeface="+mj-lt"/>
              </a:rPr>
              <a:t>Autor</a:t>
            </a:r>
            <a:r>
              <a:rPr lang="en-GB" sz="900" noProof="0" dirty="0">
                <a:solidFill>
                  <a:schemeClr val="tx1"/>
                </a:solidFill>
                <a:latin typeface="+mj-lt"/>
              </a:rPr>
              <a:t>:#Name#]  [Last. Update:#Date#] [Last. Output:</a:t>
            </a:r>
            <a:fld id="{BF5E3F55-57DE-49FB-B627-359D699C8BDA}" type="datetime1">
              <a:rPr lang="en-GB" sz="900" noProof="0" smtClean="0">
                <a:solidFill>
                  <a:schemeClr val="tx1"/>
                </a:solidFill>
                <a:latin typeface="+mj-lt"/>
              </a:rPr>
              <a:pPr algn="l" eaLnBrk="1" hangingPunct="1">
                <a:spcBef>
                  <a:spcPct val="50000"/>
                </a:spcBef>
                <a:defRPr/>
              </a:pPr>
              <a:t>18/04/2020</a:t>
            </a:fld>
            <a:r>
              <a:rPr lang="en-GB" sz="900" noProof="0" dirty="0">
                <a:solidFill>
                  <a:schemeClr val="tx1"/>
                </a:solidFill>
                <a:latin typeface="+mj-lt"/>
              </a:rPr>
              <a:t>]</a:t>
            </a:r>
          </a:p>
        </p:txBody>
      </p:sp>
      <p:sp>
        <p:nvSpPr>
          <p:cNvPr id="1031" name="Rectangle 59"/>
          <p:cNvSpPr>
            <a:spLocks noGrp="1" noChangeArrowheads="1"/>
          </p:cNvSpPr>
          <p:nvPr>
            <p:ph type="body" idx="1"/>
          </p:nvPr>
        </p:nvSpPr>
        <p:spPr bwMode="auto">
          <a:xfrm>
            <a:off x="250826" y="981076"/>
            <a:ext cx="8382000" cy="81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spAutoFit/>
          </a:bodyPr>
          <a:lstStyle/>
          <a:p>
            <a:pPr lvl="0"/>
            <a:r>
              <a:rPr lang="de-DE" altLang="de-DE"/>
              <a:t>Klicken Sie, um die Textformatierung des Masters zu bearbeiten</a:t>
            </a:r>
          </a:p>
          <a:p>
            <a:pPr lvl="1"/>
            <a:r>
              <a:rPr lang="de-DE"/>
              <a:t>Zweite Ebene</a:t>
            </a:r>
          </a:p>
          <a:p>
            <a:pPr lvl="2"/>
            <a:r>
              <a:rPr lang="de-DE"/>
              <a:t>Dritte Ebene</a:t>
            </a:r>
          </a:p>
        </p:txBody>
      </p:sp>
      <p:sp>
        <p:nvSpPr>
          <p:cNvPr id="1032" name="Line 34"/>
          <p:cNvSpPr>
            <a:spLocks noChangeShapeType="1"/>
          </p:cNvSpPr>
          <p:nvPr/>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pic>
        <p:nvPicPr>
          <p:cNvPr id="2" name="Picture 2" descr="V:\JobManager\ProgEntw\Ver02\08-Icons-und-Logos\LogosZurSoftware\PlmJobManagerTradeMarkLogoV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09384" y="116633"/>
            <a:ext cx="1321991" cy="48845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hdr="0" ftr="0" dt="0"/>
  <p:txStyles>
    <p:titleStyle>
      <a:lvl1pPr algn="l" rtl="0" eaLnBrk="1" fontAlgn="base" hangingPunct="1">
        <a:lnSpc>
          <a:spcPts val="3500"/>
        </a:lnSpc>
        <a:spcBef>
          <a:spcPct val="0"/>
        </a:spcBef>
        <a:spcAft>
          <a:spcPct val="0"/>
        </a:spcAft>
        <a:defRPr b="1">
          <a:solidFill>
            <a:srgbClr val="1D287A"/>
          </a:solidFill>
          <a:latin typeface="+mj-lt"/>
          <a:ea typeface="+mj-ea"/>
          <a:cs typeface="+mj-cs"/>
        </a:defRPr>
      </a:lvl1pPr>
      <a:lvl2pPr algn="l" rtl="0" eaLnBrk="1" fontAlgn="base" hangingPunct="1">
        <a:lnSpc>
          <a:spcPts val="3500"/>
        </a:lnSpc>
        <a:spcBef>
          <a:spcPct val="0"/>
        </a:spcBef>
        <a:spcAft>
          <a:spcPct val="0"/>
        </a:spcAft>
        <a:defRPr b="1">
          <a:solidFill>
            <a:srgbClr val="1D287A"/>
          </a:solidFill>
          <a:latin typeface="Arial" charset="0"/>
        </a:defRPr>
      </a:lvl2pPr>
      <a:lvl3pPr algn="l" rtl="0" eaLnBrk="1" fontAlgn="base" hangingPunct="1">
        <a:lnSpc>
          <a:spcPts val="3500"/>
        </a:lnSpc>
        <a:spcBef>
          <a:spcPct val="0"/>
        </a:spcBef>
        <a:spcAft>
          <a:spcPct val="0"/>
        </a:spcAft>
        <a:defRPr b="1">
          <a:solidFill>
            <a:srgbClr val="1D287A"/>
          </a:solidFill>
          <a:latin typeface="Arial" charset="0"/>
        </a:defRPr>
      </a:lvl3pPr>
      <a:lvl4pPr algn="l" rtl="0" eaLnBrk="1" fontAlgn="base" hangingPunct="1">
        <a:lnSpc>
          <a:spcPts val="3500"/>
        </a:lnSpc>
        <a:spcBef>
          <a:spcPct val="0"/>
        </a:spcBef>
        <a:spcAft>
          <a:spcPct val="0"/>
        </a:spcAft>
        <a:defRPr b="1">
          <a:solidFill>
            <a:srgbClr val="1D287A"/>
          </a:solidFill>
          <a:latin typeface="Arial" charset="0"/>
        </a:defRPr>
      </a:lvl4pPr>
      <a:lvl5pPr algn="l" rtl="0" eaLnBrk="1" fontAlgn="base" hangingPunct="1">
        <a:lnSpc>
          <a:spcPts val="3500"/>
        </a:lnSpc>
        <a:spcBef>
          <a:spcPct val="0"/>
        </a:spcBef>
        <a:spcAft>
          <a:spcPct val="0"/>
        </a:spcAft>
        <a:defRPr b="1">
          <a:solidFill>
            <a:srgbClr val="1D287A"/>
          </a:solidFill>
          <a:latin typeface="Arial" charset="0"/>
        </a:defRPr>
      </a:lvl5pPr>
      <a:lvl6pPr marL="457200" algn="l" rtl="0" eaLnBrk="1" fontAlgn="base" hangingPunct="1">
        <a:lnSpc>
          <a:spcPts val="3500"/>
        </a:lnSpc>
        <a:spcBef>
          <a:spcPct val="0"/>
        </a:spcBef>
        <a:spcAft>
          <a:spcPct val="0"/>
        </a:spcAft>
        <a:defRPr b="1">
          <a:solidFill>
            <a:srgbClr val="1D287A"/>
          </a:solidFill>
          <a:latin typeface="Arial" charset="0"/>
        </a:defRPr>
      </a:lvl6pPr>
      <a:lvl7pPr marL="914400" algn="l" rtl="0" eaLnBrk="1" fontAlgn="base" hangingPunct="1">
        <a:lnSpc>
          <a:spcPts val="3500"/>
        </a:lnSpc>
        <a:spcBef>
          <a:spcPct val="0"/>
        </a:spcBef>
        <a:spcAft>
          <a:spcPct val="0"/>
        </a:spcAft>
        <a:defRPr b="1">
          <a:solidFill>
            <a:srgbClr val="1D287A"/>
          </a:solidFill>
          <a:latin typeface="Arial" charset="0"/>
        </a:defRPr>
      </a:lvl7pPr>
      <a:lvl8pPr marL="1371600" algn="l" rtl="0" eaLnBrk="1" fontAlgn="base" hangingPunct="1">
        <a:lnSpc>
          <a:spcPts val="3500"/>
        </a:lnSpc>
        <a:spcBef>
          <a:spcPct val="0"/>
        </a:spcBef>
        <a:spcAft>
          <a:spcPct val="0"/>
        </a:spcAft>
        <a:defRPr b="1">
          <a:solidFill>
            <a:srgbClr val="1D287A"/>
          </a:solidFill>
          <a:latin typeface="Arial" charset="0"/>
        </a:defRPr>
      </a:lvl8pPr>
      <a:lvl9pPr marL="1828800" algn="l" rtl="0" eaLnBrk="1" fontAlgn="base" hangingPunct="1">
        <a:lnSpc>
          <a:spcPts val="3500"/>
        </a:lnSpc>
        <a:spcBef>
          <a:spcPct val="0"/>
        </a:spcBef>
        <a:spcAft>
          <a:spcPct val="0"/>
        </a:spcAft>
        <a:defRPr b="1">
          <a:solidFill>
            <a:srgbClr val="1D287A"/>
          </a:solidFill>
          <a:latin typeface="Arial" charset="0"/>
        </a:defRPr>
      </a:lvl9pPr>
    </p:titleStyle>
    <p:bodyStyle>
      <a:lvl1pPr marL="342900" indent="-342900" algn="l" rtl="0" eaLnBrk="1" fontAlgn="base" hangingPunct="1">
        <a:spcBef>
          <a:spcPct val="20000"/>
        </a:spcBef>
        <a:spcAft>
          <a:spcPct val="0"/>
        </a:spcAft>
        <a:defRPr sz="1600" b="1">
          <a:solidFill>
            <a:schemeClr val="tx1"/>
          </a:solidFill>
          <a:latin typeface="+mn-lt"/>
          <a:ea typeface="+mn-ea"/>
          <a:cs typeface="+mn-cs"/>
        </a:defRPr>
      </a:lvl1pPr>
      <a:lvl2pPr marL="361950" indent="-182563" algn="l" rtl="0" eaLnBrk="1" fontAlgn="base" hangingPunct="1">
        <a:spcBef>
          <a:spcPct val="20000"/>
        </a:spcBef>
        <a:spcAft>
          <a:spcPct val="0"/>
        </a:spcAft>
        <a:buChar char="-"/>
        <a:defRPr sz="1400" b="1">
          <a:solidFill>
            <a:schemeClr val="tx1"/>
          </a:solidFill>
          <a:latin typeface="+mn-lt"/>
        </a:defRPr>
      </a:lvl2pPr>
      <a:lvl3pPr marL="714375" indent="-171450" algn="l" rtl="0" eaLnBrk="1" fontAlgn="base" hangingPunct="1">
        <a:spcBef>
          <a:spcPct val="20000"/>
        </a:spcBef>
        <a:spcAft>
          <a:spcPct val="0"/>
        </a:spcAft>
        <a:buFont typeface="Wingdings" pitchFamily="2" charset="2"/>
        <a:buChar char="§"/>
        <a:defRPr sz="1200" b="1">
          <a:solidFill>
            <a:schemeClr val="tx1"/>
          </a:solidFill>
          <a:latin typeface="+mn-lt"/>
        </a:defRPr>
      </a:lvl3pPr>
      <a:lvl4pPr marL="1333500" indent="-190500" algn="l" rtl="0" eaLnBrk="1" fontAlgn="base" hangingPunct="1">
        <a:spcBef>
          <a:spcPct val="20000"/>
        </a:spcBef>
        <a:spcAft>
          <a:spcPct val="0"/>
        </a:spcAft>
        <a:buChar char="–"/>
        <a:defRPr sz="1200">
          <a:solidFill>
            <a:schemeClr val="tx1"/>
          </a:solidFill>
          <a:latin typeface="+mn-lt"/>
        </a:defRPr>
      </a:lvl4pPr>
      <a:lvl5pPr marL="1714500" indent="-190500" algn="l" rtl="0" eaLnBrk="1" fontAlgn="base" hangingPunct="1">
        <a:spcBef>
          <a:spcPct val="20000"/>
        </a:spcBef>
        <a:spcAft>
          <a:spcPct val="0"/>
        </a:spcAft>
        <a:buChar char="»"/>
        <a:defRPr sz="1200">
          <a:solidFill>
            <a:schemeClr val="tx1"/>
          </a:solidFill>
          <a:latin typeface="+mn-lt"/>
        </a:defRPr>
      </a:lvl5pPr>
      <a:lvl6pPr marL="2171700" indent="-190500" algn="l" rtl="0" eaLnBrk="1" fontAlgn="base" hangingPunct="1">
        <a:spcBef>
          <a:spcPct val="20000"/>
        </a:spcBef>
        <a:spcAft>
          <a:spcPct val="0"/>
        </a:spcAft>
        <a:buChar char="»"/>
        <a:defRPr sz="1200">
          <a:solidFill>
            <a:schemeClr val="tx1"/>
          </a:solidFill>
          <a:latin typeface="+mn-lt"/>
        </a:defRPr>
      </a:lvl6pPr>
      <a:lvl7pPr marL="2628900" indent="-190500" algn="l" rtl="0" eaLnBrk="1" fontAlgn="base" hangingPunct="1">
        <a:spcBef>
          <a:spcPct val="20000"/>
        </a:spcBef>
        <a:spcAft>
          <a:spcPct val="0"/>
        </a:spcAft>
        <a:buChar char="»"/>
        <a:defRPr sz="1200">
          <a:solidFill>
            <a:schemeClr val="tx1"/>
          </a:solidFill>
          <a:latin typeface="+mn-lt"/>
        </a:defRPr>
      </a:lvl7pPr>
      <a:lvl8pPr marL="3086100" indent="-190500" algn="l" rtl="0" eaLnBrk="1" fontAlgn="base" hangingPunct="1">
        <a:spcBef>
          <a:spcPct val="20000"/>
        </a:spcBef>
        <a:spcAft>
          <a:spcPct val="0"/>
        </a:spcAft>
        <a:buChar char="»"/>
        <a:defRPr sz="1200">
          <a:solidFill>
            <a:schemeClr val="tx1"/>
          </a:solidFill>
          <a:latin typeface="+mn-lt"/>
        </a:defRPr>
      </a:lvl8pPr>
      <a:lvl9pPr marL="3543300" indent="-190500" algn="l" rtl="0" eaLnBrk="1" fontAlgn="base" hangingPunct="1">
        <a:spcBef>
          <a:spcPct val="20000"/>
        </a:spcBef>
        <a:spcAft>
          <a:spcPct val="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file:///\\tcweb01\plmshare\JobManagerV2\11-Documentation.Custom" TargetMode="External"/><Relationship Id="rId2" Type="http://schemas.openxmlformats.org/officeDocument/2006/relationships/hyperlink" Target="file:///\\ServerName\plmshare\JobManagerV2\01-BinServer.Custom" TargetMode="External"/><Relationship Id="rId1" Type="http://schemas.openxmlformats.org/officeDocument/2006/relationships/slideLayout" Target="../slideLayouts/slideLayout1.xml"/><Relationship Id="rId5" Type="http://schemas.openxmlformats.org/officeDocument/2006/relationships/hyperlink" Target="file:///\\tcweb01\plmshare\JobManagerV2\01-BinServer.Custom" TargetMode="External"/><Relationship Id="rId4" Type="http://schemas.openxmlformats.org/officeDocument/2006/relationships/hyperlink" Target="file:///\\tcweb01\plmshare\JobManagerV2\%2090-DATA\MediS_SettingsGloba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file:///\\Host2" TargetMode="External"/><Relationship Id="rId2" Type="http://schemas.openxmlformats.org/officeDocument/2006/relationships/hyperlink" Target="file:///\\Host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file:///\\Host2" TargetMode="External"/><Relationship Id="rId2" Type="http://schemas.openxmlformats.org/officeDocument/2006/relationships/hyperlink" Target="file:///\\Host1"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hyperlink" Target="file:///\\tcweb01\plmshare\JobManagerV2\11-Documentation.Cust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file:///\\ServerName\plmshare\JobManagerV2\11-Documentation.Custom\04-RefileProdSystem\%3f%3f.xls" TargetMode="External"/><Relationship Id="rId5" Type="http://schemas.openxmlformats.org/officeDocument/2006/relationships/hyperlink" Target="file:///\\tcweb01\plmshare\JobManagerV2\11-Documentation.Custom\04-RefileProdSystem\02-MediS_WorkInst_ProdSystem_ListeAllerPartsMitRefileError_2015-06-29_J.Fes.xls" TargetMode="External"/><Relationship Id="rId4" Type="http://schemas.openxmlformats.org/officeDocument/2006/relationships/hyperlink" Target="file:///\\ServerName\plmshare\JobManagerV2\11-Documentation.Custom\04-RefileProdSystem\xx.xl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file:///\\Server\PLMShare\JobManagerV2\90-DATA\SiIEC_WorkInst_#TCSIteId#\10-JobLogArchiv\#TCSIteId#_Rf01Sp_M1\#TCSIteId#_Rf01Sp_M1_02544_SiIEC.zi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title"/>
          </p:nvPr>
        </p:nvSpPr>
        <p:spPr/>
        <p:txBody>
          <a:bodyPr/>
          <a:lstStyle/>
          <a:p>
            <a:pPr eaLnBrk="1" hangingPunct="1"/>
            <a:r>
              <a:rPr lang="de-DE" altLang="en-US" sz="3200" b="1" i="1" dirty="0"/>
              <a:t>PLMJobManager</a:t>
            </a:r>
            <a:endParaRPr lang="de-DE" altLang="en-US" b="1" dirty="0"/>
          </a:p>
        </p:txBody>
      </p:sp>
      <p:pic>
        <p:nvPicPr>
          <p:cNvPr id="4100" name="Picture 8" descr="MyAppl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03550" y="1376772"/>
            <a:ext cx="3348038"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10"/>
          <p:cNvSpPr txBox="1">
            <a:spLocks noChangeArrowheads="1"/>
          </p:cNvSpPr>
          <p:nvPr/>
        </p:nvSpPr>
        <p:spPr bwMode="auto">
          <a:xfrm>
            <a:off x="7292975" y="5949950"/>
            <a:ext cx="2513013"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6451" tIns="48225" rIns="96451" bIns="48225">
            <a:spAutoFit/>
          </a:bodyPr>
          <a:lstStyle>
            <a:lvl1pPr defTabSz="957263" eaLnBrk="0" hangingPunct="0">
              <a:defRPr sz="1000">
                <a:solidFill>
                  <a:schemeClr val="tx1"/>
                </a:solidFill>
                <a:latin typeface="Arial" charset="0"/>
              </a:defRPr>
            </a:lvl1pPr>
            <a:lvl2pPr marL="742950" indent="-285750" defTabSz="957263" eaLnBrk="0" hangingPunct="0">
              <a:defRPr sz="1000">
                <a:solidFill>
                  <a:schemeClr val="tx1"/>
                </a:solidFill>
                <a:latin typeface="Arial" charset="0"/>
              </a:defRPr>
            </a:lvl2pPr>
            <a:lvl3pPr marL="1143000" indent="-228600" defTabSz="957263" eaLnBrk="0" hangingPunct="0">
              <a:defRPr sz="1000">
                <a:solidFill>
                  <a:schemeClr val="tx1"/>
                </a:solidFill>
                <a:latin typeface="Arial" charset="0"/>
              </a:defRPr>
            </a:lvl3pPr>
            <a:lvl4pPr marL="1600200" indent="-228600" defTabSz="957263" eaLnBrk="0" hangingPunct="0">
              <a:defRPr sz="1000">
                <a:solidFill>
                  <a:schemeClr val="tx1"/>
                </a:solidFill>
                <a:latin typeface="Arial" charset="0"/>
              </a:defRPr>
            </a:lvl4pPr>
            <a:lvl5pPr marL="2057400" indent="-228600" defTabSz="957263" eaLnBrk="0" hangingPunct="0">
              <a:defRPr sz="1000">
                <a:solidFill>
                  <a:schemeClr val="tx1"/>
                </a:solidFill>
                <a:latin typeface="Arial" charset="0"/>
              </a:defRPr>
            </a:lvl5pPr>
            <a:lvl6pPr marL="2514600" indent="-228600" defTabSz="957263" eaLnBrk="0" fontAlgn="base" hangingPunct="0">
              <a:spcBef>
                <a:spcPct val="50000"/>
              </a:spcBef>
              <a:spcAft>
                <a:spcPct val="0"/>
              </a:spcAft>
              <a:defRPr sz="1000">
                <a:solidFill>
                  <a:schemeClr val="tx1"/>
                </a:solidFill>
                <a:latin typeface="Arial" charset="0"/>
              </a:defRPr>
            </a:lvl6pPr>
            <a:lvl7pPr marL="2971800" indent="-228600" defTabSz="957263" eaLnBrk="0" fontAlgn="base" hangingPunct="0">
              <a:spcBef>
                <a:spcPct val="50000"/>
              </a:spcBef>
              <a:spcAft>
                <a:spcPct val="0"/>
              </a:spcAft>
              <a:defRPr sz="1000">
                <a:solidFill>
                  <a:schemeClr val="tx1"/>
                </a:solidFill>
                <a:latin typeface="Arial" charset="0"/>
              </a:defRPr>
            </a:lvl7pPr>
            <a:lvl8pPr marL="3429000" indent="-228600" defTabSz="957263" eaLnBrk="0" fontAlgn="base" hangingPunct="0">
              <a:spcBef>
                <a:spcPct val="50000"/>
              </a:spcBef>
              <a:spcAft>
                <a:spcPct val="0"/>
              </a:spcAft>
              <a:defRPr sz="1000">
                <a:solidFill>
                  <a:schemeClr val="tx1"/>
                </a:solidFill>
                <a:latin typeface="Arial" charset="0"/>
              </a:defRPr>
            </a:lvl8pPr>
            <a:lvl9pPr marL="3886200" indent="-228600" defTabSz="957263" eaLnBrk="0" fontAlgn="base" hangingPunct="0">
              <a:spcBef>
                <a:spcPct val="50000"/>
              </a:spcBef>
              <a:spcAft>
                <a:spcPct val="0"/>
              </a:spcAft>
              <a:defRPr sz="1000">
                <a:solidFill>
                  <a:schemeClr val="tx1"/>
                </a:solidFill>
                <a:latin typeface="Arial" charset="0"/>
              </a:defRPr>
            </a:lvl9pPr>
          </a:lstStyle>
          <a:p>
            <a:pPr>
              <a:buSzPct val="75000"/>
            </a:pPr>
            <a:r>
              <a:rPr lang="en-GB" altLang="en-US" dirty="0">
                <a:latin typeface="Verdana" pitchFamily="34" charset="0"/>
              </a:rPr>
              <a:t>Created by	: #Name#</a:t>
            </a:r>
            <a:br>
              <a:rPr lang="en-GB" altLang="en-US" dirty="0">
                <a:latin typeface="Verdana" pitchFamily="34" charset="0"/>
              </a:rPr>
            </a:br>
            <a:r>
              <a:rPr lang="en-GB" altLang="en-US" dirty="0">
                <a:latin typeface="Verdana" pitchFamily="34" charset="0"/>
              </a:rPr>
              <a:t>Creation Date 	: #Date#</a:t>
            </a:r>
            <a:br>
              <a:rPr lang="en-GB" altLang="en-US" dirty="0">
                <a:latin typeface="Verdana" pitchFamily="34" charset="0"/>
              </a:rPr>
            </a:br>
            <a:endParaRPr lang="en-GB" altLang="en-US" sz="700" dirty="0">
              <a:latin typeface="Verdana" pitchFamily="34" charset="0"/>
            </a:endParaRPr>
          </a:p>
        </p:txBody>
      </p:sp>
      <p:sp>
        <p:nvSpPr>
          <p:cNvPr id="6" name="Rechteck 5">
            <a:extLst>
              <a:ext uri="{FF2B5EF4-FFF2-40B4-BE49-F238E27FC236}">
                <a16:creationId xmlns:a16="http://schemas.microsoft.com/office/drawing/2014/main" id="{A8DC456A-B11F-4CD9-B436-736816BEB07A}"/>
              </a:ext>
            </a:extLst>
          </p:cNvPr>
          <p:cNvSpPr/>
          <p:nvPr/>
        </p:nvSpPr>
        <p:spPr>
          <a:xfrm>
            <a:off x="416496" y="3645024"/>
            <a:ext cx="9172180" cy="1877437"/>
          </a:xfrm>
          <a:prstGeom prst="rect">
            <a:avLst/>
          </a:prstGeom>
        </p:spPr>
        <p:txBody>
          <a:bodyPr wrap="square">
            <a:spAutoFit/>
          </a:bodyPr>
          <a:lstStyle/>
          <a:p>
            <a:pPr defTabSz="808038"/>
            <a:r>
              <a:rPr lang="en-GB" altLang="en-US" sz="3600" b="1" kern="0" dirty="0">
                <a:solidFill>
                  <a:srgbClr val="1D287A"/>
                </a:solidFill>
                <a:latin typeface="Arial"/>
              </a:rPr>
              <a:t>Customer:	#</a:t>
            </a:r>
            <a:r>
              <a:rPr lang="en-GB" altLang="en-US" sz="3600" b="1" kern="0" dirty="0" err="1">
                <a:solidFill>
                  <a:srgbClr val="1D287A"/>
                </a:solidFill>
                <a:latin typeface="Arial"/>
              </a:rPr>
              <a:t>CustomerName</a:t>
            </a:r>
            <a:r>
              <a:rPr lang="en-GB" altLang="en-US" sz="3600" b="1" kern="0" dirty="0">
                <a:solidFill>
                  <a:srgbClr val="1D287A"/>
                </a:solidFill>
                <a:latin typeface="Arial"/>
              </a:rPr>
              <a:t>#</a:t>
            </a:r>
            <a:br>
              <a:rPr lang="en-GB" altLang="en-US" sz="3600" b="1" kern="0" dirty="0">
                <a:solidFill>
                  <a:srgbClr val="1D287A"/>
                </a:solidFill>
                <a:latin typeface="Arial"/>
              </a:rPr>
            </a:br>
            <a:r>
              <a:rPr lang="en-GB" altLang="en-US" sz="3600" b="1" kern="0" dirty="0">
                <a:solidFill>
                  <a:srgbClr val="1D287A"/>
                </a:solidFill>
                <a:latin typeface="Arial"/>
              </a:rPr>
              <a:t>Project….:	</a:t>
            </a:r>
            <a:r>
              <a:rPr lang="en-US" altLang="en-US" sz="3600" b="1" kern="0" dirty="0">
                <a:solidFill>
                  <a:srgbClr val="1D287A"/>
                </a:solidFill>
                <a:latin typeface="Arial"/>
              </a:rPr>
              <a:t>#</a:t>
            </a:r>
            <a:r>
              <a:rPr lang="en-US" altLang="en-US" sz="3600" b="1" kern="0" dirty="0" err="1">
                <a:solidFill>
                  <a:srgbClr val="1D287A"/>
                </a:solidFill>
                <a:latin typeface="Arial"/>
              </a:rPr>
              <a:t>PrjShort</a:t>
            </a:r>
            <a:r>
              <a:rPr lang="en-US" altLang="en-US" sz="3600" b="1" kern="0" dirty="0">
                <a:solidFill>
                  <a:srgbClr val="1D287A"/>
                </a:solidFill>
                <a:latin typeface="Arial"/>
              </a:rPr>
              <a:t>#</a:t>
            </a:r>
            <a:br>
              <a:rPr lang="en-GB" altLang="en-US" sz="3600" b="1" kern="0" dirty="0">
                <a:solidFill>
                  <a:srgbClr val="1D287A"/>
                </a:solidFill>
                <a:latin typeface="Arial"/>
              </a:rPr>
            </a:br>
            <a:r>
              <a:rPr lang="en-GB" altLang="en-US" sz="3600" b="1" kern="0" dirty="0">
                <a:solidFill>
                  <a:srgbClr val="1D287A"/>
                </a:solidFill>
                <a:latin typeface="Arial"/>
              </a:rPr>
              <a:t>Content...:	Project Report</a:t>
            </a:r>
            <a:br>
              <a:rPr kumimoji="0" lang="en-GB" altLang="en-US" sz="3600" b="1" i="0" u="none" strike="noStrike" kern="0" cap="none" spc="0" normalizeH="0" baseline="0" dirty="0">
                <a:ln>
                  <a:noFill/>
                </a:ln>
                <a:solidFill>
                  <a:srgbClr val="1D287A"/>
                </a:solidFill>
                <a:effectLst/>
                <a:uLnTx/>
                <a:uFillTx/>
                <a:latin typeface="Arial"/>
              </a:rPr>
            </a:br>
            <a:endParaRPr lang="en-GB" sz="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247650" y="409575"/>
            <a:ext cx="9391650" cy="448841"/>
          </a:xfrm>
        </p:spPr>
        <p:txBody>
          <a:bodyPr/>
          <a:lstStyle/>
          <a:p>
            <a:r>
              <a:rPr lang="de-DE" dirty="0"/>
              <a:t>Datenbereinigung 3 Monate nach Projekt Abschluss</a:t>
            </a:r>
          </a:p>
        </p:txBody>
      </p:sp>
      <p:sp>
        <p:nvSpPr>
          <p:cNvPr id="5" name="Textfeld 4"/>
          <p:cNvSpPr txBox="1"/>
          <p:nvPr/>
        </p:nvSpPr>
        <p:spPr>
          <a:xfrm>
            <a:off x="452500" y="1392873"/>
            <a:ext cx="8784976" cy="4278094"/>
          </a:xfrm>
          <a:prstGeom prst="rect">
            <a:avLst/>
          </a:prstGeom>
          <a:noFill/>
        </p:spPr>
        <p:txBody>
          <a:bodyPr wrap="square" rtlCol="0">
            <a:spAutoFit/>
          </a:bodyPr>
          <a:lstStyle/>
          <a:p>
            <a:pPr algn="l"/>
            <a:r>
              <a:rPr lang="de-DE" sz="1600" dirty="0">
                <a:latin typeface="+mn-lt"/>
              </a:rPr>
              <a:t>Wir empfehlen ihnen </a:t>
            </a:r>
            <a:r>
              <a:rPr lang="de-DE" sz="1600" dirty="0" err="1">
                <a:latin typeface="+mn-lt"/>
              </a:rPr>
              <a:t>ca</a:t>
            </a:r>
            <a:r>
              <a:rPr lang="de-DE" sz="1600" dirty="0">
                <a:latin typeface="+mn-lt"/>
              </a:rPr>
              <a:t> 3 Monaten nach dem Process die folgende Aktionen durchzuführen:</a:t>
            </a:r>
            <a:br>
              <a:rPr lang="de-DE" sz="1600" dirty="0">
                <a:latin typeface="+mn-lt"/>
              </a:rPr>
            </a:br>
            <a:endParaRPr lang="de-DE" sz="1600" dirty="0">
              <a:latin typeface="+mn-lt"/>
            </a:endParaRPr>
          </a:p>
          <a:p>
            <a:pPr marL="171450" indent="-171450">
              <a:buFontTx/>
              <a:buChar char="-"/>
            </a:pPr>
            <a:r>
              <a:rPr lang="de-DE" sz="1600" b="1" dirty="0">
                <a:solidFill>
                  <a:schemeClr val="tx1"/>
                </a:solidFill>
                <a:latin typeface="+mn-lt"/>
              </a:rPr>
              <a:t>PLMJobManager Daten Archivieren:</a:t>
            </a:r>
          </a:p>
          <a:p>
            <a:pPr marL="628650" lvl="1" indent="-171450">
              <a:buFontTx/>
              <a:buChar char="-"/>
            </a:pPr>
            <a:r>
              <a:rPr lang="de-DE" sz="1600" dirty="0">
                <a:solidFill>
                  <a:schemeClr val="tx1"/>
                </a:solidFill>
                <a:latin typeface="+mn-lt"/>
              </a:rPr>
              <a:t>Verzeichnisse:</a:t>
            </a:r>
            <a:br>
              <a:rPr lang="de-DE" sz="1600" dirty="0">
                <a:solidFill>
                  <a:schemeClr val="tx1"/>
                </a:solidFill>
                <a:latin typeface="+mn-lt"/>
              </a:rPr>
            </a:br>
            <a:r>
              <a:rPr lang="de-DE" sz="1600" b="1" dirty="0">
                <a:hlinkClick r:id="rId2" action="ppaction://hlinkfile"/>
              </a:rPr>
              <a:t>\\ServerName\plmshare\JobManagerV3\01-BinServer.Custom</a:t>
            </a:r>
            <a:br>
              <a:rPr lang="de-DE" sz="1600" b="1" dirty="0"/>
            </a:br>
            <a:r>
              <a:rPr lang="de-DE" sz="1600" b="1" dirty="0">
                <a:hlinkClick r:id="rId3" action="ppaction://hlinkfile"/>
              </a:rPr>
              <a:t>\\ServerName\plmshare\JobManagerV3\11-Documentation.Custom</a:t>
            </a:r>
            <a:br>
              <a:rPr lang="de-DE" sz="1600" b="1" dirty="0"/>
            </a:br>
            <a:r>
              <a:rPr lang="de-DE" sz="1600" b="1" dirty="0">
                <a:hlinkClick r:id="rId4" action="ppaction://hlinkfile"/>
              </a:rPr>
              <a:t>\\ServerName\plmshare\JobManagerV3\ 90-DATA\#</a:t>
            </a:r>
            <a:r>
              <a:rPr lang="de-DE" sz="1600" b="1" dirty="0" err="1">
                <a:hlinkClick r:id="rId4" action="ppaction://hlinkfile"/>
              </a:rPr>
              <a:t>CutomShort</a:t>
            </a:r>
            <a:r>
              <a:rPr lang="de-DE" sz="1600" b="1" dirty="0">
                <a:hlinkClick r:id="rId4" action="ppaction://hlinkfile"/>
              </a:rPr>
              <a:t>#_</a:t>
            </a:r>
            <a:r>
              <a:rPr lang="de-DE" sz="1600" b="1" dirty="0" err="1">
                <a:hlinkClick r:id="rId4" action="ppaction://hlinkfile"/>
              </a:rPr>
              <a:t>SettingsGlobal</a:t>
            </a:r>
            <a:endParaRPr lang="de-DE" sz="1600" b="1" dirty="0"/>
          </a:p>
          <a:p>
            <a:pPr marL="628650" lvl="1" indent="-171450">
              <a:buFontTx/>
              <a:buChar char="-"/>
            </a:pPr>
            <a:r>
              <a:rPr lang="de-DE" sz="1600" dirty="0"/>
              <a:t>Datenbank: des PLMJobManager</a:t>
            </a:r>
            <a:br>
              <a:rPr lang="de-DE" sz="1600" b="1" dirty="0"/>
            </a:br>
            <a:endParaRPr lang="de-DE" sz="1600" dirty="0">
              <a:solidFill>
                <a:schemeClr val="tx1"/>
              </a:solidFill>
              <a:latin typeface="+mn-lt"/>
            </a:endParaRPr>
          </a:p>
          <a:p>
            <a:pPr marL="171450" indent="-171450">
              <a:buFontTx/>
              <a:buChar char="-"/>
            </a:pPr>
            <a:r>
              <a:rPr lang="de-DE" sz="1600" b="1" dirty="0">
                <a:latin typeface="+mn-lt"/>
              </a:rPr>
              <a:t>PLMJobManager Root Verzeichnis löschen:</a:t>
            </a:r>
          </a:p>
          <a:p>
            <a:pPr marL="628650" lvl="1" indent="-171450">
              <a:buFontTx/>
              <a:buChar char="-"/>
            </a:pPr>
            <a:r>
              <a:rPr lang="de-DE" sz="1600" b="1" dirty="0">
                <a:latin typeface="+mn-lt"/>
              </a:rPr>
              <a:t>nach dem Archivieren kann das </a:t>
            </a:r>
            <a:r>
              <a:rPr lang="de-DE" sz="1600" b="1" dirty="0" err="1">
                <a:latin typeface="+mn-lt"/>
              </a:rPr>
              <a:t>JobMgr</a:t>
            </a:r>
            <a:r>
              <a:rPr lang="de-DE" sz="1600" b="1" dirty="0">
                <a:latin typeface="+mn-lt"/>
              </a:rPr>
              <a:t> </a:t>
            </a:r>
            <a:r>
              <a:rPr lang="de-DE" sz="1600" b="1" dirty="0" err="1">
                <a:latin typeface="+mn-lt"/>
              </a:rPr>
              <a:t>Rootverzeichniss</a:t>
            </a:r>
            <a:r>
              <a:rPr lang="de-DE" sz="1600" b="1" dirty="0">
                <a:latin typeface="+mn-lt"/>
              </a:rPr>
              <a:t> gelöscht werden</a:t>
            </a:r>
            <a:br>
              <a:rPr lang="de-DE" sz="1600" dirty="0">
                <a:latin typeface="+mn-lt"/>
              </a:rPr>
            </a:br>
            <a:r>
              <a:rPr lang="de-DE" sz="1600" b="1" dirty="0">
                <a:hlinkClick r:id="rId5" action="ppaction://hlinkfile"/>
              </a:rPr>
              <a:t>\\ServerName\plmshare\JobManagerV3</a:t>
            </a:r>
            <a:br>
              <a:rPr lang="de-DE" sz="1600" dirty="0">
                <a:latin typeface="+mn-lt"/>
              </a:rPr>
            </a:br>
            <a:endParaRPr lang="de-DE" sz="1600" dirty="0">
              <a:latin typeface="+mn-lt"/>
            </a:endParaRPr>
          </a:p>
          <a:p>
            <a:pPr algn="l"/>
            <a:r>
              <a:rPr lang="de-DE" sz="1600" dirty="0">
                <a:solidFill>
                  <a:schemeClr val="tx1"/>
                </a:solidFill>
                <a:latin typeface="+mn-lt"/>
              </a:rPr>
              <a:t>Hier durch werden alle nichtmehr benötigten Daten aus dem Netzwerk entfernt.</a:t>
            </a:r>
          </a:p>
        </p:txBody>
      </p:sp>
    </p:spTree>
    <p:extLst>
      <p:ext uri="{BB962C8B-B14F-4D97-AF65-F5344CB8AC3E}">
        <p14:creationId xmlns:p14="http://schemas.microsoft.com/office/powerpoint/2010/main" val="2520110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276225" y="409575"/>
            <a:ext cx="9391650" cy="388938"/>
          </a:xfrm>
        </p:spPr>
        <p:txBody>
          <a:bodyPr/>
          <a:lstStyle/>
          <a:p>
            <a:r>
              <a:rPr lang="de-DE" altLang="de-DE"/>
              <a:t>Zusammenfassung</a:t>
            </a:r>
          </a:p>
        </p:txBody>
      </p:sp>
      <p:sp>
        <p:nvSpPr>
          <p:cNvPr id="2" name="Textfeld 1"/>
          <p:cNvSpPr txBox="1"/>
          <p:nvPr/>
        </p:nvSpPr>
        <p:spPr>
          <a:xfrm>
            <a:off x="200024" y="1059421"/>
            <a:ext cx="9381857" cy="3862596"/>
          </a:xfrm>
          <a:prstGeom prst="rect">
            <a:avLst/>
          </a:prstGeom>
          <a:noFill/>
        </p:spPr>
        <p:txBody>
          <a:bodyPr wrap="square">
            <a:spAutoFit/>
          </a:bodyPr>
          <a:lstStyle/>
          <a:p>
            <a:pPr algn="l">
              <a:defRPr/>
            </a:pPr>
            <a:r>
              <a:rPr lang="de-DE" sz="1400" b="1" dirty="0">
                <a:solidFill>
                  <a:schemeClr val="tx1"/>
                </a:solidFill>
                <a:latin typeface="+mn-lt"/>
              </a:rPr>
              <a:t>Persönliche Anmerkungen zum Projektverlauf:</a:t>
            </a:r>
          </a:p>
          <a:p>
            <a:pPr algn="l">
              <a:defRPr/>
            </a:pPr>
            <a:endParaRPr lang="de-DE" sz="1400" dirty="0">
              <a:solidFill>
                <a:schemeClr val="tx1"/>
              </a:solidFill>
              <a:latin typeface="+mn-lt"/>
            </a:endParaRPr>
          </a:p>
          <a:p>
            <a:pPr algn="l">
              <a:defRPr/>
            </a:pPr>
            <a:r>
              <a:rPr lang="de-DE" sz="1400" dirty="0">
                <a:solidFill>
                  <a:schemeClr val="tx1"/>
                </a:solidFill>
                <a:latin typeface="+mn-lt"/>
              </a:rPr>
              <a:t>Abschließend ist zu sagen, dass der Process ohne große Probleme durchgelaufen ist. Insbesondere ist anzumerken, dass das Produktivsystem #</a:t>
            </a:r>
            <a:r>
              <a:rPr lang="de-DE" sz="1400" dirty="0" err="1">
                <a:solidFill>
                  <a:schemeClr val="tx1"/>
                </a:solidFill>
                <a:latin typeface="+mn-lt"/>
              </a:rPr>
              <a:t>TCSIteId</a:t>
            </a:r>
            <a:r>
              <a:rPr lang="de-DE" sz="1400" dirty="0">
                <a:solidFill>
                  <a:schemeClr val="tx1"/>
                </a:solidFill>
                <a:latin typeface="+mn-lt"/>
              </a:rPr>
              <a:t># durchgängig verfügbar war und die Process Server sowie alle zugehörigen Systeme eine ausgesprochen gute Performanz gezeigt haben.</a:t>
            </a:r>
          </a:p>
          <a:p>
            <a:pPr algn="l">
              <a:defRPr/>
            </a:pPr>
            <a:r>
              <a:rPr lang="de-DE" sz="1400" dirty="0">
                <a:solidFill>
                  <a:schemeClr val="tx1"/>
                </a:solidFill>
                <a:latin typeface="+mn-lt"/>
              </a:rPr>
              <a:t> </a:t>
            </a:r>
          </a:p>
          <a:p>
            <a:pPr algn="l">
              <a:defRPr/>
            </a:pPr>
            <a:r>
              <a:rPr lang="de-DE" sz="1400" dirty="0">
                <a:solidFill>
                  <a:schemeClr val="tx1"/>
                </a:solidFill>
                <a:latin typeface="+mn-lt"/>
              </a:rPr>
              <a:t>An dieser Stelle möchten wir uns bei allen bedanken, die uns unterstützt haben um das Projekt umzusetzen. Besonderen Dank möchten </a:t>
            </a:r>
            <a:r>
              <a:rPr lang="de-DE" sz="1400" dirty="0">
                <a:solidFill>
                  <a:schemeClr val="tx1"/>
                </a:solidFill>
              </a:rPr>
              <a:t>wir </a:t>
            </a:r>
            <a:r>
              <a:rPr lang="de-DE" sz="1400" dirty="0">
                <a:solidFill>
                  <a:schemeClr val="tx1"/>
                </a:solidFill>
                <a:latin typeface="+mn-lt"/>
              </a:rPr>
              <a:t>an die folgenden Personen aussprechen:</a:t>
            </a:r>
          </a:p>
          <a:p>
            <a:pPr algn="l">
              <a:defRPr/>
            </a:pPr>
            <a:endParaRPr lang="de-DE" sz="1400" dirty="0">
              <a:solidFill>
                <a:schemeClr val="tx1"/>
              </a:solidFill>
              <a:latin typeface="+mn-lt"/>
            </a:endParaRPr>
          </a:p>
          <a:p>
            <a:pPr algn="l">
              <a:defRPr/>
            </a:pPr>
            <a:endParaRPr lang="de-DE" sz="1400" dirty="0">
              <a:solidFill>
                <a:schemeClr val="tx1"/>
              </a:solidFill>
              <a:latin typeface="+mn-lt"/>
            </a:endParaRPr>
          </a:p>
          <a:p>
            <a:pPr algn="l">
              <a:defRPr/>
            </a:pPr>
            <a:r>
              <a:rPr lang="de-DE" sz="1400" dirty="0">
                <a:solidFill>
                  <a:schemeClr val="tx1"/>
                </a:solidFill>
                <a:latin typeface="+mn-lt"/>
              </a:rPr>
              <a:t>In diesem Sinne möchte wir uns für das entgegengebrachte Vertrauen und die gute Zusammenarbeit bedanken.</a:t>
            </a:r>
          </a:p>
          <a:p>
            <a:pPr marL="171450" indent="-171450" algn="l">
              <a:buFontTx/>
              <a:buChar char="-"/>
              <a:defRPr/>
            </a:pPr>
            <a:endParaRPr lang="de-DE" sz="1400" dirty="0">
              <a:solidFill>
                <a:schemeClr val="tx1"/>
              </a:solidFill>
              <a:latin typeface="+mn-lt"/>
            </a:endParaRPr>
          </a:p>
          <a:p>
            <a:pPr algn="l">
              <a:defRPr/>
            </a:pPr>
            <a:r>
              <a:rPr lang="de-DE" sz="1400" dirty="0">
                <a:solidFill>
                  <a:schemeClr val="tx1"/>
                </a:solidFill>
                <a:latin typeface="+mn-lt"/>
              </a:rPr>
              <a:t>Bericht erstellt #Datum# Sascha Güth / Josef Feuerstein</a:t>
            </a:r>
          </a:p>
        </p:txBody>
      </p:sp>
    </p:spTree>
    <p:extLst>
      <p:ext uri="{BB962C8B-B14F-4D97-AF65-F5344CB8AC3E}">
        <p14:creationId xmlns:p14="http://schemas.microsoft.com/office/powerpoint/2010/main" val="3238241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47650" y="409575"/>
            <a:ext cx="9391650" cy="389209"/>
          </a:xfrm>
        </p:spPr>
        <p:txBody>
          <a:bodyPr/>
          <a:lstStyle/>
          <a:p>
            <a:r>
              <a:rPr lang="en-GB" dirty="0"/>
              <a:t>#Templates – Designs #Version: 18.04.2020/</a:t>
            </a:r>
            <a:r>
              <a:rPr lang="en-GB" dirty="0" err="1"/>
              <a:t>J.Fes</a:t>
            </a:r>
            <a:r>
              <a:rPr lang="en-GB" altLang="en-US" dirty="0"/>
              <a:t> </a:t>
            </a:r>
          </a:p>
        </p:txBody>
      </p:sp>
      <p:sp>
        <p:nvSpPr>
          <p:cNvPr id="4" name="Textfeld 3"/>
          <p:cNvSpPr txBox="1"/>
          <p:nvPr/>
        </p:nvSpPr>
        <p:spPr>
          <a:xfrm>
            <a:off x="6874133" y="1587298"/>
            <a:ext cx="2124236" cy="2769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l"/>
            <a:r>
              <a:rPr lang="en-GB" sz="1200">
                <a:solidFill>
                  <a:schemeClr val="tx1"/>
                </a:solidFill>
                <a:latin typeface="+mn-lt"/>
              </a:rPr>
              <a:t>XX</a:t>
            </a:r>
          </a:p>
        </p:txBody>
      </p:sp>
      <p:sp>
        <p:nvSpPr>
          <p:cNvPr id="5" name="Textfeld 4"/>
          <p:cNvSpPr txBox="1"/>
          <p:nvPr/>
        </p:nvSpPr>
        <p:spPr>
          <a:xfrm>
            <a:off x="6874133" y="1223193"/>
            <a:ext cx="2124236" cy="276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l"/>
            <a:r>
              <a:rPr lang="en-GB" sz="1200">
                <a:solidFill>
                  <a:schemeClr val="tx1"/>
                </a:solidFill>
                <a:latin typeface="+mn-lt"/>
              </a:rPr>
              <a:t>XX</a:t>
            </a:r>
          </a:p>
        </p:txBody>
      </p:sp>
      <p:sp>
        <p:nvSpPr>
          <p:cNvPr id="6" name="Textfeld 5"/>
          <p:cNvSpPr txBox="1"/>
          <p:nvPr/>
        </p:nvSpPr>
        <p:spPr>
          <a:xfrm>
            <a:off x="6874133" y="2315508"/>
            <a:ext cx="2124236"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a:solidFill>
                  <a:schemeClr val="tx1"/>
                </a:solidFill>
                <a:latin typeface="+mn-lt"/>
              </a:rPr>
              <a:t>XX</a:t>
            </a:r>
          </a:p>
        </p:txBody>
      </p:sp>
      <p:sp>
        <p:nvSpPr>
          <p:cNvPr id="7" name="Textfeld 6"/>
          <p:cNvSpPr txBox="1"/>
          <p:nvPr/>
        </p:nvSpPr>
        <p:spPr>
          <a:xfrm>
            <a:off x="6874133" y="1951403"/>
            <a:ext cx="212423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a:solidFill>
                  <a:schemeClr val="tx1"/>
                </a:solidFill>
                <a:latin typeface="+mn-lt"/>
              </a:rPr>
              <a:t>XX</a:t>
            </a:r>
          </a:p>
        </p:txBody>
      </p:sp>
      <p:sp>
        <p:nvSpPr>
          <p:cNvPr id="8" name="Textfeld 7"/>
          <p:cNvSpPr txBox="1"/>
          <p:nvPr/>
        </p:nvSpPr>
        <p:spPr>
          <a:xfrm>
            <a:off x="6874133" y="3043718"/>
            <a:ext cx="2124236" cy="276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l"/>
            <a:r>
              <a:rPr lang="en-GB" sz="1200">
                <a:solidFill>
                  <a:schemeClr val="tx1"/>
                </a:solidFill>
                <a:latin typeface="+mn-lt"/>
              </a:rPr>
              <a:t>XX</a:t>
            </a:r>
          </a:p>
        </p:txBody>
      </p:sp>
      <p:sp>
        <p:nvSpPr>
          <p:cNvPr id="9" name="Textfeld 8"/>
          <p:cNvSpPr txBox="1"/>
          <p:nvPr/>
        </p:nvSpPr>
        <p:spPr>
          <a:xfrm>
            <a:off x="6874133" y="2679613"/>
            <a:ext cx="2124236" cy="27699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a:solidFill>
                  <a:schemeClr val="tx1"/>
                </a:solidFill>
                <a:latin typeface="+mn-lt"/>
              </a:rPr>
              <a:t>XX</a:t>
            </a:r>
          </a:p>
        </p:txBody>
      </p:sp>
      <p:sp>
        <p:nvSpPr>
          <p:cNvPr id="10" name="Textfeld 9"/>
          <p:cNvSpPr txBox="1"/>
          <p:nvPr/>
        </p:nvSpPr>
        <p:spPr>
          <a:xfrm>
            <a:off x="6874133" y="3407824"/>
            <a:ext cx="2124236" cy="27699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l"/>
            <a:r>
              <a:rPr lang="en-GB" sz="1200">
                <a:solidFill>
                  <a:schemeClr val="tx1"/>
                </a:solidFill>
                <a:latin typeface="+mn-lt"/>
              </a:rPr>
              <a:t>XX</a:t>
            </a:r>
          </a:p>
        </p:txBody>
      </p:sp>
      <p:sp>
        <p:nvSpPr>
          <p:cNvPr id="11" name="Ellipse 10"/>
          <p:cNvSpPr/>
          <p:nvPr/>
        </p:nvSpPr>
        <p:spPr bwMode="auto">
          <a:xfrm>
            <a:off x="284166" y="155575"/>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a:ln>
                  <a:noFill/>
                </a:ln>
                <a:solidFill>
                  <a:schemeClr val="tx1"/>
                </a:solidFill>
                <a:effectLst/>
                <a:latin typeface="Arial"/>
              </a:rPr>
              <a:t>1</a:t>
            </a:r>
          </a:p>
        </p:txBody>
      </p:sp>
      <p:sp>
        <p:nvSpPr>
          <p:cNvPr id="12" name="Ellipse 11"/>
          <p:cNvSpPr/>
          <p:nvPr/>
        </p:nvSpPr>
        <p:spPr bwMode="auto">
          <a:xfrm>
            <a:off x="690540" y="158169"/>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a:ln>
                  <a:noFill/>
                </a:ln>
                <a:solidFill>
                  <a:schemeClr val="tx1"/>
                </a:solidFill>
                <a:effectLst/>
                <a:latin typeface="Arial"/>
              </a:rPr>
              <a:t>2</a:t>
            </a:r>
          </a:p>
        </p:txBody>
      </p:sp>
      <p:sp>
        <p:nvSpPr>
          <p:cNvPr id="16" name="Textfeld 15"/>
          <p:cNvSpPr txBox="1"/>
          <p:nvPr/>
        </p:nvSpPr>
        <p:spPr>
          <a:xfrm>
            <a:off x="4661986" y="1575241"/>
            <a:ext cx="2124236" cy="27699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l"/>
            <a:r>
              <a:rPr lang="en-GB" sz="1200">
                <a:solidFill>
                  <a:schemeClr val="tx1"/>
                </a:solidFill>
                <a:latin typeface="+mn-lt"/>
              </a:rPr>
              <a:t>XX</a:t>
            </a:r>
          </a:p>
        </p:txBody>
      </p:sp>
      <p:sp>
        <p:nvSpPr>
          <p:cNvPr id="17" name="Textfeld 16"/>
          <p:cNvSpPr txBox="1"/>
          <p:nvPr/>
        </p:nvSpPr>
        <p:spPr>
          <a:xfrm>
            <a:off x="4661986" y="1223193"/>
            <a:ext cx="2124236" cy="276999"/>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l"/>
            <a:r>
              <a:rPr lang="en-GB" sz="1200">
                <a:solidFill>
                  <a:schemeClr val="bg1"/>
                </a:solidFill>
                <a:latin typeface="+mn-lt"/>
              </a:rPr>
              <a:t>XX</a:t>
            </a:r>
          </a:p>
        </p:txBody>
      </p:sp>
      <p:sp>
        <p:nvSpPr>
          <p:cNvPr id="18" name="Textfeld 17"/>
          <p:cNvSpPr txBox="1"/>
          <p:nvPr/>
        </p:nvSpPr>
        <p:spPr>
          <a:xfrm>
            <a:off x="4661986" y="2313296"/>
            <a:ext cx="2124236" cy="27699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l"/>
            <a:r>
              <a:rPr lang="en-GB" sz="1200">
                <a:solidFill>
                  <a:schemeClr val="tx1"/>
                </a:solidFill>
                <a:latin typeface="+mn-lt"/>
              </a:rPr>
              <a:t>XX</a:t>
            </a:r>
          </a:p>
        </p:txBody>
      </p:sp>
      <p:sp>
        <p:nvSpPr>
          <p:cNvPr id="19" name="Textfeld 18"/>
          <p:cNvSpPr txBox="1"/>
          <p:nvPr/>
        </p:nvSpPr>
        <p:spPr>
          <a:xfrm>
            <a:off x="4661986" y="1952543"/>
            <a:ext cx="2124236" cy="27699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GB" sz="1200">
                <a:solidFill>
                  <a:schemeClr val="tx1"/>
                </a:solidFill>
                <a:latin typeface="+mn-lt"/>
              </a:rPr>
              <a:t>XX</a:t>
            </a:r>
          </a:p>
        </p:txBody>
      </p:sp>
      <p:sp>
        <p:nvSpPr>
          <p:cNvPr id="20" name="Textfeld 19"/>
          <p:cNvSpPr txBox="1"/>
          <p:nvPr/>
        </p:nvSpPr>
        <p:spPr>
          <a:xfrm>
            <a:off x="4661986" y="3040594"/>
            <a:ext cx="2124236" cy="276999"/>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l"/>
            <a:r>
              <a:rPr lang="en-GB" sz="1200">
                <a:solidFill>
                  <a:schemeClr val="tx1"/>
                </a:solidFill>
                <a:latin typeface="+mn-lt"/>
              </a:rPr>
              <a:t>XX</a:t>
            </a:r>
          </a:p>
        </p:txBody>
      </p:sp>
      <p:sp>
        <p:nvSpPr>
          <p:cNvPr id="21" name="Textfeld 20"/>
          <p:cNvSpPr txBox="1"/>
          <p:nvPr/>
        </p:nvSpPr>
        <p:spPr>
          <a:xfrm>
            <a:off x="4661986" y="2689162"/>
            <a:ext cx="2124236" cy="27699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l"/>
            <a:r>
              <a:rPr lang="en-GB" sz="1200">
                <a:solidFill>
                  <a:schemeClr val="tx1"/>
                </a:solidFill>
                <a:latin typeface="+mn-lt"/>
              </a:rPr>
              <a:t>XX</a:t>
            </a:r>
          </a:p>
        </p:txBody>
      </p:sp>
      <p:sp>
        <p:nvSpPr>
          <p:cNvPr id="22" name="Textfeld 21"/>
          <p:cNvSpPr txBox="1"/>
          <p:nvPr/>
        </p:nvSpPr>
        <p:spPr>
          <a:xfrm>
            <a:off x="4661986" y="3407825"/>
            <a:ext cx="2124236" cy="276999"/>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l"/>
            <a:r>
              <a:rPr lang="en-GB" sz="1200">
                <a:solidFill>
                  <a:schemeClr val="tx1"/>
                </a:solidFill>
                <a:latin typeface="+mn-lt"/>
              </a:rPr>
              <a:t>XX</a:t>
            </a:r>
          </a:p>
        </p:txBody>
      </p:sp>
      <p:grpSp>
        <p:nvGrpSpPr>
          <p:cNvPr id="7177" name="Gruppieren 7176">
            <a:extLst>
              <a:ext uri="{FF2B5EF4-FFF2-40B4-BE49-F238E27FC236}">
                <a16:creationId xmlns:a16="http://schemas.microsoft.com/office/drawing/2014/main" id="{0E74CAD7-85B1-4425-9C7A-E4A699376819}"/>
              </a:ext>
            </a:extLst>
          </p:cNvPr>
          <p:cNvGrpSpPr/>
          <p:nvPr/>
        </p:nvGrpSpPr>
        <p:grpSpPr>
          <a:xfrm>
            <a:off x="503168" y="3634835"/>
            <a:ext cx="1205148" cy="366606"/>
            <a:chOff x="2349810" y="7162194"/>
            <a:chExt cx="1205148" cy="366606"/>
          </a:xfrm>
        </p:grpSpPr>
        <p:sp>
          <p:nvSpPr>
            <p:cNvPr id="28" name="Flussdiagramm: Verbindungsstelle 27"/>
            <p:cNvSpPr/>
            <p:nvPr/>
          </p:nvSpPr>
          <p:spPr bwMode="auto">
            <a:xfrm>
              <a:off x="2349810" y="7409755"/>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29" name="Flussdiagramm: Verbindungsstelle 28"/>
            <p:cNvSpPr/>
            <p:nvPr/>
          </p:nvSpPr>
          <p:spPr bwMode="auto">
            <a:xfrm>
              <a:off x="3427958" y="7162194"/>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0" name="Gewinkelte Verbindung 29"/>
            <p:cNvCxnSpPr>
              <a:stCxn id="28" idx="6"/>
              <a:endCxn id="29" idx="2"/>
            </p:cNvCxnSpPr>
            <p:nvPr/>
          </p:nvCxnSpPr>
          <p:spPr bwMode="auto">
            <a:xfrm flipV="1">
              <a:off x="2476810" y="7221717"/>
              <a:ext cx="951148" cy="247561"/>
            </a:xfrm>
            <a:prstGeom prst="bentConnector3">
              <a:avLst>
                <a:gd name="adj1" fmla="val 50000"/>
              </a:avLst>
            </a:prstGeom>
            <a:noFill/>
            <a:ln w="12700" cap="flat" cmpd="sng" algn="ctr">
              <a:solidFill>
                <a:srgbClr val="FF0000"/>
              </a:solidFill>
              <a:prstDash val="solid"/>
              <a:round/>
              <a:headEnd type="none" w="med" len="med"/>
              <a:tailEnd type="arrow"/>
            </a:ln>
            <a:effectLst/>
          </p:spPr>
        </p:cxnSp>
      </p:grpSp>
      <p:grpSp>
        <p:nvGrpSpPr>
          <p:cNvPr id="7178" name="Gruppieren 7177">
            <a:extLst>
              <a:ext uri="{FF2B5EF4-FFF2-40B4-BE49-F238E27FC236}">
                <a16:creationId xmlns:a16="http://schemas.microsoft.com/office/drawing/2014/main" id="{23EEF573-89A8-4690-B23D-5091DC4ECC60}"/>
              </a:ext>
            </a:extLst>
          </p:cNvPr>
          <p:cNvGrpSpPr/>
          <p:nvPr/>
        </p:nvGrpSpPr>
        <p:grpSpPr>
          <a:xfrm>
            <a:off x="1903747" y="3634835"/>
            <a:ext cx="1204191" cy="366606"/>
            <a:chOff x="2413310" y="7739579"/>
            <a:chExt cx="1204191" cy="366606"/>
          </a:xfrm>
        </p:grpSpPr>
        <p:sp>
          <p:nvSpPr>
            <p:cNvPr id="31" name="Flussdiagramm: Verbindungsstelle 30"/>
            <p:cNvSpPr/>
            <p:nvPr/>
          </p:nvSpPr>
          <p:spPr bwMode="auto">
            <a:xfrm>
              <a:off x="2413310" y="7987140"/>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2" name="Flussdiagramm: Verbindungsstelle 31"/>
            <p:cNvSpPr/>
            <p:nvPr/>
          </p:nvSpPr>
          <p:spPr bwMode="auto">
            <a:xfrm>
              <a:off x="3490501" y="7739579"/>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3" name="Gewinkelte Verbindung 32"/>
            <p:cNvCxnSpPr>
              <a:stCxn id="31" idx="6"/>
              <a:endCxn id="32" idx="2"/>
            </p:cNvCxnSpPr>
            <p:nvPr/>
          </p:nvCxnSpPr>
          <p:spPr bwMode="auto">
            <a:xfrm flipV="1">
              <a:off x="2540310" y="7799102"/>
              <a:ext cx="950191" cy="247561"/>
            </a:xfrm>
            <a:prstGeom prst="bentConnector3">
              <a:avLst>
                <a:gd name="adj1" fmla="val 50000"/>
              </a:avLst>
            </a:prstGeom>
            <a:noFill/>
            <a:ln w="12700" cap="flat" cmpd="sng" algn="ctr">
              <a:solidFill>
                <a:srgbClr val="FF0000"/>
              </a:solidFill>
              <a:prstDash val="solid"/>
              <a:round/>
              <a:headEnd type="arrow" w="med" len="med"/>
              <a:tailEnd type="none" w="med" len="med"/>
            </a:ln>
            <a:effectLst/>
          </p:spPr>
        </p:cxnSp>
      </p:grpSp>
      <p:grpSp>
        <p:nvGrpSpPr>
          <p:cNvPr id="7174" name="Gruppieren 7173">
            <a:extLst>
              <a:ext uri="{FF2B5EF4-FFF2-40B4-BE49-F238E27FC236}">
                <a16:creationId xmlns:a16="http://schemas.microsoft.com/office/drawing/2014/main" id="{BACD5170-7706-4B92-9F95-6E9EB36AED4B}"/>
              </a:ext>
            </a:extLst>
          </p:cNvPr>
          <p:cNvGrpSpPr/>
          <p:nvPr/>
        </p:nvGrpSpPr>
        <p:grpSpPr>
          <a:xfrm>
            <a:off x="503168" y="4150906"/>
            <a:ext cx="1152519" cy="385304"/>
            <a:chOff x="4170261" y="7020422"/>
            <a:chExt cx="1152519" cy="385304"/>
          </a:xfrm>
        </p:grpSpPr>
        <p:sp>
          <p:nvSpPr>
            <p:cNvPr id="34" name="Flussdiagramm: Verbindungsstelle 33"/>
            <p:cNvSpPr/>
            <p:nvPr/>
          </p:nvSpPr>
          <p:spPr bwMode="auto">
            <a:xfrm>
              <a:off x="5195780" y="7286681"/>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5" name="Flussdiagramm: Verbindungsstelle 34"/>
            <p:cNvSpPr/>
            <p:nvPr/>
          </p:nvSpPr>
          <p:spPr bwMode="auto">
            <a:xfrm>
              <a:off x="4170261" y="7020422"/>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6" name="Gewinkelte Verbindung 35"/>
            <p:cNvCxnSpPr>
              <a:cxnSpLocks/>
              <a:stCxn id="34" idx="2"/>
              <a:endCxn id="35" idx="6"/>
            </p:cNvCxnSpPr>
            <p:nvPr/>
          </p:nvCxnSpPr>
          <p:spPr bwMode="auto">
            <a:xfrm rot="10800000">
              <a:off x="4297262" y="7079946"/>
              <a:ext cx="898519" cy="266259"/>
            </a:xfrm>
            <a:prstGeom prst="bentConnector3">
              <a:avLst>
                <a:gd name="adj1" fmla="val 50000"/>
              </a:avLst>
            </a:prstGeom>
            <a:noFill/>
            <a:ln w="12700" cap="flat" cmpd="sng" algn="ctr">
              <a:solidFill>
                <a:srgbClr val="FF0000"/>
              </a:solidFill>
              <a:prstDash val="solid"/>
              <a:round/>
              <a:headEnd type="none" w="med" len="med"/>
              <a:tailEnd type="arrow"/>
            </a:ln>
            <a:effectLst/>
          </p:spPr>
        </p:cxnSp>
      </p:grpSp>
      <p:grpSp>
        <p:nvGrpSpPr>
          <p:cNvPr id="7179" name="Gruppieren 7178">
            <a:extLst>
              <a:ext uri="{FF2B5EF4-FFF2-40B4-BE49-F238E27FC236}">
                <a16:creationId xmlns:a16="http://schemas.microsoft.com/office/drawing/2014/main" id="{82B2DEEB-BBBE-4AAC-A7BF-44B63C2AD225}"/>
              </a:ext>
            </a:extLst>
          </p:cNvPr>
          <p:cNvGrpSpPr/>
          <p:nvPr/>
        </p:nvGrpSpPr>
        <p:grpSpPr>
          <a:xfrm>
            <a:off x="1905748" y="4193551"/>
            <a:ext cx="1203077" cy="563907"/>
            <a:chOff x="4176301" y="7680057"/>
            <a:chExt cx="1203077" cy="563907"/>
          </a:xfrm>
        </p:grpSpPr>
        <p:sp>
          <p:nvSpPr>
            <p:cNvPr id="37" name="Flussdiagramm: Verbindungsstelle 36"/>
            <p:cNvSpPr/>
            <p:nvPr/>
          </p:nvSpPr>
          <p:spPr bwMode="auto">
            <a:xfrm>
              <a:off x="5252378" y="8124919"/>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sp>
          <p:nvSpPr>
            <p:cNvPr id="38" name="Flussdiagramm: Verbindungsstelle 37"/>
            <p:cNvSpPr/>
            <p:nvPr/>
          </p:nvSpPr>
          <p:spPr bwMode="auto">
            <a:xfrm>
              <a:off x="4176301" y="7680057"/>
              <a:ext cx="127000" cy="119045"/>
            </a:xfrm>
            <a:prstGeom prst="flowChartConnec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000" b="0" i="0" u="none" strike="noStrike" cap="none" normalizeH="0" baseline="0">
                <a:ln>
                  <a:noFill/>
                </a:ln>
                <a:solidFill>
                  <a:schemeClr val="accent2"/>
                </a:solidFill>
                <a:effectLst/>
                <a:latin typeface="+mn-lt"/>
              </a:endParaRPr>
            </a:p>
          </p:txBody>
        </p:sp>
        <p:cxnSp>
          <p:nvCxnSpPr>
            <p:cNvPr id="39" name="Gewinkelte Verbindung 38"/>
            <p:cNvCxnSpPr>
              <a:cxnSpLocks/>
              <a:stCxn id="37" idx="0"/>
              <a:endCxn id="38" idx="4"/>
            </p:cNvCxnSpPr>
            <p:nvPr/>
          </p:nvCxnSpPr>
          <p:spPr bwMode="auto">
            <a:xfrm rot="16200000" flipV="1">
              <a:off x="4614932" y="7423972"/>
              <a:ext cx="325817" cy="1076077"/>
            </a:xfrm>
            <a:prstGeom prst="bentConnector3">
              <a:avLst>
                <a:gd name="adj1" fmla="val 50000"/>
              </a:avLst>
            </a:prstGeom>
            <a:noFill/>
            <a:ln w="12700" cap="flat" cmpd="sng" algn="ctr">
              <a:solidFill>
                <a:srgbClr val="FF0000"/>
              </a:solidFill>
              <a:prstDash val="solid"/>
              <a:round/>
              <a:headEnd type="arrow" w="med" len="med"/>
              <a:tailEnd type="none" w="med" len="med"/>
            </a:ln>
            <a:effectLst/>
          </p:spPr>
        </p:cxnSp>
      </p:grpSp>
      <p:graphicFrame>
        <p:nvGraphicFramePr>
          <p:cNvPr id="52" name="Object 7">
            <a:extLst>
              <a:ext uri="{FF2B5EF4-FFF2-40B4-BE49-F238E27FC236}">
                <a16:creationId xmlns:a16="http://schemas.microsoft.com/office/drawing/2014/main" id="{B65DA397-BE1B-43E0-BD9F-6115A85C755C}"/>
              </a:ext>
            </a:extLst>
          </p:cNvPr>
          <p:cNvGraphicFramePr>
            <a:graphicFrameLocks noChangeAspect="1"/>
          </p:cNvGraphicFramePr>
          <p:nvPr/>
        </p:nvGraphicFramePr>
        <p:xfrm>
          <a:off x="470302" y="2517350"/>
          <a:ext cx="304800" cy="304800"/>
        </p:xfrm>
        <a:graphic>
          <a:graphicData uri="http://schemas.openxmlformats.org/presentationml/2006/ole">
            <mc:AlternateContent xmlns:mc="http://schemas.openxmlformats.org/markup-compatibility/2006">
              <mc:Choice xmlns:v="urn:schemas-microsoft-com:vml" Requires="v">
                <p:oleObj spid="_x0000_s5122" name="Photo Editor Photo" r:id="rId4" imgW="304923" imgH="304923" progId="MSPhotoEd.3">
                  <p:embed/>
                </p:oleObj>
              </mc:Choice>
              <mc:Fallback>
                <p:oleObj name="Photo Editor Photo" r:id="rId4" imgW="304923" imgH="304923" progId="MSPhotoEd.3">
                  <p:embed/>
                  <p:pic>
                    <p:nvPicPr>
                      <p:cNvPr id="52" name="Object 7">
                        <a:extLst>
                          <a:ext uri="{FF2B5EF4-FFF2-40B4-BE49-F238E27FC236}">
                            <a16:creationId xmlns:a16="http://schemas.microsoft.com/office/drawing/2014/main" id="{B65DA397-BE1B-43E0-BD9F-6115A85C75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302" y="2517350"/>
                        <a:ext cx="304800" cy="304800"/>
                      </a:xfrm>
                      <a:prstGeom prst="rect">
                        <a:avLst/>
                      </a:prstGeom>
                      <a:noFill/>
                      <a:ln>
                        <a:noFill/>
                      </a:ln>
                      <a:effectLst/>
                    </p:spPr>
                  </p:pic>
                </p:oleObj>
              </mc:Fallback>
            </mc:AlternateContent>
          </a:graphicData>
        </a:graphic>
      </p:graphicFrame>
      <p:pic>
        <p:nvPicPr>
          <p:cNvPr id="53" name="Picture 8" descr="wichtig">
            <a:extLst>
              <a:ext uri="{FF2B5EF4-FFF2-40B4-BE49-F238E27FC236}">
                <a16:creationId xmlns:a16="http://schemas.microsoft.com/office/drawing/2014/main" id="{AF321A40-AEC2-40C5-8A4D-3E8A5BD9FC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9848" y="2538925"/>
            <a:ext cx="33178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9">
            <a:extLst>
              <a:ext uri="{FF2B5EF4-FFF2-40B4-BE49-F238E27FC236}">
                <a16:creationId xmlns:a16="http://schemas.microsoft.com/office/drawing/2014/main" id="{C4CCD1FC-7C4D-4BB7-9529-E42432E922C1}"/>
              </a:ext>
            </a:extLst>
          </p:cNvPr>
          <p:cNvSpPr>
            <a:spLocks noChangeArrowheads="1"/>
          </p:cNvSpPr>
          <p:nvPr/>
        </p:nvSpPr>
        <p:spPr bwMode="auto">
          <a:xfrm>
            <a:off x="399762" y="2017693"/>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en-GB" altLang="en-US" sz="2600" dirty="0">
                <a:solidFill>
                  <a:schemeClr val="tx1"/>
                </a:solidFill>
              </a:rPr>
              <a:t># Standard Symbols</a:t>
            </a:r>
          </a:p>
        </p:txBody>
      </p:sp>
      <p:sp>
        <p:nvSpPr>
          <p:cNvPr id="55" name="Textfeld 54">
            <a:extLst>
              <a:ext uri="{FF2B5EF4-FFF2-40B4-BE49-F238E27FC236}">
                <a16:creationId xmlns:a16="http://schemas.microsoft.com/office/drawing/2014/main" id="{0434A18A-62C2-4275-A11F-3772502C0043}"/>
              </a:ext>
            </a:extLst>
          </p:cNvPr>
          <p:cNvSpPr txBox="1"/>
          <p:nvPr/>
        </p:nvSpPr>
        <p:spPr>
          <a:xfrm>
            <a:off x="408790" y="1631028"/>
            <a:ext cx="504000" cy="257369"/>
          </a:xfrm>
          <a:prstGeom prst="rect">
            <a:avLst/>
          </a:prstGeom>
        </p:spPr>
        <p:style>
          <a:lnRef idx="1">
            <a:schemeClr val="accent2"/>
          </a:lnRef>
          <a:fillRef idx="2">
            <a:schemeClr val="accent2"/>
          </a:fillRef>
          <a:effectRef idx="1">
            <a:schemeClr val="accent2"/>
          </a:effectRef>
          <a:fontRef idx="minor">
            <a:schemeClr val="dk1"/>
          </a:fontRef>
        </p:style>
        <p:txBody>
          <a:bodyPr wrap="square" lIns="36000" tIns="36000" rIns="36000" bIns="36000" rtlCol="0" anchor="ctr">
            <a:spAutoFit/>
          </a:bodyPr>
          <a:lstStyle/>
          <a:p>
            <a:r>
              <a:rPr lang="en-GB" sz="1200">
                <a:solidFill>
                  <a:schemeClr val="tx1"/>
                </a:solidFill>
                <a:latin typeface="+mn-lt"/>
              </a:rPr>
              <a:t>OK</a:t>
            </a:r>
          </a:p>
        </p:txBody>
      </p:sp>
      <p:sp>
        <p:nvSpPr>
          <p:cNvPr id="56" name="Textfeld 55">
            <a:extLst>
              <a:ext uri="{FF2B5EF4-FFF2-40B4-BE49-F238E27FC236}">
                <a16:creationId xmlns:a16="http://schemas.microsoft.com/office/drawing/2014/main" id="{64ADFAE3-C820-49DA-9871-DFED66CA5EAE}"/>
              </a:ext>
            </a:extLst>
          </p:cNvPr>
          <p:cNvSpPr txBox="1"/>
          <p:nvPr/>
        </p:nvSpPr>
        <p:spPr>
          <a:xfrm>
            <a:off x="1002881" y="1626389"/>
            <a:ext cx="504000" cy="257369"/>
          </a:xfrm>
          <a:prstGeom prst="rect">
            <a:avLst/>
          </a:prstGeom>
        </p:spPr>
        <p:style>
          <a:lnRef idx="1">
            <a:schemeClr val="accent6"/>
          </a:lnRef>
          <a:fillRef idx="2">
            <a:schemeClr val="accent6"/>
          </a:fillRef>
          <a:effectRef idx="1">
            <a:schemeClr val="accent6"/>
          </a:effectRef>
          <a:fontRef idx="minor">
            <a:schemeClr val="dk1"/>
          </a:fontRef>
        </p:style>
        <p:txBody>
          <a:bodyPr wrap="square" lIns="36000" tIns="36000" rIns="36000" bIns="36000" rtlCol="0" anchor="ctr">
            <a:spAutoFit/>
          </a:bodyPr>
          <a:lstStyle/>
          <a:p>
            <a:r>
              <a:rPr lang="en-GB" sz="1200">
                <a:solidFill>
                  <a:schemeClr val="tx1"/>
                </a:solidFill>
                <a:latin typeface="+mn-lt"/>
              </a:rPr>
              <a:t>WRN</a:t>
            </a:r>
          </a:p>
        </p:txBody>
      </p:sp>
      <p:sp>
        <p:nvSpPr>
          <p:cNvPr id="57" name="Textfeld 56">
            <a:extLst>
              <a:ext uri="{FF2B5EF4-FFF2-40B4-BE49-F238E27FC236}">
                <a16:creationId xmlns:a16="http://schemas.microsoft.com/office/drawing/2014/main" id="{A26D6A6E-BADC-434E-B969-858ADAF16E9B}"/>
              </a:ext>
            </a:extLst>
          </p:cNvPr>
          <p:cNvSpPr txBox="1"/>
          <p:nvPr/>
        </p:nvSpPr>
        <p:spPr>
          <a:xfrm>
            <a:off x="1619997" y="1631027"/>
            <a:ext cx="504000" cy="257369"/>
          </a:xfrm>
          <a:prstGeom prst="rect">
            <a:avLst/>
          </a:prstGeom>
        </p:spPr>
        <p:style>
          <a:lnRef idx="1">
            <a:schemeClr val="accent1"/>
          </a:lnRef>
          <a:fillRef idx="2">
            <a:schemeClr val="accent1"/>
          </a:fillRef>
          <a:effectRef idx="1">
            <a:schemeClr val="accent1"/>
          </a:effectRef>
          <a:fontRef idx="minor">
            <a:schemeClr val="dk1"/>
          </a:fontRef>
        </p:style>
        <p:txBody>
          <a:bodyPr wrap="square" lIns="36000" tIns="36000" rIns="36000" bIns="36000" rtlCol="0" anchor="ctr">
            <a:spAutoFit/>
          </a:bodyPr>
          <a:lstStyle>
            <a:defPPr>
              <a:defRPr lang="en-US"/>
            </a:defPPr>
            <a:lvl1pPr algn="l">
              <a:defRPr sz="1200">
                <a:solidFill>
                  <a:schemeClr val="tx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ctr"/>
            <a:r>
              <a:rPr lang="en-GB"/>
              <a:t>ERR</a:t>
            </a:r>
          </a:p>
        </p:txBody>
      </p:sp>
      <p:sp>
        <p:nvSpPr>
          <p:cNvPr id="58" name="Rectangle 9">
            <a:extLst>
              <a:ext uri="{FF2B5EF4-FFF2-40B4-BE49-F238E27FC236}">
                <a16:creationId xmlns:a16="http://schemas.microsoft.com/office/drawing/2014/main" id="{ED6EFF67-1AFC-4555-9682-8AEAAB789DD2}"/>
              </a:ext>
            </a:extLst>
          </p:cNvPr>
          <p:cNvSpPr>
            <a:spLocks noChangeArrowheads="1"/>
          </p:cNvSpPr>
          <p:nvPr/>
        </p:nvSpPr>
        <p:spPr bwMode="auto">
          <a:xfrm>
            <a:off x="399762" y="1134963"/>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Standard Labels</a:t>
            </a:r>
          </a:p>
        </p:txBody>
      </p:sp>
      <p:sp>
        <p:nvSpPr>
          <p:cNvPr id="77" name="Rectangle 9">
            <a:extLst>
              <a:ext uri="{FF2B5EF4-FFF2-40B4-BE49-F238E27FC236}">
                <a16:creationId xmlns:a16="http://schemas.microsoft.com/office/drawing/2014/main" id="{26C48259-5AA9-4596-BF9F-9BD0E859DF5E}"/>
              </a:ext>
            </a:extLst>
          </p:cNvPr>
          <p:cNvSpPr>
            <a:spLocks noChangeArrowheads="1"/>
          </p:cNvSpPr>
          <p:nvPr/>
        </p:nvSpPr>
        <p:spPr bwMode="auto">
          <a:xfrm>
            <a:off x="399762" y="3134845"/>
            <a:ext cx="3682598"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Standard Connection lines</a:t>
            </a:r>
          </a:p>
        </p:txBody>
      </p:sp>
      <p:sp>
        <p:nvSpPr>
          <p:cNvPr id="79" name="Textfeld 78">
            <a:extLst>
              <a:ext uri="{FF2B5EF4-FFF2-40B4-BE49-F238E27FC236}">
                <a16:creationId xmlns:a16="http://schemas.microsoft.com/office/drawing/2014/main" id="{D1ABDD9C-6181-4B99-B4AA-FAF03BEADBCD}"/>
              </a:ext>
            </a:extLst>
          </p:cNvPr>
          <p:cNvSpPr txBox="1"/>
          <p:nvPr/>
        </p:nvSpPr>
        <p:spPr>
          <a:xfrm>
            <a:off x="4721978" y="4391644"/>
            <a:ext cx="2124236"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en-GB" sz="1200">
                <a:solidFill>
                  <a:schemeClr val="tx1"/>
                </a:solidFill>
                <a:latin typeface="+mn-lt"/>
              </a:rPr>
              <a:t>Document description</a:t>
            </a:r>
          </a:p>
        </p:txBody>
      </p:sp>
      <p:sp>
        <p:nvSpPr>
          <p:cNvPr id="80" name="Rectangle 9">
            <a:extLst>
              <a:ext uri="{FF2B5EF4-FFF2-40B4-BE49-F238E27FC236}">
                <a16:creationId xmlns:a16="http://schemas.microsoft.com/office/drawing/2014/main" id="{55C27733-7D8D-45BC-99FE-EF665F24A3E4}"/>
              </a:ext>
            </a:extLst>
          </p:cNvPr>
          <p:cNvSpPr>
            <a:spLocks noChangeArrowheads="1"/>
          </p:cNvSpPr>
          <p:nvPr/>
        </p:nvSpPr>
        <p:spPr bwMode="auto">
          <a:xfrm>
            <a:off x="4694910" y="3830836"/>
            <a:ext cx="4303459" cy="400110"/>
          </a:xfrm>
          <a:prstGeom prst="rect">
            <a:avLst/>
          </a:prstGeom>
          <a:ln/>
        </p:spPr>
        <p:style>
          <a:lnRef idx="1">
            <a:schemeClr val="dk1"/>
          </a:lnRef>
          <a:fillRef idx="2">
            <a:schemeClr val="dk1"/>
          </a:fillRef>
          <a:effectRef idx="1">
            <a:schemeClr val="dk1"/>
          </a:effectRef>
          <a:fontRef idx="minor">
            <a:schemeClr val="dk1"/>
          </a:fontRef>
        </p:style>
        <p:txBody>
          <a:bodyPr wrap="square" lIns="9000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a:r>
              <a:rPr lang="en-GB" altLang="en-US" sz="2600" dirty="0">
                <a:solidFill>
                  <a:schemeClr val="tx1"/>
                </a:solidFill>
              </a:rPr>
              <a:t># Colour coding</a:t>
            </a:r>
          </a:p>
        </p:txBody>
      </p:sp>
      <p:sp>
        <p:nvSpPr>
          <p:cNvPr id="81" name="Textfeld 80">
            <a:extLst>
              <a:ext uri="{FF2B5EF4-FFF2-40B4-BE49-F238E27FC236}">
                <a16:creationId xmlns:a16="http://schemas.microsoft.com/office/drawing/2014/main" id="{FEC73211-47E3-4454-8F42-D78CABEEA8B7}"/>
              </a:ext>
            </a:extLst>
          </p:cNvPr>
          <p:cNvSpPr txBox="1"/>
          <p:nvPr/>
        </p:nvSpPr>
        <p:spPr>
          <a:xfrm>
            <a:off x="4726238" y="5286528"/>
            <a:ext cx="2124236" cy="27699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l"/>
            <a:r>
              <a:rPr lang="en-GB" sz="1200">
                <a:solidFill>
                  <a:schemeClr val="tx1"/>
                </a:solidFill>
              </a:rPr>
              <a:t>Isssue description</a:t>
            </a:r>
            <a:endParaRPr lang="en-GB" sz="1200">
              <a:solidFill>
                <a:schemeClr val="tx1"/>
              </a:solidFill>
              <a:latin typeface="+mn-lt"/>
            </a:endParaRPr>
          </a:p>
        </p:txBody>
      </p:sp>
      <p:sp>
        <p:nvSpPr>
          <p:cNvPr id="83" name="Textfeld 82">
            <a:extLst>
              <a:ext uri="{FF2B5EF4-FFF2-40B4-BE49-F238E27FC236}">
                <a16:creationId xmlns:a16="http://schemas.microsoft.com/office/drawing/2014/main" id="{13FB347A-4CCD-4AC2-B289-128A28764C1F}"/>
              </a:ext>
            </a:extLst>
          </p:cNvPr>
          <p:cNvSpPr txBox="1"/>
          <p:nvPr/>
        </p:nvSpPr>
        <p:spPr>
          <a:xfrm>
            <a:off x="4721978" y="5675685"/>
            <a:ext cx="2124236" cy="27699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l"/>
            <a:r>
              <a:rPr lang="en-GB" sz="1200">
                <a:solidFill>
                  <a:schemeClr val="tx1"/>
                </a:solidFill>
                <a:latin typeface="+mn-lt"/>
              </a:rPr>
              <a:t>#ToDo description</a:t>
            </a:r>
          </a:p>
        </p:txBody>
      </p:sp>
      <p:sp>
        <p:nvSpPr>
          <p:cNvPr id="84" name="Textfeld 83">
            <a:extLst>
              <a:ext uri="{FF2B5EF4-FFF2-40B4-BE49-F238E27FC236}">
                <a16:creationId xmlns:a16="http://schemas.microsoft.com/office/drawing/2014/main" id="{27497C7E-2FF2-4E72-B5C5-EA922DAF2F29}"/>
              </a:ext>
            </a:extLst>
          </p:cNvPr>
          <p:cNvSpPr txBox="1"/>
          <p:nvPr/>
        </p:nvSpPr>
        <p:spPr>
          <a:xfrm>
            <a:off x="4721978" y="6095929"/>
            <a:ext cx="2124236"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GB" sz="1200">
                <a:solidFill>
                  <a:schemeClr val="tx1"/>
                </a:solidFill>
                <a:latin typeface="+mn-lt"/>
              </a:rPr>
              <a:t>#Done desctprion</a:t>
            </a:r>
          </a:p>
        </p:txBody>
      </p:sp>
      <p:sp>
        <p:nvSpPr>
          <p:cNvPr id="75" name="Ellipse 74">
            <a:extLst>
              <a:ext uri="{FF2B5EF4-FFF2-40B4-BE49-F238E27FC236}">
                <a16:creationId xmlns:a16="http://schemas.microsoft.com/office/drawing/2014/main" id="{A9D95FCD-D34A-4AC8-BA2D-1C39907FDD36}"/>
              </a:ext>
            </a:extLst>
          </p:cNvPr>
          <p:cNvSpPr/>
          <p:nvPr/>
        </p:nvSpPr>
        <p:spPr bwMode="auto">
          <a:xfrm>
            <a:off x="1243373" y="155575"/>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dirty="0">
                <a:ln>
                  <a:noFill/>
                </a:ln>
                <a:solidFill>
                  <a:schemeClr val="tx1"/>
                </a:solidFill>
                <a:effectLst/>
                <a:latin typeface="Arial"/>
              </a:rPr>
              <a:t>1*</a:t>
            </a:r>
          </a:p>
        </p:txBody>
      </p:sp>
      <p:sp>
        <p:nvSpPr>
          <p:cNvPr id="76" name="Ellipse 75">
            <a:extLst>
              <a:ext uri="{FF2B5EF4-FFF2-40B4-BE49-F238E27FC236}">
                <a16:creationId xmlns:a16="http://schemas.microsoft.com/office/drawing/2014/main" id="{2D769AB2-0F88-4247-BC48-D1BDBCBC9C29}"/>
              </a:ext>
            </a:extLst>
          </p:cNvPr>
          <p:cNvSpPr/>
          <p:nvPr/>
        </p:nvSpPr>
        <p:spPr bwMode="auto">
          <a:xfrm>
            <a:off x="1649747" y="158169"/>
            <a:ext cx="254000" cy="254000"/>
          </a:xfrm>
          <a:prstGeom prst="ellipse">
            <a:avLst/>
          </a:prstGeom>
          <a:solidFill>
            <a:srgbClr val="FFFF00"/>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trike="noStrike" cap="none" normalizeH="0" dirty="0">
                <a:ln>
                  <a:noFill/>
                </a:ln>
                <a:solidFill>
                  <a:schemeClr val="tx1"/>
                </a:solidFill>
                <a:effectLst/>
                <a:latin typeface="Arial"/>
              </a:rPr>
              <a:t>2*</a:t>
            </a:r>
          </a:p>
        </p:txBody>
      </p:sp>
      <p:sp>
        <p:nvSpPr>
          <p:cNvPr id="82" name="Oval 292">
            <a:extLst>
              <a:ext uri="{FF2B5EF4-FFF2-40B4-BE49-F238E27FC236}">
                <a16:creationId xmlns:a16="http://schemas.microsoft.com/office/drawing/2014/main" id="{B913459B-C40E-4EB3-BA20-1753DD99C817}"/>
              </a:ext>
            </a:extLst>
          </p:cNvPr>
          <p:cNvSpPr>
            <a:spLocks noChangeArrowheads="1"/>
          </p:cNvSpPr>
          <p:nvPr/>
        </p:nvSpPr>
        <p:spPr bwMode="auto">
          <a:xfrm>
            <a:off x="2097416" y="82499"/>
            <a:ext cx="444165" cy="386270"/>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2000" b="1" dirty="0">
                <a:solidFill>
                  <a:srgbClr val="000000"/>
                </a:solidFill>
              </a:rPr>
              <a:t>P1</a:t>
            </a:r>
            <a:endParaRPr lang="en-US" altLang="de-DE" sz="2000" b="1" dirty="0">
              <a:solidFill>
                <a:srgbClr val="000000"/>
              </a:solidFill>
            </a:endParaRPr>
          </a:p>
        </p:txBody>
      </p:sp>
      <p:sp>
        <p:nvSpPr>
          <p:cNvPr id="85" name="Textfeld 84">
            <a:extLst>
              <a:ext uri="{FF2B5EF4-FFF2-40B4-BE49-F238E27FC236}">
                <a16:creationId xmlns:a16="http://schemas.microsoft.com/office/drawing/2014/main" id="{B902AA46-BCCF-485E-9E3E-9052976E520D}"/>
              </a:ext>
            </a:extLst>
          </p:cNvPr>
          <p:cNvSpPr txBox="1"/>
          <p:nvPr/>
        </p:nvSpPr>
        <p:spPr>
          <a:xfrm>
            <a:off x="8734426" y="6339603"/>
            <a:ext cx="1133474" cy="226591"/>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wrap="square" lIns="36000" tIns="36000" rIns="36000" bIns="36000" rtlCol="0">
            <a:spAutoFit/>
          </a:bodyPr>
          <a:lstStyle/>
          <a:p>
            <a:pPr algn="r"/>
            <a:r>
              <a:rPr lang="en-GB" dirty="0" err="1">
                <a:solidFill>
                  <a:schemeClr val="tx1"/>
                </a:solidFill>
                <a:latin typeface="+mn-lt"/>
              </a:rPr>
              <a:t>LUp:Date</a:t>
            </a:r>
            <a:r>
              <a:rPr lang="en-GB" dirty="0">
                <a:solidFill>
                  <a:schemeClr val="tx1"/>
                </a:solidFill>
                <a:latin typeface="+mn-lt"/>
              </a:rPr>
              <a:t>/User</a:t>
            </a:r>
          </a:p>
        </p:txBody>
      </p:sp>
      <p:sp>
        <p:nvSpPr>
          <p:cNvPr id="2" name="Textfeld 1">
            <a:extLst>
              <a:ext uri="{FF2B5EF4-FFF2-40B4-BE49-F238E27FC236}">
                <a16:creationId xmlns:a16="http://schemas.microsoft.com/office/drawing/2014/main" id="{BACD41E4-B375-49E2-8AB3-B3FCE52FAE90}"/>
              </a:ext>
            </a:extLst>
          </p:cNvPr>
          <p:cNvSpPr txBox="1"/>
          <p:nvPr/>
        </p:nvSpPr>
        <p:spPr>
          <a:xfrm>
            <a:off x="399762" y="5038228"/>
            <a:ext cx="3682598"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b="1" dirty="0">
                <a:solidFill>
                  <a:schemeClr val="tx1"/>
                </a:solidFill>
                <a:latin typeface="+mn-lt"/>
              </a:rPr>
              <a:t>Process Description:</a:t>
            </a:r>
          </a:p>
          <a:p>
            <a:pPr marL="171450" indent="-171450" algn="l">
              <a:buFont typeface="Symbol" panose="05050102010706020507" pitchFamily="18" charset="2"/>
              <a:buChar char="-"/>
            </a:pPr>
            <a:r>
              <a:rPr lang="de-DE" sz="1200" dirty="0">
                <a:solidFill>
                  <a:schemeClr val="tx1"/>
                </a:solidFill>
                <a:latin typeface="+mn-lt"/>
              </a:rPr>
              <a:t>Details </a:t>
            </a:r>
            <a:r>
              <a:rPr lang="de-DE" sz="1200" b="1" dirty="0">
                <a:solidFill>
                  <a:srgbClr val="FF0000"/>
                </a:solidFill>
                <a:latin typeface="+mn-lt"/>
              </a:rPr>
              <a:t>(1*)</a:t>
            </a:r>
            <a:r>
              <a:rPr lang="de-DE" sz="1200" dirty="0">
                <a:solidFill>
                  <a:schemeClr val="tx1"/>
                </a:solidFill>
                <a:latin typeface="+mn-lt"/>
              </a:rPr>
              <a:t> Details </a:t>
            </a:r>
            <a:r>
              <a:rPr lang="de-DE" sz="1200" b="1" dirty="0">
                <a:solidFill>
                  <a:srgbClr val="FF0000"/>
                </a:solidFill>
                <a:latin typeface="+mn-lt"/>
              </a:rPr>
              <a:t>(2*)</a:t>
            </a:r>
          </a:p>
          <a:p>
            <a:pPr marL="171450" lvl="0" indent="-171450" algn="l">
              <a:buFont typeface="Symbol" panose="05050102010706020507" pitchFamily="18" charset="2"/>
              <a:buChar char="-"/>
            </a:pPr>
            <a:r>
              <a:rPr lang="de-DE" sz="1200" dirty="0">
                <a:solidFill>
                  <a:prstClr val="black"/>
                </a:solidFill>
                <a:latin typeface="Arial"/>
              </a:rPr>
              <a:t>Details </a:t>
            </a:r>
            <a:r>
              <a:rPr lang="de-DE" sz="1200" b="1" dirty="0">
                <a:solidFill>
                  <a:srgbClr val="FF0000"/>
                </a:solidFill>
                <a:latin typeface="Arial"/>
              </a:rPr>
              <a:t>(3*)</a:t>
            </a:r>
            <a:r>
              <a:rPr lang="de-DE" sz="1200" dirty="0">
                <a:solidFill>
                  <a:prstClr val="black"/>
                </a:solidFill>
                <a:latin typeface="Arial"/>
              </a:rPr>
              <a:t> Details </a:t>
            </a:r>
            <a:r>
              <a:rPr lang="de-DE" sz="1200" b="1" dirty="0">
                <a:solidFill>
                  <a:srgbClr val="FF0000"/>
                </a:solidFill>
                <a:latin typeface="Arial"/>
              </a:rPr>
              <a:t>(4*) ….</a:t>
            </a:r>
          </a:p>
          <a:p>
            <a:pPr algn="l"/>
            <a:endParaRPr lang="de-DE" sz="1200" b="1" dirty="0">
              <a:solidFill>
                <a:srgbClr val="FF0000"/>
              </a:solidFill>
              <a:latin typeface="+mn-lt"/>
            </a:endParaRPr>
          </a:p>
        </p:txBody>
      </p:sp>
      <p:sp>
        <p:nvSpPr>
          <p:cNvPr id="3" name="Textfeld 2">
            <a:extLst>
              <a:ext uri="{FF2B5EF4-FFF2-40B4-BE49-F238E27FC236}">
                <a16:creationId xmlns:a16="http://schemas.microsoft.com/office/drawing/2014/main" id="{647BFC08-0182-4092-81A7-53E372F6E8F5}"/>
              </a:ext>
            </a:extLst>
          </p:cNvPr>
          <p:cNvSpPr txBox="1"/>
          <p:nvPr/>
        </p:nvSpPr>
        <p:spPr>
          <a:xfrm>
            <a:off x="7610044" y="5790873"/>
            <a:ext cx="1237673"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de-DE" sz="1200" dirty="0" err="1">
                <a:solidFill>
                  <a:schemeClr val="tx1"/>
                </a:solidFill>
                <a:latin typeface="+mn-lt"/>
              </a:rPr>
              <a:t>LastUpdate</a:t>
            </a:r>
            <a:r>
              <a:rPr lang="de-DE" sz="1200" dirty="0">
                <a:solidFill>
                  <a:schemeClr val="tx1"/>
                </a:solidFill>
                <a:latin typeface="+mn-lt"/>
              </a:rPr>
              <a:t> Marker</a:t>
            </a:r>
          </a:p>
        </p:txBody>
      </p:sp>
      <p:cxnSp>
        <p:nvCxnSpPr>
          <p:cNvPr id="14" name="Verbinder: gewinkelt 13">
            <a:extLst>
              <a:ext uri="{FF2B5EF4-FFF2-40B4-BE49-F238E27FC236}">
                <a16:creationId xmlns:a16="http://schemas.microsoft.com/office/drawing/2014/main" id="{B9466CC2-1DF3-4D72-B2E6-AA486CA39960}"/>
              </a:ext>
            </a:extLst>
          </p:cNvPr>
          <p:cNvCxnSpPr>
            <a:cxnSpLocks/>
            <a:stCxn id="3" idx="2"/>
            <a:endCxn id="85" idx="1"/>
          </p:cNvCxnSpPr>
          <p:nvPr/>
        </p:nvCxnSpPr>
        <p:spPr bwMode="auto">
          <a:xfrm rot="16200000" flipH="1">
            <a:off x="8381473" y="6099945"/>
            <a:ext cx="200361" cy="505545"/>
          </a:xfrm>
          <a:prstGeom prst="bentConnector2">
            <a:avLst/>
          </a:prstGeom>
          <a:noFill/>
          <a:ln w="28575" cap="flat" cmpd="sng" algn="ctr">
            <a:solidFill>
              <a:srgbClr val="FF0000"/>
            </a:solidFill>
            <a:prstDash val="solid"/>
            <a:round/>
            <a:headEnd type="none" w="med" len="med"/>
            <a:tailEnd type="triangle"/>
          </a:ln>
          <a:effectLst/>
        </p:spPr>
      </p:cxnSp>
      <p:cxnSp>
        <p:nvCxnSpPr>
          <p:cNvPr id="25" name="Gerade Verbindung mit Pfeil 24">
            <a:extLst>
              <a:ext uri="{FF2B5EF4-FFF2-40B4-BE49-F238E27FC236}">
                <a16:creationId xmlns:a16="http://schemas.microsoft.com/office/drawing/2014/main" id="{EA048F29-A626-4435-A67E-B563A7E0D00D}"/>
              </a:ext>
            </a:extLst>
          </p:cNvPr>
          <p:cNvCxnSpPr>
            <a:stCxn id="79" idx="1"/>
          </p:cNvCxnSpPr>
          <p:nvPr/>
        </p:nvCxnSpPr>
        <p:spPr bwMode="auto">
          <a:xfrm flipH="1">
            <a:off x="3556000" y="4530144"/>
            <a:ext cx="1165978" cy="558742"/>
          </a:xfrm>
          <a:prstGeom prst="straightConnector1">
            <a:avLst/>
          </a:prstGeom>
          <a:ln w="19050">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9" name="Textfeld 58">
            <a:extLst>
              <a:ext uri="{FF2B5EF4-FFF2-40B4-BE49-F238E27FC236}">
                <a16:creationId xmlns:a16="http://schemas.microsoft.com/office/drawing/2014/main" id="{3279854D-1025-48DB-83BC-AAC191972ED3}"/>
              </a:ext>
            </a:extLst>
          </p:cNvPr>
          <p:cNvSpPr txBox="1"/>
          <p:nvPr/>
        </p:nvSpPr>
        <p:spPr>
          <a:xfrm>
            <a:off x="4721978" y="4779720"/>
            <a:ext cx="2124236" cy="27699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a:solidFill>
                  <a:schemeClr val="tx1"/>
                </a:solidFill>
                <a:latin typeface="+mn-lt"/>
              </a:rPr>
              <a:t>Notes description</a:t>
            </a:r>
          </a:p>
        </p:txBody>
      </p:sp>
      <p:sp>
        <p:nvSpPr>
          <p:cNvPr id="60" name="Textfeld 59">
            <a:extLst>
              <a:ext uri="{FF2B5EF4-FFF2-40B4-BE49-F238E27FC236}">
                <a16:creationId xmlns:a16="http://schemas.microsoft.com/office/drawing/2014/main" id="{205EA8F4-058A-4B63-8CAD-642CB1EEF61E}"/>
              </a:ext>
            </a:extLst>
          </p:cNvPr>
          <p:cNvSpPr txBox="1"/>
          <p:nvPr/>
        </p:nvSpPr>
        <p:spPr>
          <a:xfrm>
            <a:off x="1413411" y="5784132"/>
            <a:ext cx="3062239"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l"/>
            <a:r>
              <a:rPr lang="en-GB" sz="1200" dirty="0">
                <a:solidFill>
                  <a:schemeClr val="tx1"/>
                </a:solidFill>
                <a:latin typeface="+mn-lt"/>
              </a:rPr>
              <a:t>Notes:</a:t>
            </a:r>
            <a:br>
              <a:rPr lang="en-GB" sz="1200" dirty="0">
                <a:solidFill>
                  <a:schemeClr val="tx1"/>
                </a:solidFill>
                <a:latin typeface="+mn-lt"/>
              </a:rPr>
            </a:br>
            <a:r>
              <a:rPr lang="en-GB" sz="1200" dirty="0">
                <a:solidFill>
                  <a:schemeClr val="tx1"/>
                </a:solidFill>
                <a:latin typeface="+mn-lt"/>
              </a:rPr>
              <a:t>This is a default note text filed </a:t>
            </a:r>
          </a:p>
        </p:txBody>
      </p:sp>
      <p:cxnSp>
        <p:nvCxnSpPr>
          <p:cNvPr id="23" name="Verbinder: gewinkelt 22">
            <a:extLst>
              <a:ext uri="{FF2B5EF4-FFF2-40B4-BE49-F238E27FC236}">
                <a16:creationId xmlns:a16="http://schemas.microsoft.com/office/drawing/2014/main" id="{63395969-F5D9-4F72-B0AE-E08A200B1210}"/>
              </a:ext>
            </a:extLst>
          </p:cNvPr>
          <p:cNvCxnSpPr>
            <a:cxnSpLocks/>
            <a:stCxn id="59" idx="1"/>
            <a:endCxn id="60" idx="0"/>
          </p:cNvCxnSpPr>
          <p:nvPr/>
        </p:nvCxnSpPr>
        <p:spPr bwMode="auto">
          <a:xfrm flipH="1">
            <a:off x="2944531" y="4918220"/>
            <a:ext cx="1777447" cy="865912"/>
          </a:xfrm>
          <a:prstGeom prst="straightConnector1">
            <a:avLst/>
          </a:prstGeom>
          <a:ln w="19050">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671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247650" y="409575"/>
            <a:ext cx="9391650" cy="389209"/>
          </a:xfrm>
        </p:spPr>
        <p:txBody>
          <a:bodyPr/>
          <a:lstStyle/>
          <a:p>
            <a:r>
              <a:rPr lang="en-GB" dirty="0"/>
              <a:t>#Templates – Designs #Version: 07.02.2018/</a:t>
            </a:r>
            <a:r>
              <a:rPr lang="en-GB" dirty="0" err="1"/>
              <a:t>J.Fes</a:t>
            </a:r>
            <a:r>
              <a:rPr lang="en-GB" altLang="en-US" dirty="0"/>
              <a:t> </a:t>
            </a:r>
            <a:r>
              <a:rPr lang="de-DE" dirty="0"/>
              <a:t> </a:t>
            </a:r>
            <a:endParaRPr lang="de-DE" altLang="en-US" dirty="0"/>
          </a:p>
        </p:txBody>
      </p:sp>
      <p:graphicFrame>
        <p:nvGraphicFramePr>
          <p:cNvPr id="1202238" name="Group 62"/>
          <p:cNvGraphicFramePr>
            <a:graphicFrameLocks noGrp="1"/>
          </p:cNvGraphicFramePr>
          <p:nvPr>
            <p:ph idx="4294967295"/>
          </p:nvPr>
        </p:nvGraphicFramePr>
        <p:xfrm>
          <a:off x="308484" y="1435371"/>
          <a:ext cx="8382000" cy="1658938"/>
        </p:xfrm>
        <a:graphic>
          <a:graphicData uri="http://schemas.openxmlformats.org/drawingml/2006/table">
            <a:tbl>
              <a:tblPr/>
              <a:tblGrid>
                <a:gridCol w="571733">
                  <a:extLst>
                    <a:ext uri="{9D8B030D-6E8A-4147-A177-3AD203B41FA5}">
                      <a16:colId xmlns:a16="http://schemas.microsoft.com/office/drawing/2014/main" val="20000"/>
                    </a:ext>
                  </a:extLst>
                </a:gridCol>
                <a:gridCol w="2822422">
                  <a:extLst>
                    <a:ext uri="{9D8B030D-6E8A-4147-A177-3AD203B41FA5}">
                      <a16:colId xmlns:a16="http://schemas.microsoft.com/office/drawing/2014/main" val="20001"/>
                    </a:ext>
                  </a:extLst>
                </a:gridCol>
                <a:gridCol w="4987845">
                  <a:extLst>
                    <a:ext uri="{9D8B030D-6E8A-4147-A177-3AD203B41FA5}">
                      <a16:colId xmlns:a16="http://schemas.microsoft.com/office/drawing/2014/main" val="20002"/>
                    </a:ext>
                  </a:extLst>
                </a:gridCol>
              </a:tblGrid>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Nr.</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Titel:</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Beschreibung </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2</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3</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4</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1" i="0" u="none" strike="noStrike" cap="none" normalizeH="0" baseline="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bl>
          </a:graphicData>
        </a:graphic>
      </p:graphicFrame>
      <p:graphicFrame>
        <p:nvGraphicFramePr>
          <p:cNvPr id="4" name="Group 62">
            <a:extLst>
              <a:ext uri="{FF2B5EF4-FFF2-40B4-BE49-F238E27FC236}">
                <a16:creationId xmlns:a16="http://schemas.microsoft.com/office/drawing/2014/main" id="{42268C08-EF0E-46AF-81EA-6FE3CDDEB7E5}"/>
              </a:ext>
            </a:extLst>
          </p:cNvPr>
          <p:cNvGraphicFramePr>
            <a:graphicFrameLocks/>
          </p:cNvGraphicFramePr>
          <p:nvPr/>
        </p:nvGraphicFramePr>
        <p:xfrm>
          <a:off x="308484" y="3651426"/>
          <a:ext cx="8382000" cy="1658938"/>
        </p:xfrm>
        <a:graphic>
          <a:graphicData uri="http://schemas.openxmlformats.org/drawingml/2006/table">
            <a:tbl>
              <a:tblPr/>
              <a:tblGrid>
                <a:gridCol w="571733">
                  <a:extLst>
                    <a:ext uri="{9D8B030D-6E8A-4147-A177-3AD203B41FA5}">
                      <a16:colId xmlns:a16="http://schemas.microsoft.com/office/drawing/2014/main" val="20000"/>
                    </a:ext>
                  </a:extLst>
                </a:gridCol>
                <a:gridCol w="2822422">
                  <a:extLst>
                    <a:ext uri="{9D8B030D-6E8A-4147-A177-3AD203B41FA5}">
                      <a16:colId xmlns:a16="http://schemas.microsoft.com/office/drawing/2014/main" val="20001"/>
                    </a:ext>
                  </a:extLst>
                </a:gridCol>
                <a:gridCol w="4987845">
                  <a:extLst>
                    <a:ext uri="{9D8B030D-6E8A-4147-A177-3AD203B41FA5}">
                      <a16:colId xmlns:a16="http://schemas.microsoft.com/office/drawing/2014/main" val="20002"/>
                    </a:ext>
                  </a:extLst>
                </a:gridCol>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Pos.</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Title:</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Description </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1</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rPr>
                        <a:t>xx</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0" i="0" u="none" strike="noStrike" cap="none" normalizeH="0" baseline="0" noProof="0" dirty="0" err="1">
                          <a:ln>
                            <a:noFill/>
                          </a:ln>
                          <a:solidFill>
                            <a:schemeClr val="tx1"/>
                          </a:solidFill>
                          <a:effectLst/>
                          <a:latin typeface="Courier New" panose="02070309020205020404" pitchFamily="49" charset="0"/>
                          <a:cs typeface="Courier New" panose="02070309020205020404" pitchFamily="49" charset="0"/>
                        </a:rPr>
                        <a:t>yyy</a:t>
                      </a: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2</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900" b="0" i="0" u="none" strike="noStrike" cap="none" normalizeH="0" baseline="0" noProof="0" dirty="0" err="1">
                          <a:ln>
                            <a:noFill/>
                          </a:ln>
                          <a:solidFill>
                            <a:schemeClr val="tx1"/>
                          </a:solidFill>
                          <a:effectLst/>
                          <a:latin typeface="Courier New" panose="02070309020205020404" pitchFamily="49" charset="0"/>
                          <a:cs typeface="Courier New" panose="02070309020205020404" pitchFamily="49" charset="0"/>
                        </a:rPr>
                        <a:t>yyy</a:t>
                      </a: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3</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rPr>
                        <a:t>4</a:t>
                      </a: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1" i="0" u="none" strike="noStrike" cap="none" normalizeH="0" baseline="0" noProof="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900" b="0" i="0" u="none" strike="noStrike" cap="none" normalizeH="0" baseline="0" noProof="0" dirty="0">
                        <a:ln>
                          <a:noFill/>
                        </a:ln>
                        <a:solidFill>
                          <a:schemeClr val="tx1"/>
                        </a:solidFill>
                        <a:effectLst/>
                        <a:latin typeface="Courier New" panose="02070309020205020404" pitchFamily="49" charset="0"/>
                        <a:cs typeface="Courier New" panose="02070309020205020404" pitchFamily="49" charset="0"/>
                      </a:endParaRPr>
                    </a:p>
                  </a:txBody>
                  <a:tcPr marL="96832" marR="968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0006"/>
                  </a:ext>
                </a:extLst>
              </a:tr>
            </a:tbl>
          </a:graphicData>
        </a:graphic>
      </p:graphicFrame>
      <p:sp>
        <p:nvSpPr>
          <p:cNvPr id="2" name="Textfeld 1">
            <a:extLst>
              <a:ext uri="{FF2B5EF4-FFF2-40B4-BE49-F238E27FC236}">
                <a16:creationId xmlns:a16="http://schemas.microsoft.com/office/drawing/2014/main" id="{6A9BA13F-7040-49FE-AF5D-6AE57BB58596}"/>
              </a:ext>
            </a:extLst>
          </p:cNvPr>
          <p:cNvSpPr txBox="1"/>
          <p:nvPr/>
        </p:nvSpPr>
        <p:spPr>
          <a:xfrm>
            <a:off x="308484" y="3324225"/>
            <a:ext cx="192989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dirty="0">
                <a:solidFill>
                  <a:schemeClr val="tx1"/>
                </a:solidFill>
                <a:latin typeface="+mn-lt"/>
              </a:rPr>
              <a:t>.eng</a:t>
            </a:r>
          </a:p>
        </p:txBody>
      </p:sp>
      <p:sp>
        <p:nvSpPr>
          <p:cNvPr id="6" name="Textfeld 5">
            <a:extLst>
              <a:ext uri="{FF2B5EF4-FFF2-40B4-BE49-F238E27FC236}">
                <a16:creationId xmlns:a16="http://schemas.microsoft.com/office/drawing/2014/main" id="{457AD33C-1BE6-421B-9CEE-1E72E0354788}"/>
              </a:ext>
            </a:extLst>
          </p:cNvPr>
          <p:cNvSpPr txBox="1"/>
          <p:nvPr/>
        </p:nvSpPr>
        <p:spPr>
          <a:xfrm>
            <a:off x="308484" y="1066955"/>
            <a:ext cx="1929891"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l"/>
            <a:r>
              <a:rPr lang="de-DE" sz="1200" dirty="0">
                <a:solidFill>
                  <a:schemeClr val="tx1"/>
                </a:solidFill>
                <a:latin typeface="+mn-lt"/>
              </a:rPr>
              <a:t>.de</a:t>
            </a:r>
          </a:p>
        </p:txBody>
      </p:sp>
    </p:spTree>
    <p:extLst>
      <p:ext uri="{BB962C8B-B14F-4D97-AF65-F5344CB8AC3E}">
        <p14:creationId xmlns:p14="http://schemas.microsoft.com/office/powerpoint/2010/main" val="2567631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276225" y="409575"/>
            <a:ext cx="9391650" cy="389209"/>
          </a:xfrm>
        </p:spPr>
        <p:txBody>
          <a:bodyPr/>
          <a:lstStyle/>
          <a:p>
            <a:pPr eaLnBrk="1" hangingPunct="1"/>
            <a:r>
              <a:rPr lang="de-DE" altLang="de-DE" dirty="0"/>
              <a:t>Aufgaben Stellung Process – #</a:t>
            </a:r>
            <a:r>
              <a:rPr lang="de-DE" altLang="de-DE" dirty="0" err="1"/>
              <a:t>NXVer</a:t>
            </a:r>
            <a:r>
              <a:rPr lang="de-DE" altLang="de-DE" dirty="0"/>
              <a:t># </a:t>
            </a:r>
          </a:p>
        </p:txBody>
      </p:sp>
      <p:sp>
        <p:nvSpPr>
          <p:cNvPr id="3075" name="Rectangle 12"/>
          <p:cNvSpPr>
            <a:spLocks noGrp="1" noChangeArrowheads="1"/>
          </p:cNvSpPr>
          <p:nvPr>
            <p:ph idx="1"/>
          </p:nvPr>
        </p:nvSpPr>
        <p:spPr>
          <a:xfrm>
            <a:off x="250825" y="1037018"/>
            <a:ext cx="9407525" cy="4888134"/>
          </a:xfrm>
        </p:spPr>
        <p:txBody>
          <a:bodyPr/>
          <a:lstStyle/>
          <a:p>
            <a:pPr marL="0" indent="0" eaLnBrk="1" hangingPunct="1">
              <a:defRPr/>
            </a:pPr>
            <a:r>
              <a:rPr lang="de-DE" sz="1400" dirty="0">
                <a:solidFill>
                  <a:srgbClr val="FF0000"/>
                </a:solidFill>
              </a:rPr>
              <a:t>Aufgabenstellung:</a:t>
            </a:r>
          </a:p>
          <a:p>
            <a:pPr marL="0" indent="0" eaLnBrk="1" hangingPunct="1">
              <a:defRPr/>
            </a:pPr>
            <a:r>
              <a:rPr lang="de-DE" sz="1400" b="0" dirty="0">
                <a:solidFill>
                  <a:srgbClr val="FF0000"/>
                </a:solidFill>
              </a:rPr>
              <a:t>Im Rahmen des #</a:t>
            </a:r>
            <a:r>
              <a:rPr lang="de-DE" sz="1400" b="0" dirty="0" err="1">
                <a:solidFill>
                  <a:srgbClr val="FF0000"/>
                </a:solidFill>
              </a:rPr>
              <a:t>Prj</a:t>
            </a:r>
            <a:r>
              <a:rPr lang="de-DE" sz="1400" b="0" dirty="0">
                <a:solidFill>
                  <a:srgbClr val="FF0000"/>
                </a:solidFill>
              </a:rPr>
              <a:t># Upgrades war es die Aufgabe die NX Daten mit der #</a:t>
            </a:r>
            <a:r>
              <a:rPr lang="de-DE" sz="1400" b="0" dirty="0" err="1">
                <a:solidFill>
                  <a:srgbClr val="FF0000"/>
                </a:solidFill>
              </a:rPr>
              <a:t>NXVer</a:t>
            </a:r>
            <a:r>
              <a:rPr lang="de-DE" sz="1400" b="0" dirty="0">
                <a:solidFill>
                  <a:srgbClr val="FF0000"/>
                </a:solidFill>
              </a:rPr>
              <a:t># Version zu </a:t>
            </a:r>
            <a:r>
              <a:rPr lang="de-DE" sz="1400" b="0" dirty="0" err="1">
                <a:solidFill>
                  <a:srgbClr val="FF0000"/>
                </a:solidFill>
              </a:rPr>
              <a:t>Processn</a:t>
            </a:r>
            <a:r>
              <a:rPr lang="de-DE" sz="1400" b="0" dirty="0">
                <a:solidFill>
                  <a:srgbClr val="FF0000"/>
                </a:solidFill>
              </a:rPr>
              <a:t>. Bei diesem Process wurde der gesamt NX Datenbestand der Datenbanken #</a:t>
            </a:r>
            <a:r>
              <a:rPr lang="de-DE" sz="1400" b="0" dirty="0" err="1">
                <a:solidFill>
                  <a:srgbClr val="FF0000"/>
                </a:solidFill>
              </a:rPr>
              <a:t>TCSIteId</a:t>
            </a:r>
            <a:r>
              <a:rPr lang="de-DE" sz="1400" b="0" dirty="0">
                <a:solidFill>
                  <a:srgbClr val="FF0000"/>
                </a:solidFill>
              </a:rPr>
              <a:t># geöffnet und im Format der #</a:t>
            </a:r>
            <a:r>
              <a:rPr lang="de-DE" sz="1400" b="0" dirty="0" err="1">
                <a:solidFill>
                  <a:srgbClr val="FF0000"/>
                </a:solidFill>
              </a:rPr>
              <a:t>NXVer</a:t>
            </a:r>
            <a:r>
              <a:rPr lang="de-DE" sz="1400" b="0" dirty="0">
                <a:solidFill>
                  <a:srgbClr val="FF0000"/>
                </a:solidFill>
              </a:rPr>
              <a:t># Version gespeichert. </a:t>
            </a:r>
            <a:br>
              <a:rPr lang="de-DE" sz="1400" b="0" dirty="0">
                <a:solidFill>
                  <a:srgbClr val="FF0000"/>
                </a:solidFill>
              </a:rPr>
            </a:br>
            <a:br>
              <a:rPr lang="de-DE" sz="1400" b="0" dirty="0">
                <a:solidFill>
                  <a:srgbClr val="FF0000"/>
                </a:solidFill>
              </a:rPr>
            </a:br>
            <a:r>
              <a:rPr lang="de-DE" sz="1400" dirty="0">
                <a:solidFill>
                  <a:srgbClr val="FF0000"/>
                </a:solidFill>
              </a:rPr>
              <a:t>Durch diesen Prozess wird erreicht , dass:</a:t>
            </a:r>
          </a:p>
          <a:p>
            <a:pPr marL="171450" indent="-171450" eaLnBrk="1" hangingPunct="1">
              <a:buFontTx/>
              <a:buChar char="-"/>
              <a:defRPr/>
            </a:pPr>
            <a:r>
              <a:rPr lang="de-DE" sz="1400" b="0" dirty="0">
                <a:solidFill>
                  <a:srgbClr val="FF0000"/>
                </a:solidFill>
              </a:rPr>
              <a:t>die Daten beim Laden weniger Zeit benötigt da diese dann bereits in der #</a:t>
            </a:r>
            <a:r>
              <a:rPr lang="de-DE" sz="1400" b="0" dirty="0" err="1">
                <a:solidFill>
                  <a:srgbClr val="FF0000"/>
                </a:solidFill>
              </a:rPr>
              <a:t>NXVer</a:t>
            </a:r>
            <a:r>
              <a:rPr lang="de-DE" sz="1400" b="0" dirty="0">
                <a:solidFill>
                  <a:srgbClr val="FF0000"/>
                </a:solidFill>
              </a:rPr>
              <a:t># Version vorliegen.</a:t>
            </a:r>
          </a:p>
          <a:p>
            <a:pPr marL="171450" indent="-171450" eaLnBrk="1" hangingPunct="1">
              <a:buFontTx/>
              <a:buChar char="-"/>
              <a:defRPr/>
            </a:pPr>
            <a:r>
              <a:rPr lang="de-DE" sz="1400" b="0" dirty="0">
                <a:solidFill>
                  <a:srgbClr val="FF0000"/>
                </a:solidFill>
              </a:rPr>
              <a:t>Die neue „Lightweight“ Lademethode verwendet werden kann. Da die hierfür erforderlichen Lightweight - Daten in den NX-Parts erzeugt werden. Siehe hierzu: Load_options.def </a:t>
            </a:r>
            <a:r>
              <a:rPr lang="de-DE" sz="1400" b="0" dirty="0" err="1">
                <a:solidFill>
                  <a:srgbClr val="FF0000"/>
                </a:solidFill>
              </a:rPr>
              <a:t>LoadOptions_UseLightweightRepresentations</a:t>
            </a:r>
            <a:r>
              <a:rPr lang="de-DE" sz="1400" b="0" dirty="0">
                <a:solidFill>
                  <a:srgbClr val="FF0000"/>
                </a:solidFill>
              </a:rPr>
              <a:t> YES)</a:t>
            </a:r>
          </a:p>
          <a:p>
            <a:pPr marL="171450" indent="-171450" eaLnBrk="1" hangingPunct="1">
              <a:buFontTx/>
              <a:buChar char="-"/>
              <a:defRPr/>
            </a:pPr>
            <a:r>
              <a:rPr lang="de-DE" sz="1400" b="0" dirty="0">
                <a:solidFill>
                  <a:srgbClr val="FF0000"/>
                </a:solidFill>
              </a:rPr>
              <a:t>Der NX Datenbestand auf einem einheitlichen Versions Stand gebracht wird.</a:t>
            </a:r>
            <a:br>
              <a:rPr lang="de-DE" sz="1400" b="0" dirty="0">
                <a:solidFill>
                  <a:srgbClr val="FF0000"/>
                </a:solidFill>
              </a:rPr>
            </a:br>
            <a:endParaRPr lang="de-DE" sz="1400" b="0" dirty="0">
              <a:solidFill>
                <a:srgbClr val="FF0000"/>
              </a:solidFill>
            </a:endParaRPr>
          </a:p>
          <a:p>
            <a:pPr marL="0" indent="0" eaLnBrk="1" hangingPunct="1">
              <a:defRPr/>
            </a:pPr>
            <a:r>
              <a:rPr lang="de-DE" sz="1400" dirty="0">
                <a:solidFill>
                  <a:srgbClr val="FF0000"/>
                </a:solidFill>
              </a:rPr>
              <a:t>Die nachfolgenden Software Versionen wurden beim Process eingesetzt:</a:t>
            </a:r>
          </a:p>
          <a:p>
            <a:pPr marL="171450" indent="-171450" eaLnBrk="1" hangingPunct="1">
              <a:buFontTx/>
              <a:buChar char="-"/>
              <a:defRPr/>
            </a:pPr>
            <a:r>
              <a:rPr lang="de-DE" sz="1400" b="0" dirty="0">
                <a:solidFill>
                  <a:srgbClr val="FF0000"/>
                </a:solidFill>
              </a:rPr>
              <a:t>#</a:t>
            </a:r>
            <a:r>
              <a:rPr lang="de-DE" sz="1400" b="0" dirty="0" err="1">
                <a:solidFill>
                  <a:srgbClr val="FF0000"/>
                </a:solidFill>
              </a:rPr>
              <a:t>NXVer</a:t>
            </a:r>
            <a:r>
              <a:rPr lang="de-DE" sz="1400" b="0" dirty="0">
                <a:solidFill>
                  <a:srgbClr val="FF0000"/>
                </a:solidFill>
              </a:rPr>
              <a:t>#</a:t>
            </a:r>
          </a:p>
          <a:p>
            <a:pPr marL="171450" indent="-171450" eaLnBrk="1" hangingPunct="1">
              <a:buFontTx/>
              <a:buChar char="-"/>
              <a:defRPr/>
            </a:pPr>
            <a:r>
              <a:rPr lang="de-DE" sz="1400" b="0" dirty="0">
                <a:solidFill>
                  <a:srgbClr val="FF0000"/>
                </a:solidFill>
              </a:rPr>
              <a:t>#</a:t>
            </a:r>
            <a:r>
              <a:rPr lang="de-DE" sz="1400" b="0" dirty="0" err="1">
                <a:solidFill>
                  <a:srgbClr val="FF0000"/>
                </a:solidFill>
              </a:rPr>
              <a:t>TCVer</a:t>
            </a:r>
            <a:r>
              <a:rPr lang="de-DE" sz="1400" b="0" dirty="0">
                <a:solidFill>
                  <a:srgbClr val="FF0000"/>
                </a:solidFill>
              </a:rPr>
              <a:t># (20131024.00)</a:t>
            </a:r>
          </a:p>
          <a:p>
            <a:pPr marL="171450" indent="-171450" eaLnBrk="1" hangingPunct="1">
              <a:buFontTx/>
              <a:buChar char="-"/>
              <a:defRPr/>
            </a:pPr>
            <a:r>
              <a:rPr lang="de-DE" sz="1400" b="0" dirty="0">
                <a:solidFill>
                  <a:srgbClr val="FF0000"/>
                </a:solidFill>
              </a:rPr>
              <a:t>PLMJobManager V2.1210 (Build:11.03.2014:[5])</a:t>
            </a:r>
          </a:p>
          <a:p>
            <a:pPr marL="0" indent="0" eaLnBrk="1" hangingPunct="1">
              <a:defRPr/>
            </a:pPr>
            <a:endParaRPr lang="de-DE" sz="1400" dirty="0">
              <a:solidFill>
                <a:srgbClr val="FF0000"/>
              </a:solidFill>
            </a:endParaRPr>
          </a:p>
          <a:p>
            <a:pPr marL="0" indent="0" eaLnBrk="1" hangingPunct="1">
              <a:defRPr/>
            </a:pPr>
            <a:r>
              <a:rPr lang="de-DE" sz="1400" dirty="0">
                <a:solidFill>
                  <a:srgbClr val="FF0000"/>
                </a:solidFill>
              </a:rPr>
              <a:t>Der Process wurde auf den nachfolgenden Sites und Rechner ausgeführt:</a:t>
            </a:r>
          </a:p>
          <a:p>
            <a:pPr marL="171450" indent="-171450" eaLnBrk="1" hangingPunct="1">
              <a:buFontTx/>
              <a:buChar char="-"/>
              <a:defRPr/>
            </a:pPr>
            <a:r>
              <a:rPr lang="de-DE" sz="1400" b="0" dirty="0">
                <a:solidFill>
                  <a:srgbClr val="FF0000"/>
                </a:solidFill>
              </a:rPr>
              <a:t>#</a:t>
            </a:r>
            <a:r>
              <a:rPr lang="de-DE" sz="1400" b="0" dirty="0" err="1">
                <a:solidFill>
                  <a:srgbClr val="FF0000"/>
                </a:solidFill>
              </a:rPr>
              <a:t>TCSIteId</a:t>
            </a:r>
            <a:r>
              <a:rPr lang="de-DE" sz="1400" b="0" dirty="0">
                <a:solidFill>
                  <a:srgbClr val="FF0000"/>
                </a:solidFill>
              </a:rPr>
              <a:t>#:</a:t>
            </a:r>
          </a:p>
          <a:p>
            <a:pPr marL="542925" lvl="2" eaLnBrk="1" hangingPunct="1">
              <a:defRPr/>
            </a:pPr>
            <a:r>
              <a:rPr lang="de-DE" b="0" dirty="0">
                <a:solidFill>
                  <a:srgbClr val="FF0000"/>
                </a:solidFill>
                <a:hlinkClick r:id="rId2" action="ppaction://hlinkfile"/>
              </a:rPr>
              <a:t>\\Host1</a:t>
            </a:r>
            <a:r>
              <a:rPr lang="de-DE" b="0" dirty="0">
                <a:solidFill>
                  <a:srgbClr val="FF0000"/>
                </a:solidFill>
              </a:rPr>
              <a:t> n??Core mit ??? GB Speicher  </a:t>
            </a:r>
          </a:p>
          <a:p>
            <a:pPr marL="542925" lvl="2">
              <a:defRPr/>
            </a:pPr>
            <a:r>
              <a:rPr lang="de-DE" b="0" dirty="0">
                <a:solidFill>
                  <a:srgbClr val="FF0000"/>
                </a:solidFill>
                <a:hlinkClick r:id="rId3" action="ppaction://hlinkfile"/>
              </a:rPr>
              <a:t>\\Host2</a:t>
            </a:r>
            <a:r>
              <a:rPr lang="de-DE" b="0" dirty="0">
                <a:solidFill>
                  <a:srgbClr val="FF0000"/>
                </a:solidFill>
              </a:rPr>
              <a:t> n??Core mit ??? GB Speicher</a:t>
            </a:r>
          </a:p>
        </p:txBody>
      </p:sp>
    </p:spTree>
    <p:extLst>
      <p:ext uri="{BB962C8B-B14F-4D97-AF65-F5344CB8AC3E}">
        <p14:creationId xmlns:p14="http://schemas.microsoft.com/office/powerpoint/2010/main" val="4033608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76225" y="409575"/>
            <a:ext cx="9391650" cy="389209"/>
          </a:xfrm>
        </p:spPr>
        <p:txBody>
          <a:bodyPr/>
          <a:lstStyle/>
          <a:p>
            <a:pPr eaLnBrk="1" hangingPunct="1"/>
            <a:r>
              <a:rPr lang="de-DE" altLang="de-DE" dirty="0"/>
              <a:t>Aufgaben Stellung – #</a:t>
            </a:r>
            <a:r>
              <a:rPr lang="de-DE" altLang="de-DE" dirty="0" err="1"/>
              <a:t>NXVer</a:t>
            </a:r>
            <a:r>
              <a:rPr lang="de-DE" altLang="de-DE" dirty="0"/>
              <a:t># </a:t>
            </a:r>
          </a:p>
        </p:txBody>
      </p:sp>
      <p:sp>
        <p:nvSpPr>
          <p:cNvPr id="2" name="Rechteck 1"/>
          <p:cNvSpPr/>
          <p:nvPr/>
        </p:nvSpPr>
        <p:spPr>
          <a:xfrm>
            <a:off x="323850" y="874713"/>
            <a:ext cx="9582150" cy="1102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gn="l">
              <a:spcBef>
                <a:spcPct val="20000"/>
              </a:spcBef>
              <a:defRPr/>
            </a:pPr>
            <a:r>
              <a:rPr lang="de-DE" sz="1100" b="1" dirty="0">
                <a:solidFill>
                  <a:srgbClr val="FF0000"/>
                </a:solidFill>
                <a:latin typeface="+mn-lt"/>
              </a:rPr>
              <a:t>Methoden: </a:t>
            </a:r>
          </a:p>
          <a:p>
            <a:pPr algn="l">
              <a:spcBef>
                <a:spcPct val="20000"/>
              </a:spcBef>
              <a:defRPr/>
            </a:pPr>
            <a:r>
              <a:rPr lang="de-DE" sz="1050" dirty="0">
                <a:solidFill>
                  <a:srgbClr val="FF0000"/>
                </a:solidFill>
                <a:latin typeface="+mn-lt"/>
              </a:rPr>
              <a:t>Die NX Daten wurden nach dem </a:t>
            </a:r>
            <a:r>
              <a:rPr lang="de-DE" sz="1050" dirty="0" err="1">
                <a:solidFill>
                  <a:srgbClr val="FF0000"/>
                </a:solidFill>
                <a:latin typeface="+mn-lt"/>
              </a:rPr>
              <a:t>ButtonUp</a:t>
            </a:r>
            <a:r>
              <a:rPr lang="de-DE" sz="1050" dirty="0">
                <a:solidFill>
                  <a:srgbClr val="FF0000"/>
                </a:solidFill>
                <a:latin typeface="+mn-lt"/>
              </a:rPr>
              <a:t> Prinzip verarbeitet. </a:t>
            </a:r>
            <a:r>
              <a:rPr lang="de-DE" sz="1050" dirty="0" err="1">
                <a:solidFill>
                  <a:srgbClr val="FF0000"/>
                </a:solidFill>
                <a:latin typeface="+mn-lt"/>
              </a:rPr>
              <a:t>D,h</a:t>
            </a:r>
            <a:r>
              <a:rPr lang="de-DE" sz="1050" dirty="0">
                <a:solidFill>
                  <a:srgbClr val="FF0000"/>
                </a:solidFill>
                <a:latin typeface="+mn-lt"/>
              </a:rPr>
              <a:t>. es werden zuerst die Einzelteile dann die Baugruppen </a:t>
            </a:r>
            <a:r>
              <a:rPr lang="de-DE" sz="1050" dirty="0" err="1">
                <a:solidFill>
                  <a:srgbClr val="FF0000"/>
                </a:solidFill>
                <a:latin typeface="+mn-lt"/>
              </a:rPr>
              <a:t>Processd</a:t>
            </a:r>
            <a:r>
              <a:rPr lang="de-DE" sz="1050" dirty="0">
                <a:solidFill>
                  <a:srgbClr val="FF0000"/>
                </a:solidFill>
                <a:latin typeface="+mn-lt"/>
              </a:rPr>
              <a:t>. Die Baugruppen wurden nach aufsteigender Anzahl Ebenen und Komponenten bearbeitet. Durch diese Vorgehensweise wird gewährleistet, dass unterverbaute Komponenten einer Baugruppe zuvor </a:t>
            </a:r>
            <a:r>
              <a:rPr lang="de-DE" sz="1050" dirty="0" err="1">
                <a:solidFill>
                  <a:srgbClr val="FF0000"/>
                </a:solidFill>
                <a:latin typeface="+mn-lt"/>
              </a:rPr>
              <a:t>Processd</a:t>
            </a:r>
            <a:r>
              <a:rPr lang="de-DE" sz="1050" dirty="0">
                <a:solidFill>
                  <a:srgbClr val="FF0000"/>
                </a:solidFill>
                <a:latin typeface="+mn-lt"/>
              </a:rPr>
              <a:t> wurden.</a:t>
            </a:r>
            <a:br>
              <a:rPr lang="de-DE" sz="1050" dirty="0">
                <a:solidFill>
                  <a:srgbClr val="FF0000"/>
                </a:solidFill>
                <a:latin typeface="+mn-lt"/>
              </a:rPr>
            </a:br>
            <a:r>
              <a:rPr lang="de-DE" sz="1050" dirty="0">
                <a:solidFill>
                  <a:srgbClr val="FF0000"/>
                </a:solidFill>
                <a:latin typeface="+mn-lt"/>
              </a:rPr>
              <a:t>Aus der unten </a:t>
            </a:r>
            <a:r>
              <a:rPr lang="de-DE" dirty="0">
                <a:solidFill>
                  <a:srgbClr val="FF0000"/>
                </a:solidFill>
                <a:latin typeface="+mn-lt"/>
              </a:rPr>
              <a:t>stehenden</a:t>
            </a:r>
            <a:r>
              <a:rPr lang="de-DE" sz="1050" dirty="0">
                <a:solidFill>
                  <a:srgbClr val="FF0000"/>
                </a:solidFill>
                <a:latin typeface="+mn-lt"/>
              </a:rPr>
              <a:t> Tabelle lässt sich ersehen welche Process Parameter für die verschiedenen Prozesse verwendet wurden. Durch definieren von speziellen Load Options und Customer Defaults wird gewährleistet, dass nur die NX Daten aktualisiert werden </a:t>
            </a:r>
            <a:r>
              <a:rPr lang="de-DE" sz="1050" dirty="0" err="1">
                <a:solidFill>
                  <a:srgbClr val="FF0000"/>
                </a:solidFill>
                <a:latin typeface="+mn-lt"/>
              </a:rPr>
              <a:t>z.B</a:t>
            </a:r>
            <a:r>
              <a:rPr lang="de-DE" sz="1050" dirty="0">
                <a:solidFill>
                  <a:srgbClr val="FF0000"/>
                </a:solidFill>
                <a:latin typeface="+mn-lt"/>
              </a:rPr>
              <a:t> werden keine BOM Daten in TC verändert.</a:t>
            </a:r>
          </a:p>
        </p:txBody>
      </p:sp>
      <p:graphicFrame>
        <p:nvGraphicFramePr>
          <p:cNvPr id="5" name="Tabelle 4"/>
          <p:cNvGraphicFramePr>
            <a:graphicFrameLocks noGrp="1"/>
          </p:cNvGraphicFramePr>
          <p:nvPr>
            <p:extLst>
              <p:ext uri="{D42A27DB-BD31-4B8C-83A1-F6EECF244321}">
                <p14:modId xmlns:p14="http://schemas.microsoft.com/office/powerpoint/2010/main" val="3795852746"/>
              </p:ext>
            </p:extLst>
          </p:nvPr>
        </p:nvGraphicFramePr>
        <p:xfrm>
          <a:off x="390525" y="2043870"/>
          <a:ext cx="8382000" cy="1793874"/>
        </p:xfrm>
        <a:graphic>
          <a:graphicData uri="http://schemas.openxmlformats.org/drawingml/2006/table">
            <a:tbl>
              <a:tblPr firstRow="1" firstCol="1" bandRow="1">
                <a:tableStyleId>{93296810-A885-4BE3-A3E7-6D5BEEA58F35}</a:tableStyleId>
              </a:tblPr>
              <a:tblGrid>
                <a:gridCol w="786371">
                  <a:extLst>
                    <a:ext uri="{9D8B030D-6E8A-4147-A177-3AD203B41FA5}">
                      <a16:colId xmlns:a16="http://schemas.microsoft.com/office/drawing/2014/main" val="20000"/>
                    </a:ext>
                  </a:extLst>
                </a:gridCol>
                <a:gridCol w="1697846">
                  <a:extLst>
                    <a:ext uri="{9D8B030D-6E8A-4147-A177-3AD203B41FA5}">
                      <a16:colId xmlns:a16="http://schemas.microsoft.com/office/drawing/2014/main" val="20001"/>
                    </a:ext>
                  </a:extLst>
                </a:gridCol>
                <a:gridCol w="5897783">
                  <a:extLst>
                    <a:ext uri="{9D8B030D-6E8A-4147-A177-3AD203B41FA5}">
                      <a16:colId xmlns:a16="http://schemas.microsoft.com/office/drawing/2014/main" val="20002"/>
                    </a:ext>
                  </a:extLst>
                </a:gridCol>
              </a:tblGrid>
              <a:tr h="203122">
                <a:tc>
                  <a:txBody>
                    <a:bodyPr/>
                    <a:lstStyle/>
                    <a:p>
                      <a:pPr algn="l" fontAlgn="t"/>
                      <a:r>
                        <a:rPr lang="en-GB" sz="1000" u="none" strike="noStrike" dirty="0">
                          <a:effectLst/>
                        </a:rPr>
                        <a:t>Type</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err="1">
                          <a:effectLst/>
                        </a:rPr>
                        <a:t>Beschreibung</a:t>
                      </a:r>
                      <a:r>
                        <a:rPr lang="en-GB" sz="1000" u="none" strike="noStrike" dirty="0">
                          <a:effectLst/>
                        </a:rPr>
                        <a:t> </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Process Parameter:</a:t>
                      </a:r>
                      <a:endParaRPr lang="en-GB" sz="1000" b="0" i="0" u="none" strike="noStrike" dirty="0">
                        <a:solidFill>
                          <a:srgbClr val="000000"/>
                        </a:solidFill>
                        <a:effectLst/>
                        <a:latin typeface="Arial"/>
                      </a:endParaRPr>
                    </a:p>
                  </a:txBody>
                  <a:tcPr marL="18000" marR="6702" marT="18001" marB="0"/>
                </a:tc>
                <a:extLst>
                  <a:ext uri="{0D108BD9-81ED-4DB2-BD59-A6C34878D82A}">
                    <a16:rowId xmlns:a16="http://schemas.microsoft.com/office/drawing/2014/main" val="10000"/>
                  </a:ext>
                </a:extLst>
              </a:tr>
              <a:tr h="397688">
                <a:tc>
                  <a:txBody>
                    <a:bodyPr/>
                    <a:lstStyle/>
                    <a:p>
                      <a:pPr algn="l" fontAlgn="t"/>
                      <a:r>
                        <a:rPr lang="en-GB" sz="1000" u="none" strike="noStrike" dirty="0" err="1">
                          <a:effectLst/>
                        </a:rPr>
                        <a:t>RfSp</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Process </a:t>
                      </a:r>
                      <a:r>
                        <a:rPr lang="en-GB" sz="1000" u="none" strike="noStrike" dirty="0" err="1">
                          <a:effectLst/>
                        </a:rPr>
                        <a:t>Singeparts</a:t>
                      </a:r>
                      <a:endParaRPr lang="en-GB" sz="1000" b="0" i="0" u="none" strike="noStrike" dirty="0">
                        <a:solidFill>
                          <a:srgbClr val="000000"/>
                        </a:solidFill>
                        <a:effectLst/>
                        <a:latin typeface="Arial"/>
                      </a:endParaRPr>
                    </a:p>
                  </a:txBody>
                  <a:tcPr marL="18000" marR="6702" marT="18001" marB="0"/>
                </a:tc>
                <a:tc>
                  <a:txBody>
                    <a:bodyPr/>
                    <a:lstStyle/>
                    <a:p>
                      <a:pPr marL="0" indent="0" algn="l" fontAlgn="t"/>
                      <a:r>
                        <a:rPr lang="en-GB" sz="1000" u="none" strike="noStrike" dirty="0">
                          <a:effectLst/>
                        </a:rPr>
                        <a:t>-</a:t>
                      </a:r>
                      <a:r>
                        <a:rPr lang="en-GB" sz="1000" u="none" strike="noStrike" dirty="0" err="1">
                          <a:effectLst/>
                        </a:rPr>
                        <a:t>keep_volume</a:t>
                      </a:r>
                      <a:r>
                        <a:rPr lang="en-GB" sz="1000" u="none" strike="noStrike" dirty="0">
                          <a:effectLst/>
                        </a:rPr>
                        <a:t>=yes -</a:t>
                      </a:r>
                      <a:r>
                        <a:rPr lang="en-GB" sz="1000" u="none" strike="noStrike" dirty="0" err="1">
                          <a:effectLst/>
                        </a:rPr>
                        <a:t>update_mod_props</a:t>
                      </a:r>
                      <a:r>
                        <a:rPr lang="en-GB" sz="1000" u="none" strike="noStrike" dirty="0">
                          <a:effectLst/>
                        </a:rPr>
                        <a:t>=no -</a:t>
                      </a:r>
                      <a:r>
                        <a:rPr lang="en-GB" sz="1000" u="none" strike="noStrike" dirty="0" err="1">
                          <a:effectLst/>
                        </a:rPr>
                        <a:t>non_masters</a:t>
                      </a:r>
                      <a:r>
                        <a:rPr lang="en-GB" sz="1000" u="none" strike="noStrike" dirty="0">
                          <a:effectLst/>
                        </a:rPr>
                        <a:t>=yes -</a:t>
                      </a:r>
                      <a:r>
                        <a:rPr lang="en-GB" sz="1000" u="none" strike="noStrike" dirty="0" err="1">
                          <a:effectLst/>
                        </a:rPr>
                        <a:t>Process_released</a:t>
                      </a:r>
                      <a:r>
                        <a:rPr lang="en-GB" sz="1000" u="none" strike="noStrike" dirty="0">
                          <a:effectLst/>
                        </a:rPr>
                        <a:t>=yes -bypass=yes -compression=compress</a:t>
                      </a:r>
                      <a:endParaRPr lang="en-GB" sz="1000" b="0" i="0" u="none" strike="noStrike" dirty="0">
                        <a:solidFill>
                          <a:srgbClr val="000000"/>
                        </a:solidFill>
                        <a:effectLst/>
                        <a:latin typeface="Arial"/>
                      </a:endParaRPr>
                    </a:p>
                  </a:txBody>
                  <a:tcPr marL="18000" marR="6702" marT="18001" marB="0"/>
                </a:tc>
                <a:extLst>
                  <a:ext uri="{0D108BD9-81ED-4DB2-BD59-A6C34878D82A}">
                    <a16:rowId xmlns:a16="http://schemas.microsoft.com/office/drawing/2014/main" val="10001"/>
                  </a:ext>
                </a:extLst>
              </a:tr>
              <a:tr h="397688">
                <a:tc>
                  <a:txBody>
                    <a:bodyPr/>
                    <a:lstStyle/>
                    <a:p>
                      <a:pPr algn="l" fontAlgn="t"/>
                      <a:r>
                        <a:rPr lang="en-GB" sz="1000" u="none" strike="noStrike" dirty="0" err="1">
                          <a:effectLst/>
                        </a:rPr>
                        <a:t>RfSpReplica</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Process Replica </a:t>
                      </a:r>
                      <a:r>
                        <a:rPr lang="en-GB" sz="1000" u="none" strike="noStrike" dirty="0" err="1">
                          <a:effectLst/>
                        </a:rPr>
                        <a:t>Singeparts</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a:t>
                      </a:r>
                      <a:r>
                        <a:rPr lang="en-GB" sz="1000" u="none" strike="noStrike" dirty="0" err="1">
                          <a:effectLst/>
                        </a:rPr>
                        <a:t>keep_volume</a:t>
                      </a:r>
                      <a:r>
                        <a:rPr lang="en-GB" sz="1000" u="none" strike="noStrike" dirty="0">
                          <a:effectLst/>
                        </a:rPr>
                        <a:t>=yes -</a:t>
                      </a:r>
                      <a:r>
                        <a:rPr lang="en-GB" sz="1000" u="none" strike="noStrike" dirty="0" err="1">
                          <a:effectLst/>
                        </a:rPr>
                        <a:t>update_mod_props</a:t>
                      </a:r>
                      <a:r>
                        <a:rPr lang="en-GB" sz="1000" u="none" strike="noStrike" dirty="0">
                          <a:effectLst/>
                        </a:rPr>
                        <a:t>=no -</a:t>
                      </a:r>
                      <a:r>
                        <a:rPr lang="en-GB" sz="1000" u="none" strike="noStrike" dirty="0" err="1">
                          <a:effectLst/>
                        </a:rPr>
                        <a:t>non_masters</a:t>
                      </a:r>
                      <a:r>
                        <a:rPr lang="en-GB" sz="1000" u="none" strike="noStrike" dirty="0">
                          <a:effectLst/>
                        </a:rPr>
                        <a:t>=yes -</a:t>
                      </a:r>
                      <a:r>
                        <a:rPr lang="en-GB" sz="1000" u="none" strike="noStrike" dirty="0" err="1">
                          <a:effectLst/>
                        </a:rPr>
                        <a:t>Process_released</a:t>
                      </a:r>
                      <a:r>
                        <a:rPr lang="en-GB" sz="1000" u="none" strike="noStrike" dirty="0">
                          <a:effectLst/>
                        </a:rPr>
                        <a:t>=yes -bypass=yes -compression=compress -</a:t>
                      </a:r>
                      <a:r>
                        <a:rPr lang="en-GB" sz="1000" u="none" strike="noStrike" dirty="0" err="1">
                          <a:effectLst/>
                        </a:rPr>
                        <a:t>replica_bypass</a:t>
                      </a:r>
                      <a:r>
                        <a:rPr lang="en-GB" sz="1000" u="none" strike="noStrike" dirty="0">
                          <a:effectLst/>
                        </a:rPr>
                        <a:t>=yes</a:t>
                      </a:r>
                      <a:endParaRPr lang="en-GB" sz="1000" b="0" i="0" u="none" strike="noStrike" dirty="0">
                        <a:solidFill>
                          <a:srgbClr val="000000"/>
                        </a:solidFill>
                        <a:effectLst/>
                        <a:latin typeface="Arial"/>
                      </a:endParaRPr>
                    </a:p>
                  </a:txBody>
                  <a:tcPr marL="18000" marR="6702" marT="18001" marB="0"/>
                </a:tc>
                <a:extLst>
                  <a:ext uri="{0D108BD9-81ED-4DB2-BD59-A6C34878D82A}">
                    <a16:rowId xmlns:a16="http://schemas.microsoft.com/office/drawing/2014/main" val="10002"/>
                  </a:ext>
                </a:extLst>
              </a:tr>
              <a:tr h="397688">
                <a:tc>
                  <a:txBody>
                    <a:bodyPr/>
                    <a:lstStyle/>
                    <a:p>
                      <a:pPr algn="l" fontAlgn="t"/>
                      <a:r>
                        <a:rPr lang="en-GB" sz="1000" u="none" strike="noStrike" dirty="0" err="1">
                          <a:effectLst/>
                        </a:rPr>
                        <a:t>RfAp</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Process Assembly Parts</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a:t>
                      </a:r>
                      <a:r>
                        <a:rPr lang="en-GB" sz="1000" u="none" strike="noStrike" dirty="0" err="1">
                          <a:effectLst/>
                        </a:rPr>
                        <a:t>keep_volume</a:t>
                      </a:r>
                      <a:r>
                        <a:rPr lang="en-GB" sz="1000" u="none" strike="noStrike" dirty="0">
                          <a:effectLst/>
                        </a:rPr>
                        <a:t>=yes -</a:t>
                      </a:r>
                      <a:r>
                        <a:rPr lang="en-GB" sz="1000" u="none" strike="noStrike" dirty="0" err="1">
                          <a:effectLst/>
                        </a:rPr>
                        <a:t>update_mod_props</a:t>
                      </a:r>
                      <a:r>
                        <a:rPr lang="en-GB" sz="1000" u="none" strike="noStrike" dirty="0">
                          <a:effectLst/>
                        </a:rPr>
                        <a:t>=no -</a:t>
                      </a:r>
                      <a:r>
                        <a:rPr lang="en-GB" sz="1000" u="none" strike="noStrike" dirty="0" err="1">
                          <a:effectLst/>
                        </a:rPr>
                        <a:t>non_masters</a:t>
                      </a:r>
                      <a:r>
                        <a:rPr lang="en-GB" sz="1000" u="none" strike="noStrike" dirty="0">
                          <a:effectLst/>
                        </a:rPr>
                        <a:t>=yes -</a:t>
                      </a:r>
                      <a:r>
                        <a:rPr lang="en-GB" sz="1000" u="none" strike="noStrike" dirty="0" err="1">
                          <a:effectLst/>
                        </a:rPr>
                        <a:t>Process_released</a:t>
                      </a:r>
                      <a:r>
                        <a:rPr lang="en-GB" sz="1000" u="none" strike="noStrike" dirty="0">
                          <a:effectLst/>
                        </a:rPr>
                        <a:t>=yes -bypass=yes -compression=compress</a:t>
                      </a:r>
                      <a:endParaRPr lang="en-GB" sz="1000" b="0" i="0" u="none" strike="noStrike" dirty="0">
                        <a:solidFill>
                          <a:srgbClr val="000000"/>
                        </a:solidFill>
                        <a:effectLst/>
                        <a:latin typeface="Arial"/>
                      </a:endParaRPr>
                    </a:p>
                  </a:txBody>
                  <a:tcPr marL="18000" marR="6702" marT="18001" marB="0"/>
                </a:tc>
                <a:extLst>
                  <a:ext uri="{0D108BD9-81ED-4DB2-BD59-A6C34878D82A}">
                    <a16:rowId xmlns:a16="http://schemas.microsoft.com/office/drawing/2014/main" val="10003"/>
                  </a:ext>
                </a:extLst>
              </a:tr>
              <a:tr h="397688">
                <a:tc>
                  <a:txBody>
                    <a:bodyPr/>
                    <a:lstStyle/>
                    <a:p>
                      <a:pPr algn="l" fontAlgn="t"/>
                      <a:r>
                        <a:rPr lang="en-GB" sz="1000" u="none" strike="noStrike" dirty="0" err="1">
                          <a:effectLst/>
                        </a:rPr>
                        <a:t>RfApReplica</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Process Replica Assembly Parts </a:t>
                      </a:r>
                      <a:endParaRPr lang="en-GB" sz="1000" b="0" i="0" u="none" strike="noStrike" dirty="0">
                        <a:solidFill>
                          <a:srgbClr val="000000"/>
                        </a:solidFill>
                        <a:effectLst/>
                        <a:latin typeface="Arial"/>
                      </a:endParaRPr>
                    </a:p>
                  </a:txBody>
                  <a:tcPr marL="18000" marR="6702" marT="18001" marB="0"/>
                </a:tc>
                <a:tc>
                  <a:txBody>
                    <a:bodyPr/>
                    <a:lstStyle/>
                    <a:p>
                      <a:pPr algn="l" fontAlgn="t"/>
                      <a:r>
                        <a:rPr lang="en-GB" sz="1000" u="none" strike="noStrike" dirty="0">
                          <a:effectLst/>
                        </a:rPr>
                        <a:t>-</a:t>
                      </a:r>
                      <a:r>
                        <a:rPr lang="en-GB" sz="1000" u="none" strike="noStrike" dirty="0" err="1">
                          <a:effectLst/>
                        </a:rPr>
                        <a:t>keep_volume</a:t>
                      </a:r>
                      <a:r>
                        <a:rPr lang="en-GB" sz="1000" u="none" strike="noStrike" dirty="0">
                          <a:effectLst/>
                        </a:rPr>
                        <a:t>=yes -</a:t>
                      </a:r>
                      <a:r>
                        <a:rPr lang="en-GB" sz="1000" u="none" strike="noStrike" dirty="0" err="1">
                          <a:effectLst/>
                        </a:rPr>
                        <a:t>update_mod_props</a:t>
                      </a:r>
                      <a:r>
                        <a:rPr lang="en-GB" sz="1000" u="none" strike="noStrike" dirty="0">
                          <a:effectLst/>
                        </a:rPr>
                        <a:t>=no -</a:t>
                      </a:r>
                      <a:r>
                        <a:rPr lang="en-GB" sz="1000" u="none" strike="noStrike" dirty="0" err="1">
                          <a:effectLst/>
                        </a:rPr>
                        <a:t>non_masters</a:t>
                      </a:r>
                      <a:r>
                        <a:rPr lang="en-GB" sz="1000" u="none" strike="noStrike" dirty="0">
                          <a:effectLst/>
                        </a:rPr>
                        <a:t>=yes -</a:t>
                      </a:r>
                      <a:r>
                        <a:rPr lang="en-GB" sz="1000" u="none" strike="noStrike" dirty="0" err="1">
                          <a:effectLst/>
                        </a:rPr>
                        <a:t>Process_released</a:t>
                      </a:r>
                      <a:r>
                        <a:rPr lang="en-GB" sz="1000" u="none" strike="noStrike" dirty="0">
                          <a:effectLst/>
                        </a:rPr>
                        <a:t>=yes -bypass=yes -compression=compress -</a:t>
                      </a:r>
                      <a:r>
                        <a:rPr lang="en-GB" sz="1000" u="none" strike="noStrike" dirty="0" err="1">
                          <a:effectLst/>
                        </a:rPr>
                        <a:t>replica_bypass</a:t>
                      </a:r>
                      <a:r>
                        <a:rPr lang="en-GB" sz="1000" u="none" strike="noStrike" dirty="0">
                          <a:effectLst/>
                        </a:rPr>
                        <a:t>=yes</a:t>
                      </a:r>
                      <a:endParaRPr lang="en-GB" sz="1000" b="0" i="0" u="none" strike="noStrike" dirty="0">
                        <a:solidFill>
                          <a:srgbClr val="000000"/>
                        </a:solidFill>
                        <a:effectLst/>
                        <a:latin typeface="Arial"/>
                      </a:endParaRPr>
                    </a:p>
                  </a:txBody>
                  <a:tcPr marL="18000" marR="6702" marT="18001" marB="0"/>
                </a:tc>
                <a:extLst>
                  <a:ext uri="{0D108BD9-81ED-4DB2-BD59-A6C34878D82A}">
                    <a16:rowId xmlns:a16="http://schemas.microsoft.com/office/drawing/2014/main" val="10004"/>
                  </a:ext>
                </a:extLst>
              </a:tr>
            </a:tbl>
          </a:graphicData>
        </a:graphic>
      </p:graphicFrame>
      <p:sp>
        <p:nvSpPr>
          <p:cNvPr id="6" name="Textfeld 5"/>
          <p:cNvSpPr txBox="1"/>
          <p:nvPr/>
        </p:nvSpPr>
        <p:spPr>
          <a:xfrm>
            <a:off x="323850" y="4551363"/>
            <a:ext cx="2740025" cy="277812"/>
          </a:xfrm>
          <a:prstGeom prst="rect">
            <a:avLst/>
          </a:prstGeom>
          <a:noFill/>
        </p:spPr>
        <p:txBody>
          <a:bodyPr>
            <a:spAutoFit/>
          </a:bodyPr>
          <a:lstStyle/>
          <a:p>
            <a:pPr algn="l">
              <a:defRPr/>
            </a:pPr>
            <a:r>
              <a:rPr lang="de-DE" sz="1200" dirty="0" err="1">
                <a:solidFill>
                  <a:srgbClr val="FF0000"/>
                </a:solidFill>
                <a:latin typeface="+mn-lt"/>
              </a:rPr>
              <a:t>Load</a:t>
            </a:r>
            <a:r>
              <a:rPr lang="de-DE" sz="1200" dirty="0">
                <a:solidFill>
                  <a:srgbClr val="FF0000"/>
                </a:solidFill>
                <a:latin typeface="+mn-lt"/>
              </a:rPr>
              <a:t> Options: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75" y="4829175"/>
            <a:ext cx="5293440" cy="1672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3820" y="4690269"/>
            <a:ext cx="378142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33375" y="3862746"/>
            <a:ext cx="8477250" cy="784830"/>
          </a:xfrm>
          <a:prstGeom prst="rect">
            <a:avLst/>
          </a:prstGeom>
        </p:spPr>
        <p:txBody>
          <a:bodyPr wrap="square">
            <a:spAutoFit/>
          </a:bodyPr>
          <a:lstStyle/>
          <a:p>
            <a:pPr algn="l"/>
            <a:r>
              <a:rPr lang="de-DE" dirty="0">
                <a:solidFill>
                  <a:srgbClr val="FF0000"/>
                </a:solidFill>
              </a:rPr>
              <a:t>Der -y Parameter beim Process bewirkt, dass die Baugruppe komplett geladen und aktualisiert werden, dadurch ergibt sich beim späteren Verwenden der Baugruppe ein schnelleres Laden im NX</a:t>
            </a:r>
          </a:p>
          <a:p>
            <a:pPr algn="l"/>
            <a:r>
              <a:rPr lang="de-DE" dirty="0">
                <a:solidFill>
                  <a:srgbClr val="FF0000"/>
                </a:solidFill>
              </a:rPr>
              <a:t>Den –y Parameter haben wir bei allen Baugruppen bis Level 2 gesetzt, bei Baugruppen mit höheren Levels haben wir den Parameter weg gelassen, da die Performanz des </a:t>
            </a:r>
            <a:r>
              <a:rPr lang="de-DE" dirty="0" err="1">
                <a:solidFill>
                  <a:srgbClr val="FF0000"/>
                </a:solidFill>
              </a:rPr>
              <a:t>Processs</a:t>
            </a:r>
            <a:r>
              <a:rPr lang="de-DE" dirty="0">
                <a:solidFill>
                  <a:srgbClr val="FF0000"/>
                </a:solidFill>
              </a:rPr>
              <a:t> dadurch erheblich beeinträchtigt wurde</a:t>
            </a:r>
          </a:p>
        </p:txBody>
      </p:sp>
      <p:cxnSp>
        <p:nvCxnSpPr>
          <p:cNvPr id="7" name="Gerade Verbindung mit Pfeil 6"/>
          <p:cNvCxnSpPr>
            <a:stCxn id="9" idx="1"/>
          </p:cNvCxnSpPr>
          <p:nvPr/>
        </p:nvCxnSpPr>
        <p:spPr bwMode="auto">
          <a:xfrm flipH="1">
            <a:off x="503548" y="4598343"/>
            <a:ext cx="3765376" cy="1223007"/>
          </a:xfrm>
          <a:prstGeom prst="straightConnector1">
            <a:avLst/>
          </a:prstGeom>
          <a:noFill/>
          <a:ln w="28575" cap="flat" cmpd="sng" algn="ctr">
            <a:solidFill>
              <a:srgbClr val="FF0000"/>
            </a:solidFill>
            <a:prstDash val="dash"/>
            <a:round/>
            <a:headEnd type="none" w="med" len="med"/>
            <a:tailEnd type="arrow"/>
          </a:ln>
          <a:effectLst/>
        </p:spPr>
      </p:cxnSp>
      <p:sp>
        <p:nvSpPr>
          <p:cNvPr id="9" name="Textfeld 8"/>
          <p:cNvSpPr txBox="1"/>
          <p:nvPr/>
        </p:nvSpPr>
        <p:spPr>
          <a:xfrm>
            <a:off x="4268924" y="4367510"/>
            <a:ext cx="1394896" cy="46166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l"/>
            <a:r>
              <a:rPr lang="de-DE" sz="2400" dirty="0" err="1">
                <a:solidFill>
                  <a:srgbClr val="FF0000"/>
                </a:solidFill>
                <a:latin typeface="+mn-lt"/>
              </a:rPr>
              <a:t>Replace</a:t>
            </a:r>
            <a:r>
              <a:rPr lang="de-DE" sz="2400" dirty="0">
                <a:solidFill>
                  <a:srgbClr val="FF0000"/>
                </a:solidFill>
                <a:latin typeface="+mn-lt"/>
              </a:rPr>
              <a:t> </a:t>
            </a:r>
          </a:p>
        </p:txBody>
      </p:sp>
      <p:cxnSp>
        <p:nvCxnSpPr>
          <p:cNvPr id="15" name="Gerade Verbindung mit Pfeil 14"/>
          <p:cNvCxnSpPr>
            <a:stCxn id="9" idx="3"/>
          </p:cNvCxnSpPr>
          <p:nvPr/>
        </p:nvCxnSpPr>
        <p:spPr bwMode="auto">
          <a:xfrm>
            <a:off x="5663820" y="4598343"/>
            <a:ext cx="261288" cy="611503"/>
          </a:xfrm>
          <a:prstGeom prst="straightConnector1">
            <a:avLst/>
          </a:prstGeom>
          <a:noFill/>
          <a:ln w="28575" cap="flat" cmpd="sng" algn="ctr">
            <a:solidFill>
              <a:srgbClr val="FF0000"/>
            </a:solidFill>
            <a:prstDash val="dash"/>
            <a:round/>
            <a:headEnd type="none" w="med" len="med"/>
            <a:tailEnd type="arrow"/>
          </a:ln>
          <a:effectLst/>
        </p:spPr>
      </p:cxnSp>
    </p:spTree>
    <p:extLst>
      <p:ext uri="{BB962C8B-B14F-4D97-AF65-F5344CB8AC3E}">
        <p14:creationId xmlns:p14="http://schemas.microsoft.com/office/powerpoint/2010/main" val="1349897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val 245"/>
          <p:cNvSpPr>
            <a:spLocks noChangeArrowheads="1"/>
          </p:cNvSpPr>
          <p:nvPr/>
        </p:nvSpPr>
        <p:spPr bwMode="auto">
          <a:xfrm>
            <a:off x="319778" y="3095277"/>
            <a:ext cx="221210" cy="19637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200" b="1" dirty="0">
                <a:solidFill>
                  <a:srgbClr val="FF0000"/>
                </a:solidFill>
                <a:latin typeface="Arial" pitchFamily="34" charset="0"/>
              </a:rPr>
              <a:t>  </a:t>
            </a:r>
            <a:endParaRPr lang="en-US" altLang="de-DE" sz="200" b="1" dirty="0">
              <a:solidFill>
                <a:srgbClr val="FF0000"/>
              </a:solidFill>
              <a:latin typeface="Arial" pitchFamily="34" charset="0"/>
            </a:endParaRPr>
          </a:p>
        </p:txBody>
      </p:sp>
      <p:sp>
        <p:nvSpPr>
          <p:cNvPr id="8195" name="Oval 235"/>
          <p:cNvSpPr>
            <a:spLocks noChangeArrowheads="1"/>
          </p:cNvSpPr>
          <p:nvPr/>
        </p:nvSpPr>
        <p:spPr bwMode="auto">
          <a:xfrm>
            <a:off x="319778" y="3352042"/>
            <a:ext cx="221210" cy="19637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200" b="1" dirty="0">
                <a:solidFill>
                  <a:srgbClr val="FF0000"/>
                </a:solidFill>
                <a:latin typeface="Arial" pitchFamily="34" charset="0"/>
              </a:rPr>
              <a:t>  </a:t>
            </a:r>
            <a:endParaRPr lang="en-US" altLang="de-DE" sz="200" b="1" dirty="0">
              <a:solidFill>
                <a:srgbClr val="FF0000"/>
              </a:solidFill>
              <a:latin typeface="Arial" pitchFamily="34" charset="0"/>
            </a:endParaRPr>
          </a:p>
        </p:txBody>
      </p:sp>
      <p:sp>
        <p:nvSpPr>
          <p:cNvPr id="8196" name="Oval 282"/>
          <p:cNvSpPr>
            <a:spLocks noChangeArrowheads="1"/>
          </p:cNvSpPr>
          <p:nvPr/>
        </p:nvSpPr>
        <p:spPr bwMode="auto">
          <a:xfrm>
            <a:off x="319778" y="3662730"/>
            <a:ext cx="221210" cy="19637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200" b="1" dirty="0">
                <a:solidFill>
                  <a:srgbClr val="FF0000"/>
                </a:solidFill>
                <a:latin typeface="Arial" pitchFamily="34" charset="0"/>
              </a:rPr>
              <a:t>  </a:t>
            </a:r>
            <a:endParaRPr lang="en-US" altLang="de-DE" sz="200" b="1" dirty="0">
              <a:solidFill>
                <a:srgbClr val="FF0000"/>
              </a:solidFill>
              <a:latin typeface="Arial" pitchFamily="34" charset="0"/>
            </a:endParaRPr>
          </a:p>
        </p:txBody>
      </p:sp>
      <p:sp>
        <p:nvSpPr>
          <p:cNvPr id="8197" name="Oval 283"/>
          <p:cNvSpPr>
            <a:spLocks noChangeArrowheads="1"/>
          </p:cNvSpPr>
          <p:nvPr/>
        </p:nvSpPr>
        <p:spPr bwMode="auto">
          <a:xfrm>
            <a:off x="319778" y="3970408"/>
            <a:ext cx="221210" cy="19637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200" b="1" dirty="0">
                <a:solidFill>
                  <a:srgbClr val="FF0000"/>
                </a:solidFill>
                <a:latin typeface="Arial" pitchFamily="34" charset="0"/>
              </a:rPr>
              <a:t>  </a:t>
            </a:r>
            <a:endParaRPr lang="en-US" altLang="de-DE" sz="200" b="1" dirty="0">
              <a:solidFill>
                <a:srgbClr val="FF0000"/>
              </a:solidFill>
              <a:latin typeface="Arial" pitchFamily="34" charset="0"/>
            </a:endParaRPr>
          </a:p>
        </p:txBody>
      </p:sp>
      <p:sp>
        <p:nvSpPr>
          <p:cNvPr id="8199" name="Rechteck 45"/>
          <p:cNvSpPr>
            <a:spLocks noChangeArrowheads="1"/>
          </p:cNvSpPr>
          <p:nvPr/>
        </p:nvSpPr>
        <p:spPr bwMode="auto">
          <a:xfrm>
            <a:off x="439738" y="1439734"/>
            <a:ext cx="8289925" cy="993775"/>
          </a:xfrm>
          <a:prstGeom prst="rect">
            <a:avLst/>
          </a:prstGeom>
          <a:ln>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3"/>
          </a:lnRef>
          <a:fillRef idx="2">
            <a:schemeClr val="accent3"/>
          </a:fillRef>
          <a:effectRef idx="1">
            <a:schemeClr val="accent3"/>
          </a:effectRef>
          <a:fontRef idx="minor">
            <a:schemeClr val="dk1"/>
          </a:fontRef>
        </p:style>
        <p:txBody>
          <a:bodyPr lIns="0" tIns="0" rIns="0" bIns="0"/>
          <a:lstStyle/>
          <a:p>
            <a:pPr>
              <a:spcBef>
                <a:spcPct val="0"/>
              </a:spcBef>
            </a:pPr>
            <a:endParaRPr lang="en-GB" altLang="de-DE">
              <a:solidFill>
                <a:srgbClr val="000000"/>
              </a:solidFill>
            </a:endParaRPr>
          </a:p>
        </p:txBody>
      </p:sp>
      <p:sp>
        <p:nvSpPr>
          <p:cNvPr id="8200" name="Titel 1"/>
          <p:cNvSpPr>
            <a:spLocks noGrp="1"/>
          </p:cNvSpPr>
          <p:nvPr>
            <p:ph type="title"/>
          </p:nvPr>
        </p:nvSpPr>
        <p:spPr/>
        <p:txBody>
          <a:bodyPr/>
          <a:lstStyle/>
          <a:p>
            <a:r>
              <a:rPr lang="de-DE" altLang="de-DE" dirty="0"/>
              <a:t>System - Skizze für </a:t>
            </a:r>
            <a:r>
              <a:rPr lang="de-DE" altLang="de-DE" dirty="0" err="1"/>
              <a:t>Prod</a:t>
            </a:r>
            <a:r>
              <a:rPr lang="de-DE" altLang="de-DE" dirty="0"/>
              <a:t> Process</a:t>
            </a:r>
            <a:endParaRPr lang="en-GB" altLang="de-DE" dirty="0"/>
          </a:p>
        </p:txBody>
      </p:sp>
      <p:sp>
        <p:nvSpPr>
          <p:cNvPr id="8201" name="Textfeld 9"/>
          <p:cNvSpPr txBox="1">
            <a:spLocks noChangeArrowheads="1"/>
          </p:cNvSpPr>
          <p:nvPr/>
        </p:nvSpPr>
        <p:spPr bwMode="auto">
          <a:xfrm>
            <a:off x="4875213" y="1473071"/>
            <a:ext cx="1317625" cy="168275"/>
          </a:xfrm>
          <a:prstGeom prst="rect">
            <a:avLst/>
          </a:prstGeom>
          <a:ln/>
        </p:spPr>
        <p:style>
          <a:lnRef idx="1">
            <a:schemeClr val="dk1"/>
          </a:lnRef>
          <a:fillRef idx="2">
            <a:schemeClr val="dk1"/>
          </a:fillRef>
          <a:effectRef idx="1">
            <a:schemeClr val="dk1"/>
          </a:effectRef>
          <a:fontRef idx="minor">
            <a:schemeClr val="dk1"/>
          </a:fontRef>
        </p:style>
        <p:txBody>
          <a:bodyPr wrap="square" lIns="0" tIns="7200" rIns="0" bIns="7200" anchor="ctr">
            <a:noAutofit/>
          </a:bodyPr>
          <a:lstStyle>
            <a:defPPr>
              <a:defRPr lang="de-DE"/>
            </a:defPPr>
            <a:lvl1pPr algn="ctr" eaLnBrk="1" hangingPunct="1">
              <a:defRPr sz="800">
                <a:solidFill>
                  <a:srgbClr val="FF0000"/>
                </a:solidFill>
                <a:latin typeface="Arial" pitchFamily="34" charset="0"/>
              </a:defRPr>
            </a:lvl1pPr>
            <a:lvl2pPr marL="742950" indent="-285750" eaLnBrk="0" hangingPunct="0">
              <a:defRPr>
                <a:solidFill>
                  <a:schemeClr val="accent2"/>
                </a:solidFill>
                <a:latin typeface="Arial Narrow" pitchFamily="34" charset="0"/>
              </a:defRPr>
            </a:lvl2pPr>
            <a:lvl3pPr marL="1143000" indent="-228600" eaLnBrk="0" hangingPunct="0">
              <a:defRPr>
                <a:solidFill>
                  <a:schemeClr val="accent2"/>
                </a:solidFill>
                <a:latin typeface="Arial Narrow" pitchFamily="34" charset="0"/>
              </a:defRPr>
            </a:lvl3pPr>
            <a:lvl4pPr marL="1600200" indent="-228600" eaLnBrk="0" hangingPunct="0">
              <a:defRPr>
                <a:solidFill>
                  <a:schemeClr val="accent2"/>
                </a:solidFill>
                <a:latin typeface="Arial Narrow" pitchFamily="34" charset="0"/>
              </a:defRPr>
            </a:lvl4pPr>
            <a:lvl5pPr marL="2057400" indent="-228600" eaLnBrk="0" hangingPunct="0">
              <a:defRPr>
                <a:solidFill>
                  <a:schemeClr val="accent2"/>
                </a:solidFill>
                <a:latin typeface="Arial Narrow" pitchFamily="34" charset="0"/>
              </a:defRPr>
            </a:lvl5pPr>
            <a:lvl6pPr marL="2514600" indent="-228600" algn="ctr" eaLnBrk="0" fontAlgn="base" hangingPunct="0">
              <a:spcBef>
                <a:spcPct val="0"/>
              </a:spcBef>
              <a:spcAft>
                <a:spcPct val="0"/>
              </a:spcAft>
              <a:defRPr>
                <a:solidFill>
                  <a:schemeClr val="accent2"/>
                </a:solidFill>
                <a:latin typeface="Arial Narrow" pitchFamily="34" charset="0"/>
              </a:defRPr>
            </a:lvl6pPr>
            <a:lvl7pPr marL="2971800" indent="-228600" algn="ctr" eaLnBrk="0" fontAlgn="base" hangingPunct="0">
              <a:spcBef>
                <a:spcPct val="0"/>
              </a:spcBef>
              <a:spcAft>
                <a:spcPct val="0"/>
              </a:spcAft>
              <a:defRPr>
                <a:solidFill>
                  <a:schemeClr val="accent2"/>
                </a:solidFill>
                <a:latin typeface="Arial Narrow" pitchFamily="34" charset="0"/>
              </a:defRPr>
            </a:lvl7pPr>
            <a:lvl8pPr marL="3429000" indent="-228600" algn="ctr" eaLnBrk="0" fontAlgn="base" hangingPunct="0">
              <a:spcBef>
                <a:spcPct val="0"/>
              </a:spcBef>
              <a:spcAft>
                <a:spcPct val="0"/>
              </a:spcAft>
              <a:defRPr>
                <a:solidFill>
                  <a:schemeClr val="accent2"/>
                </a:solidFill>
                <a:latin typeface="Arial Narrow" pitchFamily="34" charset="0"/>
              </a:defRPr>
            </a:lvl8pPr>
            <a:lvl9pPr marL="3886200" indent="-228600" algn="ctr" eaLnBrk="0" fontAlgn="base" hangingPunct="0">
              <a:spcBef>
                <a:spcPct val="0"/>
              </a:spcBef>
              <a:spcAft>
                <a:spcPct val="0"/>
              </a:spcAft>
              <a:defRPr>
                <a:solidFill>
                  <a:schemeClr val="accent2"/>
                </a:solidFill>
                <a:latin typeface="Arial Narrow" pitchFamily="34" charset="0"/>
              </a:defRPr>
            </a:lvl9pPr>
          </a:lstStyle>
          <a:p>
            <a:r>
              <a:rPr lang="de-DE" altLang="de-DE" dirty="0" err="1">
                <a:solidFill>
                  <a:schemeClr val="tx1"/>
                </a:solidFill>
              </a:rPr>
              <a:t>JobMgr</a:t>
            </a:r>
            <a:r>
              <a:rPr lang="de-DE" altLang="de-DE" dirty="0">
                <a:solidFill>
                  <a:schemeClr val="tx1"/>
                </a:solidFill>
              </a:rPr>
              <a:t> DB + </a:t>
            </a:r>
            <a:r>
              <a:rPr lang="de-DE" altLang="de-DE" dirty="0" err="1">
                <a:solidFill>
                  <a:schemeClr val="tx1"/>
                </a:solidFill>
              </a:rPr>
              <a:t>Config</a:t>
            </a:r>
            <a:endParaRPr lang="en-GB" altLang="de-DE" dirty="0">
              <a:solidFill>
                <a:schemeClr val="tx1"/>
              </a:solidFill>
            </a:endParaRPr>
          </a:p>
        </p:txBody>
      </p:sp>
      <p:sp>
        <p:nvSpPr>
          <p:cNvPr id="8202" name="AutoShape 3"/>
          <p:cNvSpPr>
            <a:spLocks noChangeArrowheads="1"/>
          </p:cNvSpPr>
          <p:nvPr/>
        </p:nvSpPr>
        <p:spPr bwMode="auto">
          <a:xfrm>
            <a:off x="6715125" y="1641346"/>
            <a:ext cx="1339850" cy="704850"/>
          </a:xfrm>
          <a:prstGeom prst="can">
            <a:avLst>
              <a:gd name="adj" fmla="val 16792"/>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spcBef>
                <a:spcPct val="0"/>
              </a:spcBef>
              <a:buClr>
                <a:srgbClr val="A3A3A3"/>
              </a:buClr>
              <a:buSzPct val="80000"/>
              <a:buFont typeface="Wingdings 3" pitchFamily="18" charset="2"/>
              <a:buNone/>
            </a:pPr>
            <a:r>
              <a:rPr lang="de-DE" altLang="de-DE" sz="1100" b="1" dirty="0" err="1">
                <a:solidFill>
                  <a:srgbClr val="000000"/>
                </a:solidFill>
              </a:rPr>
              <a:t>JobServer</a:t>
            </a:r>
            <a:endParaRPr lang="de-DE" altLang="de-DE" sz="1100" b="1" dirty="0">
              <a:solidFill>
                <a:srgbClr val="000000"/>
              </a:solidFill>
            </a:endParaRPr>
          </a:p>
          <a:p>
            <a:pPr algn="ctr">
              <a:spcBef>
                <a:spcPct val="0"/>
              </a:spcBef>
              <a:buClr>
                <a:srgbClr val="A3A3A3"/>
              </a:buClr>
              <a:buSzPct val="80000"/>
              <a:buFont typeface="Wingdings 3" pitchFamily="18" charset="2"/>
              <a:buNone/>
            </a:pPr>
            <a:r>
              <a:rPr lang="de-DE" altLang="de-DE" sz="1100" b="1" dirty="0">
                <a:solidFill>
                  <a:srgbClr val="000000"/>
                </a:solidFill>
              </a:rPr>
              <a:t>DB (MSSQL)</a:t>
            </a:r>
          </a:p>
        </p:txBody>
      </p:sp>
      <p:sp>
        <p:nvSpPr>
          <p:cNvPr id="8203" name="AutoShape 4"/>
          <p:cNvSpPr>
            <a:spLocks noChangeArrowheads="1"/>
          </p:cNvSpPr>
          <p:nvPr/>
        </p:nvSpPr>
        <p:spPr bwMode="auto">
          <a:xfrm>
            <a:off x="1004888" y="1806446"/>
            <a:ext cx="1246187" cy="612775"/>
          </a:xfrm>
          <a:prstGeom prst="can">
            <a:avLst>
              <a:gd name="adj" fmla="val 20139"/>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spcBef>
                <a:spcPct val="0"/>
              </a:spcBef>
              <a:buClr>
                <a:srgbClr val="A3A3A3"/>
              </a:buClr>
              <a:buSzPct val="80000"/>
              <a:buFont typeface="Wingdings 3" pitchFamily="18" charset="2"/>
              <a:buNone/>
            </a:pPr>
            <a:r>
              <a:rPr lang="de-DE" altLang="de-DE" sz="1100" b="1" dirty="0">
                <a:solidFill>
                  <a:srgbClr val="000000"/>
                </a:solidFill>
              </a:rPr>
              <a:t>Teamcenter</a:t>
            </a:r>
          </a:p>
        </p:txBody>
      </p:sp>
      <p:sp>
        <p:nvSpPr>
          <p:cNvPr id="8204" name="Freihandform 13"/>
          <p:cNvSpPr>
            <a:spLocks/>
          </p:cNvSpPr>
          <p:nvPr/>
        </p:nvSpPr>
        <p:spPr bwMode="auto">
          <a:xfrm>
            <a:off x="2057400" y="1514346"/>
            <a:ext cx="2881313" cy="354013"/>
          </a:xfrm>
          <a:custGeom>
            <a:avLst/>
            <a:gdLst>
              <a:gd name="T0" fmla="*/ 0 w 1676"/>
              <a:gd name="T1" fmla="*/ 2147483647 h 223"/>
              <a:gd name="T2" fmla="*/ 2147483647 w 1676"/>
              <a:gd name="T3" fmla="*/ 45362877 h 223"/>
              <a:gd name="T4" fmla="*/ 2147483647 w 1676"/>
              <a:gd name="T5" fmla="*/ 2147483647 h 223"/>
              <a:gd name="T6" fmla="*/ 0 60000 65536"/>
              <a:gd name="T7" fmla="*/ 0 60000 65536"/>
              <a:gd name="T8" fmla="*/ 0 60000 65536"/>
            </a:gdLst>
            <a:ahLst/>
            <a:cxnLst>
              <a:cxn ang="T6">
                <a:pos x="T0" y="T1"/>
              </a:cxn>
              <a:cxn ang="T7">
                <a:pos x="T2" y="T3"/>
              </a:cxn>
              <a:cxn ang="T8">
                <a:pos x="T4" y="T5"/>
              </a:cxn>
            </a:cxnLst>
            <a:rect l="0" t="0" r="r" b="b"/>
            <a:pathLst>
              <a:path w="1676" h="223">
                <a:moveTo>
                  <a:pt x="0" y="223"/>
                </a:moveTo>
                <a:cubicBezTo>
                  <a:pt x="150" y="187"/>
                  <a:pt x="619" y="10"/>
                  <a:pt x="898" y="5"/>
                </a:cubicBezTo>
                <a:cubicBezTo>
                  <a:pt x="1177" y="0"/>
                  <a:pt x="1514" y="153"/>
                  <a:pt x="1676" y="192"/>
                </a:cubicBezTo>
              </a:path>
            </a:pathLst>
          </a:custGeom>
          <a:noFill/>
          <a:ln w="22225" algn="ctr">
            <a:solidFill>
              <a:srgbClr val="FFCC00"/>
            </a:solidFill>
            <a:prstDash val="dash"/>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de-DE">
              <a:solidFill>
                <a:srgbClr val="FF0000"/>
              </a:solidFill>
            </a:endParaRPr>
          </a:p>
        </p:txBody>
      </p:sp>
      <p:cxnSp>
        <p:nvCxnSpPr>
          <p:cNvPr id="8205" name="Gerade Verbindung mit Pfeil 17"/>
          <p:cNvCxnSpPr>
            <a:cxnSpLocks noChangeShapeType="1"/>
          </p:cNvCxnSpPr>
          <p:nvPr/>
        </p:nvCxnSpPr>
        <p:spPr bwMode="auto">
          <a:xfrm flipV="1">
            <a:off x="3057525" y="1895346"/>
            <a:ext cx="1887538" cy="93663"/>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07" name="Gewinkelte Verbindung 24"/>
          <p:cNvCxnSpPr>
            <a:cxnSpLocks noChangeShapeType="1"/>
            <a:stCxn id="8203" idx="1"/>
            <a:endCxn id="8212" idx="0"/>
          </p:cNvCxnSpPr>
          <p:nvPr/>
        </p:nvCxnSpPr>
        <p:spPr bwMode="auto">
          <a:xfrm rot="5400000" flipV="1">
            <a:off x="2653507" y="781714"/>
            <a:ext cx="38100" cy="2087563"/>
          </a:xfrm>
          <a:prstGeom prst="bentConnector3">
            <a:avLst>
              <a:gd name="adj1" fmla="val -6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8210" name="Picture 6" descr="V:\JobManager\ProgEntw\Ver02\08-Icons-und-Logos\LogosZurSoftware\JobServerAppl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9350" y="1698496"/>
            <a:ext cx="1233488"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2"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75" y="1844546"/>
            <a:ext cx="541338"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213" name="Gerade Verbindung mit Pfeil 33"/>
          <p:cNvCxnSpPr>
            <a:cxnSpLocks noChangeShapeType="1"/>
            <a:stCxn id="8210" idx="3"/>
            <a:endCxn id="8202" idx="2"/>
          </p:cNvCxnSpPr>
          <p:nvPr/>
        </p:nvCxnSpPr>
        <p:spPr bwMode="auto">
          <a:xfrm>
            <a:off x="6192838" y="1992184"/>
            <a:ext cx="522287" cy="1587"/>
          </a:xfrm>
          <a:prstGeom prst="straightConnector1">
            <a:avLst/>
          </a:prstGeom>
          <a:noFill/>
          <a:ln w="12700" algn="ctr">
            <a:solidFill>
              <a:srgbClr val="0099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15" name="Flussdiagramm: Magnetplattenspeicher 44"/>
          <p:cNvSpPr>
            <a:spLocks noChangeArrowheads="1"/>
          </p:cNvSpPr>
          <p:nvPr/>
        </p:nvSpPr>
        <p:spPr bwMode="auto">
          <a:xfrm>
            <a:off x="555625" y="1500059"/>
            <a:ext cx="315913" cy="260350"/>
          </a:xfrm>
          <a:prstGeom prst="flowChartMagneticDisk">
            <a:avLst/>
          </a:prstGeom>
          <a:ln>
            <a:headEnd/>
            <a:tailEnd/>
          </a:ln>
        </p:spPr>
        <p:style>
          <a:lnRef idx="1">
            <a:schemeClr val="dk1"/>
          </a:lnRef>
          <a:fillRef idx="2">
            <a:schemeClr val="dk1"/>
          </a:fillRef>
          <a:effectRef idx="1">
            <a:schemeClr val="dk1"/>
          </a:effectRef>
          <a:fontRef idx="minor">
            <a:schemeClr val="dk1"/>
          </a:fontRef>
        </p:style>
        <p:txBody>
          <a:bodyPr lIns="0" tIns="0" rIns="0" bIns="0" anchor="ctr" anchorCtr="1"/>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a:solidFill>
                  <a:srgbClr val="FF0000"/>
                </a:solidFill>
                <a:latin typeface="Arial" pitchFamily="34" charset="0"/>
              </a:rPr>
              <a:t>Vol1</a:t>
            </a:r>
            <a:endParaRPr lang="en-GB" altLang="de-DE">
              <a:solidFill>
                <a:srgbClr val="FF0000"/>
              </a:solidFill>
              <a:latin typeface="Arial" pitchFamily="34" charset="0"/>
            </a:endParaRPr>
          </a:p>
        </p:txBody>
      </p:sp>
      <p:sp>
        <p:nvSpPr>
          <p:cNvPr id="8216" name="Flussdiagramm: Magnetplattenspeicher 69"/>
          <p:cNvSpPr>
            <a:spLocks noChangeArrowheads="1"/>
          </p:cNvSpPr>
          <p:nvPr/>
        </p:nvSpPr>
        <p:spPr bwMode="auto">
          <a:xfrm>
            <a:off x="558800" y="1804859"/>
            <a:ext cx="315913" cy="260350"/>
          </a:xfrm>
          <a:prstGeom prst="flowChartMagneticDisk">
            <a:avLst/>
          </a:prstGeom>
          <a:ln>
            <a:headEnd/>
            <a:tailEnd/>
          </a:ln>
        </p:spPr>
        <p:style>
          <a:lnRef idx="1">
            <a:schemeClr val="dk1"/>
          </a:lnRef>
          <a:fillRef idx="2">
            <a:schemeClr val="dk1"/>
          </a:fillRef>
          <a:effectRef idx="1">
            <a:schemeClr val="dk1"/>
          </a:effectRef>
          <a:fontRef idx="minor">
            <a:schemeClr val="dk1"/>
          </a:fontRef>
        </p:style>
        <p:txBody>
          <a:bodyPr lIns="0" tIns="0" rIns="0" bIns="0" anchor="ctr" anchorCtr="1"/>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a:solidFill>
                  <a:srgbClr val="FF0000"/>
                </a:solidFill>
                <a:latin typeface="Arial" pitchFamily="34" charset="0"/>
              </a:rPr>
              <a:t>Vol2</a:t>
            </a:r>
            <a:endParaRPr lang="en-GB" altLang="de-DE">
              <a:solidFill>
                <a:srgbClr val="FF0000"/>
              </a:solidFill>
              <a:latin typeface="Arial" pitchFamily="34" charset="0"/>
            </a:endParaRPr>
          </a:p>
        </p:txBody>
      </p:sp>
      <p:sp>
        <p:nvSpPr>
          <p:cNvPr id="8217" name="Flussdiagramm: Magnetplattenspeicher 70"/>
          <p:cNvSpPr>
            <a:spLocks noChangeArrowheads="1"/>
          </p:cNvSpPr>
          <p:nvPr/>
        </p:nvSpPr>
        <p:spPr bwMode="auto">
          <a:xfrm>
            <a:off x="555625" y="2141409"/>
            <a:ext cx="315913" cy="260350"/>
          </a:xfrm>
          <a:prstGeom prst="flowChartMagneticDisk">
            <a:avLst/>
          </a:prstGeom>
          <a:ln>
            <a:headEnd/>
            <a:tailEnd/>
          </a:ln>
        </p:spPr>
        <p:style>
          <a:lnRef idx="1">
            <a:schemeClr val="dk1"/>
          </a:lnRef>
          <a:fillRef idx="2">
            <a:schemeClr val="dk1"/>
          </a:fillRef>
          <a:effectRef idx="1">
            <a:schemeClr val="dk1"/>
          </a:effectRef>
          <a:fontRef idx="minor">
            <a:schemeClr val="dk1"/>
          </a:fontRef>
        </p:style>
        <p:txBody>
          <a:bodyPr lIns="0" tIns="0" rIns="0" bIns="0" anchor="ctr" anchorCtr="1"/>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a:solidFill>
                  <a:srgbClr val="FF0000"/>
                </a:solidFill>
                <a:latin typeface="Arial" pitchFamily="34" charset="0"/>
              </a:rPr>
              <a:t>Vol3</a:t>
            </a:r>
            <a:endParaRPr lang="en-GB" altLang="de-DE">
              <a:solidFill>
                <a:srgbClr val="FF0000"/>
              </a:solidFill>
              <a:latin typeface="Arial" pitchFamily="34" charset="0"/>
            </a:endParaRPr>
          </a:p>
        </p:txBody>
      </p:sp>
      <p:sp>
        <p:nvSpPr>
          <p:cNvPr id="8222" name="Textfeld 83"/>
          <p:cNvSpPr txBox="1">
            <a:spLocks noChangeArrowheads="1"/>
          </p:cNvSpPr>
          <p:nvPr/>
        </p:nvSpPr>
        <p:spPr bwMode="auto">
          <a:xfrm rot="980063">
            <a:off x="4230970" y="1534152"/>
            <a:ext cx="493360" cy="137651"/>
          </a:xfrm>
          <a:prstGeom prst="rect">
            <a:avLst/>
          </a:prstGeom>
          <a:ln/>
        </p:spPr>
        <p:style>
          <a:lnRef idx="1">
            <a:schemeClr val="dk1"/>
          </a:lnRef>
          <a:fillRef idx="2">
            <a:schemeClr val="dk1"/>
          </a:fillRef>
          <a:effectRef idx="1">
            <a:schemeClr val="dk1"/>
          </a:effectRef>
          <a:fontRef idx="minor">
            <a:schemeClr val="dk1"/>
          </a:fontRef>
        </p:style>
        <p:txBody>
          <a:bodyPr wrap="square" lIns="0" tIns="7200" rIns="0" bIns="7200">
            <a:spAutoFit/>
          </a:bodyPr>
          <a:lstStyle>
            <a:defPPr>
              <a:defRPr lang="de-DE"/>
            </a:defPPr>
            <a:lvl1pPr algn="ctr" eaLnBrk="1" hangingPunct="1">
              <a:defRPr sz="800">
                <a:solidFill>
                  <a:srgbClr val="FF0000"/>
                </a:solidFill>
                <a:latin typeface="Arial" pitchFamily="34" charset="0"/>
              </a:defRPr>
            </a:lvl1pPr>
            <a:lvl2pPr marL="742950" indent="-285750" eaLnBrk="0" hangingPunct="0">
              <a:defRPr>
                <a:solidFill>
                  <a:schemeClr val="accent2"/>
                </a:solidFill>
                <a:latin typeface="Arial Narrow" pitchFamily="34" charset="0"/>
              </a:defRPr>
            </a:lvl2pPr>
            <a:lvl3pPr marL="1143000" indent="-228600" eaLnBrk="0" hangingPunct="0">
              <a:defRPr>
                <a:solidFill>
                  <a:schemeClr val="accent2"/>
                </a:solidFill>
                <a:latin typeface="Arial Narrow" pitchFamily="34" charset="0"/>
              </a:defRPr>
            </a:lvl3pPr>
            <a:lvl4pPr marL="1600200" indent="-228600" eaLnBrk="0" hangingPunct="0">
              <a:defRPr>
                <a:solidFill>
                  <a:schemeClr val="accent2"/>
                </a:solidFill>
                <a:latin typeface="Arial Narrow" pitchFamily="34" charset="0"/>
              </a:defRPr>
            </a:lvl4pPr>
            <a:lvl5pPr marL="2057400" indent="-228600" eaLnBrk="0" hangingPunct="0">
              <a:defRPr>
                <a:solidFill>
                  <a:schemeClr val="accent2"/>
                </a:solidFill>
                <a:latin typeface="Arial Narrow" pitchFamily="34" charset="0"/>
              </a:defRPr>
            </a:lvl5pPr>
            <a:lvl6pPr marL="2514600" indent="-228600" algn="ctr" eaLnBrk="0" fontAlgn="base" hangingPunct="0">
              <a:spcBef>
                <a:spcPct val="0"/>
              </a:spcBef>
              <a:spcAft>
                <a:spcPct val="0"/>
              </a:spcAft>
              <a:defRPr>
                <a:solidFill>
                  <a:schemeClr val="accent2"/>
                </a:solidFill>
                <a:latin typeface="Arial Narrow" pitchFamily="34" charset="0"/>
              </a:defRPr>
            </a:lvl6pPr>
            <a:lvl7pPr marL="2971800" indent="-228600" algn="ctr" eaLnBrk="0" fontAlgn="base" hangingPunct="0">
              <a:spcBef>
                <a:spcPct val="0"/>
              </a:spcBef>
              <a:spcAft>
                <a:spcPct val="0"/>
              </a:spcAft>
              <a:defRPr>
                <a:solidFill>
                  <a:schemeClr val="accent2"/>
                </a:solidFill>
                <a:latin typeface="Arial Narrow" pitchFamily="34" charset="0"/>
              </a:defRPr>
            </a:lvl7pPr>
            <a:lvl8pPr marL="3429000" indent="-228600" algn="ctr" eaLnBrk="0" fontAlgn="base" hangingPunct="0">
              <a:spcBef>
                <a:spcPct val="0"/>
              </a:spcBef>
              <a:spcAft>
                <a:spcPct val="0"/>
              </a:spcAft>
              <a:defRPr>
                <a:solidFill>
                  <a:schemeClr val="accent2"/>
                </a:solidFill>
                <a:latin typeface="Arial Narrow" pitchFamily="34" charset="0"/>
              </a:defRPr>
            </a:lvl8pPr>
            <a:lvl9pPr marL="3886200" indent="-228600" algn="ctr" eaLnBrk="0" fontAlgn="base" hangingPunct="0">
              <a:spcBef>
                <a:spcPct val="0"/>
              </a:spcBef>
              <a:spcAft>
                <a:spcPct val="0"/>
              </a:spcAft>
              <a:defRPr>
                <a:solidFill>
                  <a:schemeClr val="accent2"/>
                </a:solidFill>
                <a:latin typeface="Arial Narrow" pitchFamily="34" charset="0"/>
              </a:defRPr>
            </a:lvl9pPr>
          </a:lstStyle>
          <a:p>
            <a:r>
              <a:rPr lang="de-DE" altLang="de-DE" dirty="0">
                <a:solidFill>
                  <a:schemeClr val="tx1"/>
                </a:solidFill>
              </a:rPr>
              <a:t>Import</a:t>
            </a:r>
            <a:endParaRPr lang="en-GB" altLang="de-DE" dirty="0">
              <a:solidFill>
                <a:schemeClr val="tx1"/>
              </a:solidFill>
            </a:endParaRPr>
          </a:p>
        </p:txBody>
      </p:sp>
      <p:sp>
        <p:nvSpPr>
          <p:cNvPr id="8224" name="Textfeld 92"/>
          <p:cNvSpPr txBox="1">
            <a:spLocks noChangeArrowheads="1"/>
          </p:cNvSpPr>
          <p:nvPr/>
        </p:nvSpPr>
        <p:spPr bwMode="auto">
          <a:xfrm>
            <a:off x="1940718" y="1506563"/>
            <a:ext cx="744030" cy="246221"/>
          </a:xfrm>
          <a:prstGeom prst="rect">
            <a:avLst/>
          </a:prstGeom>
          <a:ln/>
        </p:spPr>
        <p:style>
          <a:lnRef idx="1">
            <a:schemeClr val="dk1"/>
          </a:lnRef>
          <a:fillRef idx="2">
            <a:schemeClr val="dk1"/>
          </a:fillRef>
          <a:effectRef idx="1">
            <a:schemeClr val="dk1"/>
          </a:effectRef>
          <a:fontRef idx="minor">
            <a:schemeClr val="dk1"/>
          </a:fontRef>
        </p:style>
        <p:txBody>
          <a:bodyPr wrap="square" lIns="0" tIns="0" rIns="0" bIns="0">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algn="ctr" eaLnBrk="1" hangingPunct="1"/>
            <a:r>
              <a:rPr lang="de-DE" altLang="de-DE" sz="800" dirty="0">
                <a:solidFill>
                  <a:schemeClr val="tx1"/>
                </a:solidFill>
                <a:latin typeface="Arial" pitchFamily="34" charset="0"/>
              </a:rPr>
              <a:t>Process via 2-tier </a:t>
            </a:r>
            <a:endParaRPr lang="en-GB" altLang="de-DE" sz="800" dirty="0">
              <a:solidFill>
                <a:schemeClr val="tx1"/>
              </a:solidFill>
              <a:latin typeface="Arial" pitchFamily="34" charset="0"/>
            </a:endParaRPr>
          </a:p>
        </p:txBody>
      </p:sp>
      <p:sp>
        <p:nvSpPr>
          <p:cNvPr id="34" name="Rechteck 33"/>
          <p:cNvSpPr/>
          <p:nvPr/>
        </p:nvSpPr>
        <p:spPr bwMode="auto">
          <a:xfrm>
            <a:off x="441124" y="1052736"/>
            <a:ext cx="8288539" cy="288157"/>
          </a:xfrm>
          <a:prstGeom prst="rect">
            <a:avLst/>
          </a:prstGeom>
          <a:ln/>
        </p:spPr>
        <p:style>
          <a:lnRef idx="1">
            <a:schemeClr val="accent3"/>
          </a:lnRef>
          <a:fillRef idx="2">
            <a:schemeClr val="accent3"/>
          </a:fillRef>
          <a:effectRef idx="1">
            <a:schemeClr val="accent3"/>
          </a:effectRef>
          <a:fontRef idx="minor">
            <a:schemeClr val="dk1"/>
          </a:fontRef>
        </p:style>
        <p:txBody>
          <a:bodyPr wrap="square" lIns="36005" tIns="36005" rIns="36005" bIns="36005">
            <a:spAutoFit/>
          </a:bodyPr>
          <a:lstStyle/>
          <a:p>
            <a:pPr fontAlgn="auto">
              <a:spcBef>
                <a:spcPct val="0"/>
              </a:spcBef>
              <a:spcAft>
                <a:spcPts val="0"/>
              </a:spcAft>
            </a:pPr>
            <a:r>
              <a:rPr lang="de-DE" sz="1400" kern="0" dirty="0">
                <a:solidFill>
                  <a:srgbClr val="000000"/>
                </a:solidFill>
                <a:latin typeface="Arial"/>
              </a:rPr>
              <a:t>#</a:t>
            </a:r>
            <a:r>
              <a:rPr lang="de-DE" sz="1400" kern="0" dirty="0" err="1">
                <a:solidFill>
                  <a:srgbClr val="000000"/>
                </a:solidFill>
                <a:latin typeface="Arial"/>
              </a:rPr>
              <a:t>TCVer</a:t>
            </a:r>
            <a:r>
              <a:rPr lang="de-DE" sz="1400" kern="0" dirty="0">
                <a:solidFill>
                  <a:srgbClr val="000000"/>
                </a:solidFill>
                <a:latin typeface="Arial"/>
              </a:rPr>
              <a:t># + #</a:t>
            </a:r>
            <a:r>
              <a:rPr lang="de-DE" sz="1400" kern="0" dirty="0" err="1">
                <a:solidFill>
                  <a:srgbClr val="000000"/>
                </a:solidFill>
                <a:latin typeface="Arial"/>
              </a:rPr>
              <a:t>NXVer</a:t>
            </a:r>
            <a:r>
              <a:rPr lang="de-DE" sz="1400" kern="0" dirty="0">
                <a:solidFill>
                  <a:srgbClr val="000000"/>
                </a:solidFill>
                <a:latin typeface="Arial"/>
              </a:rPr>
              <a:t>#</a:t>
            </a:r>
            <a:r>
              <a:rPr lang="en-GB" sz="1400" kern="0" dirty="0">
                <a:solidFill>
                  <a:srgbClr val="000000"/>
                </a:solidFill>
                <a:latin typeface="Arial"/>
              </a:rPr>
              <a:t>	DB= #</a:t>
            </a:r>
            <a:r>
              <a:rPr lang="en-GB" sz="1400" kern="0" dirty="0" err="1">
                <a:solidFill>
                  <a:srgbClr val="000000"/>
                </a:solidFill>
                <a:latin typeface="Arial"/>
              </a:rPr>
              <a:t>TCSIteId</a:t>
            </a:r>
            <a:r>
              <a:rPr lang="en-GB" sz="1400" kern="0" dirty="0">
                <a:solidFill>
                  <a:srgbClr val="000000"/>
                </a:solidFill>
                <a:latin typeface="Arial"/>
              </a:rPr>
              <a:t>#</a:t>
            </a:r>
          </a:p>
        </p:txBody>
      </p:sp>
      <p:pic>
        <p:nvPicPr>
          <p:cNvPr id="8230"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8413" y="1844546"/>
            <a:ext cx="541337"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231" name="Gerade Verbindung mit Pfeil 17"/>
          <p:cNvCxnSpPr>
            <a:cxnSpLocks noChangeShapeType="1"/>
            <a:stCxn id="8212" idx="3"/>
          </p:cNvCxnSpPr>
          <p:nvPr/>
        </p:nvCxnSpPr>
        <p:spPr bwMode="auto">
          <a:xfrm flipV="1">
            <a:off x="3986213" y="2058859"/>
            <a:ext cx="946150" cy="44450"/>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44" name="Gerade Verbindung mit Pfeil 88"/>
          <p:cNvCxnSpPr>
            <a:cxnSpLocks noChangeShapeType="1"/>
            <a:stCxn id="8230" idx="0"/>
          </p:cNvCxnSpPr>
          <p:nvPr/>
        </p:nvCxnSpPr>
        <p:spPr bwMode="auto">
          <a:xfrm flipV="1">
            <a:off x="2809875" y="1587371"/>
            <a:ext cx="0" cy="257175"/>
          </a:xfrm>
          <a:prstGeom prst="straightConnector1">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feld 90"/>
          <p:cNvSpPr txBox="1"/>
          <p:nvPr/>
        </p:nvSpPr>
        <p:spPr>
          <a:xfrm rot="16200000">
            <a:off x="-252197" y="1804232"/>
            <a:ext cx="1017157" cy="288157"/>
          </a:xfrm>
          <a:prstGeom prst="rect">
            <a:avLst/>
          </a:prstGeom>
        </p:spPr>
        <p:style>
          <a:lnRef idx="1">
            <a:schemeClr val="accent2"/>
          </a:lnRef>
          <a:fillRef idx="2">
            <a:schemeClr val="accent2"/>
          </a:fillRef>
          <a:effectRef idx="1">
            <a:schemeClr val="accent2"/>
          </a:effectRef>
          <a:fontRef idx="minor">
            <a:schemeClr val="dk1"/>
          </a:fontRef>
        </p:style>
        <p:txBody>
          <a:bodyPr wrap="square" lIns="36005" tIns="36005" rIns="36005" bIns="36005">
            <a:spAutoFit/>
          </a:bodyPr>
          <a:lstStyle>
            <a:defPPr>
              <a:defRPr lang="de-DE"/>
            </a:defPPr>
            <a:lvl1pPr algn="ctr">
              <a:spcBef>
                <a:spcPct val="0"/>
              </a:spcBef>
              <a:defRPr>
                <a:solidFill>
                  <a:srgbClr val="000000"/>
                </a:solidFill>
                <a:latin typeface="+mn-lt"/>
              </a:defRPr>
            </a:lvl1pPr>
            <a:lvl2pPr>
              <a:defRPr>
                <a:solidFill>
                  <a:schemeClr val="dk1"/>
                </a:solidFill>
                <a:latin typeface="+mn-lt"/>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r>
              <a:rPr lang="de-DE"/>
              <a:t>Standort</a:t>
            </a:r>
            <a:endParaRPr lang="en-GB" dirty="0"/>
          </a:p>
        </p:txBody>
      </p:sp>
      <p:graphicFrame>
        <p:nvGraphicFramePr>
          <p:cNvPr id="5415" name="Group 295"/>
          <p:cNvGraphicFramePr>
            <a:graphicFrameLocks noGrp="1"/>
          </p:cNvGraphicFramePr>
          <p:nvPr>
            <p:extLst>
              <p:ext uri="{D42A27DB-BD31-4B8C-83A1-F6EECF244321}">
                <p14:modId xmlns:p14="http://schemas.microsoft.com/office/powerpoint/2010/main" val="3138988784"/>
              </p:ext>
            </p:extLst>
          </p:nvPr>
        </p:nvGraphicFramePr>
        <p:xfrm>
          <a:off x="303847" y="2798634"/>
          <a:ext cx="4943240" cy="1409338"/>
        </p:xfrm>
        <a:graphic>
          <a:graphicData uri="http://schemas.openxmlformats.org/drawingml/2006/table">
            <a:tbl>
              <a:tblPr/>
              <a:tblGrid>
                <a:gridCol w="284632">
                  <a:extLst>
                    <a:ext uri="{9D8B030D-6E8A-4147-A177-3AD203B41FA5}">
                      <a16:colId xmlns:a16="http://schemas.microsoft.com/office/drawing/2014/main" val="20000"/>
                    </a:ext>
                  </a:extLst>
                </a:gridCol>
                <a:gridCol w="2534672">
                  <a:extLst>
                    <a:ext uri="{9D8B030D-6E8A-4147-A177-3AD203B41FA5}">
                      <a16:colId xmlns:a16="http://schemas.microsoft.com/office/drawing/2014/main" val="20001"/>
                    </a:ext>
                  </a:extLst>
                </a:gridCol>
                <a:gridCol w="2123936">
                  <a:extLst>
                    <a:ext uri="{9D8B030D-6E8A-4147-A177-3AD203B41FA5}">
                      <a16:colId xmlns:a16="http://schemas.microsoft.com/office/drawing/2014/main" val="20002"/>
                    </a:ext>
                  </a:extLst>
                </a:gridCol>
              </a:tblGrid>
              <a:tr h="259525">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1" i="0" u="none" strike="noStrike" cap="none" normalizeH="0" baseline="0" dirty="0" err="1">
                          <a:ln>
                            <a:noFill/>
                          </a:ln>
                          <a:solidFill>
                            <a:schemeClr val="tx1"/>
                          </a:solidFill>
                          <a:effectLst/>
                          <a:latin typeface="Arial" pitchFamily="34" charset="0"/>
                        </a:rPr>
                        <a:t>Nr</a:t>
                      </a:r>
                      <a:endParaRPr kumimoji="0" lang="en-US" sz="1200" b="1" i="0" u="none" strike="noStrike" cap="none" normalizeH="0" baseline="0" dirty="0">
                        <a:ln>
                          <a:noFill/>
                        </a:ln>
                        <a:solidFill>
                          <a:schemeClr val="tx1"/>
                        </a:solidFill>
                        <a:effectLst/>
                        <a:latin typeface="Arial" pitchFamily="34" charset="0"/>
                      </a:endParaRPr>
                    </a:p>
                  </a:txBody>
                  <a:tcPr marL="39004" marR="39004" marT="17979" marB="17979"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1" i="0" u="none" strike="noStrike" cap="none" normalizeH="0" baseline="0" dirty="0">
                          <a:ln>
                            <a:noFill/>
                          </a:ln>
                          <a:solidFill>
                            <a:schemeClr val="tx1"/>
                          </a:solidFill>
                          <a:effectLst/>
                          <a:latin typeface="Arial" pitchFamily="34" charset="0"/>
                        </a:rPr>
                        <a:t>Deskription</a:t>
                      </a:r>
                      <a:endParaRPr kumimoji="0" lang="en-US" sz="1200" b="1" i="0" u="none" strike="noStrike" cap="none" normalizeH="0" baseline="0" dirty="0">
                        <a:ln>
                          <a:noFill/>
                        </a:ln>
                        <a:solidFill>
                          <a:schemeClr val="tx1"/>
                        </a:solidFill>
                        <a:effectLst/>
                        <a:latin typeface="Arial" pitchFamily="34" charset="0"/>
                      </a:endParaRPr>
                    </a:p>
                  </a:txBody>
                  <a:tcPr marL="39004" marR="39004" marT="17979" marB="17979"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1" i="0" u="none" strike="noStrike" cap="none" normalizeH="0" baseline="0" dirty="0">
                          <a:ln>
                            <a:noFill/>
                          </a:ln>
                          <a:solidFill>
                            <a:schemeClr val="tx1"/>
                          </a:solidFill>
                          <a:effectLst/>
                          <a:latin typeface="Arial" pitchFamily="34" charset="0"/>
                        </a:rPr>
                        <a:t>Connect via:</a:t>
                      </a:r>
                      <a:endParaRPr kumimoji="0" lang="en-US" sz="1200" b="1" i="0" u="none" strike="noStrike" cap="none" normalizeH="0" baseline="0" dirty="0">
                        <a:ln>
                          <a:noFill/>
                        </a:ln>
                        <a:solidFill>
                          <a:schemeClr val="tx1"/>
                        </a:solidFill>
                        <a:effectLst/>
                        <a:latin typeface="Arial" pitchFamily="34" charset="0"/>
                      </a:endParaRPr>
                    </a:p>
                  </a:txBody>
                  <a:tcPr marL="39004" marR="39004" marT="17979" marB="17979"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9525">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1" i="0" u="none" strike="noStrike" cap="none" normalizeH="0" baseline="0" dirty="0">
                          <a:ln>
                            <a:noFill/>
                          </a:ln>
                          <a:solidFill>
                            <a:schemeClr val="tx1"/>
                          </a:solidFill>
                          <a:effectLst/>
                          <a:latin typeface="Arial" pitchFamily="34" charset="0"/>
                        </a:rPr>
                        <a:t>C1</a:t>
                      </a:r>
                      <a:endParaRPr kumimoji="0" lang="en-US" sz="1100" b="1"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0" i="0" u="none" strike="noStrike" cap="none" normalizeH="0" baseline="0" dirty="0">
                          <a:ln>
                            <a:noFill/>
                          </a:ln>
                          <a:solidFill>
                            <a:schemeClr val="tx1"/>
                          </a:solidFill>
                          <a:effectLst/>
                          <a:latin typeface="Arial" pitchFamily="34" charset="0"/>
                        </a:rPr>
                        <a:t>Kommunikation </a:t>
                      </a:r>
                      <a:r>
                        <a:rPr kumimoji="0" lang="de-DE" sz="1100" b="0" i="0" u="none" strike="noStrike" cap="none" normalizeH="0" baseline="0" dirty="0" err="1">
                          <a:ln>
                            <a:noFill/>
                          </a:ln>
                          <a:solidFill>
                            <a:schemeClr val="tx1"/>
                          </a:solidFill>
                          <a:effectLst/>
                          <a:latin typeface="Arial" pitchFamily="34" charset="0"/>
                        </a:rPr>
                        <a:t>JobServer</a:t>
                      </a:r>
                      <a:r>
                        <a:rPr kumimoji="0" lang="de-DE" sz="1100" b="0" i="0" u="none" strike="noStrike" cap="none" normalizeH="0" baseline="0" dirty="0">
                          <a:ln>
                            <a:noFill/>
                          </a:ln>
                          <a:solidFill>
                            <a:schemeClr val="tx1"/>
                          </a:solidFill>
                          <a:effectLst/>
                          <a:latin typeface="Arial" pitchFamily="34" charset="0"/>
                        </a:rPr>
                        <a:t> MS-SQL</a:t>
                      </a:r>
                      <a:endParaRPr kumimoji="0" lang="en-US" sz="11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fr-FR" sz="1200" b="0" i="0" u="none" strike="noStrike" cap="none" normalizeH="0" baseline="0">
                          <a:ln>
                            <a:noFill/>
                          </a:ln>
                          <a:solidFill>
                            <a:schemeClr val="tx1"/>
                          </a:solidFill>
                          <a:effectLst/>
                          <a:latin typeface="Arial" pitchFamily="34" charset="0"/>
                        </a:rPr>
                        <a:t>TCP:1433 UDP: 1434</a:t>
                      </a:r>
                      <a:endParaRPr kumimoji="0" lang="en-US" sz="1200" b="0" i="0" u="none" strike="noStrike" cap="none" normalizeH="0" baseline="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59525">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1" i="0" u="none" strike="noStrike" cap="none" normalizeH="0" baseline="0" dirty="0">
                          <a:ln>
                            <a:noFill/>
                          </a:ln>
                          <a:solidFill>
                            <a:schemeClr val="tx1"/>
                          </a:solidFill>
                          <a:effectLst/>
                          <a:latin typeface="Arial" pitchFamily="34" charset="0"/>
                        </a:rPr>
                        <a:t>C2</a:t>
                      </a:r>
                      <a:endParaRPr kumimoji="0" lang="en-US" sz="1100" b="1"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0" i="0" u="none" strike="noStrike" cap="none" normalizeH="0" baseline="0" dirty="0">
                          <a:ln>
                            <a:noFill/>
                          </a:ln>
                          <a:solidFill>
                            <a:schemeClr val="tx1"/>
                          </a:solidFill>
                          <a:effectLst/>
                          <a:latin typeface="Arial" pitchFamily="34" charset="0"/>
                        </a:rPr>
                        <a:t>Kommunikation </a:t>
                      </a:r>
                      <a:r>
                        <a:rPr kumimoji="0" lang="de-DE" sz="1100" b="0" i="0" u="none" strike="noStrike" cap="none" normalizeH="0" baseline="0" dirty="0" err="1">
                          <a:ln>
                            <a:noFill/>
                          </a:ln>
                          <a:solidFill>
                            <a:schemeClr val="tx1"/>
                          </a:solidFill>
                          <a:effectLst/>
                          <a:latin typeface="Arial" pitchFamily="34" charset="0"/>
                        </a:rPr>
                        <a:t>JobClinet</a:t>
                      </a:r>
                      <a:r>
                        <a:rPr kumimoji="0" lang="de-DE" sz="1100" b="0" i="0" u="none" strike="noStrike" cap="none" normalizeH="0" baseline="0" dirty="0">
                          <a:ln>
                            <a:noFill/>
                          </a:ln>
                          <a:solidFill>
                            <a:schemeClr val="tx1"/>
                          </a:solidFill>
                          <a:effectLst/>
                          <a:latin typeface="Arial" pitchFamily="34" charset="0"/>
                        </a:rPr>
                        <a:t> – </a:t>
                      </a:r>
                      <a:r>
                        <a:rPr kumimoji="0" lang="de-DE" sz="1100" b="0" i="0" u="none" strike="noStrike" cap="none" normalizeH="0" baseline="0" dirty="0" err="1">
                          <a:ln>
                            <a:noFill/>
                          </a:ln>
                          <a:solidFill>
                            <a:schemeClr val="tx1"/>
                          </a:solidFill>
                          <a:effectLst/>
                          <a:latin typeface="Arial" pitchFamily="34" charset="0"/>
                        </a:rPr>
                        <a:t>JobServer</a:t>
                      </a:r>
                      <a:endParaRPr kumimoji="0" lang="en-US" sz="11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0" i="0" u="none" strike="noStrike" cap="none" normalizeH="0" baseline="0" dirty="0">
                          <a:ln>
                            <a:noFill/>
                          </a:ln>
                          <a:solidFill>
                            <a:schemeClr val="tx1"/>
                          </a:solidFill>
                          <a:effectLst/>
                          <a:latin typeface="Arial" pitchFamily="34" charset="0"/>
                        </a:rPr>
                        <a:t>Port:14001</a:t>
                      </a:r>
                      <a:endParaRPr kumimoji="0" lang="en-US" sz="12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9525">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050" b="1" i="0" u="none" strike="noStrike" cap="none" normalizeH="0" baseline="0" dirty="0">
                          <a:ln>
                            <a:noFill/>
                          </a:ln>
                          <a:solidFill>
                            <a:schemeClr val="tx1"/>
                          </a:solidFill>
                          <a:effectLst/>
                          <a:latin typeface="Arial" pitchFamily="34" charset="0"/>
                        </a:rPr>
                        <a:t>C3</a:t>
                      </a:r>
                      <a:endParaRPr kumimoji="0" lang="en-US" sz="1050" b="1"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0" i="0" u="none" strike="noStrike" cap="none" normalizeH="0" baseline="0" dirty="0">
                          <a:ln>
                            <a:noFill/>
                          </a:ln>
                          <a:solidFill>
                            <a:schemeClr val="tx1"/>
                          </a:solidFill>
                          <a:effectLst/>
                          <a:latin typeface="Arial" pitchFamily="34" charset="0"/>
                        </a:rPr>
                        <a:t>ugmanager_Process_program.exe (2-tier)</a:t>
                      </a:r>
                      <a:endParaRPr kumimoji="0" lang="en-US" sz="11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0" i="0" u="none" strike="noStrike" cap="none" normalizeH="0" baseline="0" dirty="0">
                          <a:ln>
                            <a:noFill/>
                          </a:ln>
                          <a:solidFill>
                            <a:schemeClr val="tx1"/>
                          </a:solidFill>
                          <a:effectLst/>
                          <a:latin typeface="Arial" pitchFamily="34" charset="0"/>
                        </a:rPr>
                        <a:t>Betreut durch IT	</a:t>
                      </a:r>
                      <a:endParaRPr kumimoji="0" lang="en-US" sz="12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9525">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050" b="1" i="0" u="none" strike="noStrike" cap="none" normalizeH="0" baseline="0" dirty="0">
                          <a:ln>
                            <a:noFill/>
                          </a:ln>
                          <a:solidFill>
                            <a:schemeClr val="tx1"/>
                          </a:solidFill>
                          <a:effectLst/>
                          <a:latin typeface="Arial" pitchFamily="34" charset="0"/>
                        </a:rPr>
                        <a:t>C4</a:t>
                      </a:r>
                      <a:endParaRPr kumimoji="0" lang="en-US" sz="1050" b="1"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100" b="0" i="0" u="none" strike="noStrike" cap="none" normalizeH="0" baseline="0" dirty="0">
                          <a:ln>
                            <a:noFill/>
                          </a:ln>
                          <a:solidFill>
                            <a:schemeClr val="tx1"/>
                          </a:solidFill>
                          <a:effectLst/>
                          <a:latin typeface="Arial" pitchFamily="34" charset="0"/>
                        </a:rPr>
                        <a:t>Import IR/DS Infos aus TC </a:t>
                      </a:r>
                      <a:r>
                        <a:rPr kumimoji="0" lang="de-DE" sz="1100" b="0" i="0" u="none" strike="noStrike" cap="none" normalizeH="0" baseline="0" dirty="0" err="1">
                          <a:ln>
                            <a:noFill/>
                          </a:ln>
                          <a:solidFill>
                            <a:schemeClr val="tx1"/>
                          </a:solidFill>
                          <a:effectLst/>
                          <a:latin typeface="Arial" pitchFamily="34" charset="0"/>
                        </a:rPr>
                        <a:t>Db</a:t>
                      </a:r>
                      <a:endParaRPr kumimoji="0" lang="en-US" sz="1100" b="0"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de-DE" sz="1200" b="0" i="0" u="none" strike="noStrike" cap="none" normalizeH="0" baseline="0" dirty="0">
                          <a:ln>
                            <a:noFill/>
                          </a:ln>
                          <a:solidFill>
                            <a:schemeClr val="tx1"/>
                          </a:solidFill>
                          <a:effectLst/>
                          <a:latin typeface="Arial" pitchFamily="34" charset="0"/>
                        </a:rPr>
                        <a:t>verw. </a:t>
                      </a:r>
                      <a:r>
                        <a:rPr kumimoji="0" lang="de-DE" sz="1200" b="0" i="0" u="none" strike="noStrike" cap="none" normalizeH="0" baseline="0" dirty="0" err="1">
                          <a:ln>
                            <a:noFill/>
                          </a:ln>
                          <a:solidFill>
                            <a:schemeClr val="tx1"/>
                          </a:solidFill>
                          <a:effectLst/>
                          <a:latin typeface="Arial" pitchFamily="34" charset="0"/>
                        </a:rPr>
                        <a:t>TnsNames.ora</a:t>
                      </a:r>
                      <a:r>
                        <a:rPr kumimoji="0" lang="de-DE" sz="1200" b="0" i="0" u="none" strike="noStrike" cap="none" normalizeH="0" baseline="0" dirty="0">
                          <a:ln>
                            <a:noFill/>
                          </a:ln>
                          <a:solidFill>
                            <a:schemeClr val="tx1"/>
                          </a:solidFill>
                          <a:effectLst/>
                          <a:latin typeface="Arial" pitchFamily="34" charset="0"/>
                        </a:rPr>
                        <a:t> wie (</a:t>
                      </a:r>
                      <a:r>
                        <a:rPr kumimoji="0" lang="de-DE" sz="1200" b="1" i="0" u="none" strike="noStrike" cap="none" normalizeH="0" baseline="0" dirty="0">
                          <a:ln>
                            <a:noFill/>
                          </a:ln>
                          <a:solidFill>
                            <a:schemeClr val="tx1"/>
                          </a:solidFill>
                          <a:effectLst/>
                          <a:latin typeface="Arial" pitchFamily="34" charset="0"/>
                        </a:rPr>
                        <a:t>C3)</a:t>
                      </a:r>
                      <a:endParaRPr kumimoji="0" lang="en-US" sz="1200" b="1" i="0" u="none" strike="noStrike" cap="none" normalizeH="0" baseline="0" dirty="0">
                        <a:ln>
                          <a:noFill/>
                        </a:ln>
                        <a:solidFill>
                          <a:schemeClr val="tx1"/>
                        </a:solidFill>
                        <a:effectLst/>
                        <a:latin typeface="Arial" pitchFamily="34" charset="0"/>
                      </a:endParaRPr>
                    </a:p>
                  </a:txBody>
                  <a:tcPr marL="39004" marR="39004" marT="17979" marB="17979"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8276" name="Oval 233"/>
          <p:cNvSpPr>
            <a:spLocks noChangeArrowheads="1"/>
          </p:cNvSpPr>
          <p:nvPr/>
        </p:nvSpPr>
        <p:spPr bwMode="auto">
          <a:xfrm>
            <a:off x="6356350" y="1914396"/>
            <a:ext cx="193675"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800" b="1">
                <a:solidFill>
                  <a:schemeClr val="tx1"/>
                </a:solidFill>
                <a:latin typeface="Arial" pitchFamily="34" charset="0"/>
              </a:rPr>
              <a:t>C1</a:t>
            </a:r>
            <a:endParaRPr lang="en-US" altLang="de-DE" sz="800" b="1">
              <a:solidFill>
                <a:schemeClr val="tx1"/>
              </a:solidFill>
              <a:latin typeface="Arial" pitchFamily="34" charset="0"/>
            </a:endParaRPr>
          </a:p>
        </p:txBody>
      </p:sp>
      <p:sp>
        <p:nvSpPr>
          <p:cNvPr id="8279" name="Oval 241"/>
          <p:cNvSpPr>
            <a:spLocks noChangeArrowheads="1"/>
          </p:cNvSpPr>
          <p:nvPr/>
        </p:nvSpPr>
        <p:spPr bwMode="auto">
          <a:xfrm>
            <a:off x="4408488" y="1954084"/>
            <a:ext cx="1936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800" b="1">
                <a:solidFill>
                  <a:schemeClr val="tx1"/>
                </a:solidFill>
                <a:latin typeface="Arial" pitchFamily="34" charset="0"/>
              </a:rPr>
              <a:t>C2</a:t>
            </a:r>
            <a:endParaRPr lang="en-US" altLang="de-DE" sz="800" b="1">
              <a:solidFill>
                <a:schemeClr val="tx1"/>
              </a:solidFill>
              <a:latin typeface="Arial" pitchFamily="34" charset="0"/>
            </a:endParaRPr>
          </a:p>
        </p:txBody>
      </p:sp>
      <p:sp>
        <p:nvSpPr>
          <p:cNvPr id="8280" name="Oval 242"/>
          <p:cNvSpPr>
            <a:spLocks noChangeArrowheads="1"/>
          </p:cNvSpPr>
          <p:nvPr/>
        </p:nvSpPr>
        <p:spPr bwMode="auto">
          <a:xfrm>
            <a:off x="3197225" y="1881059"/>
            <a:ext cx="1936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800" b="1" dirty="0">
                <a:solidFill>
                  <a:schemeClr val="tx1"/>
                </a:solidFill>
                <a:latin typeface="Arial" pitchFamily="34" charset="0"/>
              </a:rPr>
              <a:t>C2</a:t>
            </a:r>
            <a:endParaRPr lang="en-US" altLang="de-DE" sz="800" b="1" dirty="0">
              <a:solidFill>
                <a:schemeClr val="tx1"/>
              </a:solidFill>
              <a:latin typeface="Arial" pitchFamily="34" charset="0"/>
            </a:endParaRPr>
          </a:p>
        </p:txBody>
      </p:sp>
      <p:sp>
        <p:nvSpPr>
          <p:cNvPr id="8283" name="Oval 290"/>
          <p:cNvSpPr>
            <a:spLocks noChangeArrowheads="1"/>
          </p:cNvSpPr>
          <p:nvPr/>
        </p:nvSpPr>
        <p:spPr bwMode="auto">
          <a:xfrm>
            <a:off x="3938588" y="1412746"/>
            <a:ext cx="193675"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800" b="1">
                <a:solidFill>
                  <a:schemeClr val="tx1"/>
                </a:solidFill>
                <a:latin typeface="Arial" pitchFamily="34" charset="0"/>
              </a:rPr>
              <a:t>C4</a:t>
            </a:r>
            <a:endParaRPr lang="en-US" altLang="de-DE" sz="800" b="1">
              <a:solidFill>
                <a:schemeClr val="tx1"/>
              </a:solidFill>
              <a:latin typeface="Arial" pitchFamily="34" charset="0"/>
            </a:endParaRPr>
          </a:p>
        </p:txBody>
      </p:sp>
      <p:sp>
        <p:nvSpPr>
          <p:cNvPr id="8285" name="Oval 292"/>
          <p:cNvSpPr>
            <a:spLocks noChangeArrowheads="1"/>
          </p:cNvSpPr>
          <p:nvPr/>
        </p:nvSpPr>
        <p:spPr bwMode="auto">
          <a:xfrm>
            <a:off x="1636713" y="1412746"/>
            <a:ext cx="195262"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r>
              <a:rPr lang="de-DE" altLang="de-DE" sz="800" b="1" dirty="0">
                <a:solidFill>
                  <a:schemeClr val="tx1"/>
                </a:solidFill>
                <a:latin typeface="Arial" pitchFamily="34" charset="0"/>
              </a:rPr>
              <a:t>C3</a:t>
            </a:r>
            <a:endParaRPr lang="en-US" altLang="de-DE" sz="800" b="1" dirty="0">
              <a:solidFill>
                <a:schemeClr val="tx1"/>
              </a:solidFill>
              <a:latin typeface="Arial" pitchFamily="34" charset="0"/>
            </a:endParaRPr>
          </a:p>
        </p:txBody>
      </p:sp>
      <p:sp>
        <p:nvSpPr>
          <p:cNvPr id="37" name="Textfeld 61">
            <a:extLst>
              <a:ext uri="{FF2B5EF4-FFF2-40B4-BE49-F238E27FC236}">
                <a16:creationId xmlns:a16="http://schemas.microsoft.com/office/drawing/2014/main" id="{EAC56CAE-A9B7-45DC-9EBC-360EBED3EF1A}"/>
              </a:ext>
            </a:extLst>
          </p:cNvPr>
          <p:cNvSpPr txBox="1">
            <a:spLocks noChangeArrowheads="1"/>
          </p:cNvSpPr>
          <p:nvPr/>
        </p:nvSpPr>
        <p:spPr bwMode="auto">
          <a:xfrm>
            <a:off x="189507" y="4294515"/>
            <a:ext cx="9539685" cy="22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indent="-179388" eaLnBrk="0" hangingPunct="0">
              <a:tabLst>
                <a:tab pos="7802563" algn="l"/>
              </a:tabLst>
              <a:defRPr sz="1000">
                <a:solidFill>
                  <a:schemeClr val="tx1"/>
                </a:solidFill>
                <a:latin typeface="Arial" charset="0"/>
              </a:defRPr>
            </a:lvl1pPr>
            <a:lvl2pPr marL="468313" indent="-201613" eaLnBrk="0" hangingPunct="0">
              <a:tabLst>
                <a:tab pos="7802563" algn="l"/>
              </a:tabLst>
              <a:defRPr sz="1000">
                <a:solidFill>
                  <a:schemeClr val="tx1"/>
                </a:solidFill>
                <a:latin typeface="Arial" charset="0"/>
              </a:defRPr>
            </a:lvl2pPr>
            <a:lvl3pPr marL="1143000" indent="-228600" eaLnBrk="0" hangingPunct="0">
              <a:tabLst>
                <a:tab pos="7802563" algn="l"/>
              </a:tabLst>
              <a:defRPr sz="1000">
                <a:solidFill>
                  <a:schemeClr val="tx1"/>
                </a:solidFill>
                <a:latin typeface="Arial" charset="0"/>
              </a:defRPr>
            </a:lvl3pPr>
            <a:lvl4pPr marL="1600200" indent="-228600" eaLnBrk="0" hangingPunct="0">
              <a:tabLst>
                <a:tab pos="7802563" algn="l"/>
              </a:tabLst>
              <a:defRPr sz="1000">
                <a:solidFill>
                  <a:schemeClr val="tx1"/>
                </a:solidFill>
                <a:latin typeface="Arial" charset="0"/>
              </a:defRPr>
            </a:lvl4pPr>
            <a:lvl5pPr marL="2057400" indent="-228600" eaLnBrk="0" hangingPunct="0">
              <a:tabLst>
                <a:tab pos="7802563" algn="l"/>
              </a:tabLst>
              <a:defRPr sz="1000">
                <a:solidFill>
                  <a:schemeClr val="tx1"/>
                </a:solidFill>
                <a:latin typeface="Arial" charset="0"/>
              </a:defRPr>
            </a:lvl5pPr>
            <a:lvl6pPr marL="2514600" indent="-228600" eaLnBrk="0" fontAlgn="base" hangingPunct="0">
              <a:spcBef>
                <a:spcPct val="0"/>
              </a:spcBef>
              <a:spcAft>
                <a:spcPct val="0"/>
              </a:spcAft>
              <a:tabLst>
                <a:tab pos="7802563" algn="l"/>
              </a:tabLst>
              <a:defRPr sz="1000">
                <a:solidFill>
                  <a:schemeClr val="tx1"/>
                </a:solidFill>
                <a:latin typeface="Arial" charset="0"/>
              </a:defRPr>
            </a:lvl6pPr>
            <a:lvl7pPr marL="2971800" indent="-228600" eaLnBrk="0" fontAlgn="base" hangingPunct="0">
              <a:spcBef>
                <a:spcPct val="0"/>
              </a:spcBef>
              <a:spcAft>
                <a:spcPct val="0"/>
              </a:spcAft>
              <a:tabLst>
                <a:tab pos="7802563" algn="l"/>
              </a:tabLst>
              <a:defRPr sz="1000">
                <a:solidFill>
                  <a:schemeClr val="tx1"/>
                </a:solidFill>
                <a:latin typeface="Arial" charset="0"/>
              </a:defRPr>
            </a:lvl7pPr>
            <a:lvl8pPr marL="3429000" indent="-228600" eaLnBrk="0" fontAlgn="base" hangingPunct="0">
              <a:spcBef>
                <a:spcPct val="0"/>
              </a:spcBef>
              <a:spcAft>
                <a:spcPct val="0"/>
              </a:spcAft>
              <a:tabLst>
                <a:tab pos="7802563" algn="l"/>
              </a:tabLst>
              <a:defRPr sz="1000">
                <a:solidFill>
                  <a:schemeClr val="tx1"/>
                </a:solidFill>
                <a:latin typeface="Arial" charset="0"/>
              </a:defRPr>
            </a:lvl8pPr>
            <a:lvl9pPr marL="3886200" indent="-228600" eaLnBrk="0" fontAlgn="base" hangingPunct="0">
              <a:spcBef>
                <a:spcPct val="0"/>
              </a:spcBef>
              <a:spcAft>
                <a:spcPct val="0"/>
              </a:spcAft>
              <a:tabLst>
                <a:tab pos="7802563" algn="l"/>
              </a:tabLst>
              <a:defRPr sz="1000">
                <a:solidFill>
                  <a:schemeClr val="tx1"/>
                </a:solidFill>
                <a:latin typeface="Arial" charset="0"/>
              </a:defRPr>
            </a:lvl9pPr>
          </a:lstStyle>
          <a:p>
            <a:pPr eaLnBrk="1" hangingPunct="1">
              <a:spcBef>
                <a:spcPct val="0"/>
              </a:spcBef>
            </a:pPr>
            <a:r>
              <a:rPr lang="en-GB" altLang="de-DE" sz="1100" b="1" dirty="0">
                <a:solidFill>
                  <a:srgbClr val="FF0000"/>
                </a:solidFill>
              </a:rPr>
              <a:t>System prerequisite </a:t>
            </a:r>
          </a:p>
          <a:p>
            <a:pPr eaLnBrk="1" hangingPunct="1">
              <a:spcBef>
                <a:spcPct val="0"/>
              </a:spcBef>
            </a:pPr>
            <a:endParaRPr lang="en-GB" altLang="de-DE" sz="1100" b="1" dirty="0">
              <a:solidFill>
                <a:srgbClr val="FF0000"/>
              </a:solidFill>
            </a:endParaRPr>
          </a:p>
          <a:p>
            <a:pPr eaLnBrk="1" hangingPunct="1">
              <a:spcBef>
                <a:spcPct val="0"/>
              </a:spcBef>
              <a:buFont typeface="Arial" charset="0"/>
              <a:buAutoNum type="arabicPeriod"/>
            </a:pPr>
            <a:r>
              <a:rPr lang="en-GB" altLang="de-DE" sz="1050" dirty="0" err="1">
                <a:solidFill>
                  <a:srgbClr val="FF0000"/>
                </a:solidFill>
              </a:rPr>
              <a:t>Teamcenter</a:t>
            </a:r>
            <a:r>
              <a:rPr lang="en-GB" altLang="de-DE" sz="1050" dirty="0">
                <a:solidFill>
                  <a:srgbClr val="FF0000"/>
                </a:solidFill>
              </a:rPr>
              <a:t> </a:t>
            </a:r>
            <a:r>
              <a:rPr lang="en-GB" altLang="de-DE" sz="1050" dirty="0" err="1">
                <a:solidFill>
                  <a:srgbClr val="FF0000"/>
                </a:solidFill>
              </a:rPr>
              <a:t>inc.</a:t>
            </a:r>
            <a:r>
              <a:rPr lang="en-GB" altLang="de-DE" sz="1050" dirty="0">
                <a:solidFill>
                  <a:srgbClr val="FF0000"/>
                </a:solidFill>
              </a:rPr>
              <a:t> all volume data </a:t>
            </a:r>
          </a:p>
          <a:p>
            <a:pPr eaLnBrk="1" hangingPunct="1">
              <a:spcBef>
                <a:spcPct val="0"/>
              </a:spcBef>
              <a:buFont typeface="Arial" charset="0"/>
              <a:buAutoNum type="arabicPeriod"/>
            </a:pPr>
            <a:r>
              <a:rPr lang="en-GB" altLang="de-DE" sz="1050" dirty="0">
                <a:solidFill>
                  <a:srgbClr val="FF0000"/>
                </a:solidFill>
              </a:rPr>
              <a:t>The volumes need to have +1/3 free diskspace</a:t>
            </a:r>
            <a:br>
              <a:rPr lang="en-GB" altLang="de-DE" sz="1050" dirty="0">
                <a:solidFill>
                  <a:srgbClr val="FF0000"/>
                </a:solidFill>
              </a:rPr>
            </a:br>
            <a:r>
              <a:rPr lang="en-GB" altLang="de-DE" sz="1050" dirty="0">
                <a:solidFill>
                  <a:srgbClr val="FF0000"/>
                </a:solidFill>
              </a:rPr>
              <a:t>Example.: </a:t>
            </a:r>
            <a:r>
              <a:rPr lang="en-GB" altLang="de-DE" sz="1050" dirty="0" err="1">
                <a:solidFill>
                  <a:srgbClr val="FF0000"/>
                </a:solidFill>
              </a:rPr>
              <a:t>fpr</a:t>
            </a:r>
            <a:r>
              <a:rPr lang="en-GB" altLang="de-DE" sz="1050" dirty="0">
                <a:solidFill>
                  <a:srgbClr val="FF0000"/>
                </a:solidFill>
              </a:rPr>
              <a:t> 100 GB NX Data we need 33 GB of free disc space </a:t>
            </a:r>
          </a:p>
          <a:p>
            <a:pPr eaLnBrk="1" hangingPunct="1">
              <a:spcBef>
                <a:spcPct val="0"/>
              </a:spcBef>
              <a:buFont typeface="Arial" charset="0"/>
              <a:buAutoNum type="arabicPeriod"/>
            </a:pPr>
            <a:r>
              <a:rPr lang="en-GB" altLang="de-DE" sz="1050" dirty="0">
                <a:solidFill>
                  <a:srgbClr val="FF0000"/>
                </a:solidFill>
              </a:rPr>
              <a:t>Oracle Read Only User reading data from  TC. Database.</a:t>
            </a:r>
          </a:p>
          <a:p>
            <a:pPr eaLnBrk="1" hangingPunct="1">
              <a:spcBef>
                <a:spcPct val="0"/>
              </a:spcBef>
              <a:buFont typeface="Arial" charset="0"/>
              <a:buAutoNum type="arabicPeriod"/>
            </a:pPr>
            <a:r>
              <a:rPr lang="en-GB" altLang="de-DE" sz="1050" dirty="0">
                <a:solidFill>
                  <a:srgbClr val="FF0000"/>
                </a:solidFill>
              </a:rPr>
              <a:t>TC Process User with DBA right</a:t>
            </a:r>
          </a:p>
          <a:p>
            <a:pPr eaLnBrk="1" hangingPunct="1">
              <a:spcBef>
                <a:spcPct val="0"/>
              </a:spcBef>
              <a:buFont typeface="Arial" charset="0"/>
              <a:buAutoNum type="arabicPeriod"/>
            </a:pPr>
            <a:r>
              <a:rPr lang="en-GB" altLang="de-DE" sz="1050" dirty="0">
                <a:solidFill>
                  <a:srgbClr val="FF0000"/>
                </a:solidFill>
              </a:rPr>
              <a:t>TC Process User mast have read write right’s on all volumes </a:t>
            </a:r>
          </a:p>
          <a:p>
            <a:pPr eaLnBrk="1" hangingPunct="1">
              <a:spcBef>
                <a:spcPct val="0"/>
              </a:spcBef>
              <a:buFont typeface="Arial" charset="0"/>
              <a:buAutoNum type="arabicPeriod"/>
            </a:pPr>
            <a:r>
              <a:rPr lang="en-GB" altLang="de-DE" sz="1050" dirty="0">
                <a:solidFill>
                  <a:srgbClr val="FF0000"/>
                </a:solidFill>
              </a:rPr>
              <a:t>Script to get TC Prompt.</a:t>
            </a:r>
          </a:p>
          <a:p>
            <a:pPr eaLnBrk="1" hangingPunct="1">
              <a:spcBef>
                <a:spcPct val="0"/>
              </a:spcBef>
              <a:buFont typeface="Arial" charset="0"/>
              <a:buAutoNum type="arabicPeriod"/>
            </a:pPr>
            <a:r>
              <a:rPr lang="en-GB" altLang="de-DE" sz="1050" dirty="0" err="1">
                <a:solidFill>
                  <a:srgbClr val="FF0000"/>
                </a:solidFill>
              </a:rPr>
              <a:t>JobClients</a:t>
            </a:r>
            <a:r>
              <a:rPr lang="en-GB" altLang="de-DE" sz="1050" dirty="0">
                <a:solidFill>
                  <a:srgbClr val="FF0000"/>
                </a:solidFill>
              </a:rPr>
              <a:t> with TC 2Tier client and NX in the correct version</a:t>
            </a:r>
          </a:p>
          <a:p>
            <a:pPr eaLnBrk="1" hangingPunct="1">
              <a:spcBef>
                <a:spcPct val="0"/>
              </a:spcBef>
              <a:buFont typeface="Arial" charset="0"/>
              <a:buAutoNum type="arabicPeriod"/>
            </a:pPr>
            <a:r>
              <a:rPr lang="en-GB" altLang="de-DE" sz="1050" dirty="0">
                <a:solidFill>
                  <a:srgbClr val="FF0000"/>
                </a:solidFill>
              </a:rPr>
              <a:t>Remote Access to NX Process </a:t>
            </a:r>
            <a:r>
              <a:rPr lang="en-GB" altLang="de-DE" sz="1050" dirty="0" err="1">
                <a:solidFill>
                  <a:srgbClr val="FF0000"/>
                </a:solidFill>
              </a:rPr>
              <a:t>JobClient‘s</a:t>
            </a:r>
            <a:endParaRPr lang="en-GB" altLang="de-DE" sz="1050" dirty="0">
              <a:solidFill>
                <a:srgbClr val="FF0000"/>
              </a:solidFill>
            </a:endParaRPr>
          </a:p>
          <a:p>
            <a:pPr eaLnBrk="1" hangingPunct="1">
              <a:spcBef>
                <a:spcPct val="0"/>
              </a:spcBef>
              <a:buFont typeface="Arial" charset="0"/>
              <a:buAutoNum type="arabicPeriod"/>
            </a:pPr>
            <a:r>
              <a:rPr lang="en-GB" altLang="de-DE" sz="1050" dirty="0">
                <a:solidFill>
                  <a:srgbClr val="FF0000"/>
                </a:solidFill>
              </a:rPr>
              <a:t>600 MB of Network disk space for </a:t>
            </a:r>
            <a:r>
              <a:rPr lang="en-GB" altLang="de-DE" sz="1050" dirty="0" err="1">
                <a:solidFill>
                  <a:srgbClr val="FF0000"/>
                </a:solidFill>
              </a:rPr>
              <a:t>PLMJobmanager</a:t>
            </a:r>
            <a:r>
              <a:rPr lang="en-GB" altLang="de-DE" sz="1050" dirty="0">
                <a:solidFill>
                  <a:srgbClr val="FF0000"/>
                </a:solidFill>
              </a:rPr>
              <a:t> Software Installation and configuration</a:t>
            </a:r>
          </a:p>
          <a:p>
            <a:pPr eaLnBrk="1" hangingPunct="1">
              <a:spcBef>
                <a:spcPct val="0"/>
              </a:spcBef>
              <a:buFont typeface="Arial" charset="0"/>
              <a:buAutoNum type="arabicPeriod"/>
            </a:pPr>
            <a:r>
              <a:rPr lang="en-GB" altLang="de-DE" sz="1050" dirty="0">
                <a:solidFill>
                  <a:srgbClr val="FF0000"/>
                </a:solidFill>
              </a:rPr>
              <a:t>~1 GB Network diskspace for </a:t>
            </a:r>
            <a:r>
              <a:rPr lang="en-GB" altLang="de-DE" sz="1050" dirty="0" err="1">
                <a:solidFill>
                  <a:srgbClr val="FF0000"/>
                </a:solidFill>
              </a:rPr>
              <a:t>JobProcess</a:t>
            </a:r>
            <a:r>
              <a:rPr lang="en-GB" altLang="de-DE" sz="1050" dirty="0">
                <a:solidFill>
                  <a:srgbClr val="FF0000"/>
                </a:solidFill>
              </a:rPr>
              <a:t> Logfiles for each 500.000 Parts to Process</a:t>
            </a:r>
          </a:p>
        </p:txBody>
      </p:sp>
    </p:spTree>
    <p:extLst>
      <p:ext uri="{BB962C8B-B14F-4D97-AF65-F5344CB8AC3E}">
        <p14:creationId xmlns:p14="http://schemas.microsoft.com/office/powerpoint/2010/main" val="1530506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Oval 245"/>
          <p:cNvSpPr>
            <a:spLocks noChangeArrowheads="1"/>
          </p:cNvSpPr>
          <p:nvPr/>
        </p:nvSpPr>
        <p:spPr bwMode="auto">
          <a:xfrm>
            <a:off x="382085" y="3649852"/>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  </a:t>
            </a:r>
            <a:endParaRPr lang="en-US" altLang="de-DE" sz="800" b="1" dirty="0">
              <a:solidFill>
                <a:srgbClr val="000000"/>
              </a:solidFill>
            </a:endParaRPr>
          </a:p>
        </p:txBody>
      </p:sp>
      <p:sp>
        <p:nvSpPr>
          <p:cNvPr id="5123" name="Oval 235"/>
          <p:cNvSpPr>
            <a:spLocks noChangeArrowheads="1"/>
          </p:cNvSpPr>
          <p:nvPr/>
        </p:nvSpPr>
        <p:spPr bwMode="auto">
          <a:xfrm>
            <a:off x="385522" y="3840353"/>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  </a:t>
            </a:r>
            <a:endParaRPr lang="en-US" altLang="de-DE" sz="800" b="1" dirty="0">
              <a:solidFill>
                <a:srgbClr val="000000"/>
              </a:solidFill>
            </a:endParaRPr>
          </a:p>
        </p:txBody>
      </p:sp>
      <p:sp>
        <p:nvSpPr>
          <p:cNvPr id="5124" name="Oval 282"/>
          <p:cNvSpPr>
            <a:spLocks noChangeArrowheads="1"/>
          </p:cNvSpPr>
          <p:nvPr/>
        </p:nvSpPr>
        <p:spPr bwMode="auto">
          <a:xfrm>
            <a:off x="382085" y="4021329"/>
            <a:ext cx="214975"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  </a:t>
            </a:r>
            <a:endParaRPr lang="en-US" altLang="de-DE" sz="800" b="1" dirty="0">
              <a:solidFill>
                <a:srgbClr val="000000"/>
              </a:solidFill>
            </a:endParaRPr>
          </a:p>
        </p:txBody>
      </p:sp>
      <p:sp>
        <p:nvSpPr>
          <p:cNvPr id="5125" name="Oval 283"/>
          <p:cNvSpPr>
            <a:spLocks noChangeArrowheads="1"/>
          </p:cNvSpPr>
          <p:nvPr/>
        </p:nvSpPr>
        <p:spPr bwMode="auto">
          <a:xfrm>
            <a:off x="382085" y="4200714"/>
            <a:ext cx="214975"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  </a:t>
            </a:r>
            <a:endParaRPr lang="en-US" altLang="de-DE" sz="800" b="1" dirty="0">
              <a:solidFill>
                <a:srgbClr val="000000"/>
              </a:solidFill>
            </a:endParaRPr>
          </a:p>
        </p:txBody>
      </p:sp>
      <p:sp>
        <p:nvSpPr>
          <p:cNvPr id="5126" name="Rechteck 79"/>
          <p:cNvSpPr>
            <a:spLocks noChangeArrowheads="1"/>
          </p:cNvSpPr>
          <p:nvPr/>
        </p:nvSpPr>
        <p:spPr bwMode="auto">
          <a:xfrm>
            <a:off x="696254" y="2180239"/>
            <a:ext cx="2617523" cy="103743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endParaRPr lang="en-GB" altLang="de-DE" dirty="0">
              <a:solidFill>
                <a:srgbClr val="000000"/>
              </a:solidFill>
            </a:endParaRPr>
          </a:p>
        </p:txBody>
      </p:sp>
      <p:sp>
        <p:nvSpPr>
          <p:cNvPr id="5127" name="Rechteck 45"/>
          <p:cNvSpPr>
            <a:spLocks noChangeArrowheads="1"/>
          </p:cNvSpPr>
          <p:nvPr/>
        </p:nvSpPr>
        <p:spPr bwMode="auto">
          <a:xfrm>
            <a:off x="696256" y="1094074"/>
            <a:ext cx="8661233" cy="99377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endParaRPr lang="en-GB" altLang="de-DE" dirty="0">
              <a:solidFill>
                <a:srgbClr val="000000"/>
              </a:solidFill>
            </a:endParaRPr>
          </a:p>
        </p:txBody>
      </p:sp>
      <p:sp>
        <p:nvSpPr>
          <p:cNvPr id="5128" name="Titel 1"/>
          <p:cNvSpPr>
            <a:spLocks noGrp="1"/>
          </p:cNvSpPr>
          <p:nvPr>
            <p:ph type="title"/>
          </p:nvPr>
        </p:nvSpPr>
        <p:spPr/>
        <p:txBody>
          <a:bodyPr/>
          <a:lstStyle/>
          <a:p>
            <a:r>
              <a:rPr lang="de-DE" altLang="de-DE" dirty="0"/>
              <a:t>System Sketch TC + </a:t>
            </a:r>
            <a:r>
              <a:rPr lang="de-DE" altLang="de-DE" dirty="0" err="1"/>
              <a:t>JobManager</a:t>
            </a:r>
            <a:r>
              <a:rPr lang="de-DE" altLang="de-DE" dirty="0"/>
              <a:t> </a:t>
            </a:r>
            <a:endParaRPr lang="en-GB" altLang="de-DE" dirty="0"/>
          </a:p>
        </p:txBody>
      </p:sp>
      <p:sp>
        <p:nvSpPr>
          <p:cNvPr id="5129" name="Textfeld 9"/>
          <p:cNvSpPr txBox="1">
            <a:spLocks noChangeArrowheads="1"/>
          </p:cNvSpPr>
          <p:nvPr/>
        </p:nvSpPr>
        <p:spPr bwMode="auto">
          <a:xfrm>
            <a:off x="5131597" y="1127411"/>
            <a:ext cx="17748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a:solidFill>
                  <a:srgbClr val="000000"/>
                </a:solidFill>
              </a:rPr>
              <a:t>JobMgr DB + Config</a:t>
            </a:r>
            <a:endParaRPr lang="en-GB" altLang="de-DE">
              <a:solidFill>
                <a:srgbClr val="000000"/>
              </a:solidFill>
            </a:endParaRPr>
          </a:p>
        </p:txBody>
      </p:sp>
      <p:sp>
        <p:nvSpPr>
          <p:cNvPr id="5130" name="AutoShape 3"/>
          <p:cNvSpPr>
            <a:spLocks noChangeArrowheads="1"/>
          </p:cNvSpPr>
          <p:nvPr/>
        </p:nvSpPr>
        <p:spPr bwMode="auto">
          <a:xfrm>
            <a:off x="6971774" y="1295681"/>
            <a:ext cx="1339717" cy="704850"/>
          </a:xfrm>
          <a:prstGeom prst="can">
            <a:avLst>
              <a:gd name="adj" fmla="val 16792"/>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18000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buClr>
                <a:srgbClr val="A3A3A3"/>
              </a:buClr>
              <a:buSzPct val="80000"/>
              <a:buFont typeface="Wingdings 3" pitchFamily="18" charset="2"/>
              <a:buNone/>
            </a:pPr>
            <a:r>
              <a:rPr lang="de-DE" altLang="de-DE" sz="1200" b="1">
                <a:solidFill>
                  <a:srgbClr val="000000"/>
                </a:solidFill>
              </a:rPr>
              <a:t>JobServer</a:t>
            </a:r>
          </a:p>
          <a:p>
            <a:pPr algn="ctr" eaLnBrk="1" hangingPunct="1">
              <a:spcBef>
                <a:spcPct val="0"/>
              </a:spcBef>
              <a:buClr>
                <a:srgbClr val="A3A3A3"/>
              </a:buClr>
              <a:buSzPct val="80000"/>
              <a:buFont typeface="Wingdings 3" pitchFamily="18" charset="2"/>
              <a:buNone/>
            </a:pPr>
            <a:r>
              <a:rPr lang="de-DE" altLang="de-DE" sz="1200" b="1">
                <a:solidFill>
                  <a:srgbClr val="000000"/>
                </a:solidFill>
              </a:rPr>
              <a:t>DB (MSSQL)</a:t>
            </a:r>
            <a:br>
              <a:rPr lang="de-DE" altLang="de-DE" sz="1600" b="1">
                <a:solidFill>
                  <a:srgbClr val="000000"/>
                </a:solidFill>
              </a:rPr>
            </a:br>
            <a:endParaRPr lang="de-DE" altLang="de-DE" sz="1600" b="1">
              <a:solidFill>
                <a:srgbClr val="000000"/>
              </a:solidFill>
            </a:endParaRPr>
          </a:p>
        </p:txBody>
      </p:sp>
      <p:sp>
        <p:nvSpPr>
          <p:cNvPr id="5131" name="AutoShape 4"/>
          <p:cNvSpPr>
            <a:spLocks noChangeArrowheads="1"/>
          </p:cNvSpPr>
          <p:nvPr/>
        </p:nvSpPr>
        <p:spPr bwMode="auto">
          <a:xfrm>
            <a:off x="1260345" y="1460784"/>
            <a:ext cx="1246850" cy="612775"/>
          </a:xfrm>
          <a:prstGeom prst="can">
            <a:avLst>
              <a:gd name="adj" fmla="val 20139"/>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buClr>
                <a:srgbClr val="A3A3A3"/>
              </a:buClr>
              <a:buSzPct val="80000"/>
              <a:buFont typeface="Wingdings 3" pitchFamily="18" charset="2"/>
              <a:buNone/>
            </a:pPr>
            <a:r>
              <a:rPr lang="de-DE" altLang="de-DE" sz="1400" b="1" dirty="0">
                <a:solidFill>
                  <a:srgbClr val="000000"/>
                </a:solidFill>
              </a:rPr>
              <a:t>Teamcenter</a:t>
            </a:r>
          </a:p>
          <a:p>
            <a:pPr algn="ctr" eaLnBrk="1" hangingPunct="1">
              <a:spcBef>
                <a:spcPct val="0"/>
              </a:spcBef>
              <a:buClr>
                <a:srgbClr val="A3A3A3"/>
              </a:buClr>
              <a:buSzPct val="80000"/>
              <a:buFont typeface="Wingdings 3" pitchFamily="18" charset="2"/>
              <a:buNone/>
            </a:pPr>
            <a:r>
              <a:rPr lang="de-DE" sz="1400" dirty="0">
                <a:solidFill>
                  <a:srgbClr val="000000"/>
                </a:solidFill>
              </a:rPr>
              <a:t>VDL</a:t>
            </a:r>
            <a:endParaRPr lang="de-DE" altLang="de-DE" sz="1400" b="1" dirty="0">
              <a:solidFill>
                <a:srgbClr val="000000"/>
              </a:solidFill>
            </a:endParaRPr>
          </a:p>
        </p:txBody>
      </p:sp>
      <p:sp>
        <p:nvSpPr>
          <p:cNvPr id="5132" name="Freihandform 13"/>
          <p:cNvSpPr>
            <a:spLocks/>
          </p:cNvSpPr>
          <p:nvPr/>
        </p:nvSpPr>
        <p:spPr bwMode="auto">
          <a:xfrm>
            <a:off x="2312858" y="1168686"/>
            <a:ext cx="2882371" cy="354013"/>
          </a:xfrm>
          <a:custGeom>
            <a:avLst/>
            <a:gdLst>
              <a:gd name="T0" fmla="*/ 0 w 1676"/>
              <a:gd name="T1" fmla="*/ 666108003 h 223"/>
              <a:gd name="T2" fmla="*/ 1780054225 w 1676"/>
              <a:gd name="T3" fmla="*/ 28575 h 223"/>
              <a:gd name="T4" fmla="*/ 2147483647 w 1676"/>
              <a:gd name="T5" fmla="*/ 1008063924 h 223"/>
              <a:gd name="T6" fmla="*/ 0 60000 65536"/>
              <a:gd name="T7" fmla="*/ 0 60000 65536"/>
              <a:gd name="T8" fmla="*/ 0 60000 65536"/>
            </a:gdLst>
            <a:ahLst/>
            <a:cxnLst>
              <a:cxn ang="T6">
                <a:pos x="T0" y="T1"/>
              </a:cxn>
              <a:cxn ang="T7">
                <a:pos x="T2" y="T3"/>
              </a:cxn>
              <a:cxn ang="T8">
                <a:pos x="T4" y="T5"/>
              </a:cxn>
            </a:cxnLst>
            <a:rect l="0" t="0" r="r" b="b"/>
            <a:pathLst>
              <a:path w="1676" h="223">
                <a:moveTo>
                  <a:pt x="0" y="223"/>
                </a:moveTo>
                <a:cubicBezTo>
                  <a:pt x="150" y="187"/>
                  <a:pt x="619" y="10"/>
                  <a:pt x="898" y="5"/>
                </a:cubicBezTo>
                <a:cubicBezTo>
                  <a:pt x="1177" y="0"/>
                  <a:pt x="1514" y="153"/>
                  <a:pt x="1676" y="192"/>
                </a:cubicBezTo>
              </a:path>
            </a:pathLst>
          </a:custGeom>
          <a:noFill/>
          <a:ln w="22225" algn="ctr">
            <a:solidFill>
              <a:srgbClr val="FFCC00"/>
            </a:solidFill>
            <a:prstDash val="dash"/>
            <a:round/>
            <a:headEnd type="none" w="med" len="me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spcBef>
                <a:spcPct val="0"/>
              </a:spcBef>
            </a:pPr>
            <a:endParaRPr lang="de-DE">
              <a:ln>
                <a:solidFill>
                  <a:srgbClr val="000000"/>
                </a:solidFill>
              </a:ln>
              <a:solidFill>
                <a:srgbClr val="000000"/>
              </a:solidFill>
            </a:endParaRPr>
          </a:p>
        </p:txBody>
      </p:sp>
      <p:cxnSp>
        <p:nvCxnSpPr>
          <p:cNvPr id="5133" name="Gerade Verbindung mit Pfeil 17"/>
          <p:cNvCxnSpPr>
            <a:cxnSpLocks noChangeShapeType="1"/>
            <a:endCxn id="5138" idx="1"/>
          </p:cNvCxnSpPr>
          <p:nvPr/>
        </p:nvCxnSpPr>
        <p:spPr bwMode="auto">
          <a:xfrm>
            <a:off x="3313777" y="1643345"/>
            <a:ext cx="1902090" cy="3968"/>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34" name="AutoShape 4"/>
          <p:cNvSpPr>
            <a:spLocks noChangeArrowheads="1"/>
          </p:cNvSpPr>
          <p:nvPr/>
        </p:nvSpPr>
        <p:spPr bwMode="auto">
          <a:xfrm>
            <a:off x="1153826" y="2531492"/>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buClr>
                <a:srgbClr val="A3A3A3"/>
              </a:buClr>
              <a:buSzPct val="80000"/>
              <a:buFont typeface="Wingdings 3" pitchFamily="18" charset="2"/>
              <a:buNone/>
            </a:pPr>
            <a:r>
              <a:rPr lang="de-DE" altLang="de-DE" sz="1100" b="1" dirty="0">
                <a:solidFill>
                  <a:srgbClr val="000000"/>
                </a:solidFill>
              </a:rPr>
              <a:t>Teamcenter</a:t>
            </a:r>
          </a:p>
          <a:p>
            <a:pPr algn="ctr" eaLnBrk="1" hangingPunct="1">
              <a:spcBef>
                <a:spcPct val="0"/>
              </a:spcBef>
              <a:buClr>
                <a:srgbClr val="A3A3A3"/>
              </a:buClr>
              <a:buSzPct val="80000"/>
              <a:buFont typeface="Wingdings 3" pitchFamily="18" charset="2"/>
              <a:buNone/>
            </a:pPr>
            <a:r>
              <a:rPr lang="de-DE" altLang="de-DE" sz="1100" b="1" dirty="0">
                <a:solidFill>
                  <a:srgbClr val="000000"/>
                </a:solidFill>
              </a:rPr>
              <a:t>WLT</a:t>
            </a:r>
          </a:p>
        </p:txBody>
      </p:sp>
      <p:cxnSp>
        <p:nvCxnSpPr>
          <p:cNvPr id="5135" name="Gewinkelte Verbindung 24"/>
          <p:cNvCxnSpPr>
            <a:cxnSpLocks noChangeShapeType="1"/>
            <a:stCxn id="5131" idx="1"/>
            <a:endCxn id="5140" idx="0"/>
          </p:cNvCxnSpPr>
          <p:nvPr/>
        </p:nvCxnSpPr>
        <p:spPr bwMode="auto">
          <a:xfrm rot="5400000" flipV="1">
            <a:off x="2909495" y="435919"/>
            <a:ext cx="38100" cy="2087827"/>
          </a:xfrm>
          <a:prstGeom prst="bentConnector3">
            <a:avLst>
              <a:gd name="adj1" fmla="val -6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36" name="Gewinkelte Verbindung 26"/>
          <p:cNvCxnSpPr>
            <a:cxnSpLocks noChangeShapeType="1"/>
            <a:stCxn id="5134" idx="1"/>
            <a:endCxn id="5139" idx="0"/>
          </p:cNvCxnSpPr>
          <p:nvPr/>
        </p:nvCxnSpPr>
        <p:spPr bwMode="auto">
          <a:xfrm rot="5400000" flipH="1" flipV="1">
            <a:off x="2271820" y="2037447"/>
            <a:ext cx="12700" cy="988080"/>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138" name="Picture 6" descr="V:\JobManager\ProgEntw\Ver02\08-Icons-und-Logos\LogosZurSoftware\JobServerAppl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5869" y="1352836"/>
            <a:ext cx="1233091"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9761" y="2531492"/>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0"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0731" y="1498881"/>
            <a:ext cx="541734"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141" name="Gerade Verbindung mit Pfeil 33"/>
          <p:cNvCxnSpPr>
            <a:cxnSpLocks noChangeShapeType="1"/>
            <a:stCxn id="5138" idx="3"/>
            <a:endCxn id="5130" idx="2"/>
          </p:cNvCxnSpPr>
          <p:nvPr/>
        </p:nvCxnSpPr>
        <p:spPr bwMode="auto">
          <a:xfrm>
            <a:off x="6448960" y="1646524"/>
            <a:ext cx="522817" cy="1587"/>
          </a:xfrm>
          <a:prstGeom prst="straightConnector1">
            <a:avLst/>
          </a:prstGeom>
          <a:noFill/>
          <a:ln w="12700" algn="ctr">
            <a:solidFill>
              <a:srgbClr val="0099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42" name="Textfeld 62"/>
          <p:cNvSpPr txBox="1">
            <a:spLocks noChangeArrowheads="1"/>
          </p:cNvSpPr>
          <p:nvPr/>
        </p:nvSpPr>
        <p:spPr bwMode="auto">
          <a:xfrm rot="397797">
            <a:off x="2038890" y="2962461"/>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700" dirty="0">
                <a:solidFill>
                  <a:srgbClr val="000000"/>
                </a:solidFill>
              </a:rPr>
              <a:t>Import</a:t>
            </a:r>
            <a:endParaRPr lang="en-GB" altLang="de-DE" sz="700" dirty="0">
              <a:solidFill>
                <a:srgbClr val="000000"/>
              </a:solidFill>
            </a:endParaRPr>
          </a:p>
        </p:txBody>
      </p:sp>
      <p:sp>
        <p:nvSpPr>
          <p:cNvPr id="5143" name="Flussdiagramm: Magnetplattenspeicher 44"/>
          <p:cNvSpPr>
            <a:spLocks noChangeArrowheads="1"/>
          </p:cNvSpPr>
          <p:nvPr/>
        </p:nvSpPr>
        <p:spPr bwMode="auto">
          <a:xfrm>
            <a:off x="811480" y="1154394"/>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Vol1</a:t>
            </a:r>
            <a:endParaRPr lang="en-GB" altLang="de-DE">
              <a:solidFill>
                <a:srgbClr val="000000"/>
              </a:solidFill>
            </a:endParaRPr>
          </a:p>
        </p:txBody>
      </p:sp>
      <p:sp>
        <p:nvSpPr>
          <p:cNvPr id="5144" name="Flussdiagramm: Magnetplattenspeicher 69"/>
          <p:cNvSpPr>
            <a:spLocks noChangeArrowheads="1"/>
          </p:cNvSpPr>
          <p:nvPr/>
        </p:nvSpPr>
        <p:spPr bwMode="auto">
          <a:xfrm>
            <a:off x="814920" y="1459194"/>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Vol2</a:t>
            </a:r>
            <a:endParaRPr lang="en-GB" altLang="de-DE">
              <a:solidFill>
                <a:srgbClr val="000000"/>
              </a:solidFill>
            </a:endParaRPr>
          </a:p>
        </p:txBody>
      </p:sp>
      <p:sp>
        <p:nvSpPr>
          <p:cNvPr id="5145" name="Flussdiagramm: Magnetplattenspeicher 70"/>
          <p:cNvSpPr>
            <a:spLocks noChangeArrowheads="1"/>
          </p:cNvSpPr>
          <p:nvPr/>
        </p:nvSpPr>
        <p:spPr bwMode="auto">
          <a:xfrm>
            <a:off x="811480" y="1795744"/>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Vol3</a:t>
            </a:r>
            <a:endParaRPr lang="en-GB" altLang="de-DE">
              <a:solidFill>
                <a:srgbClr val="000000"/>
              </a:solidFill>
            </a:endParaRPr>
          </a:p>
        </p:txBody>
      </p:sp>
      <p:sp>
        <p:nvSpPr>
          <p:cNvPr id="5146" name="Flussdiagramm: Magnetplattenspeicher 71"/>
          <p:cNvSpPr>
            <a:spLocks noChangeArrowheads="1"/>
          </p:cNvSpPr>
          <p:nvPr/>
        </p:nvSpPr>
        <p:spPr bwMode="auto">
          <a:xfrm>
            <a:off x="769037" y="2582287"/>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Vol1</a:t>
            </a:r>
            <a:endParaRPr lang="en-GB" altLang="de-DE">
              <a:solidFill>
                <a:srgbClr val="000000"/>
              </a:solidFill>
            </a:endParaRPr>
          </a:p>
        </p:txBody>
      </p:sp>
      <p:sp>
        <p:nvSpPr>
          <p:cNvPr id="5147" name="Flussdiagramm: Magnetplattenspeicher 72"/>
          <p:cNvSpPr>
            <a:spLocks noChangeArrowheads="1"/>
          </p:cNvSpPr>
          <p:nvPr/>
        </p:nvSpPr>
        <p:spPr bwMode="auto">
          <a:xfrm>
            <a:off x="772476" y="2885500"/>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Vol2</a:t>
            </a:r>
            <a:endParaRPr lang="en-GB" altLang="de-DE">
              <a:solidFill>
                <a:srgbClr val="000000"/>
              </a:solidFill>
            </a:endParaRPr>
          </a:p>
        </p:txBody>
      </p:sp>
      <p:pic>
        <p:nvPicPr>
          <p:cNvPr id="5148"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4064" y="2896618"/>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9" name="Freihandform 50"/>
          <p:cNvSpPr>
            <a:spLocks/>
          </p:cNvSpPr>
          <p:nvPr/>
        </p:nvSpPr>
        <p:spPr bwMode="auto">
          <a:xfrm>
            <a:off x="2047485" y="2881494"/>
            <a:ext cx="536576"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a:spcBef>
                <a:spcPct val="0"/>
              </a:spcBef>
            </a:pPr>
            <a:endParaRPr lang="de-DE">
              <a:solidFill>
                <a:srgbClr val="000000"/>
              </a:solidFill>
            </a:endParaRPr>
          </a:p>
        </p:txBody>
      </p:sp>
      <p:sp>
        <p:nvSpPr>
          <p:cNvPr id="5150" name="Textfeld 83"/>
          <p:cNvSpPr txBox="1">
            <a:spLocks noChangeArrowheads="1"/>
          </p:cNvSpPr>
          <p:nvPr/>
        </p:nvSpPr>
        <p:spPr bwMode="auto">
          <a:xfrm rot="860077">
            <a:off x="4311256" y="1138519"/>
            <a:ext cx="7842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a:solidFill>
                  <a:srgbClr val="000000"/>
                </a:solidFill>
              </a:rPr>
              <a:t>Import</a:t>
            </a:r>
            <a:endParaRPr lang="en-GB" altLang="de-DE">
              <a:solidFill>
                <a:srgbClr val="000000"/>
              </a:solidFill>
            </a:endParaRPr>
          </a:p>
        </p:txBody>
      </p:sp>
      <p:cxnSp>
        <p:nvCxnSpPr>
          <p:cNvPr id="5151" name="Gerade Verbindung mit Pfeil 33"/>
          <p:cNvCxnSpPr>
            <a:cxnSpLocks noChangeShapeType="1"/>
            <a:stCxn id="5148" idx="2"/>
          </p:cNvCxnSpPr>
          <p:nvPr/>
        </p:nvCxnSpPr>
        <p:spPr bwMode="auto">
          <a:xfrm rot="5400000" flipH="1" flipV="1">
            <a:off x="4909298" y="-256344"/>
            <a:ext cx="1337506" cy="5466881"/>
          </a:xfrm>
          <a:prstGeom prst="bentConnector4">
            <a:avLst>
              <a:gd name="adj1" fmla="val -17092"/>
              <a:gd name="adj2" fmla="val 122424"/>
            </a:avLst>
          </a:prstGeom>
          <a:noFill/>
          <a:ln w="12700" algn="ctr">
            <a:solidFill>
              <a:srgbClr val="0099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52" name="Textfeld 92"/>
          <p:cNvSpPr txBox="1">
            <a:spLocks noChangeArrowheads="1"/>
          </p:cNvSpPr>
          <p:nvPr/>
        </p:nvSpPr>
        <p:spPr bwMode="auto">
          <a:xfrm>
            <a:off x="2113365" y="1094074"/>
            <a:ext cx="86849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800" dirty="0">
                <a:solidFill>
                  <a:srgbClr val="000000"/>
                </a:solidFill>
              </a:rPr>
              <a:t>Process via 2-tier </a:t>
            </a:r>
            <a:endParaRPr lang="en-GB" altLang="de-DE" sz="800" dirty="0">
              <a:solidFill>
                <a:srgbClr val="000000"/>
              </a:solidFill>
            </a:endParaRPr>
          </a:p>
        </p:txBody>
      </p:sp>
      <p:sp>
        <p:nvSpPr>
          <p:cNvPr id="5153" name="Textfeld 93"/>
          <p:cNvSpPr txBox="1">
            <a:spLocks noChangeArrowheads="1"/>
          </p:cNvSpPr>
          <p:nvPr/>
        </p:nvSpPr>
        <p:spPr bwMode="auto">
          <a:xfrm>
            <a:off x="2048952" y="2178231"/>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800" dirty="0">
                <a:solidFill>
                  <a:srgbClr val="000000"/>
                </a:solidFill>
              </a:rPr>
              <a:t>Process via 2-tier </a:t>
            </a:r>
            <a:endParaRPr lang="en-GB" altLang="de-DE" sz="800" dirty="0">
              <a:solidFill>
                <a:srgbClr val="000000"/>
              </a:solidFill>
            </a:endParaRPr>
          </a:p>
        </p:txBody>
      </p:sp>
      <p:sp>
        <p:nvSpPr>
          <p:cNvPr id="5154" name="Textfeld 61"/>
          <p:cNvSpPr txBox="1">
            <a:spLocks noChangeArrowheads="1"/>
          </p:cNvSpPr>
          <p:nvPr/>
        </p:nvSpPr>
        <p:spPr bwMode="auto">
          <a:xfrm>
            <a:off x="287150" y="4572342"/>
            <a:ext cx="9539685" cy="192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indent="-179388" eaLnBrk="0" hangingPunct="0">
              <a:tabLst>
                <a:tab pos="7802563" algn="l"/>
              </a:tabLst>
              <a:defRPr sz="1000">
                <a:solidFill>
                  <a:schemeClr val="tx1"/>
                </a:solidFill>
                <a:latin typeface="Arial" charset="0"/>
              </a:defRPr>
            </a:lvl1pPr>
            <a:lvl2pPr marL="468313" indent="-201613" eaLnBrk="0" hangingPunct="0">
              <a:tabLst>
                <a:tab pos="7802563" algn="l"/>
              </a:tabLst>
              <a:defRPr sz="1000">
                <a:solidFill>
                  <a:schemeClr val="tx1"/>
                </a:solidFill>
                <a:latin typeface="Arial" charset="0"/>
              </a:defRPr>
            </a:lvl2pPr>
            <a:lvl3pPr marL="1143000" indent="-228600" eaLnBrk="0" hangingPunct="0">
              <a:tabLst>
                <a:tab pos="7802563" algn="l"/>
              </a:tabLst>
              <a:defRPr sz="1000">
                <a:solidFill>
                  <a:schemeClr val="tx1"/>
                </a:solidFill>
                <a:latin typeface="Arial" charset="0"/>
              </a:defRPr>
            </a:lvl3pPr>
            <a:lvl4pPr marL="1600200" indent="-228600" eaLnBrk="0" hangingPunct="0">
              <a:tabLst>
                <a:tab pos="7802563" algn="l"/>
              </a:tabLst>
              <a:defRPr sz="1000">
                <a:solidFill>
                  <a:schemeClr val="tx1"/>
                </a:solidFill>
                <a:latin typeface="Arial" charset="0"/>
              </a:defRPr>
            </a:lvl4pPr>
            <a:lvl5pPr marL="2057400" indent="-228600" eaLnBrk="0" hangingPunct="0">
              <a:tabLst>
                <a:tab pos="7802563" algn="l"/>
              </a:tabLst>
              <a:defRPr sz="1000">
                <a:solidFill>
                  <a:schemeClr val="tx1"/>
                </a:solidFill>
                <a:latin typeface="Arial" charset="0"/>
              </a:defRPr>
            </a:lvl5pPr>
            <a:lvl6pPr marL="2514600" indent="-228600" eaLnBrk="0" fontAlgn="base" hangingPunct="0">
              <a:spcBef>
                <a:spcPct val="0"/>
              </a:spcBef>
              <a:spcAft>
                <a:spcPct val="0"/>
              </a:spcAft>
              <a:tabLst>
                <a:tab pos="7802563" algn="l"/>
              </a:tabLst>
              <a:defRPr sz="1000">
                <a:solidFill>
                  <a:schemeClr val="tx1"/>
                </a:solidFill>
                <a:latin typeface="Arial" charset="0"/>
              </a:defRPr>
            </a:lvl6pPr>
            <a:lvl7pPr marL="2971800" indent="-228600" eaLnBrk="0" fontAlgn="base" hangingPunct="0">
              <a:spcBef>
                <a:spcPct val="0"/>
              </a:spcBef>
              <a:spcAft>
                <a:spcPct val="0"/>
              </a:spcAft>
              <a:tabLst>
                <a:tab pos="7802563" algn="l"/>
              </a:tabLst>
              <a:defRPr sz="1000">
                <a:solidFill>
                  <a:schemeClr val="tx1"/>
                </a:solidFill>
                <a:latin typeface="Arial" charset="0"/>
              </a:defRPr>
            </a:lvl7pPr>
            <a:lvl8pPr marL="3429000" indent="-228600" eaLnBrk="0" fontAlgn="base" hangingPunct="0">
              <a:spcBef>
                <a:spcPct val="0"/>
              </a:spcBef>
              <a:spcAft>
                <a:spcPct val="0"/>
              </a:spcAft>
              <a:tabLst>
                <a:tab pos="7802563" algn="l"/>
              </a:tabLst>
              <a:defRPr sz="1000">
                <a:solidFill>
                  <a:schemeClr val="tx1"/>
                </a:solidFill>
                <a:latin typeface="Arial" charset="0"/>
              </a:defRPr>
            </a:lvl8pPr>
            <a:lvl9pPr marL="3886200" indent="-228600" eaLnBrk="0" fontAlgn="base" hangingPunct="0">
              <a:spcBef>
                <a:spcPct val="0"/>
              </a:spcBef>
              <a:spcAft>
                <a:spcPct val="0"/>
              </a:spcAft>
              <a:tabLst>
                <a:tab pos="7802563" algn="l"/>
              </a:tabLst>
              <a:defRPr sz="1000">
                <a:solidFill>
                  <a:schemeClr val="tx1"/>
                </a:solidFill>
                <a:latin typeface="Arial" charset="0"/>
              </a:defRPr>
            </a:lvl9pPr>
          </a:lstStyle>
          <a:p>
            <a:pPr eaLnBrk="1" hangingPunct="1">
              <a:spcBef>
                <a:spcPct val="0"/>
              </a:spcBef>
            </a:pPr>
            <a:r>
              <a:rPr lang="en-GB" altLang="de-DE" b="1" dirty="0">
                <a:solidFill>
                  <a:srgbClr val="FF0000"/>
                </a:solidFill>
              </a:rPr>
              <a:t>System prerequisite </a:t>
            </a:r>
          </a:p>
          <a:p>
            <a:pPr eaLnBrk="1" hangingPunct="1">
              <a:spcBef>
                <a:spcPct val="0"/>
              </a:spcBef>
            </a:pPr>
            <a:endParaRPr lang="en-GB" altLang="de-DE" b="1" dirty="0">
              <a:solidFill>
                <a:srgbClr val="FF0000"/>
              </a:solidFill>
            </a:endParaRPr>
          </a:p>
          <a:p>
            <a:pPr eaLnBrk="1" hangingPunct="1">
              <a:spcBef>
                <a:spcPct val="0"/>
              </a:spcBef>
              <a:buFont typeface="Arial" charset="0"/>
              <a:buAutoNum type="arabicPeriod"/>
            </a:pPr>
            <a:r>
              <a:rPr lang="en-GB" altLang="de-DE" sz="900" dirty="0" err="1">
                <a:solidFill>
                  <a:srgbClr val="FF0000"/>
                </a:solidFill>
              </a:rPr>
              <a:t>Teamcenter</a:t>
            </a:r>
            <a:r>
              <a:rPr lang="en-GB" altLang="de-DE" sz="900" dirty="0">
                <a:solidFill>
                  <a:srgbClr val="FF0000"/>
                </a:solidFill>
              </a:rPr>
              <a:t> </a:t>
            </a:r>
            <a:r>
              <a:rPr lang="en-GB" altLang="de-DE" sz="900" dirty="0" err="1">
                <a:solidFill>
                  <a:srgbClr val="FF0000"/>
                </a:solidFill>
              </a:rPr>
              <a:t>inc.</a:t>
            </a:r>
            <a:r>
              <a:rPr lang="en-GB" altLang="de-DE" sz="900" dirty="0">
                <a:solidFill>
                  <a:srgbClr val="FF0000"/>
                </a:solidFill>
              </a:rPr>
              <a:t> all volume data </a:t>
            </a:r>
          </a:p>
          <a:p>
            <a:pPr eaLnBrk="1" hangingPunct="1">
              <a:spcBef>
                <a:spcPct val="0"/>
              </a:spcBef>
              <a:buFont typeface="Arial" charset="0"/>
              <a:buAutoNum type="arabicPeriod"/>
            </a:pPr>
            <a:r>
              <a:rPr lang="en-GB" altLang="de-DE" sz="900" dirty="0">
                <a:solidFill>
                  <a:srgbClr val="FF0000"/>
                </a:solidFill>
              </a:rPr>
              <a:t>The volumes need to have +1/3 free diskspace</a:t>
            </a:r>
            <a:br>
              <a:rPr lang="en-GB" altLang="de-DE" sz="900" dirty="0">
                <a:solidFill>
                  <a:srgbClr val="FF0000"/>
                </a:solidFill>
              </a:rPr>
            </a:br>
            <a:r>
              <a:rPr lang="en-GB" altLang="de-DE" sz="900" dirty="0">
                <a:solidFill>
                  <a:srgbClr val="FF0000"/>
                </a:solidFill>
              </a:rPr>
              <a:t>Example.: </a:t>
            </a:r>
            <a:r>
              <a:rPr lang="en-GB" altLang="de-DE" sz="900" dirty="0" err="1">
                <a:solidFill>
                  <a:srgbClr val="FF0000"/>
                </a:solidFill>
              </a:rPr>
              <a:t>fpr</a:t>
            </a:r>
            <a:r>
              <a:rPr lang="en-GB" altLang="de-DE" sz="900" dirty="0">
                <a:solidFill>
                  <a:srgbClr val="FF0000"/>
                </a:solidFill>
              </a:rPr>
              <a:t> 100 GB NX Data we need 33 GB of free disc space </a:t>
            </a:r>
          </a:p>
          <a:p>
            <a:pPr eaLnBrk="1" hangingPunct="1">
              <a:spcBef>
                <a:spcPct val="0"/>
              </a:spcBef>
              <a:buFont typeface="Arial" charset="0"/>
              <a:buAutoNum type="arabicPeriod"/>
            </a:pPr>
            <a:r>
              <a:rPr lang="en-GB" altLang="de-DE" sz="900" dirty="0">
                <a:solidFill>
                  <a:srgbClr val="FF0000"/>
                </a:solidFill>
              </a:rPr>
              <a:t>Oracle Read Only User reading data from  TC. Database.</a:t>
            </a:r>
          </a:p>
          <a:p>
            <a:pPr eaLnBrk="1" hangingPunct="1">
              <a:spcBef>
                <a:spcPct val="0"/>
              </a:spcBef>
              <a:buFont typeface="Arial" charset="0"/>
              <a:buAutoNum type="arabicPeriod"/>
            </a:pPr>
            <a:r>
              <a:rPr lang="en-GB" altLang="de-DE" sz="900" dirty="0">
                <a:solidFill>
                  <a:srgbClr val="FF0000"/>
                </a:solidFill>
              </a:rPr>
              <a:t>TC Process User with DBA right</a:t>
            </a:r>
          </a:p>
          <a:p>
            <a:pPr eaLnBrk="1" hangingPunct="1">
              <a:spcBef>
                <a:spcPct val="0"/>
              </a:spcBef>
              <a:buFont typeface="Arial" charset="0"/>
              <a:buAutoNum type="arabicPeriod"/>
            </a:pPr>
            <a:r>
              <a:rPr lang="en-GB" altLang="de-DE" sz="900" dirty="0">
                <a:solidFill>
                  <a:srgbClr val="FF0000"/>
                </a:solidFill>
              </a:rPr>
              <a:t>TC Process User mast have read write right’s on all volumes </a:t>
            </a:r>
          </a:p>
          <a:p>
            <a:pPr eaLnBrk="1" hangingPunct="1">
              <a:spcBef>
                <a:spcPct val="0"/>
              </a:spcBef>
              <a:buFont typeface="Arial" charset="0"/>
              <a:buAutoNum type="arabicPeriod"/>
            </a:pPr>
            <a:r>
              <a:rPr lang="en-GB" altLang="de-DE" sz="900" dirty="0">
                <a:solidFill>
                  <a:srgbClr val="FF0000"/>
                </a:solidFill>
              </a:rPr>
              <a:t>Script to get TC Prompt.</a:t>
            </a:r>
          </a:p>
          <a:p>
            <a:pPr eaLnBrk="1" hangingPunct="1">
              <a:spcBef>
                <a:spcPct val="0"/>
              </a:spcBef>
              <a:buFont typeface="Arial" charset="0"/>
              <a:buAutoNum type="arabicPeriod"/>
            </a:pPr>
            <a:r>
              <a:rPr lang="en-GB" altLang="de-DE" sz="900" dirty="0" err="1">
                <a:solidFill>
                  <a:srgbClr val="FF0000"/>
                </a:solidFill>
              </a:rPr>
              <a:t>JobClients</a:t>
            </a:r>
            <a:r>
              <a:rPr lang="en-GB" altLang="de-DE" sz="900" dirty="0">
                <a:solidFill>
                  <a:srgbClr val="FF0000"/>
                </a:solidFill>
              </a:rPr>
              <a:t> with TC 2Tier client and NX in the correct version</a:t>
            </a:r>
          </a:p>
          <a:p>
            <a:pPr eaLnBrk="1" hangingPunct="1">
              <a:spcBef>
                <a:spcPct val="0"/>
              </a:spcBef>
              <a:buFont typeface="Arial" charset="0"/>
              <a:buAutoNum type="arabicPeriod"/>
            </a:pPr>
            <a:r>
              <a:rPr lang="en-GB" altLang="de-DE" sz="900" dirty="0">
                <a:solidFill>
                  <a:srgbClr val="FF0000"/>
                </a:solidFill>
              </a:rPr>
              <a:t>Remote Access to NX Process </a:t>
            </a:r>
            <a:r>
              <a:rPr lang="en-GB" altLang="de-DE" sz="900" dirty="0" err="1">
                <a:solidFill>
                  <a:srgbClr val="FF0000"/>
                </a:solidFill>
              </a:rPr>
              <a:t>JobClient‘s</a:t>
            </a:r>
            <a:endParaRPr lang="en-GB" altLang="de-DE" sz="900" dirty="0">
              <a:solidFill>
                <a:srgbClr val="FF0000"/>
              </a:solidFill>
            </a:endParaRPr>
          </a:p>
          <a:p>
            <a:pPr eaLnBrk="1" hangingPunct="1">
              <a:spcBef>
                <a:spcPct val="0"/>
              </a:spcBef>
              <a:buFont typeface="Arial" charset="0"/>
              <a:buAutoNum type="arabicPeriod"/>
            </a:pPr>
            <a:r>
              <a:rPr lang="en-GB" altLang="de-DE" sz="900" dirty="0">
                <a:solidFill>
                  <a:srgbClr val="FF0000"/>
                </a:solidFill>
              </a:rPr>
              <a:t>600 MB of Network disk space for </a:t>
            </a:r>
            <a:r>
              <a:rPr lang="en-GB" altLang="de-DE" sz="900" dirty="0" err="1">
                <a:solidFill>
                  <a:srgbClr val="FF0000"/>
                </a:solidFill>
              </a:rPr>
              <a:t>PLMJobmanager</a:t>
            </a:r>
            <a:r>
              <a:rPr lang="en-GB" altLang="de-DE" sz="900" dirty="0">
                <a:solidFill>
                  <a:srgbClr val="FF0000"/>
                </a:solidFill>
              </a:rPr>
              <a:t> Software Installation and configuration</a:t>
            </a:r>
          </a:p>
          <a:p>
            <a:pPr eaLnBrk="1" hangingPunct="1">
              <a:spcBef>
                <a:spcPct val="0"/>
              </a:spcBef>
              <a:buFont typeface="Arial" charset="0"/>
              <a:buAutoNum type="arabicPeriod"/>
            </a:pPr>
            <a:r>
              <a:rPr lang="en-GB" altLang="de-DE" sz="900" dirty="0">
                <a:solidFill>
                  <a:srgbClr val="FF0000"/>
                </a:solidFill>
              </a:rPr>
              <a:t>~1 GB Network diskspace for </a:t>
            </a:r>
            <a:r>
              <a:rPr lang="en-GB" altLang="de-DE" sz="900" dirty="0" err="1">
                <a:solidFill>
                  <a:srgbClr val="FF0000"/>
                </a:solidFill>
              </a:rPr>
              <a:t>JobProcess</a:t>
            </a:r>
            <a:r>
              <a:rPr lang="en-GB" altLang="de-DE" sz="900" dirty="0">
                <a:solidFill>
                  <a:srgbClr val="FF0000"/>
                </a:solidFill>
              </a:rPr>
              <a:t> Logfiles for each 500.000 Parts to Process</a:t>
            </a:r>
          </a:p>
        </p:txBody>
      </p:sp>
      <p:pic>
        <p:nvPicPr>
          <p:cNvPr id="5158"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4403" y="1498881"/>
            <a:ext cx="541735"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159" name="Gerade Verbindung mit Pfeil 17"/>
          <p:cNvCxnSpPr>
            <a:cxnSpLocks noChangeShapeType="1"/>
            <a:stCxn id="5140" idx="3"/>
            <a:endCxn id="5138" idx="1"/>
          </p:cNvCxnSpPr>
          <p:nvPr/>
        </p:nvCxnSpPr>
        <p:spPr bwMode="auto">
          <a:xfrm flipV="1">
            <a:off x="4242466" y="1647318"/>
            <a:ext cx="973402" cy="109537"/>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2" name="Gerade Verbindung mit Pfeil 88"/>
          <p:cNvCxnSpPr>
            <a:cxnSpLocks noChangeShapeType="1"/>
            <a:stCxn id="5158" idx="0"/>
          </p:cNvCxnSpPr>
          <p:nvPr/>
        </p:nvCxnSpPr>
        <p:spPr bwMode="auto">
          <a:xfrm flipV="1">
            <a:off x="3066127" y="1241711"/>
            <a:ext cx="0" cy="257175"/>
          </a:xfrm>
          <a:prstGeom prst="straightConnector1">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feld 90"/>
          <p:cNvSpPr txBox="1"/>
          <p:nvPr/>
        </p:nvSpPr>
        <p:spPr>
          <a:xfrm rot="16200000">
            <a:off x="15591" y="1477416"/>
            <a:ext cx="993292" cy="226602"/>
          </a:xfrm>
          <a:prstGeom prst="rect">
            <a:avLst/>
          </a:prstGeom>
        </p:spPr>
        <p:style>
          <a:lnRef idx="1">
            <a:schemeClr val="accent2"/>
          </a:lnRef>
          <a:fillRef idx="2">
            <a:schemeClr val="accent2"/>
          </a:fillRef>
          <a:effectRef idx="1">
            <a:schemeClr val="accent2"/>
          </a:effectRef>
          <a:fontRef idx="minor">
            <a:schemeClr val="dk1"/>
          </a:fontRef>
        </p:style>
        <p:txBody>
          <a:bodyPr wrap="square" lIns="36005" tIns="36005" rIns="36005" bIns="36005">
            <a:spAutoFit/>
          </a:bodyPr>
          <a:lstStyle/>
          <a:p>
            <a:pPr algn="ctr">
              <a:spcBef>
                <a:spcPct val="0"/>
              </a:spcBef>
              <a:defRPr/>
            </a:pPr>
            <a:r>
              <a:rPr lang="en-US" dirty="0" err="1">
                <a:solidFill>
                  <a:srgbClr val="000000"/>
                </a:solidFill>
              </a:rPr>
              <a:t>Veldhoven</a:t>
            </a:r>
            <a:r>
              <a:rPr lang="en-US" dirty="0">
                <a:solidFill>
                  <a:srgbClr val="000000"/>
                </a:solidFill>
              </a:rPr>
              <a:t>/NL</a:t>
            </a:r>
            <a:endParaRPr lang="en-GB" dirty="0">
              <a:solidFill>
                <a:srgbClr val="000000"/>
              </a:solidFill>
            </a:endParaRPr>
          </a:p>
        </p:txBody>
      </p:sp>
      <p:sp>
        <p:nvSpPr>
          <p:cNvPr id="113" name="Textfeld 112"/>
          <p:cNvSpPr txBox="1"/>
          <p:nvPr/>
        </p:nvSpPr>
        <p:spPr>
          <a:xfrm rot="16200000">
            <a:off x="-5184" y="2583046"/>
            <a:ext cx="1034845" cy="226602"/>
          </a:xfrm>
          <a:prstGeom prst="rect">
            <a:avLst/>
          </a:prstGeom>
        </p:spPr>
        <p:style>
          <a:lnRef idx="1">
            <a:schemeClr val="accent2"/>
          </a:lnRef>
          <a:fillRef idx="2">
            <a:schemeClr val="accent2"/>
          </a:fillRef>
          <a:effectRef idx="1">
            <a:schemeClr val="accent2"/>
          </a:effectRef>
          <a:fontRef idx="minor">
            <a:schemeClr val="dk1"/>
          </a:fontRef>
        </p:style>
        <p:txBody>
          <a:bodyPr wrap="square" lIns="36005" tIns="36005" rIns="36005" bIns="36005">
            <a:spAutoFit/>
          </a:bodyPr>
          <a:lstStyle>
            <a:defPPr>
              <a:defRPr lang="de-DE"/>
            </a:defPPr>
            <a:lvl1pPr algn="ctr"/>
          </a:lstStyle>
          <a:p>
            <a:pPr>
              <a:spcBef>
                <a:spcPct val="0"/>
              </a:spcBef>
            </a:pPr>
            <a:r>
              <a:rPr lang="de-DE" dirty="0" err="1">
                <a:solidFill>
                  <a:srgbClr val="000000"/>
                </a:solidFill>
              </a:rPr>
              <a:t>Wilton</a:t>
            </a:r>
            <a:r>
              <a:rPr lang="de-DE" dirty="0">
                <a:solidFill>
                  <a:srgbClr val="000000"/>
                </a:solidFill>
              </a:rPr>
              <a:t>/USA</a:t>
            </a:r>
            <a:endParaRPr lang="en-GB" dirty="0">
              <a:solidFill>
                <a:srgbClr val="000000"/>
              </a:solidFill>
            </a:endParaRPr>
          </a:p>
        </p:txBody>
      </p:sp>
      <p:sp>
        <p:nvSpPr>
          <p:cNvPr id="114" name="Textfeld 113"/>
          <p:cNvSpPr txBox="1"/>
          <p:nvPr/>
        </p:nvSpPr>
        <p:spPr>
          <a:xfrm rot="16200000">
            <a:off x="3018150" y="2580295"/>
            <a:ext cx="1038764" cy="226602"/>
          </a:xfrm>
          <a:prstGeom prst="rect">
            <a:avLst/>
          </a:prstGeom>
        </p:spPr>
        <p:style>
          <a:lnRef idx="1">
            <a:schemeClr val="accent2"/>
          </a:lnRef>
          <a:fillRef idx="2">
            <a:schemeClr val="accent2"/>
          </a:fillRef>
          <a:effectRef idx="1">
            <a:schemeClr val="accent2"/>
          </a:effectRef>
          <a:fontRef idx="minor">
            <a:schemeClr val="dk1"/>
          </a:fontRef>
        </p:style>
        <p:txBody>
          <a:bodyPr wrap="square" lIns="36005" tIns="36005" rIns="36005" bIns="36005">
            <a:spAutoFit/>
          </a:bodyPr>
          <a:lstStyle/>
          <a:p>
            <a:pPr algn="ctr">
              <a:spcBef>
                <a:spcPct val="0"/>
              </a:spcBef>
              <a:defRPr/>
            </a:pPr>
            <a:r>
              <a:rPr lang="en-US" dirty="0" err="1">
                <a:solidFill>
                  <a:srgbClr val="000000"/>
                </a:solidFill>
              </a:rPr>
              <a:t>Linkow</a:t>
            </a:r>
            <a:r>
              <a:rPr lang="en-US" dirty="0">
                <a:solidFill>
                  <a:srgbClr val="000000"/>
                </a:solidFill>
              </a:rPr>
              <a:t>/Taiwan</a:t>
            </a:r>
            <a:endParaRPr lang="en-GB" dirty="0">
              <a:solidFill>
                <a:srgbClr val="000000"/>
              </a:solidFill>
            </a:endParaRPr>
          </a:p>
        </p:txBody>
      </p:sp>
      <p:graphicFrame>
        <p:nvGraphicFramePr>
          <p:cNvPr id="5415" name="Group 295"/>
          <p:cNvGraphicFramePr>
            <a:graphicFrameLocks noGrp="1"/>
          </p:cNvGraphicFramePr>
          <p:nvPr>
            <p:extLst>
              <p:ext uri="{D42A27DB-BD31-4B8C-83A1-F6EECF244321}">
                <p14:modId xmlns:p14="http://schemas.microsoft.com/office/powerpoint/2010/main" val="3414511535"/>
              </p:ext>
            </p:extLst>
          </p:nvPr>
        </p:nvGraphicFramePr>
        <p:xfrm>
          <a:off x="373048" y="3459352"/>
          <a:ext cx="4680656" cy="941880"/>
        </p:xfrm>
        <a:graphic>
          <a:graphicData uri="http://schemas.openxmlformats.org/drawingml/2006/table">
            <a:tbl>
              <a:tblPr/>
              <a:tblGrid>
                <a:gridCol w="312035">
                  <a:extLst>
                    <a:ext uri="{9D8B030D-6E8A-4147-A177-3AD203B41FA5}">
                      <a16:colId xmlns:a16="http://schemas.microsoft.com/office/drawing/2014/main" val="20000"/>
                    </a:ext>
                  </a:extLst>
                </a:gridCol>
                <a:gridCol w="2340986">
                  <a:extLst>
                    <a:ext uri="{9D8B030D-6E8A-4147-A177-3AD203B41FA5}">
                      <a16:colId xmlns:a16="http://schemas.microsoft.com/office/drawing/2014/main" val="20001"/>
                    </a:ext>
                  </a:extLst>
                </a:gridCol>
                <a:gridCol w="2027635">
                  <a:extLst>
                    <a:ext uri="{9D8B030D-6E8A-4147-A177-3AD203B41FA5}">
                      <a16:colId xmlns:a16="http://schemas.microsoft.com/office/drawing/2014/main" val="20002"/>
                    </a:ext>
                  </a:extLst>
                </a:gridCol>
              </a:tblGrid>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Nr</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Description</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Connect via:</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C1</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communication  </a:t>
                      </a:r>
                      <a:r>
                        <a:rPr kumimoji="0" lang="en-GB" sz="900" b="0" i="0" u="none" strike="noStrike" cap="none" normalizeH="0" baseline="0" noProof="0" dirty="0" err="1">
                          <a:ln>
                            <a:noFill/>
                          </a:ln>
                          <a:solidFill>
                            <a:schemeClr val="tx1"/>
                          </a:solidFill>
                          <a:effectLst/>
                          <a:latin typeface="Arial" pitchFamily="34" charset="0"/>
                        </a:rPr>
                        <a:t>JobServer</a:t>
                      </a:r>
                      <a:r>
                        <a:rPr kumimoji="0" lang="en-GB" sz="900" b="0" i="0" u="none" strike="noStrike" cap="none" normalizeH="0" baseline="0" noProof="0" dirty="0">
                          <a:ln>
                            <a:noFill/>
                          </a:ln>
                          <a:solidFill>
                            <a:schemeClr val="tx1"/>
                          </a:solidFill>
                          <a:effectLst/>
                          <a:latin typeface="Arial" pitchFamily="34" charset="0"/>
                        </a:rPr>
                        <a:t> MS-SQL</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TCP:1433 UDP: 1434</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1" i="0" u="none" strike="noStrike" cap="none" normalizeH="0" baseline="0" noProof="0" dirty="0">
                          <a:ln>
                            <a:noFill/>
                          </a:ln>
                          <a:solidFill>
                            <a:schemeClr val="tx1"/>
                          </a:solidFill>
                          <a:effectLst/>
                          <a:latin typeface="Arial" pitchFamily="34" charset="0"/>
                        </a:rPr>
                        <a:t>C2</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communication </a:t>
                      </a:r>
                      <a:r>
                        <a:rPr kumimoji="0" lang="en-GB" sz="900" b="0" i="0" u="none" strike="noStrike" cap="none" normalizeH="0" baseline="0" noProof="0" dirty="0" err="1">
                          <a:ln>
                            <a:noFill/>
                          </a:ln>
                          <a:solidFill>
                            <a:schemeClr val="tx1"/>
                          </a:solidFill>
                          <a:effectLst/>
                          <a:latin typeface="Arial" pitchFamily="34" charset="0"/>
                        </a:rPr>
                        <a:t>JobClinet</a:t>
                      </a:r>
                      <a:r>
                        <a:rPr kumimoji="0" lang="en-GB" sz="900" b="0" i="0" u="none" strike="noStrike" cap="none" normalizeH="0" baseline="0" noProof="0" dirty="0">
                          <a:ln>
                            <a:noFill/>
                          </a:ln>
                          <a:solidFill>
                            <a:schemeClr val="tx1"/>
                          </a:solidFill>
                          <a:effectLst/>
                          <a:latin typeface="Arial" pitchFamily="34" charset="0"/>
                        </a:rPr>
                        <a:t> – </a:t>
                      </a:r>
                      <a:r>
                        <a:rPr kumimoji="0" lang="en-GB" sz="900" b="0" i="0" u="none" strike="noStrike" cap="none" normalizeH="0" baseline="0" noProof="0" dirty="0" err="1">
                          <a:ln>
                            <a:noFill/>
                          </a:ln>
                          <a:solidFill>
                            <a:schemeClr val="tx1"/>
                          </a:solidFill>
                          <a:effectLst/>
                          <a:latin typeface="Arial" pitchFamily="34" charset="0"/>
                        </a:rPr>
                        <a:t>JobServer</a:t>
                      </a:r>
                      <a:endParaRPr kumimoji="0" lang="en-GB" sz="900" b="0" i="0" u="none" strike="noStrike" cap="none" normalizeH="0" baseline="0" noProof="0" dirty="0">
                        <a:ln>
                          <a:noFill/>
                        </a:ln>
                        <a:solidFill>
                          <a:schemeClr val="tx1"/>
                        </a:solidFill>
                        <a:effectLst/>
                        <a:latin typeface="Arial" pitchFamily="34" charset="0"/>
                      </a:endParaRP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Port:13000 / 13001</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1" i="0" u="none" strike="noStrike" cap="none" normalizeH="0" baseline="0" noProof="0" dirty="0">
                          <a:ln>
                            <a:noFill/>
                          </a:ln>
                          <a:solidFill>
                            <a:schemeClr val="tx1"/>
                          </a:solidFill>
                          <a:effectLst/>
                          <a:latin typeface="Arial" pitchFamily="34" charset="0"/>
                        </a:rPr>
                        <a:t>C3</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ugmanager_Process_program.exe (2-tier)</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Handel by IT	</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88277">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1" i="0" u="none" strike="noStrike" cap="none" normalizeH="0" baseline="0" noProof="0" dirty="0">
                          <a:ln>
                            <a:noFill/>
                          </a:ln>
                          <a:solidFill>
                            <a:schemeClr val="tx1"/>
                          </a:solidFill>
                          <a:effectLst/>
                          <a:latin typeface="Arial" pitchFamily="34" charset="0"/>
                        </a:rPr>
                        <a:t>C4</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900" b="0" i="0" u="none" strike="noStrike" cap="none" normalizeH="0" baseline="0" noProof="0" dirty="0">
                          <a:ln>
                            <a:noFill/>
                          </a:ln>
                          <a:solidFill>
                            <a:schemeClr val="tx1"/>
                          </a:solidFill>
                          <a:effectLst/>
                          <a:latin typeface="Arial" pitchFamily="34" charset="0"/>
                        </a:rPr>
                        <a:t>Import Meta Data from TC </a:t>
                      </a:r>
                      <a:r>
                        <a:rPr kumimoji="0" lang="en-GB" sz="900" b="0" i="0" u="none" strike="noStrike" cap="none" normalizeH="0" baseline="0" noProof="0" dirty="0" err="1">
                          <a:ln>
                            <a:noFill/>
                          </a:ln>
                          <a:solidFill>
                            <a:schemeClr val="tx1"/>
                          </a:solidFill>
                          <a:effectLst/>
                          <a:latin typeface="Arial" pitchFamily="34" charset="0"/>
                        </a:rPr>
                        <a:t>Db</a:t>
                      </a:r>
                      <a:endParaRPr kumimoji="0" lang="en-GB" sz="900" b="0" i="0" u="none" strike="noStrike" cap="none" normalizeH="0" baseline="0" noProof="0" dirty="0">
                        <a:ln>
                          <a:noFill/>
                        </a:ln>
                        <a:solidFill>
                          <a:schemeClr val="tx1"/>
                        </a:solidFill>
                        <a:effectLst/>
                        <a:latin typeface="Arial" pitchFamily="34" charset="0"/>
                      </a:endParaRP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GB" sz="1000" b="0" i="0" u="none" strike="noStrike" cap="none" normalizeH="0" baseline="0" noProof="0" dirty="0">
                          <a:ln>
                            <a:noFill/>
                          </a:ln>
                          <a:solidFill>
                            <a:schemeClr val="tx1"/>
                          </a:solidFill>
                          <a:effectLst/>
                          <a:latin typeface="Arial" pitchFamily="34" charset="0"/>
                        </a:rPr>
                        <a:t>Uses  </a:t>
                      </a:r>
                      <a:r>
                        <a:rPr kumimoji="0" lang="en-GB" sz="1000" b="0" i="0" u="none" strike="noStrike" cap="none" normalizeH="0" baseline="0" noProof="0" dirty="0" err="1">
                          <a:ln>
                            <a:noFill/>
                          </a:ln>
                          <a:solidFill>
                            <a:schemeClr val="tx1"/>
                          </a:solidFill>
                          <a:effectLst/>
                          <a:latin typeface="Arial" pitchFamily="34" charset="0"/>
                        </a:rPr>
                        <a:t>TnsNames.ora</a:t>
                      </a:r>
                      <a:r>
                        <a:rPr kumimoji="0" lang="en-GB" sz="1000" b="0" i="0" u="none" strike="noStrike" cap="none" normalizeH="0" baseline="0" noProof="0" dirty="0">
                          <a:ln>
                            <a:noFill/>
                          </a:ln>
                          <a:solidFill>
                            <a:schemeClr val="tx1"/>
                          </a:solidFill>
                          <a:effectLst/>
                          <a:latin typeface="Arial" pitchFamily="34" charset="0"/>
                        </a:rPr>
                        <a:t> like (</a:t>
                      </a:r>
                      <a:r>
                        <a:rPr kumimoji="0" lang="en-GB" sz="1000" b="1" i="0" u="none" strike="noStrike" cap="none" normalizeH="0" baseline="0" noProof="0" dirty="0">
                          <a:ln>
                            <a:noFill/>
                          </a:ln>
                          <a:solidFill>
                            <a:schemeClr val="tx1"/>
                          </a:solidFill>
                          <a:effectLst/>
                          <a:latin typeface="Arial" pitchFamily="34" charset="0"/>
                        </a:rPr>
                        <a:t>C3)</a:t>
                      </a:r>
                    </a:p>
                  </a:txBody>
                  <a:tcPr marL="39000" marR="39000" marT="17988" marB="17988"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5203" name="Oval 232"/>
          <p:cNvSpPr>
            <a:spLocks noChangeArrowheads="1"/>
          </p:cNvSpPr>
          <p:nvPr/>
        </p:nvSpPr>
        <p:spPr bwMode="auto">
          <a:xfrm>
            <a:off x="3026048" y="3141606"/>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C1</a:t>
            </a:r>
            <a:endParaRPr lang="en-US" altLang="de-DE" sz="800" b="1">
              <a:solidFill>
                <a:srgbClr val="000000"/>
              </a:solidFill>
            </a:endParaRPr>
          </a:p>
        </p:txBody>
      </p:sp>
      <p:sp>
        <p:nvSpPr>
          <p:cNvPr id="5204" name="Oval 233"/>
          <p:cNvSpPr>
            <a:spLocks noChangeArrowheads="1"/>
          </p:cNvSpPr>
          <p:nvPr/>
        </p:nvSpPr>
        <p:spPr bwMode="auto">
          <a:xfrm>
            <a:off x="6612337" y="156873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C1</a:t>
            </a:r>
            <a:endParaRPr lang="en-US" altLang="de-DE" sz="800" b="1">
              <a:solidFill>
                <a:srgbClr val="000000"/>
              </a:solidFill>
            </a:endParaRPr>
          </a:p>
        </p:txBody>
      </p:sp>
      <p:sp>
        <p:nvSpPr>
          <p:cNvPr id="5207" name="Oval 241"/>
          <p:cNvSpPr>
            <a:spLocks noChangeArrowheads="1"/>
          </p:cNvSpPr>
          <p:nvPr/>
        </p:nvSpPr>
        <p:spPr bwMode="auto">
          <a:xfrm>
            <a:off x="4663814" y="1608424"/>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C2</a:t>
            </a:r>
            <a:endParaRPr lang="en-US" altLang="de-DE" sz="800" b="1">
              <a:solidFill>
                <a:srgbClr val="000000"/>
              </a:solidFill>
            </a:endParaRPr>
          </a:p>
        </p:txBody>
      </p:sp>
      <p:sp>
        <p:nvSpPr>
          <p:cNvPr id="5208" name="Oval 242"/>
          <p:cNvSpPr>
            <a:spLocks noChangeArrowheads="1"/>
          </p:cNvSpPr>
          <p:nvPr/>
        </p:nvSpPr>
        <p:spPr bwMode="auto">
          <a:xfrm>
            <a:off x="3453081" y="1535399"/>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C2</a:t>
            </a:r>
            <a:endParaRPr lang="en-US" altLang="de-DE" sz="800" b="1">
              <a:solidFill>
                <a:srgbClr val="000000"/>
              </a:solidFill>
            </a:endParaRPr>
          </a:p>
        </p:txBody>
      </p:sp>
      <p:sp>
        <p:nvSpPr>
          <p:cNvPr id="5210" name="Oval 289"/>
          <p:cNvSpPr>
            <a:spLocks noChangeArrowheads="1"/>
          </p:cNvSpPr>
          <p:nvPr/>
        </p:nvSpPr>
        <p:spPr bwMode="auto">
          <a:xfrm>
            <a:off x="2167871" y="2748149"/>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C4</a:t>
            </a:r>
            <a:endParaRPr lang="en-US" altLang="de-DE" sz="800" b="1">
              <a:solidFill>
                <a:srgbClr val="000000"/>
              </a:solidFill>
            </a:endParaRPr>
          </a:p>
        </p:txBody>
      </p:sp>
      <p:sp>
        <p:nvSpPr>
          <p:cNvPr id="5211" name="Oval 290"/>
          <p:cNvSpPr>
            <a:spLocks noChangeArrowheads="1"/>
          </p:cNvSpPr>
          <p:nvPr/>
        </p:nvSpPr>
        <p:spPr bwMode="auto">
          <a:xfrm>
            <a:off x="4194310" y="106708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C4</a:t>
            </a:r>
            <a:endParaRPr lang="en-US" altLang="de-DE" sz="800" b="1">
              <a:solidFill>
                <a:srgbClr val="000000"/>
              </a:solidFill>
            </a:endParaRPr>
          </a:p>
        </p:txBody>
      </p:sp>
      <p:sp>
        <p:nvSpPr>
          <p:cNvPr id="5212" name="Oval 291"/>
          <p:cNvSpPr>
            <a:spLocks noChangeArrowheads="1"/>
          </p:cNvSpPr>
          <p:nvPr/>
        </p:nvSpPr>
        <p:spPr bwMode="auto">
          <a:xfrm>
            <a:off x="1854615" y="2208399"/>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C3</a:t>
            </a:r>
            <a:endParaRPr lang="en-US" altLang="de-DE" sz="800" b="1">
              <a:solidFill>
                <a:srgbClr val="000000"/>
              </a:solidFill>
            </a:endParaRPr>
          </a:p>
        </p:txBody>
      </p:sp>
      <p:sp>
        <p:nvSpPr>
          <p:cNvPr id="5213" name="Oval 292"/>
          <p:cNvSpPr>
            <a:spLocks noChangeArrowheads="1"/>
          </p:cNvSpPr>
          <p:nvPr/>
        </p:nvSpPr>
        <p:spPr bwMode="auto">
          <a:xfrm>
            <a:off x="1893229" y="1067081"/>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C3</a:t>
            </a:r>
            <a:endParaRPr lang="en-US" altLang="de-DE" sz="800" b="1" dirty="0">
              <a:solidFill>
                <a:srgbClr val="000000"/>
              </a:solidFill>
            </a:endParaRPr>
          </a:p>
        </p:txBody>
      </p:sp>
      <p:sp>
        <p:nvSpPr>
          <p:cNvPr id="5215" name="Rectangle 294"/>
          <p:cNvSpPr>
            <a:spLocks noChangeArrowheads="1"/>
          </p:cNvSpPr>
          <p:nvPr/>
        </p:nvSpPr>
        <p:spPr bwMode="auto">
          <a:xfrm>
            <a:off x="5248546" y="1848136"/>
            <a:ext cx="1040349"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en-US" altLang="de-DE" sz="600">
                <a:solidFill>
                  <a:srgbClr val="000000"/>
                </a:solidFill>
                <a:latin typeface="Arial Narrow" pitchFamily="34" charset="0"/>
              </a:rPr>
              <a:t>DEMCHTC00PA.ww500.siemens.net</a:t>
            </a:r>
          </a:p>
        </p:txBody>
      </p:sp>
      <p:sp>
        <p:nvSpPr>
          <p:cNvPr id="94" name="Rechteck 79"/>
          <p:cNvSpPr>
            <a:spLocks noChangeArrowheads="1"/>
          </p:cNvSpPr>
          <p:nvPr/>
        </p:nvSpPr>
        <p:spPr bwMode="auto">
          <a:xfrm>
            <a:off x="3697628" y="2177652"/>
            <a:ext cx="2617523" cy="103743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endParaRPr lang="en-GB" altLang="de-DE">
              <a:solidFill>
                <a:srgbClr val="000000"/>
              </a:solidFill>
            </a:endParaRPr>
          </a:p>
        </p:txBody>
      </p:sp>
      <p:sp>
        <p:nvSpPr>
          <p:cNvPr id="95" name="AutoShape 4"/>
          <p:cNvSpPr>
            <a:spLocks noChangeArrowheads="1"/>
          </p:cNvSpPr>
          <p:nvPr/>
        </p:nvSpPr>
        <p:spPr bwMode="auto">
          <a:xfrm>
            <a:off x="4158484" y="2536887"/>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buClr>
                <a:srgbClr val="A3A3A3"/>
              </a:buClr>
              <a:buSzPct val="80000"/>
              <a:buFont typeface="Wingdings 3" pitchFamily="18" charset="2"/>
              <a:buNone/>
            </a:pPr>
            <a:r>
              <a:rPr lang="de-DE" altLang="de-DE" sz="1100" b="1" dirty="0">
                <a:solidFill>
                  <a:srgbClr val="000000"/>
                </a:solidFill>
              </a:rPr>
              <a:t>Teamcenter</a:t>
            </a:r>
          </a:p>
          <a:p>
            <a:pPr algn="ctr" eaLnBrk="1" hangingPunct="1">
              <a:spcBef>
                <a:spcPct val="0"/>
              </a:spcBef>
              <a:buClr>
                <a:srgbClr val="A3A3A3"/>
              </a:buClr>
              <a:buSzPct val="80000"/>
              <a:buFont typeface="Wingdings 3" pitchFamily="18" charset="2"/>
              <a:buNone/>
            </a:pPr>
            <a:r>
              <a:rPr lang="de-DE" altLang="de-DE" sz="1100" b="1" dirty="0">
                <a:solidFill>
                  <a:srgbClr val="000000"/>
                </a:solidFill>
              </a:rPr>
              <a:t>ACE</a:t>
            </a:r>
          </a:p>
        </p:txBody>
      </p:sp>
      <p:cxnSp>
        <p:nvCxnSpPr>
          <p:cNvPr id="96" name="Gewinkelte Verbindung 26"/>
          <p:cNvCxnSpPr>
            <a:cxnSpLocks noChangeShapeType="1"/>
            <a:stCxn id="95" idx="1"/>
            <a:endCxn id="97" idx="0"/>
          </p:cNvCxnSpPr>
          <p:nvPr/>
        </p:nvCxnSpPr>
        <p:spPr bwMode="auto">
          <a:xfrm rot="5400000" flipH="1" flipV="1">
            <a:off x="5316302" y="2003021"/>
            <a:ext cx="12700" cy="1067728"/>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7"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4070" y="2536887"/>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 name="Textfeld 62"/>
          <p:cNvSpPr txBox="1">
            <a:spLocks noChangeArrowheads="1"/>
          </p:cNvSpPr>
          <p:nvPr/>
        </p:nvSpPr>
        <p:spPr bwMode="auto">
          <a:xfrm rot="397797">
            <a:off x="5043546" y="2967856"/>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700" dirty="0">
                <a:solidFill>
                  <a:srgbClr val="000000"/>
                </a:solidFill>
              </a:rPr>
              <a:t>Import</a:t>
            </a:r>
            <a:endParaRPr lang="en-GB" altLang="de-DE" sz="700" dirty="0">
              <a:solidFill>
                <a:srgbClr val="000000"/>
              </a:solidFill>
            </a:endParaRPr>
          </a:p>
        </p:txBody>
      </p:sp>
      <p:sp>
        <p:nvSpPr>
          <p:cNvPr id="99" name="Flussdiagramm: Magnetplattenspeicher 71"/>
          <p:cNvSpPr>
            <a:spLocks noChangeArrowheads="1"/>
          </p:cNvSpPr>
          <p:nvPr/>
        </p:nvSpPr>
        <p:spPr bwMode="auto">
          <a:xfrm>
            <a:off x="3773695" y="2587682"/>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Vol1</a:t>
            </a:r>
            <a:endParaRPr lang="en-GB" altLang="de-DE">
              <a:solidFill>
                <a:srgbClr val="000000"/>
              </a:solidFill>
            </a:endParaRPr>
          </a:p>
        </p:txBody>
      </p:sp>
      <p:sp>
        <p:nvSpPr>
          <p:cNvPr id="100" name="Flussdiagramm: Magnetplattenspeicher 72"/>
          <p:cNvSpPr>
            <a:spLocks noChangeArrowheads="1"/>
          </p:cNvSpPr>
          <p:nvPr/>
        </p:nvSpPr>
        <p:spPr bwMode="auto">
          <a:xfrm>
            <a:off x="3777135" y="2890895"/>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Vol2</a:t>
            </a:r>
            <a:endParaRPr lang="en-GB" altLang="de-DE">
              <a:solidFill>
                <a:srgbClr val="000000"/>
              </a:solidFill>
            </a:endParaRPr>
          </a:p>
        </p:txBody>
      </p:sp>
      <p:pic>
        <p:nvPicPr>
          <p:cNvPr id="101"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0130" y="2902013"/>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Freihandform 50"/>
          <p:cNvSpPr>
            <a:spLocks/>
          </p:cNvSpPr>
          <p:nvPr/>
        </p:nvSpPr>
        <p:spPr bwMode="auto">
          <a:xfrm>
            <a:off x="5052144" y="2886889"/>
            <a:ext cx="611924"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a:spcBef>
                <a:spcPct val="0"/>
              </a:spcBef>
            </a:pPr>
            <a:endParaRPr lang="de-DE">
              <a:solidFill>
                <a:srgbClr val="000000"/>
              </a:solidFill>
            </a:endParaRPr>
          </a:p>
        </p:txBody>
      </p:sp>
      <p:sp>
        <p:nvSpPr>
          <p:cNvPr id="103" name="Textfeld 93"/>
          <p:cNvSpPr txBox="1">
            <a:spLocks noChangeArrowheads="1"/>
          </p:cNvSpPr>
          <p:nvPr/>
        </p:nvSpPr>
        <p:spPr bwMode="auto">
          <a:xfrm>
            <a:off x="5053612" y="2183626"/>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800" dirty="0">
                <a:solidFill>
                  <a:srgbClr val="000000"/>
                </a:solidFill>
              </a:rPr>
              <a:t>Process via 2-tier </a:t>
            </a:r>
            <a:endParaRPr lang="en-GB" altLang="de-DE" sz="800" dirty="0">
              <a:solidFill>
                <a:srgbClr val="000000"/>
              </a:solidFill>
            </a:endParaRPr>
          </a:p>
        </p:txBody>
      </p:sp>
      <p:sp>
        <p:nvSpPr>
          <p:cNvPr id="104" name="Oval 232"/>
          <p:cNvSpPr>
            <a:spLocks noChangeArrowheads="1"/>
          </p:cNvSpPr>
          <p:nvPr/>
        </p:nvSpPr>
        <p:spPr bwMode="auto">
          <a:xfrm>
            <a:off x="6030708" y="3182169"/>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C1</a:t>
            </a:r>
            <a:endParaRPr lang="en-US" altLang="de-DE" sz="800" b="1">
              <a:solidFill>
                <a:srgbClr val="000000"/>
              </a:solidFill>
            </a:endParaRPr>
          </a:p>
        </p:txBody>
      </p:sp>
      <p:sp>
        <p:nvSpPr>
          <p:cNvPr id="106" name="Oval 289"/>
          <p:cNvSpPr>
            <a:spLocks noChangeArrowheads="1"/>
          </p:cNvSpPr>
          <p:nvPr/>
        </p:nvSpPr>
        <p:spPr bwMode="auto">
          <a:xfrm>
            <a:off x="5172531" y="2753544"/>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C4</a:t>
            </a:r>
            <a:endParaRPr lang="en-US" altLang="de-DE" sz="800" b="1">
              <a:solidFill>
                <a:srgbClr val="000000"/>
              </a:solidFill>
            </a:endParaRPr>
          </a:p>
        </p:txBody>
      </p:sp>
      <p:sp>
        <p:nvSpPr>
          <p:cNvPr id="107" name="Oval 291"/>
          <p:cNvSpPr>
            <a:spLocks noChangeArrowheads="1"/>
          </p:cNvSpPr>
          <p:nvPr/>
        </p:nvSpPr>
        <p:spPr bwMode="auto">
          <a:xfrm>
            <a:off x="4859276" y="2213794"/>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C3</a:t>
            </a:r>
            <a:endParaRPr lang="en-US" altLang="de-DE" sz="800" b="1">
              <a:solidFill>
                <a:srgbClr val="000000"/>
              </a:solidFill>
            </a:endParaRPr>
          </a:p>
        </p:txBody>
      </p:sp>
      <p:sp>
        <p:nvSpPr>
          <p:cNvPr id="25" name="Freihandform 24"/>
          <p:cNvSpPr/>
          <p:nvPr/>
        </p:nvSpPr>
        <p:spPr bwMode="auto">
          <a:xfrm>
            <a:off x="2932515" y="1777063"/>
            <a:ext cx="2257425" cy="782515"/>
          </a:xfrm>
          <a:custGeom>
            <a:avLst/>
            <a:gdLst>
              <a:gd name="connsiteX0" fmla="*/ 0 w 2083777"/>
              <a:gd name="connsiteY0" fmla="*/ 782515 h 782515"/>
              <a:gd name="connsiteX1" fmla="*/ 219808 w 2083777"/>
              <a:gd name="connsiteY1" fmla="*/ 263769 h 782515"/>
              <a:gd name="connsiteX2" fmla="*/ 1538654 w 2083777"/>
              <a:gd name="connsiteY2" fmla="*/ 263769 h 782515"/>
              <a:gd name="connsiteX3" fmla="*/ 2083777 w 2083777"/>
              <a:gd name="connsiteY3" fmla="*/ 0 h 782515"/>
            </a:gdLst>
            <a:ahLst/>
            <a:cxnLst>
              <a:cxn ang="0">
                <a:pos x="connsiteX0" y="connsiteY0"/>
              </a:cxn>
              <a:cxn ang="0">
                <a:pos x="connsiteX1" y="connsiteY1"/>
              </a:cxn>
              <a:cxn ang="0">
                <a:pos x="connsiteX2" y="connsiteY2"/>
              </a:cxn>
              <a:cxn ang="0">
                <a:pos x="connsiteX3" y="connsiteY3"/>
              </a:cxn>
            </a:cxnLst>
            <a:rect l="l" t="t" r="r" b="b"/>
            <a:pathLst>
              <a:path w="2083777" h="782515">
                <a:moveTo>
                  <a:pt x="0" y="782515"/>
                </a:moveTo>
                <a:lnTo>
                  <a:pt x="219808" y="263769"/>
                </a:lnTo>
                <a:lnTo>
                  <a:pt x="1538654" y="263769"/>
                </a:lnTo>
                <a:lnTo>
                  <a:pt x="2083777" y="0"/>
                </a:lnTo>
              </a:path>
            </a:pathLst>
          </a:cu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spcBef>
                <a:spcPct val="0"/>
              </a:spcBef>
            </a:pPr>
            <a:endParaRPr lang="en-GB">
              <a:solidFill>
                <a:srgbClr val="000000"/>
              </a:solidFill>
            </a:endParaRPr>
          </a:p>
        </p:txBody>
      </p:sp>
      <p:sp>
        <p:nvSpPr>
          <p:cNvPr id="5206" name="Oval 240"/>
          <p:cNvSpPr>
            <a:spLocks noChangeArrowheads="1"/>
          </p:cNvSpPr>
          <p:nvPr/>
        </p:nvSpPr>
        <p:spPr bwMode="auto">
          <a:xfrm>
            <a:off x="2940847" y="2280624"/>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dirty="0">
                <a:solidFill>
                  <a:srgbClr val="000000"/>
                </a:solidFill>
              </a:rPr>
              <a:t>C2</a:t>
            </a:r>
            <a:endParaRPr lang="en-US" altLang="de-DE" sz="800" b="1" dirty="0">
              <a:solidFill>
                <a:srgbClr val="000000"/>
              </a:solidFill>
            </a:endParaRPr>
          </a:p>
        </p:txBody>
      </p:sp>
      <p:cxnSp>
        <p:nvCxnSpPr>
          <p:cNvPr id="28" name="Gerade Verbindung mit Pfeil 27"/>
          <p:cNvCxnSpPr/>
          <p:nvPr/>
        </p:nvCxnSpPr>
        <p:spPr bwMode="auto">
          <a:xfrm>
            <a:off x="5838629" y="3151250"/>
            <a:ext cx="1559" cy="251379"/>
          </a:xfrm>
          <a:prstGeom prst="straightConnector1">
            <a:avLst/>
          </a:prstGeom>
          <a:noFill/>
          <a:ln w="12700" algn="ctr">
            <a:solidFill>
              <a:srgbClr val="009900"/>
            </a:solidFill>
            <a:prstDash val="dash"/>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0" name="Gerade Verbindung mit Pfeil 17"/>
          <p:cNvCxnSpPr>
            <a:cxnSpLocks noChangeShapeType="1"/>
          </p:cNvCxnSpPr>
          <p:nvPr/>
        </p:nvCxnSpPr>
        <p:spPr bwMode="auto">
          <a:xfrm>
            <a:off x="5984675" y="1941794"/>
            <a:ext cx="0" cy="544470"/>
          </a:xfrm>
          <a:prstGeom prst="straightConnector1">
            <a:avLst/>
          </a:pr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Oval 240"/>
          <p:cNvSpPr>
            <a:spLocks noChangeArrowheads="1"/>
          </p:cNvSpPr>
          <p:nvPr/>
        </p:nvSpPr>
        <p:spPr bwMode="auto">
          <a:xfrm>
            <a:off x="5884348" y="2225312"/>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C2</a:t>
            </a:r>
            <a:endParaRPr lang="en-US" altLang="de-DE" sz="800" b="1">
              <a:solidFill>
                <a:srgbClr val="000000"/>
              </a:solidFill>
            </a:endParaRPr>
          </a:p>
        </p:txBody>
      </p:sp>
      <p:sp>
        <p:nvSpPr>
          <p:cNvPr id="143" name="Textfeld 142"/>
          <p:cNvSpPr txBox="1"/>
          <p:nvPr/>
        </p:nvSpPr>
        <p:spPr>
          <a:xfrm rot="16200000">
            <a:off x="6056523" y="2581748"/>
            <a:ext cx="1046694" cy="226602"/>
          </a:xfrm>
          <a:prstGeom prst="rect">
            <a:avLst/>
          </a:prstGeom>
        </p:spPr>
        <p:style>
          <a:lnRef idx="1">
            <a:schemeClr val="accent2"/>
          </a:lnRef>
          <a:fillRef idx="2">
            <a:schemeClr val="accent2"/>
          </a:fillRef>
          <a:effectRef idx="1">
            <a:schemeClr val="accent2"/>
          </a:effectRef>
          <a:fontRef idx="minor">
            <a:schemeClr val="dk1"/>
          </a:fontRef>
        </p:style>
        <p:txBody>
          <a:bodyPr wrap="square" lIns="36005" tIns="36005" rIns="36005" bIns="36005">
            <a:spAutoFit/>
          </a:bodyPr>
          <a:lstStyle/>
          <a:p>
            <a:pPr algn="ctr">
              <a:spcBef>
                <a:spcPct val="0"/>
              </a:spcBef>
              <a:defRPr/>
            </a:pPr>
            <a:r>
              <a:rPr lang="en-US" dirty="0">
                <a:solidFill>
                  <a:srgbClr val="000000"/>
                </a:solidFill>
              </a:rPr>
              <a:t>San Diego/USA</a:t>
            </a:r>
            <a:endParaRPr lang="en-GB" dirty="0">
              <a:solidFill>
                <a:srgbClr val="000000"/>
              </a:solidFill>
            </a:endParaRPr>
          </a:p>
        </p:txBody>
      </p:sp>
      <p:sp>
        <p:nvSpPr>
          <p:cNvPr id="144" name="Rechteck 79"/>
          <p:cNvSpPr>
            <a:spLocks noChangeArrowheads="1"/>
          </p:cNvSpPr>
          <p:nvPr/>
        </p:nvSpPr>
        <p:spPr bwMode="auto">
          <a:xfrm>
            <a:off x="6739966" y="2184772"/>
            <a:ext cx="2617523" cy="103743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endParaRPr lang="en-GB" altLang="de-DE">
              <a:solidFill>
                <a:srgbClr val="000000"/>
              </a:solidFill>
            </a:endParaRPr>
          </a:p>
        </p:txBody>
      </p:sp>
      <p:sp>
        <p:nvSpPr>
          <p:cNvPr id="145" name="AutoShape 4"/>
          <p:cNvSpPr>
            <a:spLocks noChangeArrowheads="1"/>
          </p:cNvSpPr>
          <p:nvPr/>
        </p:nvSpPr>
        <p:spPr bwMode="auto">
          <a:xfrm>
            <a:off x="7200822" y="2544817"/>
            <a:ext cx="1246850" cy="614363"/>
          </a:xfrm>
          <a:prstGeom prst="can">
            <a:avLst>
              <a:gd name="adj" fmla="val 26380"/>
            </a:avLst>
          </a:prstGeom>
          <a:gradFill rotWithShape="1">
            <a:gsLst>
              <a:gs pos="0">
                <a:srgbClr val="F6B90C"/>
              </a:gs>
              <a:gs pos="50000">
                <a:srgbClr val="FFFF00"/>
              </a:gs>
              <a:gs pos="100000">
                <a:srgbClr val="F6B90C"/>
              </a:gs>
            </a:gsLst>
            <a:lin ang="0" scaled="1"/>
          </a:gra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buClr>
                <a:srgbClr val="A3A3A3"/>
              </a:buClr>
              <a:buSzPct val="80000"/>
              <a:buFont typeface="Wingdings 3" pitchFamily="18" charset="2"/>
              <a:buNone/>
            </a:pPr>
            <a:r>
              <a:rPr lang="de-DE" altLang="de-DE" sz="1100" b="1" dirty="0">
                <a:solidFill>
                  <a:srgbClr val="000000"/>
                </a:solidFill>
              </a:rPr>
              <a:t>Teamcenter</a:t>
            </a:r>
          </a:p>
          <a:p>
            <a:pPr algn="ctr" eaLnBrk="1" hangingPunct="1">
              <a:spcBef>
                <a:spcPct val="0"/>
              </a:spcBef>
              <a:buClr>
                <a:srgbClr val="A3A3A3"/>
              </a:buClr>
              <a:buSzPct val="80000"/>
              <a:buFont typeface="Wingdings 3" pitchFamily="18" charset="2"/>
              <a:buNone/>
            </a:pPr>
            <a:r>
              <a:rPr lang="de-DE" altLang="de-DE" sz="1100" b="1" dirty="0">
                <a:solidFill>
                  <a:srgbClr val="000000"/>
                </a:solidFill>
              </a:rPr>
              <a:t>SAN</a:t>
            </a:r>
          </a:p>
        </p:txBody>
      </p:sp>
      <p:cxnSp>
        <p:nvCxnSpPr>
          <p:cNvPr id="146" name="Gewinkelte Verbindung 26"/>
          <p:cNvCxnSpPr>
            <a:cxnSpLocks noChangeShapeType="1"/>
            <a:stCxn id="145" idx="1"/>
            <a:endCxn id="147" idx="0"/>
          </p:cNvCxnSpPr>
          <p:nvPr/>
        </p:nvCxnSpPr>
        <p:spPr bwMode="auto">
          <a:xfrm rot="5400000" flipH="1" flipV="1">
            <a:off x="8358640" y="2010951"/>
            <a:ext cx="12700" cy="1067728"/>
          </a:xfrm>
          <a:prstGeom prst="bentConnector3">
            <a:avLst>
              <a:gd name="adj1" fmla="val 1800000"/>
            </a:avLst>
          </a:prstGeom>
          <a:noFill/>
          <a:ln w="9525" algn="ctr">
            <a:solidFill>
              <a:srgbClr val="0033CC"/>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7"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06408" y="2544817"/>
            <a:ext cx="371139" cy="353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8" name="Textfeld 62"/>
          <p:cNvSpPr txBox="1">
            <a:spLocks noChangeArrowheads="1"/>
          </p:cNvSpPr>
          <p:nvPr/>
        </p:nvSpPr>
        <p:spPr bwMode="auto">
          <a:xfrm rot="397797">
            <a:off x="8085884" y="2975786"/>
            <a:ext cx="784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700" dirty="0">
                <a:solidFill>
                  <a:srgbClr val="000000"/>
                </a:solidFill>
              </a:rPr>
              <a:t>Import</a:t>
            </a:r>
            <a:endParaRPr lang="en-GB" altLang="de-DE" sz="700" dirty="0">
              <a:solidFill>
                <a:srgbClr val="000000"/>
              </a:solidFill>
            </a:endParaRPr>
          </a:p>
        </p:txBody>
      </p:sp>
      <p:sp>
        <p:nvSpPr>
          <p:cNvPr id="149" name="Flussdiagramm: Magnetplattenspeicher 71"/>
          <p:cNvSpPr>
            <a:spLocks noChangeArrowheads="1"/>
          </p:cNvSpPr>
          <p:nvPr/>
        </p:nvSpPr>
        <p:spPr bwMode="auto">
          <a:xfrm>
            <a:off x="6816033" y="2595612"/>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Vol1</a:t>
            </a:r>
            <a:endParaRPr lang="en-GB" altLang="de-DE">
              <a:solidFill>
                <a:srgbClr val="000000"/>
              </a:solidFill>
            </a:endParaRPr>
          </a:p>
        </p:txBody>
      </p:sp>
      <p:sp>
        <p:nvSpPr>
          <p:cNvPr id="150" name="Flussdiagramm: Magnetplattenspeicher 72"/>
          <p:cNvSpPr>
            <a:spLocks noChangeArrowheads="1"/>
          </p:cNvSpPr>
          <p:nvPr/>
        </p:nvSpPr>
        <p:spPr bwMode="auto">
          <a:xfrm>
            <a:off x="6819473" y="2898825"/>
            <a:ext cx="316442" cy="260350"/>
          </a:xfrm>
          <a:prstGeom prst="flowChartMagneticDisk">
            <a:avLst/>
          </a:prstGeom>
          <a:ln>
            <a:headEnd/>
            <a:tailEnd/>
          </a:ln>
        </p:spPr>
        <p:style>
          <a:lnRef idx="1">
            <a:schemeClr val="accent5"/>
          </a:lnRef>
          <a:fillRef idx="2">
            <a:schemeClr val="accent5"/>
          </a:fillRef>
          <a:effectRef idx="1">
            <a:schemeClr val="accent5"/>
          </a:effectRef>
          <a:fontRef idx="minor">
            <a:schemeClr val="dk1"/>
          </a:fontRef>
        </p:style>
        <p:txBody>
          <a:bodyPr lIns="0" tIns="0" rIns="0" bIns="0"/>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a:solidFill>
                  <a:srgbClr val="000000"/>
                </a:solidFill>
              </a:rPr>
              <a:t>Vol2</a:t>
            </a:r>
            <a:endParaRPr lang="en-GB" altLang="de-DE">
              <a:solidFill>
                <a:srgbClr val="000000"/>
              </a:solidFill>
            </a:endParaRPr>
          </a:p>
        </p:txBody>
      </p:sp>
      <p:pic>
        <p:nvPicPr>
          <p:cNvPr id="151" name="Picture 6" descr="V:\JobManager\ProgEntw\Ver02\08-Icons-und-Logos\LogosZurSoftware\JobServerAppl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2468" y="2909943"/>
            <a:ext cx="521097"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 name="Freihandform 50"/>
          <p:cNvSpPr>
            <a:spLocks/>
          </p:cNvSpPr>
          <p:nvPr/>
        </p:nvSpPr>
        <p:spPr bwMode="auto">
          <a:xfrm>
            <a:off x="8094483" y="2894819"/>
            <a:ext cx="611924" cy="95250"/>
          </a:xfrm>
          <a:custGeom>
            <a:avLst/>
            <a:gdLst>
              <a:gd name="T0" fmla="*/ 0 w 374650"/>
              <a:gd name="T1" fmla="*/ 0 h 95485"/>
              <a:gd name="T2" fmla="*/ 288558 w 374650"/>
              <a:gd name="T3" fmla="*/ 88463 h 95485"/>
              <a:gd name="T4" fmla="*/ 654803 w 374650"/>
              <a:gd name="T5" fmla="*/ 88463 h 95485"/>
              <a:gd name="T6" fmla="*/ 0 60000 65536"/>
              <a:gd name="T7" fmla="*/ 0 60000 65536"/>
              <a:gd name="T8" fmla="*/ 0 60000 65536"/>
            </a:gdLst>
            <a:ahLst/>
            <a:cxnLst>
              <a:cxn ang="T6">
                <a:pos x="T0" y="T1"/>
              </a:cxn>
              <a:cxn ang="T7">
                <a:pos x="T2" y="T3"/>
              </a:cxn>
              <a:cxn ang="T8">
                <a:pos x="T4" y="T5"/>
              </a:cxn>
            </a:cxnLst>
            <a:rect l="0" t="0" r="r" b="b"/>
            <a:pathLst>
              <a:path w="374650" h="95485">
                <a:moveTo>
                  <a:pt x="0" y="0"/>
                </a:moveTo>
                <a:cubicBezTo>
                  <a:pt x="51329" y="37041"/>
                  <a:pt x="102658" y="74083"/>
                  <a:pt x="165100" y="88900"/>
                </a:cubicBezTo>
                <a:cubicBezTo>
                  <a:pt x="227542" y="103717"/>
                  <a:pt x="374650" y="88900"/>
                  <a:pt x="374650" y="88900"/>
                </a:cubicBezTo>
              </a:path>
            </a:pathLst>
          </a:custGeom>
          <a:noFill/>
          <a:ln w="19050" algn="ctr">
            <a:solidFill>
              <a:srgbClr val="FF0000"/>
            </a:solidFill>
            <a:prstDash val="dash"/>
            <a:round/>
            <a:headEnd type="none" w="med" len="med"/>
            <a:tailEnd type="arrow" w="med" len="med"/>
          </a:ln>
          <a:effectLst/>
        </p:spPr>
        <p:txBody>
          <a:bodyPr lIns="0" tIns="0" rIns="0" bIns="0"/>
          <a:lstStyle/>
          <a:p>
            <a:pPr>
              <a:spcBef>
                <a:spcPct val="0"/>
              </a:spcBef>
            </a:pPr>
            <a:endParaRPr lang="de-DE">
              <a:solidFill>
                <a:srgbClr val="000000"/>
              </a:solidFill>
            </a:endParaRPr>
          </a:p>
        </p:txBody>
      </p:sp>
      <p:sp>
        <p:nvSpPr>
          <p:cNvPr id="153" name="Textfeld 93"/>
          <p:cNvSpPr txBox="1">
            <a:spLocks noChangeArrowheads="1"/>
          </p:cNvSpPr>
          <p:nvPr/>
        </p:nvSpPr>
        <p:spPr bwMode="auto">
          <a:xfrm>
            <a:off x="8095950" y="2191556"/>
            <a:ext cx="80658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eaLnBrk="1" hangingPunct="1">
              <a:spcBef>
                <a:spcPct val="0"/>
              </a:spcBef>
            </a:pPr>
            <a:r>
              <a:rPr lang="de-DE" altLang="de-DE" sz="800" dirty="0">
                <a:solidFill>
                  <a:srgbClr val="000000"/>
                </a:solidFill>
              </a:rPr>
              <a:t>Process via 2-tier </a:t>
            </a:r>
            <a:endParaRPr lang="en-GB" altLang="de-DE" sz="800" dirty="0">
              <a:solidFill>
                <a:srgbClr val="000000"/>
              </a:solidFill>
            </a:endParaRPr>
          </a:p>
        </p:txBody>
      </p:sp>
      <p:sp>
        <p:nvSpPr>
          <p:cNvPr id="154" name="Oval 289"/>
          <p:cNvSpPr>
            <a:spLocks noChangeArrowheads="1"/>
          </p:cNvSpPr>
          <p:nvPr/>
        </p:nvSpPr>
        <p:spPr bwMode="auto">
          <a:xfrm>
            <a:off x="8214869" y="2761474"/>
            <a:ext cx="194337"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C4</a:t>
            </a:r>
            <a:endParaRPr lang="en-US" altLang="de-DE" sz="800" b="1">
              <a:solidFill>
                <a:srgbClr val="000000"/>
              </a:solidFill>
            </a:endParaRPr>
          </a:p>
        </p:txBody>
      </p:sp>
      <p:sp>
        <p:nvSpPr>
          <p:cNvPr id="155" name="Oval 291"/>
          <p:cNvSpPr>
            <a:spLocks noChangeArrowheads="1"/>
          </p:cNvSpPr>
          <p:nvPr/>
        </p:nvSpPr>
        <p:spPr bwMode="auto">
          <a:xfrm>
            <a:off x="7901614" y="2221724"/>
            <a:ext cx="194336" cy="179387"/>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C3</a:t>
            </a:r>
            <a:endParaRPr lang="en-US" altLang="de-DE" sz="800" b="1">
              <a:solidFill>
                <a:srgbClr val="000000"/>
              </a:solidFill>
            </a:endParaRPr>
          </a:p>
        </p:txBody>
      </p:sp>
      <p:sp>
        <p:nvSpPr>
          <p:cNvPr id="32" name="Freihandform 31"/>
          <p:cNvSpPr/>
          <p:nvPr/>
        </p:nvSpPr>
        <p:spPr bwMode="auto">
          <a:xfrm>
            <a:off x="6437713" y="1820008"/>
            <a:ext cx="2586142" cy="685800"/>
          </a:xfrm>
          <a:custGeom>
            <a:avLst/>
            <a:gdLst>
              <a:gd name="connsiteX0" fmla="*/ 0 w 2743200"/>
              <a:gd name="connsiteY0" fmla="*/ 0 h 685800"/>
              <a:gd name="connsiteX1" fmla="*/ 465992 w 2743200"/>
              <a:gd name="connsiteY1" fmla="*/ 228600 h 685800"/>
              <a:gd name="connsiteX2" fmla="*/ 2743200 w 2743200"/>
              <a:gd name="connsiteY2" fmla="*/ 228600 h 685800"/>
              <a:gd name="connsiteX3" fmla="*/ 2734407 w 2743200"/>
              <a:gd name="connsiteY3" fmla="*/ 685800 h 685800"/>
            </a:gdLst>
            <a:ahLst/>
            <a:cxnLst>
              <a:cxn ang="0">
                <a:pos x="connsiteX0" y="connsiteY0"/>
              </a:cxn>
              <a:cxn ang="0">
                <a:pos x="connsiteX1" y="connsiteY1"/>
              </a:cxn>
              <a:cxn ang="0">
                <a:pos x="connsiteX2" y="connsiteY2"/>
              </a:cxn>
              <a:cxn ang="0">
                <a:pos x="connsiteX3" y="connsiteY3"/>
              </a:cxn>
            </a:cxnLst>
            <a:rect l="l" t="t" r="r" b="b"/>
            <a:pathLst>
              <a:path w="2743200" h="685800">
                <a:moveTo>
                  <a:pt x="0" y="0"/>
                </a:moveTo>
                <a:lnTo>
                  <a:pt x="465992" y="228600"/>
                </a:lnTo>
                <a:lnTo>
                  <a:pt x="2743200" y="228600"/>
                </a:lnTo>
                <a:lnTo>
                  <a:pt x="2734407" y="685800"/>
                </a:lnTo>
              </a:path>
            </a:pathLst>
          </a:custGeom>
          <a:noFill/>
          <a:ln w="9525" algn="ctr">
            <a:solidFill>
              <a:srgbClr val="FF0000"/>
            </a:solidFill>
            <a:prstDash val="dash"/>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spcBef>
                <a:spcPct val="0"/>
              </a:spcBef>
            </a:pPr>
            <a:endParaRPr lang="en-GB">
              <a:solidFill>
                <a:srgbClr val="000000"/>
              </a:solidFill>
            </a:endParaRPr>
          </a:p>
        </p:txBody>
      </p:sp>
      <p:sp>
        <p:nvSpPr>
          <p:cNvPr id="157" name="Oval 240"/>
          <p:cNvSpPr>
            <a:spLocks noChangeArrowheads="1"/>
          </p:cNvSpPr>
          <p:nvPr/>
        </p:nvSpPr>
        <p:spPr bwMode="auto">
          <a:xfrm>
            <a:off x="8926686" y="2233242"/>
            <a:ext cx="194337" cy="179388"/>
          </a:xfrm>
          <a:prstGeom prst="ellipse">
            <a:avLst/>
          </a:prstGeom>
          <a:solidFill>
            <a:srgbClr val="FFFF66"/>
          </a:solidFill>
          <a:ln w="9525">
            <a:pattFill prst="dkUpDiag">
              <a:fgClr>
                <a:srgbClr val="FF0000"/>
              </a:fgClr>
              <a:bgClr>
                <a:schemeClr val="accent2"/>
              </a:bgClr>
            </a:patt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defRPr sz="1000">
                <a:solidFill>
                  <a:schemeClr val="tx1"/>
                </a:solidFill>
                <a:latin typeface="Arial" charset="0"/>
              </a:defRPr>
            </a:lvl1pPr>
            <a:lvl2pPr marL="742950" indent="-285750" eaLnBrk="0" hangingPunct="0">
              <a:defRPr sz="1000">
                <a:solidFill>
                  <a:schemeClr val="tx1"/>
                </a:solidFill>
                <a:latin typeface="Arial" charset="0"/>
              </a:defRPr>
            </a:lvl2pPr>
            <a:lvl3pPr marL="1143000" indent="-228600" eaLnBrk="0" hangingPunct="0">
              <a:defRPr sz="1000">
                <a:solidFill>
                  <a:schemeClr val="tx1"/>
                </a:solidFill>
                <a:latin typeface="Arial" charset="0"/>
              </a:defRPr>
            </a:lvl3pPr>
            <a:lvl4pPr marL="1600200" indent="-228600" eaLnBrk="0" hangingPunct="0">
              <a:defRPr sz="1000">
                <a:solidFill>
                  <a:schemeClr val="tx1"/>
                </a:solidFill>
                <a:latin typeface="Arial" charset="0"/>
              </a:defRPr>
            </a:lvl4pPr>
            <a:lvl5pPr marL="2057400" indent="-228600" eaLnBrk="0" hangingPunct="0">
              <a:defRPr sz="1000">
                <a:solidFill>
                  <a:schemeClr val="tx1"/>
                </a:solidFill>
                <a:latin typeface="Arial" charset="0"/>
              </a:defRPr>
            </a:lvl5pPr>
            <a:lvl6pPr marL="2514600" indent="-228600" eaLnBrk="0" fontAlgn="base" hangingPunct="0">
              <a:spcBef>
                <a:spcPct val="0"/>
              </a:spcBef>
              <a:spcAft>
                <a:spcPct val="0"/>
              </a:spcAft>
              <a:defRPr sz="1000">
                <a:solidFill>
                  <a:schemeClr val="tx1"/>
                </a:solidFill>
                <a:latin typeface="Arial" charset="0"/>
              </a:defRPr>
            </a:lvl6pPr>
            <a:lvl7pPr marL="2971800" indent="-228600" eaLnBrk="0" fontAlgn="base" hangingPunct="0">
              <a:spcBef>
                <a:spcPct val="0"/>
              </a:spcBef>
              <a:spcAft>
                <a:spcPct val="0"/>
              </a:spcAft>
              <a:defRPr sz="1000">
                <a:solidFill>
                  <a:schemeClr val="tx1"/>
                </a:solidFill>
                <a:latin typeface="Arial" charset="0"/>
              </a:defRPr>
            </a:lvl7pPr>
            <a:lvl8pPr marL="3429000" indent="-228600" eaLnBrk="0" fontAlgn="base" hangingPunct="0">
              <a:spcBef>
                <a:spcPct val="0"/>
              </a:spcBef>
              <a:spcAft>
                <a:spcPct val="0"/>
              </a:spcAft>
              <a:defRPr sz="1000">
                <a:solidFill>
                  <a:schemeClr val="tx1"/>
                </a:solidFill>
                <a:latin typeface="Arial" charset="0"/>
              </a:defRPr>
            </a:lvl8pPr>
            <a:lvl9pPr marL="3886200" indent="-228600" eaLnBrk="0" fontAlgn="base" hangingPunct="0">
              <a:spcBef>
                <a:spcPct val="0"/>
              </a:spcBef>
              <a:spcAft>
                <a:spcPct val="0"/>
              </a:spcAft>
              <a:defRPr sz="1000">
                <a:solidFill>
                  <a:schemeClr val="tx1"/>
                </a:solidFill>
                <a:latin typeface="Arial" charset="0"/>
              </a:defRPr>
            </a:lvl9pPr>
          </a:lstStyle>
          <a:p>
            <a:pPr algn="ctr" eaLnBrk="1" hangingPunct="1">
              <a:spcBef>
                <a:spcPct val="0"/>
              </a:spcBef>
            </a:pPr>
            <a:r>
              <a:rPr lang="de-DE" altLang="de-DE" sz="800" b="1">
                <a:solidFill>
                  <a:srgbClr val="000000"/>
                </a:solidFill>
              </a:rPr>
              <a:t>C2</a:t>
            </a:r>
            <a:endParaRPr lang="en-US" altLang="de-DE" sz="800" b="1">
              <a:solidFill>
                <a:srgbClr val="000000"/>
              </a:solidFill>
            </a:endParaRPr>
          </a:p>
        </p:txBody>
      </p:sp>
    </p:spTree>
    <p:extLst>
      <p:ext uri="{BB962C8B-B14F-4D97-AF65-F5344CB8AC3E}">
        <p14:creationId xmlns:p14="http://schemas.microsoft.com/office/powerpoint/2010/main" val="3185653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p:cNvSpPr txBox="1"/>
          <p:nvPr/>
        </p:nvSpPr>
        <p:spPr>
          <a:xfrm>
            <a:off x="132307" y="4857362"/>
            <a:ext cx="9258808" cy="1061829"/>
          </a:xfrm>
          <a:prstGeom prst="rect">
            <a:avLst/>
          </a:prstGeom>
          <a:noFill/>
        </p:spPr>
        <p:txBody>
          <a:bodyPr wrap="square" rtlCol="0">
            <a:spAutoFit/>
          </a:bodyPr>
          <a:lstStyle/>
          <a:p>
            <a:pPr algn="l"/>
            <a:r>
              <a:rPr lang="de-DE" sz="1050" dirty="0">
                <a:solidFill>
                  <a:schemeClr val="tx1"/>
                </a:solidFill>
                <a:latin typeface="+mn-lt"/>
              </a:rPr>
              <a:t>Legende:</a:t>
            </a:r>
          </a:p>
          <a:p>
            <a:pPr marL="3600" indent="-228600" algn="l">
              <a:spcBef>
                <a:spcPts val="0"/>
              </a:spcBef>
              <a:buAutoNum type="arabicPeriod"/>
            </a:pPr>
            <a:r>
              <a:rPr lang="de-DE" sz="1050" dirty="0">
                <a:latin typeface="Courier New" pitchFamily="49" charset="0"/>
                <a:cs typeface="Courier New" pitchFamily="49" charset="0"/>
              </a:rPr>
              <a:t>Obj.: </a:t>
            </a:r>
            <a:r>
              <a:rPr lang="de-DE" sz="1050" dirty="0" err="1">
                <a:latin typeface="Courier New" pitchFamily="49" charset="0"/>
                <a:cs typeface="Courier New" pitchFamily="49" charset="0"/>
              </a:rPr>
              <a:t>Sum</a:t>
            </a:r>
            <a:r>
              <a:rPr lang="de-DE" sz="1050" dirty="0">
                <a:latin typeface="Courier New" pitchFamily="49" charset="0"/>
                <a:cs typeface="Courier New" pitchFamily="49" charset="0"/>
              </a:rPr>
              <a:t>     = Menge der zu </a:t>
            </a:r>
            <a:r>
              <a:rPr lang="de-DE" sz="1050" dirty="0" err="1">
                <a:latin typeface="Courier New" pitchFamily="49" charset="0"/>
                <a:cs typeface="Courier New" pitchFamily="49" charset="0"/>
              </a:rPr>
              <a:t>Processnden</a:t>
            </a:r>
            <a:r>
              <a:rPr lang="de-DE" sz="1050" dirty="0">
                <a:latin typeface="Courier New" pitchFamily="49" charset="0"/>
                <a:cs typeface="Courier New" pitchFamily="49" charset="0"/>
              </a:rPr>
              <a:t> Datasets</a:t>
            </a:r>
          </a:p>
          <a:p>
            <a:pPr marL="3600" indent="-228600" algn="l">
              <a:spcBef>
                <a:spcPts val="0"/>
              </a:spcBef>
              <a:buAutoNum type="arabicPeriod"/>
            </a:pPr>
            <a:r>
              <a:rPr lang="de-DE" sz="1050" dirty="0">
                <a:solidFill>
                  <a:schemeClr val="tx1"/>
                </a:solidFill>
                <a:latin typeface="Courier New" pitchFamily="49" charset="0"/>
                <a:cs typeface="Courier New" pitchFamily="49" charset="0"/>
              </a:rPr>
              <a:t>P.</a:t>
            </a:r>
            <a:r>
              <a:rPr lang="de-DE" sz="1050" dirty="0" err="1">
                <a:solidFill>
                  <a:schemeClr val="tx1"/>
                </a:solidFill>
                <a:latin typeface="Courier New" pitchFamily="49" charset="0"/>
                <a:cs typeface="Courier New" pitchFamily="49" charset="0"/>
              </a:rPr>
              <a:t>Stat</a:t>
            </a:r>
            <a:r>
              <a:rPr lang="de-DE" sz="1050" dirty="0">
                <a:solidFill>
                  <a:schemeClr val="tx1"/>
                </a:solidFill>
                <a:latin typeface="Courier New" pitchFamily="49" charset="0"/>
                <a:cs typeface="Courier New" pitchFamily="49" charset="0"/>
              </a:rPr>
              <a:t>.:</a:t>
            </a:r>
            <a:r>
              <a:rPr lang="de-DE" sz="1050" dirty="0" err="1">
                <a:solidFill>
                  <a:schemeClr val="tx1"/>
                </a:solidFill>
                <a:latin typeface="Courier New" pitchFamily="49" charset="0"/>
                <a:cs typeface="Courier New" pitchFamily="49" charset="0"/>
              </a:rPr>
              <a:t>ToRun</a:t>
            </a:r>
            <a:r>
              <a:rPr lang="de-DE" sz="1050" dirty="0">
                <a:solidFill>
                  <a:schemeClr val="tx1"/>
                </a:solidFill>
                <a:latin typeface="Courier New" pitchFamily="49" charset="0"/>
                <a:cs typeface="Courier New" pitchFamily="49" charset="0"/>
              </a:rPr>
              <a:t> = Menge der Daten die als erstes zu </a:t>
            </a:r>
            <a:r>
              <a:rPr lang="de-DE" sz="1050" dirty="0" err="1">
                <a:solidFill>
                  <a:schemeClr val="tx1"/>
                </a:solidFill>
                <a:latin typeface="Courier New" pitchFamily="49" charset="0"/>
                <a:cs typeface="Courier New" pitchFamily="49" charset="0"/>
              </a:rPr>
              <a:t>Processn</a:t>
            </a:r>
            <a:r>
              <a:rPr lang="de-DE" sz="1050" dirty="0">
                <a:solidFill>
                  <a:schemeClr val="tx1"/>
                </a:solidFill>
                <a:latin typeface="Courier New" pitchFamily="49" charset="0"/>
                <a:cs typeface="Courier New" pitchFamily="49" charset="0"/>
              </a:rPr>
              <a:t> sind aber noch nicht </a:t>
            </a:r>
            <a:r>
              <a:rPr lang="de-DE" sz="1050" dirty="0" err="1">
                <a:solidFill>
                  <a:schemeClr val="tx1"/>
                </a:solidFill>
                <a:latin typeface="Courier New" pitchFamily="49" charset="0"/>
                <a:cs typeface="Courier New" pitchFamily="49" charset="0"/>
              </a:rPr>
              <a:t>Processd</a:t>
            </a:r>
            <a:r>
              <a:rPr lang="de-DE" sz="1050" dirty="0">
                <a:solidFill>
                  <a:schemeClr val="tx1"/>
                </a:solidFill>
                <a:latin typeface="Courier New" pitchFamily="49" charset="0"/>
                <a:cs typeface="Courier New" pitchFamily="49" charset="0"/>
              </a:rPr>
              <a:t> wurden</a:t>
            </a:r>
          </a:p>
          <a:p>
            <a:pPr marL="3600" indent="-228600" algn="l">
              <a:spcBef>
                <a:spcPts val="0"/>
              </a:spcBef>
              <a:buAutoNum type="arabicPeriod"/>
            </a:pPr>
            <a:r>
              <a:rPr lang="de-DE" sz="1050" dirty="0" err="1">
                <a:latin typeface="Courier New" pitchFamily="49" charset="0"/>
                <a:cs typeface="Courier New" pitchFamily="49" charset="0"/>
              </a:rPr>
              <a:t>Done:All</a:t>
            </a:r>
            <a:r>
              <a:rPr lang="de-DE" sz="1050" dirty="0">
                <a:latin typeface="Courier New" pitchFamily="49" charset="0"/>
                <a:cs typeface="Courier New" pitchFamily="49" charset="0"/>
              </a:rPr>
              <a:t>      = Menge der Daten die </a:t>
            </a:r>
            <a:r>
              <a:rPr lang="de-DE" sz="1050" dirty="0" err="1">
                <a:latin typeface="Courier New" pitchFamily="49" charset="0"/>
                <a:cs typeface="Courier New" pitchFamily="49" charset="0"/>
              </a:rPr>
              <a:t>Processd</a:t>
            </a:r>
            <a:r>
              <a:rPr lang="de-DE" sz="1050" dirty="0">
                <a:latin typeface="Courier New" pitchFamily="49" charset="0"/>
                <a:cs typeface="Courier New" pitchFamily="49" charset="0"/>
              </a:rPr>
              <a:t> bisher  </a:t>
            </a:r>
            <a:r>
              <a:rPr lang="de-DE" sz="1050" dirty="0" err="1">
                <a:latin typeface="Courier New" pitchFamily="49" charset="0"/>
                <a:cs typeface="Courier New" pitchFamily="49" charset="0"/>
              </a:rPr>
              <a:t>Processd</a:t>
            </a:r>
            <a:r>
              <a:rPr lang="de-DE" sz="1050" dirty="0">
                <a:latin typeface="Courier New" pitchFamily="49" charset="0"/>
                <a:cs typeface="Courier New" pitchFamily="49" charset="0"/>
              </a:rPr>
              <a:t> wurden</a:t>
            </a:r>
          </a:p>
          <a:p>
            <a:pPr marL="3600" indent="-228600" algn="l">
              <a:spcBef>
                <a:spcPts val="0"/>
              </a:spcBef>
              <a:buAutoNum type="arabicPeriod"/>
            </a:pPr>
            <a:r>
              <a:rPr lang="de-DE" sz="1050" dirty="0" err="1">
                <a:solidFill>
                  <a:schemeClr val="tx1"/>
                </a:solidFill>
                <a:latin typeface="Courier New" pitchFamily="49" charset="0"/>
                <a:cs typeface="Courier New" pitchFamily="49" charset="0"/>
              </a:rPr>
              <a:t>Done:OK</a:t>
            </a:r>
            <a:r>
              <a:rPr lang="de-DE" sz="1050" dirty="0">
                <a:solidFill>
                  <a:schemeClr val="tx1"/>
                </a:solidFill>
                <a:latin typeface="Courier New" pitchFamily="49" charset="0"/>
                <a:cs typeface="Courier New" pitchFamily="49" charset="0"/>
              </a:rPr>
              <a:t>       = Menge der Daten die ohne Fehler </a:t>
            </a:r>
            <a:r>
              <a:rPr lang="de-DE" sz="1050" dirty="0" err="1">
                <a:solidFill>
                  <a:schemeClr val="tx1"/>
                </a:solidFill>
                <a:latin typeface="Courier New" pitchFamily="49" charset="0"/>
                <a:cs typeface="Courier New" pitchFamily="49" charset="0"/>
              </a:rPr>
              <a:t>Processd</a:t>
            </a:r>
            <a:r>
              <a:rPr lang="de-DE" sz="1050" dirty="0">
                <a:solidFill>
                  <a:schemeClr val="tx1"/>
                </a:solidFill>
                <a:latin typeface="Courier New" pitchFamily="49" charset="0"/>
                <a:cs typeface="Courier New" pitchFamily="49" charset="0"/>
              </a:rPr>
              <a:t> wurden</a:t>
            </a:r>
          </a:p>
          <a:p>
            <a:pPr marL="3600" indent="-228600" algn="l">
              <a:spcBef>
                <a:spcPts val="0"/>
              </a:spcBef>
              <a:buAutoNum type="arabicPeriod"/>
            </a:pPr>
            <a:r>
              <a:rPr lang="de-DE" sz="1050" dirty="0" err="1">
                <a:latin typeface="Courier New" pitchFamily="49" charset="0"/>
                <a:cs typeface="Courier New" pitchFamily="49" charset="0"/>
              </a:rPr>
              <a:t>Done</a:t>
            </a:r>
            <a:r>
              <a:rPr lang="de-DE" sz="1050" dirty="0">
                <a:latin typeface="Courier New" pitchFamily="49" charset="0"/>
                <a:cs typeface="Courier New" pitchFamily="49" charset="0"/>
              </a:rPr>
              <a:t>: ERR     = Menge der Daten die beim </a:t>
            </a:r>
            <a:r>
              <a:rPr lang="de-DE" sz="1050" dirty="0" err="1">
                <a:latin typeface="Courier New" pitchFamily="49" charset="0"/>
                <a:cs typeface="Courier New" pitchFamily="49" charset="0"/>
              </a:rPr>
              <a:t>Reifle</a:t>
            </a:r>
            <a:r>
              <a:rPr lang="de-DE" sz="1050" dirty="0">
                <a:latin typeface="Courier New" pitchFamily="49" charset="0"/>
                <a:cs typeface="Courier New" pitchFamily="49" charset="0"/>
              </a:rPr>
              <a:t> einen Fehler aufgewiesen haben</a:t>
            </a:r>
            <a:endParaRPr lang="de-DE" sz="1050" dirty="0">
              <a:solidFill>
                <a:schemeClr val="tx1"/>
              </a:solidFill>
              <a:latin typeface="Courier New" pitchFamily="49" charset="0"/>
              <a:cs typeface="Courier New" pitchFamily="49" charset="0"/>
            </a:endParaRPr>
          </a:p>
        </p:txBody>
      </p:sp>
      <p:pic>
        <p:nvPicPr>
          <p:cNvPr id="10" name="Picture 3"/>
          <p:cNvPicPr>
            <a:picLocks noChangeAspect="1" noChangeArrowheads="1"/>
          </p:cNvPicPr>
          <p:nvPr/>
        </p:nvPicPr>
        <p:blipFill>
          <a:blip r:embed="rId3" cstate="print"/>
          <a:srcRect/>
          <a:stretch>
            <a:fillRect/>
          </a:stretch>
        </p:blipFill>
        <p:spPr bwMode="auto">
          <a:xfrm>
            <a:off x="164133" y="1903730"/>
            <a:ext cx="9391650" cy="2721236"/>
          </a:xfrm>
          <a:prstGeom prst="rect">
            <a:avLst/>
          </a:prstGeom>
          <a:noFill/>
          <a:ln w="9525">
            <a:noFill/>
            <a:miter lim="800000"/>
            <a:headEnd/>
            <a:tailEnd/>
          </a:ln>
          <a:effectLst/>
        </p:spPr>
      </p:pic>
      <p:sp>
        <p:nvSpPr>
          <p:cNvPr id="10242" name="Rectangle 4"/>
          <p:cNvSpPr>
            <a:spLocks noGrp="1" noChangeArrowheads="1"/>
          </p:cNvSpPr>
          <p:nvPr>
            <p:ph type="title"/>
          </p:nvPr>
        </p:nvSpPr>
        <p:spPr>
          <a:xfrm>
            <a:off x="247650" y="409575"/>
            <a:ext cx="9391650" cy="389209"/>
          </a:xfrm>
        </p:spPr>
        <p:txBody>
          <a:bodyPr/>
          <a:lstStyle/>
          <a:p>
            <a:pPr eaLnBrk="1" hangingPunct="1"/>
            <a:r>
              <a:rPr lang="de-DE" altLang="de-DE" dirty="0"/>
              <a:t>Auswertung der Process Ergebnisse - Dauer</a:t>
            </a:r>
          </a:p>
        </p:txBody>
      </p:sp>
      <p:sp>
        <p:nvSpPr>
          <p:cNvPr id="14" name="Rechteck 1"/>
          <p:cNvSpPr/>
          <p:nvPr/>
        </p:nvSpPr>
        <p:spPr>
          <a:xfrm>
            <a:off x="155732" y="1173844"/>
            <a:ext cx="9131300" cy="738664"/>
          </a:xfrm>
          <a:prstGeom prst="rect">
            <a:avLst/>
          </a:prstGeom>
        </p:spPr>
        <p:txBody>
          <a:bodyPr>
            <a:spAutoFit/>
          </a:bodyPr>
          <a:lstStyle/>
          <a:p>
            <a:pPr algn="l">
              <a:defRPr/>
            </a:pPr>
            <a:r>
              <a:rPr lang="de-DE" sz="1400" dirty="0">
                <a:solidFill>
                  <a:schemeClr val="tx1"/>
                </a:solidFill>
                <a:latin typeface="+mn-lt"/>
              </a:rPr>
              <a:t>Es wurden </a:t>
            </a:r>
            <a:r>
              <a:rPr lang="de-DE" sz="1400" dirty="0">
                <a:solidFill>
                  <a:srgbClr val="FF0000"/>
                </a:solidFill>
                <a:latin typeface="+mn-lt"/>
              </a:rPr>
              <a:t>N</a:t>
            </a:r>
            <a:r>
              <a:rPr lang="de-DE" sz="1400" dirty="0">
                <a:solidFill>
                  <a:schemeClr val="tx1"/>
                </a:solidFill>
                <a:latin typeface="+mn-lt"/>
              </a:rPr>
              <a:t> Parallel – Process Prozesse verwendet. Hierbei wurden gesamt </a:t>
            </a:r>
            <a:r>
              <a:rPr lang="de-DE" sz="1400" dirty="0">
                <a:solidFill>
                  <a:srgbClr val="FF0000"/>
                </a:solidFill>
                <a:latin typeface="+mn-lt"/>
              </a:rPr>
              <a:t>??</a:t>
            </a:r>
            <a:r>
              <a:rPr lang="de-DE" sz="1400" dirty="0">
                <a:solidFill>
                  <a:schemeClr val="tx1"/>
                </a:solidFill>
                <a:latin typeface="+mn-lt"/>
              </a:rPr>
              <a:t> Datasets verarbeitet. Der Massenlauf benötigte </a:t>
            </a:r>
            <a:r>
              <a:rPr lang="de-DE" sz="1400" dirty="0">
                <a:solidFill>
                  <a:srgbClr val="FF0000"/>
                </a:solidFill>
                <a:latin typeface="+mn-lt"/>
              </a:rPr>
              <a:t>~? Tage (?? – ??)</a:t>
            </a:r>
            <a:r>
              <a:rPr lang="de-DE" sz="1400" dirty="0">
                <a:solidFill>
                  <a:schemeClr val="tx1"/>
                </a:solidFill>
                <a:latin typeface="+mn-lt"/>
              </a:rPr>
              <a:t>. Im Anschluss daran wurden Einzel </a:t>
            </a:r>
            <a:r>
              <a:rPr lang="de-DE" sz="1400" dirty="0" err="1">
                <a:solidFill>
                  <a:schemeClr val="tx1"/>
                </a:solidFill>
                <a:latin typeface="+mn-lt"/>
              </a:rPr>
              <a:t>Processs</a:t>
            </a:r>
            <a:r>
              <a:rPr lang="de-DE" sz="1400" dirty="0">
                <a:solidFill>
                  <a:schemeClr val="tx1"/>
                </a:solidFill>
                <a:latin typeface="+mn-lt"/>
              </a:rPr>
              <a:t> zur Fehlerbereinigung durchgeführt (</a:t>
            </a:r>
            <a:r>
              <a:rPr lang="de-DE" sz="1400" dirty="0">
                <a:solidFill>
                  <a:srgbClr val="FF0000"/>
                </a:solidFill>
                <a:latin typeface="+mn-lt"/>
              </a:rPr>
              <a:t>Dauer ? Tag3</a:t>
            </a:r>
            <a:r>
              <a:rPr lang="de-DE" sz="1400" dirty="0">
                <a:solidFill>
                  <a:schemeClr val="tx1"/>
                </a:solidFill>
                <a:latin typeface="+mn-lt"/>
              </a:rPr>
              <a:t>)</a:t>
            </a:r>
          </a:p>
        </p:txBody>
      </p:sp>
      <p:sp>
        <p:nvSpPr>
          <p:cNvPr id="8" name="Textfeld 7"/>
          <p:cNvSpPr txBox="1"/>
          <p:nvPr/>
        </p:nvSpPr>
        <p:spPr>
          <a:xfrm rot="19445106">
            <a:off x="3712682" y="3048156"/>
            <a:ext cx="1394896" cy="461665"/>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400" b="0" i="0" u="none" strike="noStrike" kern="0" cap="none" spc="0" normalizeH="0" baseline="0" noProof="0" dirty="0" err="1">
                <a:ln>
                  <a:noFill/>
                </a:ln>
                <a:solidFill>
                  <a:prstClr val="white"/>
                </a:solidFill>
                <a:effectLst/>
                <a:uLnTx/>
                <a:uFillTx/>
                <a:latin typeface="Arial"/>
                <a:ea typeface="+mn-ea"/>
                <a:cs typeface="+mn-cs"/>
              </a:rPr>
              <a:t>Replace</a:t>
            </a:r>
            <a:r>
              <a:rPr kumimoji="0" lang="de-DE" sz="2400" b="0" i="0" u="none" strike="noStrike" kern="0" cap="none" spc="0" normalizeH="0" baseline="0" noProof="0" dirty="0">
                <a:ln>
                  <a:noFill/>
                </a:ln>
                <a:solidFill>
                  <a:prstClr val="white"/>
                </a:solidFill>
                <a:effectLst/>
                <a:uLnTx/>
                <a:uFillTx/>
                <a:latin typeface="Arial"/>
                <a:ea typeface="+mn-ea"/>
                <a:cs typeface="+mn-cs"/>
              </a:rPr>
              <a:t> </a:t>
            </a:r>
            <a:endParaRPr kumimoji="0" lang="de-DE" sz="2400" b="0" i="0" u="none" strike="noStrike" kern="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814449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276225" y="409575"/>
            <a:ext cx="9391650" cy="389209"/>
          </a:xfrm>
        </p:spPr>
        <p:txBody>
          <a:bodyPr/>
          <a:lstStyle/>
          <a:p>
            <a:pPr eaLnBrk="1" hangingPunct="1"/>
            <a:r>
              <a:rPr lang="de-DE" altLang="de-DE" dirty="0"/>
              <a:t>Auswertung der Process Ergebnisse - Dauer: #</a:t>
            </a:r>
            <a:r>
              <a:rPr lang="de-DE" altLang="de-DE" dirty="0" err="1"/>
              <a:t>TCSIteId</a:t>
            </a:r>
            <a:r>
              <a:rPr lang="de-DE" altLang="de-DE" dirty="0"/>
              <a:t>#: „</a:t>
            </a:r>
            <a:r>
              <a:rPr lang="de-DE" altLang="de-DE" dirty="0" err="1"/>
              <a:t>Leadsite</a:t>
            </a:r>
            <a:r>
              <a:rPr lang="de-DE" altLang="de-DE" dirty="0"/>
              <a:t>“</a:t>
            </a:r>
          </a:p>
        </p:txBody>
      </p:sp>
      <p:sp>
        <p:nvSpPr>
          <p:cNvPr id="10243" name="Rectangle 12"/>
          <p:cNvSpPr>
            <a:spLocks noGrp="1" noChangeArrowheads="1"/>
          </p:cNvSpPr>
          <p:nvPr>
            <p:ph idx="1"/>
          </p:nvPr>
        </p:nvSpPr>
        <p:spPr>
          <a:xfrm>
            <a:off x="155732" y="862884"/>
            <a:ext cx="9407525" cy="308419"/>
          </a:xfrm>
        </p:spPr>
        <p:txBody>
          <a:bodyPr/>
          <a:lstStyle/>
          <a:p>
            <a:pPr marL="0" indent="0" eaLnBrk="1" hangingPunct="1"/>
            <a:r>
              <a:rPr lang="de-DE" altLang="de-DE" sz="1400" b="0" dirty="0"/>
              <a:t>Der Process wurde mit den 2 Cross-BU Servern (</a:t>
            </a:r>
            <a:r>
              <a:rPr lang="de-DE" altLang="de-DE" sz="1400" b="0" dirty="0">
                <a:hlinkClick r:id="rId2" action="ppaction://hlinkfile"/>
              </a:rPr>
              <a:t>\\Host1</a:t>
            </a:r>
            <a:r>
              <a:rPr lang="de-DE" altLang="de-DE" sz="1400" b="0" dirty="0"/>
              <a:t> + </a:t>
            </a:r>
            <a:r>
              <a:rPr lang="de-DE" altLang="de-DE" sz="1400" b="0" dirty="0">
                <a:hlinkClick r:id="rId3" action="ppaction://hlinkfile"/>
              </a:rPr>
              <a:t>\\Host2</a:t>
            </a:r>
            <a:r>
              <a:rPr lang="de-DE" altLang="de-DE" sz="1400" b="0" dirty="0"/>
              <a:t> ) durchgeführt. </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937" y="1951143"/>
            <a:ext cx="9490232" cy="2844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hteck 1"/>
          <p:cNvSpPr/>
          <p:nvPr/>
        </p:nvSpPr>
        <p:spPr>
          <a:xfrm>
            <a:off x="155732" y="1173844"/>
            <a:ext cx="9131300" cy="738664"/>
          </a:xfrm>
          <a:prstGeom prst="rect">
            <a:avLst/>
          </a:prstGeom>
        </p:spPr>
        <p:txBody>
          <a:bodyPr>
            <a:spAutoFit/>
          </a:bodyPr>
          <a:lstStyle/>
          <a:p>
            <a:pPr algn="l">
              <a:defRPr/>
            </a:pPr>
            <a:r>
              <a:rPr lang="de-DE" sz="1400" dirty="0">
                <a:solidFill>
                  <a:schemeClr val="tx1"/>
                </a:solidFill>
                <a:latin typeface="+mn-lt"/>
              </a:rPr>
              <a:t>Je Process Computer wurden n-n Parallel - Prozesse verwendet. Hierbei wurden gesamt ???? Datasets verarbeitet. Der Massenlauf benötigte ~? Tage. Im Anschluss daran wurden Einzel </a:t>
            </a:r>
            <a:r>
              <a:rPr lang="de-DE" sz="1400" dirty="0" err="1">
                <a:solidFill>
                  <a:schemeClr val="tx1"/>
                </a:solidFill>
                <a:latin typeface="+mn-lt"/>
              </a:rPr>
              <a:t>Processs</a:t>
            </a:r>
            <a:r>
              <a:rPr lang="de-DE" sz="1400" dirty="0">
                <a:solidFill>
                  <a:schemeClr val="tx1"/>
                </a:solidFill>
                <a:latin typeface="+mn-lt"/>
              </a:rPr>
              <a:t> zur Fehlerbereinigung durchgeführt (Dauer ~?,? Tage)</a:t>
            </a:r>
          </a:p>
        </p:txBody>
      </p:sp>
      <p:cxnSp>
        <p:nvCxnSpPr>
          <p:cNvPr id="6" name="Gerade Verbindung mit Pfeil 5"/>
          <p:cNvCxnSpPr>
            <a:stCxn id="7" idx="1"/>
          </p:cNvCxnSpPr>
          <p:nvPr/>
        </p:nvCxnSpPr>
        <p:spPr bwMode="auto">
          <a:xfrm flipH="1" flipV="1">
            <a:off x="1856656" y="4293096"/>
            <a:ext cx="2556284" cy="1128533"/>
          </a:xfrm>
          <a:prstGeom prst="straightConnector1">
            <a:avLst/>
          </a:prstGeom>
          <a:noFill/>
          <a:ln w="28575" cap="flat" cmpd="sng" algn="ctr">
            <a:solidFill>
              <a:srgbClr val="FF0000"/>
            </a:solidFill>
            <a:prstDash val="dash"/>
            <a:round/>
            <a:headEnd type="none" w="med" len="med"/>
            <a:tailEnd type="arrow"/>
          </a:ln>
          <a:effectLst/>
        </p:spPr>
      </p:cxnSp>
      <p:sp>
        <p:nvSpPr>
          <p:cNvPr id="7" name="Textfeld 6"/>
          <p:cNvSpPr txBox="1"/>
          <p:nvPr/>
        </p:nvSpPr>
        <p:spPr>
          <a:xfrm>
            <a:off x="4412940" y="5190796"/>
            <a:ext cx="1394896"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de-DE" sz="2400" dirty="0" err="1">
                <a:latin typeface="+mn-lt"/>
              </a:rPr>
              <a:t>Replace</a:t>
            </a:r>
            <a:r>
              <a:rPr lang="de-DE" sz="2400" dirty="0">
                <a:latin typeface="+mn-lt"/>
              </a:rPr>
              <a:t> </a:t>
            </a:r>
            <a:endParaRPr lang="de-DE" sz="2400" dirty="0">
              <a:solidFill>
                <a:schemeClr val="tx1"/>
              </a:solidFill>
              <a:latin typeface="+mn-lt"/>
            </a:endParaRPr>
          </a:p>
        </p:txBody>
      </p:sp>
      <p:sp>
        <p:nvSpPr>
          <p:cNvPr id="8" name="Textfeld 7"/>
          <p:cNvSpPr txBox="1"/>
          <p:nvPr/>
        </p:nvSpPr>
        <p:spPr>
          <a:xfrm>
            <a:off x="185797" y="5190796"/>
            <a:ext cx="9258808" cy="1061829"/>
          </a:xfrm>
          <a:prstGeom prst="rect">
            <a:avLst/>
          </a:prstGeom>
          <a:noFill/>
        </p:spPr>
        <p:txBody>
          <a:bodyPr wrap="square" rtlCol="0">
            <a:spAutoFit/>
          </a:bodyPr>
          <a:lstStyle/>
          <a:p>
            <a:pPr algn="l"/>
            <a:r>
              <a:rPr lang="de-DE" sz="1050" dirty="0">
                <a:solidFill>
                  <a:schemeClr val="tx1"/>
                </a:solidFill>
                <a:latin typeface="+mn-lt"/>
              </a:rPr>
              <a:t>Legende:</a:t>
            </a:r>
          </a:p>
          <a:p>
            <a:pPr marL="3600" indent="-228600" algn="l">
              <a:spcBef>
                <a:spcPts val="0"/>
              </a:spcBef>
              <a:buAutoNum type="arabicPeriod"/>
            </a:pPr>
            <a:r>
              <a:rPr lang="de-DE" sz="1050" dirty="0">
                <a:latin typeface="Courier New" pitchFamily="49" charset="0"/>
                <a:cs typeface="Courier New" pitchFamily="49" charset="0"/>
              </a:rPr>
              <a:t>Obj.: </a:t>
            </a:r>
            <a:r>
              <a:rPr lang="de-DE" sz="1050" dirty="0" err="1">
                <a:latin typeface="Courier New" pitchFamily="49" charset="0"/>
                <a:cs typeface="Courier New" pitchFamily="49" charset="0"/>
              </a:rPr>
              <a:t>Sum</a:t>
            </a:r>
            <a:r>
              <a:rPr lang="de-DE" sz="1050" dirty="0">
                <a:latin typeface="Courier New" pitchFamily="49" charset="0"/>
                <a:cs typeface="Courier New" pitchFamily="49" charset="0"/>
              </a:rPr>
              <a:t>     = Menge der zu </a:t>
            </a:r>
            <a:r>
              <a:rPr lang="de-DE" sz="1050" dirty="0" err="1">
                <a:latin typeface="Courier New" pitchFamily="49" charset="0"/>
                <a:cs typeface="Courier New" pitchFamily="49" charset="0"/>
              </a:rPr>
              <a:t>Processnden</a:t>
            </a:r>
            <a:r>
              <a:rPr lang="de-DE" sz="1050" dirty="0">
                <a:latin typeface="Courier New" pitchFamily="49" charset="0"/>
                <a:cs typeface="Courier New" pitchFamily="49" charset="0"/>
              </a:rPr>
              <a:t> Datasets</a:t>
            </a:r>
          </a:p>
          <a:p>
            <a:pPr marL="3600" indent="-228600" algn="l">
              <a:spcBef>
                <a:spcPts val="0"/>
              </a:spcBef>
              <a:buAutoNum type="arabicPeriod"/>
            </a:pPr>
            <a:r>
              <a:rPr lang="de-DE" sz="1050" dirty="0">
                <a:solidFill>
                  <a:schemeClr val="tx1"/>
                </a:solidFill>
                <a:latin typeface="Courier New" pitchFamily="49" charset="0"/>
                <a:cs typeface="Courier New" pitchFamily="49" charset="0"/>
              </a:rPr>
              <a:t>P.</a:t>
            </a:r>
            <a:r>
              <a:rPr lang="de-DE" sz="1050" dirty="0" err="1">
                <a:solidFill>
                  <a:schemeClr val="tx1"/>
                </a:solidFill>
                <a:latin typeface="Courier New" pitchFamily="49" charset="0"/>
                <a:cs typeface="Courier New" pitchFamily="49" charset="0"/>
              </a:rPr>
              <a:t>Stat</a:t>
            </a:r>
            <a:r>
              <a:rPr lang="de-DE" sz="1050" dirty="0">
                <a:solidFill>
                  <a:schemeClr val="tx1"/>
                </a:solidFill>
                <a:latin typeface="Courier New" pitchFamily="49" charset="0"/>
                <a:cs typeface="Courier New" pitchFamily="49" charset="0"/>
              </a:rPr>
              <a:t>.:</a:t>
            </a:r>
            <a:r>
              <a:rPr lang="de-DE" sz="1050" dirty="0" err="1">
                <a:solidFill>
                  <a:schemeClr val="tx1"/>
                </a:solidFill>
                <a:latin typeface="Courier New" pitchFamily="49" charset="0"/>
                <a:cs typeface="Courier New" pitchFamily="49" charset="0"/>
              </a:rPr>
              <a:t>ToRun</a:t>
            </a:r>
            <a:r>
              <a:rPr lang="de-DE" sz="1050" dirty="0">
                <a:solidFill>
                  <a:schemeClr val="tx1"/>
                </a:solidFill>
                <a:latin typeface="Courier New" pitchFamily="49" charset="0"/>
                <a:cs typeface="Courier New" pitchFamily="49" charset="0"/>
              </a:rPr>
              <a:t> = Menge der Daten die als erstes zu </a:t>
            </a:r>
            <a:r>
              <a:rPr lang="de-DE" sz="1050" dirty="0" err="1">
                <a:solidFill>
                  <a:schemeClr val="tx1"/>
                </a:solidFill>
                <a:latin typeface="Courier New" pitchFamily="49" charset="0"/>
                <a:cs typeface="Courier New" pitchFamily="49" charset="0"/>
              </a:rPr>
              <a:t>Processn</a:t>
            </a:r>
            <a:r>
              <a:rPr lang="de-DE" sz="1050" dirty="0">
                <a:solidFill>
                  <a:schemeClr val="tx1"/>
                </a:solidFill>
                <a:latin typeface="Courier New" pitchFamily="49" charset="0"/>
                <a:cs typeface="Courier New" pitchFamily="49" charset="0"/>
              </a:rPr>
              <a:t> sind aber noch nicht </a:t>
            </a:r>
            <a:r>
              <a:rPr lang="de-DE" sz="1050" dirty="0" err="1">
                <a:solidFill>
                  <a:schemeClr val="tx1"/>
                </a:solidFill>
                <a:latin typeface="Courier New" pitchFamily="49" charset="0"/>
                <a:cs typeface="Courier New" pitchFamily="49" charset="0"/>
              </a:rPr>
              <a:t>Processd</a:t>
            </a:r>
            <a:r>
              <a:rPr lang="de-DE" sz="1050" dirty="0">
                <a:solidFill>
                  <a:schemeClr val="tx1"/>
                </a:solidFill>
                <a:latin typeface="Courier New" pitchFamily="49" charset="0"/>
                <a:cs typeface="Courier New" pitchFamily="49" charset="0"/>
              </a:rPr>
              <a:t> wurden</a:t>
            </a:r>
          </a:p>
          <a:p>
            <a:pPr marL="3600" indent="-228600" algn="l">
              <a:spcBef>
                <a:spcPts val="0"/>
              </a:spcBef>
              <a:buAutoNum type="arabicPeriod"/>
            </a:pPr>
            <a:r>
              <a:rPr lang="de-DE" sz="1050" dirty="0" err="1">
                <a:latin typeface="Courier New" pitchFamily="49" charset="0"/>
                <a:cs typeface="Courier New" pitchFamily="49" charset="0"/>
              </a:rPr>
              <a:t>Done:All</a:t>
            </a:r>
            <a:r>
              <a:rPr lang="de-DE" sz="1050" dirty="0">
                <a:latin typeface="Courier New" pitchFamily="49" charset="0"/>
                <a:cs typeface="Courier New" pitchFamily="49" charset="0"/>
              </a:rPr>
              <a:t>      = Menge der Daten die </a:t>
            </a:r>
            <a:r>
              <a:rPr lang="de-DE" sz="1050" dirty="0" err="1">
                <a:latin typeface="Courier New" pitchFamily="49" charset="0"/>
                <a:cs typeface="Courier New" pitchFamily="49" charset="0"/>
              </a:rPr>
              <a:t>Processd</a:t>
            </a:r>
            <a:r>
              <a:rPr lang="de-DE" sz="1050" dirty="0">
                <a:latin typeface="Courier New" pitchFamily="49" charset="0"/>
                <a:cs typeface="Courier New" pitchFamily="49" charset="0"/>
              </a:rPr>
              <a:t> bisher  </a:t>
            </a:r>
            <a:r>
              <a:rPr lang="de-DE" sz="1050" dirty="0" err="1">
                <a:latin typeface="Courier New" pitchFamily="49" charset="0"/>
                <a:cs typeface="Courier New" pitchFamily="49" charset="0"/>
              </a:rPr>
              <a:t>Processd</a:t>
            </a:r>
            <a:r>
              <a:rPr lang="de-DE" sz="1050" dirty="0">
                <a:latin typeface="Courier New" pitchFamily="49" charset="0"/>
                <a:cs typeface="Courier New" pitchFamily="49" charset="0"/>
              </a:rPr>
              <a:t> wurden</a:t>
            </a:r>
          </a:p>
          <a:p>
            <a:pPr marL="3600" indent="-228600" algn="l">
              <a:spcBef>
                <a:spcPts val="0"/>
              </a:spcBef>
              <a:buAutoNum type="arabicPeriod"/>
            </a:pPr>
            <a:r>
              <a:rPr lang="de-DE" sz="1050" dirty="0" err="1">
                <a:solidFill>
                  <a:schemeClr val="tx1"/>
                </a:solidFill>
                <a:latin typeface="Courier New" pitchFamily="49" charset="0"/>
                <a:cs typeface="Courier New" pitchFamily="49" charset="0"/>
              </a:rPr>
              <a:t>Done:OK</a:t>
            </a:r>
            <a:r>
              <a:rPr lang="de-DE" sz="1050" dirty="0">
                <a:solidFill>
                  <a:schemeClr val="tx1"/>
                </a:solidFill>
                <a:latin typeface="Courier New" pitchFamily="49" charset="0"/>
                <a:cs typeface="Courier New" pitchFamily="49" charset="0"/>
              </a:rPr>
              <a:t>       = Menge der Daten die ohne Fehler </a:t>
            </a:r>
            <a:r>
              <a:rPr lang="de-DE" sz="1050" dirty="0" err="1">
                <a:solidFill>
                  <a:schemeClr val="tx1"/>
                </a:solidFill>
                <a:latin typeface="Courier New" pitchFamily="49" charset="0"/>
                <a:cs typeface="Courier New" pitchFamily="49" charset="0"/>
              </a:rPr>
              <a:t>Processd</a:t>
            </a:r>
            <a:r>
              <a:rPr lang="de-DE" sz="1050" dirty="0">
                <a:solidFill>
                  <a:schemeClr val="tx1"/>
                </a:solidFill>
                <a:latin typeface="Courier New" pitchFamily="49" charset="0"/>
                <a:cs typeface="Courier New" pitchFamily="49" charset="0"/>
              </a:rPr>
              <a:t> wurden</a:t>
            </a:r>
          </a:p>
          <a:p>
            <a:pPr marL="3600" indent="-228600" algn="l">
              <a:spcBef>
                <a:spcPts val="0"/>
              </a:spcBef>
              <a:buAutoNum type="arabicPeriod"/>
            </a:pPr>
            <a:r>
              <a:rPr lang="de-DE" sz="1050" dirty="0" err="1">
                <a:latin typeface="Courier New" pitchFamily="49" charset="0"/>
                <a:cs typeface="Courier New" pitchFamily="49" charset="0"/>
              </a:rPr>
              <a:t>Done</a:t>
            </a:r>
            <a:r>
              <a:rPr lang="de-DE" sz="1050" dirty="0">
                <a:latin typeface="Courier New" pitchFamily="49" charset="0"/>
                <a:cs typeface="Courier New" pitchFamily="49" charset="0"/>
              </a:rPr>
              <a:t>: ERR     = Menge der Daten die beim </a:t>
            </a:r>
            <a:r>
              <a:rPr lang="de-DE" sz="1050" dirty="0" err="1">
                <a:latin typeface="Courier New" pitchFamily="49" charset="0"/>
                <a:cs typeface="Courier New" pitchFamily="49" charset="0"/>
              </a:rPr>
              <a:t>Reifle</a:t>
            </a:r>
            <a:r>
              <a:rPr lang="de-DE" sz="1050" dirty="0">
                <a:latin typeface="Courier New" pitchFamily="49" charset="0"/>
                <a:cs typeface="Courier New" pitchFamily="49" charset="0"/>
              </a:rPr>
              <a:t> einen Fehler aufgewiesen haben</a:t>
            </a:r>
            <a:endParaRPr lang="de-DE" sz="1050" dirty="0">
              <a:solidFill>
                <a:schemeClr val="tx1"/>
              </a:solidFill>
              <a:latin typeface="Courier New" pitchFamily="49" charset="0"/>
              <a:cs typeface="Courier New" pitchFamily="49" charset="0"/>
            </a:endParaRPr>
          </a:p>
        </p:txBody>
      </p:sp>
    </p:spTree>
    <p:extLst>
      <p:ext uri="{BB962C8B-B14F-4D97-AF65-F5344CB8AC3E}">
        <p14:creationId xmlns:p14="http://schemas.microsoft.com/office/powerpoint/2010/main" val="1497254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276225" y="409575"/>
            <a:ext cx="9391650" cy="389209"/>
          </a:xfrm>
        </p:spPr>
        <p:txBody>
          <a:bodyPr/>
          <a:lstStyle/>
          <a:p>
            <a:pPr eaLnBrk="1" hangingPunct="1"/>
            <a:r>
              <a:rPr lang="de-DE" altLang="de-DE" dirty="0"/>
              <a:t>Auswertung der Process Ergebnisse : </a:t>
            </a:r>
            <a:r>
              <a:rPr lang="de-DE" altLang="de-DE" dirty="0" err="1"/>
              <a:t>TcProd</a:t>
            </a:r>
            <a:r>
              <a:rPr lang="de-DE" altLang="de-DE" dirty="0"/>
              <a:t>:</a:t>
            </a:r>
          </a:p>
        </p:txBody>
      </p:sp>
      <p:sp>
        <p:nvSpPr>
          <p:cNvPr id="6" name="Rechteck 5"/>
          <p:cNvSpPr/>
          <p:nvPr/>
        </p:nvSpPr>
        <p:spPr>
          <a:xfrm>
            <a:off x="192936" y="1269777"/>
            <a:ext cx="9474939" cy="4570482"/>
          </a:xfrm>
          <a:prstGeom prst="rect">
            <a:avLst/>
          </a:prstGeom>
        </p:spPr>
        <p:txBody>
          <a:bodyPr wrap="square">
            <a:spAutoFit/>
          </a:bodyPr>
          <a:lstStyle/>
          <a:p>
            <a:pPr algn="l">
              <a:defRPr/>
            </a:pPr>
            <a:r>
              <a:rPr lang="de-DE" sz="1200" b="1" dirty="0">
                <a:solidFill>
                  <a:schemeClr val="tx1"/>
                </a:solidFill>
                <a:latin typeface="+mn-lt"/>
              </a:rPr>
              <a:t>Alle Dokumente die bei diesem Projekt entstanden sind liegen im folgenden Verzeichnis:</a:t>
            </a:r>
          </a:p>
          <a:p>
            <a:pPr>
              <a:defRPr/>
            </a:pPr>
            <a:r>
              <a:rPr lang="de-DE" sz="1200" b="1" dirty="0">
                <a:latin typeface="+mn-lt"/>
                <a:hlinkClick r:id="rId3" action="ppaction://hlinkfile"/>
              </a:rPr>
              <a:t>\\ServerName\plmshare\JobManagerV3\11-Documentation.Custom</a:t>
            </a:r>
            <a:endParaRPr lang="de-DE" sz="1200" b="1" dirty="0">
              <a:latin typeface="+mn-lt"/>
            </a:endParaRPr>
          </a:p>
          <a:p>
            <a:pPr>
              <a:defRPr/>
            </a:pPr>
            <a:endParaRPr lang="de-DE" sz="1200" b="1" dirty="0">
              <a:latin typeface="+mn-lt"/>
            </a:endParaRPr>
          </a:p>
          <a:p>
            <a:pPr>
              <a:defRPr/>
            </a:pPr>
            <a:r>
              <a:rPr lang="de-DE" sz="1200" b="1" dirty="0">
                <a:latin typeface="+mn-lt"/>
              </a:rPr>
              <a:t>Die anhängenden Listen beinhalten:</a:t>
            </a:r>
          </a:p>
          <a:p>
            <a:pPr marL="228600" indent="-228600">
              <a:buFont typeface="+mj-lt"/>
              <a:buAutoNum type="arabicPeriod"/>
              <a:defRPr/>
            </a:pPr>
            <a:r>
              <a:rPr lang="de-DE" sz="1400" b="1" dirty="0"/>
              <a:t>Liste aller vorgekommener Process Fehler:</a:t>
            </a:r>
            <a:br>
              <a:rPr lang="de-DE" sz="1200" b="1" dirty="0"/>
            </a:br>
            <a:r>
              <a:rPr lang="de-DE" sz="1200" b="1" dirty="0"/>
              <a:t>- </a:t>
            </a:r>
            <a:r>
              <a:rPr lang="en-GB" sz="1200" dirty="0"/>
              <a:t>??.</a:t>
            </a:r>
            <a:r>
              <a:rPr lang="en-GB" sz="1200" dirty="0" err="1"/>
              <a:t>xls</a:t>
            </a:r>
            <a:br>
              <a:rPr lang="de-DE" sz="1200" b="1" dirty="0"/>
            </a:br>
            <a:br>
              <a:rPr lang="de-DE" sz="1200" b="1" dirty="0"/>
            </a:br>
            <a:r>
              <a:rPr lang="de-DE" sz="1200" b="1" dirty="0"/>
              <a:t>siehe im Netzwerk: </a:t>
            </a:r>
            <a:r>
              <a:rPr lang="de-DE" sz="1200" b="1" dirty="0">
                <a:hlinkClick r:id="rId4" action="ppaction://hlinkfile"/>
              </a:rPr>
              <a:t>\\ServerName\plmshare\JobManagerV3\11-Documentation.Custom\04-ProcessProdSystem\??.xls</a:t>
            </a:r>
            <a:endParaRPr lang="de-DE" sz="1200" b="1" dirty="0"/>
          </a:p>
          <a:p>
            <a:pPr marL="228600" indent="-228600">
              <a:buFont typeface="+mj-lt"/>
              <a:buAutoNum type="arabicPeriod"/>
              <a:defRPr/>
            </a:pPr>
            <a:r>
              <a:rPr lang="de-DE" sz="1400" b="1" dirty="0"/>
              <a:t>alle Teile die beim Process einen ERROR hatten: </a:t>
            </a:r>
            <a:br>
              <a:rPr lang="de-DE" sz="1200" b="1" dirty="0"/>
            </a:br>
            <a:r>
              <a:rPr lang="de-DE" sz="1200" dirty="0"/>
              <a:t>- ??.xls</a:t>
            </a:r>
            <a:br>
              <a:rPr lang="de-DE" sz="1200" b="1" dirty="0"/>
            </a:br>
            <a:br>
              <a:rPr lang="de-DE" sz="1200" b="1" dirty="0">
                <a:latin typeface="+mn-lt"/>
              </a:rPr>
            </a:br>
            <a:r>
              <a:rPr lang="de-DE" sz="1200" b="1" dirty="0">
                <a:latin typeface="+mn-lt"/>
              </a:rPr>
              <a:t>siehe im Netzwerk: </a:t>
            </a:r>
            <a:r>
              <a:rPr lang="de-DE" sz="1200" b="1" dirty="0">
                <a:hlinkClick r:id="rId5" action="ppaction://hlinkfile"/>
              </a:rPr>
              <a:t>\\ServerName\plmshare\JobManagerV3\11-Documentation.Custom\04-ProcessProdSystem\??.xls</a:t>
            </a:r>
            <a:endParaRPr lang="de-DE" sz="1200" b="1" dirty="0"/>
          </a:p>
          <a:p>
            <a:pPr marL="228600" indent="-228600">
              <a:buFont typeface="+mj-lt"/>
              <a:buAutoNum type="arabicPeriod"/>
              <a:defRPr/>
            </a:pPr>
            <a:r>
              <a:rPr lang="de-DE" sz="1400" b="1" dirty="0"/>
              <a:t>Übersicht Process Performance </a:t>
            </a:r>
            <a:br>
              <a:rPr lang="de-DE" sz="1200" b="1" dirty="0"/>
            </a:br>
            <a:r>
              <a:rPr lang="de-DE" sz="1200" dirty="0"/>
              <a:t>- ??.</a:t>
            </a:r>
            <a:r>
              <a:rPr lang="de-DE" sz="1200" dirty="0" err="1"/>
              <a:t>xls</a:t>
            </a:r>
            <a:br>
              <a:rPr lang="de-DE" sz="1200" dirty="0"/>
            </a:br>
            <a:br>
              <a:rPr lang="de-DE" sz="1200" b="1" dirty="0"/>
            </a:br>
            <a:r>
              <a:rPr lang="de-DE" sz="1200" b="1" dirty="0"/>
              <a:t>siehe im Netzwerk:  </a:t>
            </a:r>
            <a:r>
              <a:rPr lang="de-DE" sz="1200" b="1" dirty="0">
                <a:latin typeface="+mn-lt"/>
                <a:hlinkClick r:id="rId6" action="ppaction://hlinkfile"/>
              </a:rPr>
              <a:t>\\ServerName\plmshare\JobManagerV3\11-Documentation.Custom\04-ProcessProdSystem\??.xls</a:t>
            </a:r>
            <a:endParaRPr lang="de-DE" sz="1200" b="1" dirty="0">
              <a:latin typeface="+mn-lt"/>
            </a:endParaRPr>
          </a:p>
          <a:p>
            <a:pPr>
              <a:defRPr/>
            </a:pPr>
            <a:endParaRPr lang="de-DE" sz="1200" b="1" dirty="0"/>
          </a:p>
          <a:p>
            <a:pPr>
              <a:defRPr/>
            </a:pPr>
            <a:r>
              <a:rPr lang="de-DE" sz="1200" b="1" dirty="0"/>
              <a:t>Besonderheit: </a:t>
            </a:r>
          </a:p>
          <a:p>
            <a:pPr>
              <a:defRPr/>
            </a:pPr>
            <a:r>
              <a:rPr lang="de-DE" sz="1200" b="1" i="1" dirty="0"/>
              <a:t>xxx</a:t>
            </a:r>
            <a:endParaRPr lang="de-DE" sz="1200" b="1" i="1" dirty="0">
              <a:latin typeface="+mn-lt"/>
            </a:endParaRPr>
          </a:p>
        </p:txBody>
      </p:sp>
    </p:spTree>
    <p:extLst>
      <p:ext uri="{BB962C8B-B14F-4D97-AF65-F5344CB8AC3E}">
        <p14:creationId xmlns:p14="http://schemas.microsoft.com/office/powerpoint/2010/main" val="29503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de-DE" altLang="de-DE" sz="2000" dirty="0" err="1"/>
              <a:t>Rf.Replica</a:t>
            </a:r>
            <a:r>
              <a:rPr lang="de-DE" altLang="de-DE" sz="2000" dirty="0"/>
              <a:t>: #DD.MM.YYYY# </a:t>
            </a:r>
            <a:r>
              <a:rPr lang="en-US" altLang="de-DE" sz="2000" dirty="0" err="1"/>
              <a:t>Rf:No</a:t>
            </a:r>
            <a:r>
              <a:rPr lang="en-US" altLang="de-DE" sz="2000" dirty="0"/>
              <a:t> write access to part revision.</a:t>
            </a:r>
            <a:endParaRPr lang="de-DE" altLang="de-DE" sz="2000" dirty="0"/>
          </a:p>
        </p:txBody>
      </p:sp>
      <p:sp>
        <p:nvSpPr>
          <p:cNvPr id="5124" name="Rectangle 3"/>
          <p:cNvSpPr>
            <a:spLocks noGrp="1" noChangeArrowheads="1"/>
          </p:cNvSpPr>
          <p:nvPr>
            <p:ph idx="1"/>
          </p:nvPr>
        </p:nvSpPr>
        <p:spPr>
          <a:xfrm>
            <a:off x="147794" y="971165"/>
            <a:ext cx="8382000" cy="339196"/>
          </a:xfrm>
        </p:spPr>
        <p:txBody>
          <a:bodyPr/>
          <a:lstStyle/>
          <a:p>
            <a:pPr eaLnBrk="1" hangingPunct="1"/>
            <a:r>
              <a:rPr lang="de-DE" altLang="de-DE" dirty="0"/>
              <a:t>Analyse Rf. ERROR am Beispiel:  </a:t>
            </a:r>
            <a:r>
              <a:rPr lang="de-DE" altLang="de-DE" dirty="0" err="1"/>
              <a:t>ItemId</a:t>
            </a:r>
            <a:r>
              <a:rPr lang="de-DE" altLang="de-DE" dirty="0"/>
              <a:t>/</a:t>
            </a:r>
            <a:r>
              <a:rPr lang="de-DE" altLang="de-DE" dirty="0" err="1"/>
              <a:t>RevId</a:t>
            </a:r>
            <a:endParaRPr lang="de-DE" altLang="de-DE" dirty="0"/>
          </a:p>
        </p:txBody>
      </p:sp>
      <p:sp>
        <p:nvSpPr>
          <p:cNvPr id="6" name="Textfeld 5"/>
          <p:cNvSpPr txBox="1"/>
          <p:nvPr/>
        </p:nvSpPr>
        <p:spPr>
          <a:xfrm>
            <a:off x="312700" y="2240868"/>
            <a:ext cx="2448272" cy="261610"/>
          </a:xfrm>
          <a:prstGeom prst="rect">
            <a:avLst/>
          </a:prstGeom>
          <a:noFill/>
        </p:spPr>
        <p:txBody>
          <a:bodyPr wrap="square" rtlCol="0">
            <a:spAutoFit/>
          </a:bodyPr>
          <a:lstStyle/>
          <a:p>
            <a:pPr algn="l"/>
            <a:r>
              <a:rPr lang="de-DE" sz="1100" b="1" dirty="0"/>
              <a:t>Ergebnis aus </a:t>
            </a:r>
            <a:r>
              <a:rPr lang="de-DE" sz="1100" b="1" dirty="0" err="1"/>
              <a:t>NX.sylog</a:t>
            </a:r>
            <a:r>
              <a:rPr lang="de-DE" sz="1100" b="1" dirty="0"/>
              <a:t> Analyse</a:t>
            </a:r>
          </a:p>
        </p:txBody>
      </p:sp>
      <p:sp>
        <p:nvSpPr>
          <p:cNvPr id="7" name="Textfeld 6"/>
          <p:cNvSpPr txBox="1"/>
          <p:nvPr/>
        </p:nvSpPr>
        <p:spPr>
          <a:xfrm>
            <a:off x="250464" y="1498821"/>
            <a:ext cx="9485436" cy="784830"/>
          </a:xfrm>
          <a:prstGeom prst="rect">
            <a:avLst/>
          </a:prstGeom>
          <a:noFill/>
        </p:spPr>
        <p:txBody>
          <a:bodyPr wrap="square" rtlCol="0">
            <a:spAutoFit/>
          </a:bodyPr>
          <a:lstStyle/>
          <a:p>
            <a:pPr algn="l"/>
            <a:r>
              <a:rPr lang="de-DE" dirty="0"/>
              <a:t>Siehe </a:t>
            </a:r>
            <a:r>
              <a:rPr lang="de-DE" dirty="0" err="1"/>
              <a:t>JobLog</a:t>
            </a:r>
            <a:r>
              <a:rPr lang="de-DE" dirty="0"/>
              <a:t> in: </a:t>
            </a:r>
            <a:r>
              <a:rPr lang="de-DE" dirty="0">
                <a:hlinkClick r:id="rId3" action="ppaction://hlinkfile"/>
              </a:rPr>
              <a:t>\\Server\PLMShare\JobManagerV3\90-DATA\#CustomShort#_WorkInst_#TCSIteId#\10-JobLogArchiv\#TCSIteId#_Rf01Sp_M1\#TCSIteId#_Rf01Sp_M1_02544_#CustomShort#.zip</a:t>
            </a:r>
            <a:endParaRPr lang="de-DE" dirty="0"/>
          </a:p>
          <a:p>
            <a:pPr algn="l"/>
            <a:r>
              <a:rPr lang="de-DE" b="1" dirty="0"/>
              <a:t>Rf. Job Prozess Prüfung  alles OK</a:t>
            </a:r>
            <a:br>
              <a:rPr lang="de-DE" b="1" dirty="0"/>
            </a:br>
            <a:r>
              <a:rPr lang="de-DE" dirty="0"/>
              <a:t>Rf. Option -</a:t>
            </a:r>
            <a:r>
              <a:rPr lang="de-DE" dirty="0" err="1"/>
              <a:t>replica_bypass</a:t>
            </a:r>
            <a:r>
              <a:rPr lang="de-DE" dirty="0"/>
              <a:t>=</a:t>
            </a:r>
            <a:r>
              <a:rPr lang="de-DE" dirty="0" err="1"/>
              <a:t>yes</a:t>
            </a:r>
            <a:r>
              <a:rPr lang="de-DE" dirty="0"/>
              <a:t> war aktiv und Umgebungsvariable </a:t>
            </a:r>
            <a:r>
              <a:rPr lang="de-DE" dirty="0" err="1"/>
              <a:t>UGII_UGMGR_ALLOW_Process_REPLICA_BYPASS</a:t>
            </a:r>
            <a:r>
              <a:rPr lang="de-DE" dirty="0"/>
              <a:t>=</a:t>
            </a:r>
            <a:r>
              <a:rPr lang="de-DE" dirty="0" err="1"/>
              <a:t>true</a:t>
            </a:r>
            <a:r>
              <a:rPr lang="de-DE" dirty="0"/>
              <a:t> war gesetzt</a:t>
            </a:r>
            <a:endParaRPr lang="de-DE" b="1" dirty="0"/>
          </a:p>
        </p:txBody>
      </p:sp>
      <p:sp>
        <p:nvSpPr>
          <p:cNvPr id="14" name="Textfeld 13"/>
          <p:cNvSpPr txBox="1"/>
          <p:nvPr/>
        </p:nvSpPr>
        <p:spPr>
          <a:xfrm>
            <a:off x="250464" y="1253661"/>
            <a:ext cx="3010348" cy="261610"/>
          </a:xfrm>
          <a:prstGeom prst="rect">
            <a:avLst/>
          </a:prstGeom>
          <a:noFill/>
        </p:spPr>
        <p:txBody>
          <a:bodyPr wrap="square" rtlCol="0">
            <a:spAutoFit/>
          </a:bodyPr>
          <a:lstStyle/>
          <a:p>
            <a:pPr algn="l"/>
            <a:r>
              <a:rPr lang="de-DE" sz="1100" b="1" dirty="0"/>
              <a:t>1. Process in #</a:t>
            </a:r>
            <a:r>
              <a:rPr lang="de-DE" sz="1100" b="1" dirty="0" err="1"/>
              <a:t>TCSIteId</a:t>
            </a:r>
            <a:r>
              <a:rPr lang="de-DE" sz="1100" b="1" dirty="0"/>
              <a:t>#</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7150" y="4221088"/>
            <a:ext cx="3980024" cy="1492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009" y="2564904"/>
            <a:ext cx="8720562" cy="15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feld 16"/>
          <p:cNvSpPr txBox="1"/>
          <p:nvPr/>
        </p:nvSpPr>
        <p:spPr>
          <a:xfrm>
            <a:off x="5394298" y="3525152"/>
            <a:ext cx="3022871" cy="430887"/>
          </a:xfrm>
          <a:prstGeom prst="rect">
            <a:avLst/>
          </a:prstGeom>
          <a:noFill/>
        </p:spPr>
        <p:txBody>
          <a:bodyPr wrap="square" rtlCol="0">
            <a:spAutoFit/>
          </a:bodyPr>
          <a:lstStyle/>
          <a:p>
            <a:pPr algn="l"/>
            <a:r>
              <a:rPr lang="de-DE" sz="1100" dirty="0"/>
              <a:t>Abweichung gegenüber dem </a:t>
            </a:r>
            <a:r>
              <a:rPr lang="de-DE" sz="1100" dirty="0" err="1"/>
              <a:t>NX.Sylog</a:t>
            </a:r>
            <a:r>
              <a:rPr lang="de-DE" sz="1100" dirty="0"/>
              <a:t> in TCY020 vom 20.12.2013</a:t>
            </a:r>
          </a:p>
        </p:txBody>
      </p:sp>
      <p:sp>
        <p:nvSpPr>
          <p:cNvPr id="18" name="Geschweifte Klammer rechts 17"/>
          <p:cNvSpPr/>
          <p:nvPr/>
        </p:nvSpPr>
        <p:spPr bwMode="auto">
          <a:xfrm>
            <a:off x="4927174" y="3363471"/>
            <a:ext cx="439145" cy="569584"/>
          </a:xfrm>
          <a:prstGeom prst="rightBrace">
            <a:avLst/>
          </a:prstGeom>
          <a:ln>
            <a:headEnd type="none" w="med" len="med"/>
            <a:tailEnd type="none" w="med" len="med"/>
          </a:ln>
        </p:spPr>
        <p:style>
          <a:lnRef idx="1">
            <a:schemeClr val="accent3"/>
          </a:lnRef>
          <a:fillRef idx="0">
            <a:schemeClr val="accent3"/>
          </a:fillRef>
          <a:effectRef idx="0">
            <a:schemeClr val="accent3"/>
          </a:effectRef>
          <a:fontRef idx="minor">
            <a:schemeClr val="tx1"/>
          </a:fontRef>
        </p:style>
        <p:txBody>
          <a:bodyPr vert="horz" wrap="square" lIns="0" tIns="0" rIns="0" bIns="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de-DE" sz="1000" b="0" i="0" u="none" strike="noStrike" cap="none" normalizeH="0" baseline="0">
              <a:ln>
                <a:noFill/>
              </a:ln>
              <a:solidFill>
                <a:schemeClr val="tx1"/>
              </a:solidFill>
              <a:effectLst/>
              <a:latin typeface="Arial" charset="0"/>
            </a:endParaRPr>
          </a:p>
        </p:txBody>
      </p:sp>
      <p:cxnSp>
        <p:nvCxnSpPr>
          <p:cNvPr id="25" name="Gerade Verbindung mit Pfeil 24"/>
          <p:cNvCxnSpPr/>
          <p:nvPr/>
        </p:nvCxnSpPr>
        <p:spPr bwMode="auto">
          <a:xfrm flipH="1">
            <a:off x="3917480" y="3725207"/>
            <a:ext cx="1494167" cy="1241803"/>
          </a:xfrm>
          <a:prstGeom prst="straightConnector1">
            <a:avLst/>
          </a:prstGeom>
          <a:solidFill>
            <a:schemeClr val="accent1"/>
          </a:solidFill>
          <a:ln w="6350" cap="flat" cmpd="sng" algn="ctr">
            <a:solidFill>
              <a:schemeClr val="tx1"/>
            </a:solidFill>
            <a:prstDash val="solid"/>
            <a:round/>
            <a:headEnd type="none" w="med" len="med"/>
            <a:tailEnd type="arrow"/>
          </a:ln>
          <a:effectLst/>
        </p:spPr>
      </p:cxnSp>
      <p:sp>
        <p:nvSpPr>
          <p:cNvPr id="44" name="Textfeld 43"/>
          <p:cNvSpPr txBox="1"/>
          <p:nvPr/>
        </p:nvSpPr>
        <p:spPr>
          <a:xfrm>
            <a:off x="263402" y="5824676"/>
            <a:ext cx="7253188" cy="738664"/>
          </a:xfrm>
          <a:prstGeom prst="rect">
            <a:avLst/>
          </a:prstGeom>
          <a:noFill/>
          <a:ln w="19050">
            <a:solidFill>
              <a:srgbClr val="FF0000"/>
            </a:solidFill>
          </a:ln>
        </p:spPr>
        <p:txBody>
          <a:bodyPr wrap="square" rtlCol="0">
            <a:spAutoFit/>
          </a:bodyPr>
          <a:lstStyle/>
          <a:p>
            <a:pPr algn="l"/>
            <a:r>
              <a:rPr lang="de-DE" sz="1200" dirty="0"/>
              <a:t>Versionen:</a:t>
            </a:r>
          </a:p>
          <a:p>
            <a:pPr algn="l">
              <a:tabLst>
                <a:tab pos="263525" algn="l"/>
              </a:tabLst>
            </a:pPr>
            <a:r>
              <a:rPr lang="de-DE" sz="1200" b="1" dirty="0"/>
              <a:t>	</a:t>
            </a:r>
            <a:r>
              <a:rPr lang="de-DE" sz="1200" b="1" dirty="0">
                <a:sym typeface="Wingdings" panose="05000000000000000000" pitchFamily="2" charset="2"/>
              </a:rPr>
              <a:t> </a:t>
            </a:r>
            <a:r>
              <a:rPr lang="en-US" sz="1200" b="1" dirty="0">
                <a:solidFill>
                  <a:srgbClr val="FF0000"/>
                </a:solidFill>
              </a:rPr>
              <a:t>#</a:t>
            </a:r>
            <a:r>
              <a:rPr lang="en-US" sz="1200" b="1" dirty="0" err="1">
                <a:solidFill>
                  <a:srgbClr val="FF0000"/>
                </a:solidFill>
              </a:rPr>
              <a:t>NXVer</a:t>
            </a:r>
            <a:r>
              <a:rPr lang="en-US" sz="1200" b="1" dirty="0">
                <a:solidFill>
                  <a:srgbClr val="FF0000"/>
                </a:solidFill>
              </a:rPr>
              <a:t>#, </a:t>
            </a:r>
            <a:r>
              <a:rPr lang="en-US" sz="1200" b="1" dirty="0"/>
              <a:t>04Dec13. See Maintenance Pack letter for detailed list of ..</a:t>
            </a:r>
            <a:br>
              <a:rPr lang="en-US" sz="1200" b="1" dirty="0"/>
            </a:br>
            <a:r>
              <a:rPr lang="en-US" sz="1200" b="1" dirty="0"/>
              <a:t>	</a:t>
            </a:r>
            <a:r>
              <a:rPr lang="en-US" sz="1200" b="1" dirty="0">
                <a:sym typeface="Wingdings" panose="05000000000000000000" pitchFamily="2" charset="2"/>
              </a:rPr>
              <a:t> TC_BUILD_DATE=90001020120307</a:t>
            </a:r>
            <a:endParaRPr lang="de-DE" sz="1200" dirty="0"/>
          </a:p>
        </p:txBody>
      </p:sp>
    </p:spTree>
    <p:extLst>
      <p:ext uri="{BB962C8B-B14F-4D97-AF65-F5344CB8AC3E}">
        <p14:creationId xmlns:p14="http://schemas.microsoft.com/office/powerpoint/2010/main" val="36328447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8ce696e9412443ecc57c32ed4796326ae4778a"/>
</p:tagLst>
</file>

<file path=ppt/theme/theme1.xml><?xml version="1.0" encoding="utf-8"?>
<a:theme xmlns:a="http://schemas.openxmlformats.org/drawingml/2006/main" name="0 - addPLM_PPT_DesignTemplateV5">
  <a:themeElements>
    <a:clrScheme name="addPLM - 1">
      <a:dk1>
        <a:sysClr val="windowText" lastClr="000000"/>
      </a:dk1>
      <a:lt1>
        <a:sysClr val="window" lastClr="FFFFFF"/>
      </a:lt1>
      <a:dk2>
        <a:srgbClr val="1F497D"/>
      </a:dk2>
      <a:lt2>
        <a:srgbClr val="EEECE1"/>
      </a:lt2>
      <a:accent1>
        <a:srgbClr val="FF0000"/>
      </a:accent1>
      <a:accent2>
        <a:srgbClr val="00B050"/>
      </a:accent2>
      <a:accent3>
        <a:srgbClr val="0070C0"/>
      </a:accent3>
      <a:accent4>
        <a:srgbClr val="FFFF00"/>
      </a:accent4>
      <a:accent5>
        <a:srgbClr val="FFC000"/>
      </a:accent5>
      <a:accent6>
        <a:srgbClr val="00B0F0"/>
      </a:accent6>
      <a:hlink>
        <a:srgbClr val="0000FF"/>
      </a:hlink>
      <a:folHlink>
        <a:srgbClr val="800080"/>
      </a:folHlink>
    </a:clrScheme>
    <a:fontScheme name="JF Masterfoli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cap="flat" cmpd="sng" algn="ctr">
          <a:solidFill>
            <a:srgbClr val="FF0000"/>
          </a:solidFill>
          <a:prstDash val="dash"/>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000" b="0" i="0" u="none" strike="noStrike" cap="none" normalizeH="0" baseline="0" dirty="0" smtClean="0">
            <a:ln>
              <a:noFill/>
            </a:ln>
            <a:solidFill>
              <a:schemeClr val="accent2"/>
            </a:solidFill>
            <a:effectLst/>
            <a:latin typeface="+mn-lt"/>
          </a:defRPr>
        </a:defPPr>
      </a:lstStyle>
    </a:spDef>
    <a:lnDef>
      <a:spPr bwMode="auto">
        <a:noFill/>
        <a:ln w="28575" cap="flat" cmpd="sng" algn="ctr">
          <a:solidFill>
            <a:srgbClr val="FF0000"/>
          </a:solidFill>
          <a:prstDash val="dash"/>
          <a:round/>
          <a:headEnd type="none" w="med" len="med"/>
          <a:tailEnd type="none" w="med" len="med"/>
        </a:ln>
        <a:effectLst/>
      </a:spPr>
      <a:bodyPr/>
      <a:lstStyle/>
    </a:lnDef>
    <a:txDef>
      <a:spPr>
        <a:noFill/>
      </a:spPr>
      <a:bodyPr wrap="square" rtlCol="0">
        <a:spAutoFit/>
      </a:bodyPr>
      <a:lstStyle>
        <a:defPPr algn="l">
          <a:defRPr sz="1200" dirty="0" smtClean="0">
            <a:solidFill>
              <a:schemeClr val="tx1"/>
            </a:solidFill>
            <a:latin typeface="+mn-lt"/>
          </a:defRPr>
        </a:defPPr>
      </a:lstStyle>
    </a:txDef>
  </a:objectDefaults>
  <a:extraClrSchemeLst>
    <a:extraClrScheme>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F Master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F Master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F Master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F 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F 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F 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addPLM_PPT_DesignTemplateV4</Template>
  <TotalTime>0</TotalTime>
  <Words>1913</Words>
  <Application>Microsoft Office PowerPoint</Application>
  <PresentationFormat>A4-Papier (210 x 297 mm)</PresentationFormat>
  <Paragraphs>294</Paragraphs>
  <Slides>13</Slides>
  <Notes>6</Notes>
  <HiddenSlides>2</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13</vt:i4>
      </vt:variant>
    </vt:vector>
  </HeadingPairs>
  <TitlesOfParts>
    <vt:vector size="22" baseType="lpstr">
      <vt:lpstr>Arial</vt:lpstr>
      <vt:lpstr>Arial Narrow</vt:lpstr>
      <vt:lpstr>Courier New</vt:lpstr>
      <vt:lpstr>Symbol</vt:lpstr>
      <vt:lpstr>Verdana</vt:lpstr>
      <vt:lpstr>Wingdings</vt:lpstr>
      <vt:lpstr>Wingdings 3</vt:lpstr>
      <vt:lpstr>0 - addPLM_PPT_DesignTemplateV5</vt:lpstr>
      <vt:lpstr>Photo Editor Photo</vt:lpstr>
      <vt:lpstr>PLMJobManager</vt:lpstr>
      <vt:lpstr>Aufgaben Stellung Process – #NXVer# </vt:lpstr>
      <vt:lpstr>Aufgaben Stellung – #NXVer# </vt:lpstr>
      <vt:lpstr>System - Skizze für Prod Process</vt:lpstr>
      <vt:lpstr>System Sketch TC + JobManager </vt:lpstr>
      <vt:lpstr>Auswertung der Process Ergebnisse - Dauer</vt:lpstr>
      <vt:lpstr>Auswertung der Process Ergebnisse - Dauer: #TCSIteId#: „Leadsite“</vt:lpstr>
      <vt:lpstr>Auswertung der Process Ergebnisse : TcProd:</vt:lpstr>
      <vt:lpstr>Rf.Replica: #DD.MM.YYYY# Rf:No write access to part revision.</vt:lpstr>
      <vt:lpstr>Datenbereinigung 3 Monate nach Projekt Abschluss</vt:lpstr>
      <vt:lpstr>Zusammenfassung</vt:lpstr>
      <vt:lpstr>#Templates – Designs #Version: 18.04.2020/J.Fes </vt:lpstr>
      <vt:lpstr>#Templates – Designs #Version: 07.02.2018/J.Fes  </vt:lpstr>
    </vt:vector>
  </TitlesOfParts>
  <Company>#CustomerName#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PLMJobManagerV2 Docu Custome</dc:title>
  <dc:creator>Josef Feuerstein</dc:creator>
  <cp:lastModifiedBy>Josef Feuerstein</cp:lastModifiedBy>
  <cp:revision>152</cp:revision>
  <cp:lastPrinted>2002-04-15T13:20:54Z</cp:lastPrinted>
  <dcterms:created xsi:type="dcterms:W3CDTF">2005-05-30T09:19:42Z</dcterms:created>
  <dcterms:modified xsi:type="dcterms:W3CDTF">2020-04-18T16:45:02Z</dcterms:modified>
</cp:coreProperties>
</file>