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1" r:id="rId1"/>
  </p:sldMasterIdLst>
  <p:notesMasterIdLst>
    <p:notesMasterId r:id="rId24"/>
  </p:notesMasterIdLst>
  <p:handoutMasterIdLst>
    <p:handoutMasterId r:id="rId25"/>
  </p:handoutMasterIdLst>
  <p:sldIdLst>
    <p:sldId id="398" r:id="rId2"/>
    <p:sldId id="463" r:id="rId3"/>
    <p:sldId id="464" r:id="rId4"/>
    <p:sldId id="421" r:id="rId5"/>
    <p:sldId id="465" r:id="rId6"/>
    <p:sldId id="434" r:id="rId7"/>
    <p:sldId id="462" r:id="rId8"/>
    <p:sldId id="436" r:id="rId9"/>
    <p:sldId id="437" r:id="rId10"/>
    <p:sldId id="438" r:id="rId11"/>
    <p:sldId id="460" r:id="rId12"/>
    <p:sldId id="440" r:id="rId13"/>
    <p:sldId id="466" r:id="rId14"/>
    <p:sldId id="467" r:id="rId15"/>
    <p:sldId id="452" r:id="rId16"/>
    <p:sldId id="454" r:id="rId17"/>
    <p:sldId id="453" r:id="rId18"/>
    <p:sldId id="461" r:id="rId19"/>
    <p:sldId id="456" r:id="rId20"/>
    <p:sldId id="475" r:id="rId21"/>
    <p:sldId id="404" r:id="rId22"/>
    <p:sldId id="477" r:id="rId23"/>
  </p:sldIdLst>
  <p:sldSz cx="9906000" cy="6858000" type="A4"/>
  <p:notesSz cx="7099300" cy="10234613"/>
  <p:custDataLst>
    <p:tags r:id="rId26"/>
  </p:custDataLst>
  <p:defaultTextStyle>
    <a:defPPr>
      <a:defRPr lang="en-US"/>
    </a:defPPr>
    <a:lvl1pPr algn="ctr" rtl="0" fontAlgn="base">
      <a:spcBef>
        <a:spcPct val="0"/>
      </a:spcBef>
      <a:spcAft>
        <a:spcPct val="0"/>
      </a:spcAft>
      <a:defRPr sz="1000" kern="1200">
        <a:solidFill>
          <a:schemeClr val="accent2"/>
        </a:solidFill>
        <a:latin typeface="Arial Narrow" pitchFamily="34" charset="0"/>
        <a:ea typeface="+mn-ea"/>
        <a:cs typeface="+mn-cs"/>
      </a:defRPr>
    </a:lvl1pPr>
    <a:lvl2pPr marL="457200" algn="ctr" rtl="0" fontAlgn="base">
      <a:spcBef>
        <a:spcPct val="0"/>
      </a:spcBef>
      <a:spcAft>
        <a:spcPct val="0"/>
      </a:spcAft>
      <a:defRPr sz="1000" kern="1200">
        <a:solidFill>
          <a:schemeClr val="accent2"/>
        </a:solidFill>
        <a:latin typeface="Arial Narrow" pitchFamily="34" charset="0"/>
        <a:ea typeface="+mn-ea"/>
        <a:cs typeface="+mn-cs"/>
      </a:defRPr>
    </a:lvl2pPr>
    <a:lvl3pPr marL="914400" algn="ctr" rtl="0" fontAlgn="base">
      <a:spcBef>
        <a:spcPct val="0"/>
      </a:spcBef>
      <a:spcAft>
        <a:spcPct val="0"/>
      </a:spcAft>
      <a:defRPr sz="1000" kern="1200">
        <a:solidFill>
          <a:schemeClr val="accent2"/>
        </a:solidFill>
        <a:latin typeface="Arial Narrow" pitchFamily="34" charset="0"/>
        <a:ea typeface="+mn-ea"/>
        <a:cs typeface="+mn-cs"/>
      </a:defRPr>
    </a:lvl3pPr>
    <a:lvl4pPr marL="1371600" algn="ctr" rtl="0" fontAlgn="base">
      <a:spcBef>
        <a:spcPct val="0"/>
      </a:spcBef>
      <a:spcAft>
        <a:spcPct val="0"/>
      </a:spcAft>
      <a:defRPr sz="1000" kern="1200">
        <a:solidFill>
          <a:schemeClr val="accent2"/>
        </a:solidFill>
        <a:latin typeface="Arial Narrow" pitchFamily="34" charset="0"/>
        <a:ea typeface="+mn-ea"/>
        <a:cs typeface="+mn-cs"/>
      </a:defRPr>
    </a:lvl4pPr>
    <a:lvl5pPr marL="1828800" algn="ctr" rtl="0" fontAlgn="base">
      <a:spcBef>
        <a:spcPct val="0"/>
      </a:spcBef>
      <a:spcAft>
        <a:spcPct val="0"/>
      </a:spcAft>
      <a:defRPr sz="1000" kern="1200">
        <a:solidFill>
          <a:schemeClr val="accent2"/>
        </a:solidFill>
        <a:latin typeface="Arial Narrow" pitchFamily="34" charset="0"/>
        <a:ea typeface="+mn-ea"/>
        <a:cs typeface="+mn-cs"/>
      </a:defRPr>
    </a:lvl5pPr>
    <a:lvl6pPr marL="2286000" algn="l" defTabSz="914400" rtl="0" eaLnBrk="1" latinLnBrk="0" hangingPunct="1">
      <a:defRPr sz="1000" kern="1200">
        <a:solidFill>
          <a:schemeClr val="accent2"/>
        </a:solidFill>
        <a:latin typeface="Arial Narrow" pitchFamily="34" charset="0"/>
        <a:ea typeface="+mn-ea"/>
        <a:cs typeface="+mn-cs"/>
      </a:defRPr>
    </a:lvl6pPr>
    <a:lvl7pPr marL="2743200" algn="l" defTabSz="914400" rtl="0" eaLnBrk="1" latinLnBrk="0" hangingPunct="1">
      <a:defRPr sz="1000" kern="1200">
        <a:solidFill>
          <a:schemeClr val="accent2"/>
        </a:solidFill>
        <a:latin typeface="Arial Narrow" pitchFamily="34" charset="0"/>
        <a:ea typeface="+mn-ea"/>
        <a:cs typeface="+mn-cs"/>
      </a:defRPr>
    </a:lvl7pPr>
    <a:lvl8pPr marL="3200400" algn="l" defTabSz="914400" rtl="0" eaLnBrk="1" latinLnBrk="0" hangingPunct="1">
      <a:defRPr sz="1000" kern="1200">
        <a:solidFill>
          <a:schemeClr val="accent2"/>
        </a:solidFill>
        <a:latin typeface="Arial Narrow" pitchFamily="34" charset="0"/>
        <a:ea typeface="+mn-ea"/>
        <a:cs typeface="+mn-cs"/>
      </a:defRPr>
    </a:lvl8pPr>
    <a:lvl9pPr marL="3657600" algn="l" defTabSz="914400" rtl="0" eaLnBrk="1" latinLnBrk="0" hangingPunct="1">
      <a:defRPr sz="1000" kern="1200">
        <a:solidFill>
          <a:schemeClr val="accent2"/>
        </a:solidFill>
        <a:latin typeface="Arial Narrow" pitchFamily="34" charset="0"/>
        <a:ea typeface="+mn-ea"/>
        <a:cs typeface="+mn-cs"/>
      </a:defRPr>
    </a:lvl9pPr>
  </p:defaultTextStyle>
  <p:extLst>
    <p:ext uri="{521415D9-36F7-43E2-AB2F-B90AF26B5E84}">
      <p14:sectionLst xmlns:p14="http://schemas.microsoft.com/office/powerpoint/2010/main">
        <p14:section name="ASML Projekt NX11 - Refile ProdSystem" id="{8318C39B-333C-417C-BD8A-1FDBD01C3905}">
          <p14:sldIdLst>
            <p14:sldId id="398"/>
          </p14:sldIdLst>
        </p14:section>
        <p14:section name="1.1 System Sketches and Refile-Settings" id="{DEF3AF0A-B0BB-4BF9-844A-B84E9399B920}">
          <p14:sldIdLst>
            <p14:sldId id="463"/>
            <p14:sldId id="464"/>
            <p14:sldId id="421"/>
            <p14:sldId id="465"/>
            <p14:sldId id="434"/>
          </p14:sldIdLst>
        </p14:section>
        <p14:section name="1.2 Check Refile settings and Results" id="{D8B20106-910F-4594-9191-A5DC46AC7C91}">
          <p14:sldIdLst>
            <p14:sldId id="462"/>
            <p14:sldId id="436"/>
            <p14:sldId id="437"/>
            <p14:sldId id="438"/>
          </p14:sldIdLst>
        </p14:section>
        <p14:section name="2.1 Refile Reports during refile" id="{5D8746E4-B245-47B4-92E3-B9305AE80860}">
          <p14:sldIdLst>
            <p14:sldId id="460"/>
            <p14:sldId id="440"/>
          </p14:sldIdLst>
        </p14:section>
        <p14:section name="2.2 Refile Statistic all Sites" id="{47CBAAE8-1516-4BAB-887E-C28A75861BF1}">
          <p14:sldIdLst>
            <p14:sldId id="466"/>
            <p14:sldId id="467"/>
          </p14:sldIdLst>
        </p14:section>
        <p14:section name="3.1 Refile Report #Site-1#" id="{B3CD7CD4-D5AD-4D1E-BC31-AA5C858AF55E}">
          <p14:sldIdLst>
            <p14:sldId id="452"/>
            <p14:sldId id="454"/>
            <p14:sldId id="453"/>
          </p14:sldIdLst>
        </p14:section>
        <p14:section name="4.0 - Issues in Detail" id="{DC0C0872-AFBC-4C9C-8A49-905A3A471CD3}">
          <p14:sldIdLst>
            <p14:sldId id="461"/>
            <p14:sldId id="456"/>
          </p14:sldIdLst>
        </p14:section>
        <p14:section name="#Templates" id="{35137BEA-C6E6-4E32-A099-B601C54B953F}">
          <p14:sldIdLst>
            <p14:sldId id="475"/>
            <p14:sldId id="404"/>
            <p14:sldId id="477"/>
          </p14:sldIdLst>
        </p14:section>
      </p14:sectionLst>
    </p:ext>
    <p:ext uri="{EFAFB233-063F-42B5-8137-9DF3F51BA10A}">
      <p15:sldGuideLst xmlns:p15="http://schemas.microsoft.com/office/powerpoint/2012/main">
        <p15:guide id="1" orient="horz" pos="352">
          <p15:clr>
            <a:srgbClr val="A4A3A4"/>
          </p15:clr>
        </p15:guide>
        <p15:guide id="2" orient="horz" pos="4059">
          <p15:clr>
            <a:srgbClr val="A4A3A4"/>
          </p15:clr>
        </p15:guide>
        <p15:guide id="3" orient="horz" pos="554">
          <p15:clr>
            <a:srgbClr val="A4A3A4"/>
          </p15:clr>
        </p15:guide>
        <p15:guide id="4" pos="240" userDrawn="1">
          <p15:clr>
            <a:srgbClr val="A4A3A4"/>
          </p15:clr>
        </p15:guide>
        <p15:guide id="5" pos="5592" userDrawn="1">
          <p15:clr>
            <a:srgbClr val="A4A3A4"/>
          </p15:clr>
        </p15:guide>
        <p15:guide id="6" pos="444" userDrawn="1">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E6E6E6"/>
    <a:srgbClr val="00CC99"/>
    <a:srgbClr val="00CC5C"/>
    <a:srgbClr val="009999"/>
    <a:srgbClr val="336600"/>
    <a:srgbClr val="009900"/>
    <a:srgbClr val="33CC33"/>
    <a:srgbClr val="6600FF"/>
    <a:srgbClr val="ECEC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58" autoAdjust="0"/>
    <p:restoredTop sz="93465" autoAdjust="0"/>
  </p:normalViewPr>
  <p:slideViewPr>
    <p:cSldViewPr snapToGrid="0">
      <p:cViewPr varScale="1">
        <p:scale>
          <a:sx n="101" d="100"/>
          <a:sy n="101" d="100"/>
        </p:scale>
        <p:origin x="1548" y="96"/>
      </p:cViewPr>
      <p:guideLst>
        <p:guide orient="horz" pos="352"/>
        <p:guide orient="horz" pos="4059"/>
        <p:guide orient="horz" pos="554"/>
        <p:guide pos="240"/>
        <p:guide pos="5592"/>
        <p:guide pos="444"/>
      </p:guideLst>
    </p:cSldViewPr>
  </p:slideViewPr>
  <p:outlineViewPr>
    <p:cViewPr>
      <p:scale>
        <a:sx n="20" d="100"/>
        <a:sy n="20"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8" d="100"/>
          <a:sy n="58" d="100"/>
        </p:scale>
        <p:origin x="-1824" y="-90"/>
      </p:cViewPr>
      <p:guideLst>
        <p:guide orient="horz" pos="3224"/>
        <p:guide pos="223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0"/>
            <a:ext cx="194245" cy="297146"/>
          </a:xfrm>
          <a:prstGeom prst="rect">
            <a:avLst/>
          </a:prstGeom>
          <a:noFill/>
          <a:ln w="9525">
            <a:noFill/>
            <a:miter lim="800000"/>
            <a:headEnd/>
            <a:tailEnd/>
          </a:ln>
          <a:effectLst/>
        </p:spPr>
        <p:txBody>
          <a:bodyPr vert="horz" wrap="none" lIns="96151" tIns="48076" rIns="96151" bIns="48076" numCol="1" anchor="t" anchorCtr="0" compatLnSpc="1">
            <a:prstTxWarp prst="textNoShape">
              <a:avLst/>
            </a:prstTxWarp>
            <a:spAutoFit/>
          </a:bodyPr>
          <a:lstStyle>
            <a:lvl1pPr algn="l" defTabSz="966606" eaLnBrk="0" hangingPunct="0">
              <a:defRPr sz="1300" b="1">
                <a:latin typeface="Arial" charset="0"/>
              </a:defRPr>
            </a:lvl1pPr>
          </a:lstStyle>
          <a:p>
            <a:pPr>
              <a:defRPr/>
            </a:pPr>
            <a:endParaRPr lang="en-US"/>
          </a:p>
        </p:txBody>
      </p:sp>
      <p:sp>
        <p:nvSpPr>
          <p:cNvPr id="3075" name="Rectangle 3"/>
          <p:cNvSpPr>
            <a:spLocks noGrp="1" noChangeArrowheads="1"/>
          </p:cNvSpPr>
          <p:nvPr>
            <p:ph type="dt" sz="quarter" idx="1"/>
          </p:nvPr>
        </p:nvSpPr>
        <p:spPr bwMode="auto">
          <a:xfrm>
            <a:off x="6942234" y="0"/>
            <a:ext cx="194245" cy="297146"/>
          </a:xfrm>
          <a:prstGeom prst="rect">
            <a:avLst/>
          </a:prstGeom>
          <a:noFill/>
          <a:ln w="9525">
            <a:noFill/>
            <a:miter lim="800000"/>
            <a:headEnd/>
            <a:tailEnd/>
          </a:ln>
          <a:effectLst/>
        </p:spPr>
        <p:txBody>
          <a:bodyPr vert="horz" wrap="none" lIns="96151" tIns="48076" rIns="96151" bIns="48076" numCol="1" anchor="t" anchorCtr="0" compatLnSpc="1">
            <a:prstTxWarp prst="textNoShape">
              <a:avLst/>
            </a:prstTxWarp>
            <a:spAutoFit/>
          </a:bodyPr>
          <a:lstStyle>
            <a:lvl1pPr algn="r" defTabSz="966606" eaLnBrk="0" hangingPunct="0">
              <a:defRPr sz="1300" b="1">
                <a:latin typeface="Arial" charset="0"/>
              </a:defRPr>
            </a:lvl1pPr>
          </a:lstStyle>
          <a:p>
            <a:pPr>
              <a:defRPr/>
            </a:pPr>
            <a:endParaRPr lang="en-US"/>
          </a:p>
        </p:txBody>
      </p:sp>
      <p:sp>
        <p:nvSpPr>
          <p:cNvPr id="3076" name="Rectangle 4"/>
          <p:cNvSpPr>
            <a:spLocks noGrp="1" noChangeArrowheads="1"/>
          </p:cNvSpPr>
          <p:nvPr>
            <p:ph type="ftr" sz="quarter" idx="2"/>
          </p:nvPr>
        </p:nvSpPr>
        <p:spPr bwMode="auto">
          <a:xfrm>
            <a:off x="0" y="9963655"/>
            <a:ext cx="194245" cy="297146"/>
          </a:xfrm>
          <a:prstGeom prst="rect">
            <a:avLst/>
          </a:prstGeom>
          <a:noFill/>
          <a:ln w="9525">
            <a:noFill/>
            <a:miter lim="800000"/>
            <a:headEnd/>
            <a:tailEnd/>
          </a:ln>
          <a:effectLst/>
        </p:spPr>
        <p:txBody>
          <a:bodyPr vert="horz" wrap="none" lIns="96151" tIns="48076" rIns="96151" bIns="48076" numCol="1" anchor="b" anchorCtr="0" compatLnSpc="1">
            <a:prstTxWarp prst="textNoShape">
              <a:avLst/>
            </a:prstTxWarp>
            <a:spAutoFit/>
          </a:bodyPr>
          <a:lstStyle>
            <a:lvl1pPr algn="l" defTabSz="966606" eaLnBrk="0" hangingPunct="0">
              <a:defRPr sz="1300" b="1">
                <a:latin typeface="Arial" charset="0"/>
              </a:defRPr>
            </a:lvl1pPr>
          </a:lstStyle>
          <a:p>
            <a:pPr>
              <a:defRPr/>
            </a:pPr>
            <a:endParaRPr lang="en-US"/>
          </a:p>
        </p:txBody>
      </p:sp>
      <p:sp>
        <p:nvSpPr>
          <p:cNvPr id="3077" name="Rectangle 5"/>
          <p:cNvSpPr>
            <a:spLocks noGrp="1" noChangeArrowheads="1"/>
          </p:cNvSpPr>
          <p:nvPr>
            <p:ph type="sldNum" sz="quarter" idx="3"/>
          </p:nvPr>
        </p:nvSpPr>
        <p:spPr bwMode="auto">
          <a:xfrm>
            <a:off x="6608425" y="9963655"/>
            <a:ext cx="528053" cy="297146"/>
          </a:xfrm>
          <a:prstGeom prst="rect">
            <a:avLst/>
          </a:prstGeom>
          <a:noFill/>
          <a:ln w="9525">
            <a:noFill/>
            <a:miter lim="800000"/>
            <a:headEnd/>
            <a:tailEnd/>
          </a:ln>
          <a:effectLst/>
        </p:spPr>
        <p:txBody>
          <a:bodyPr vert="horz" wrap="none" lIns="96151" tIns="48076" rIns="96151" bIns="48076" numCol="1" anchor="b" anchorCtr="0" compatLnSpc="1">
            <a:prstTxWarp prst="textNoShape">
              <a:avLst/>
            </a:prstTxWarp>
            <a:spAutoFit/>
          </a:bodyPr>
          <a:lstStyle>
            <a:lvl1pPr algn="r" defTabSz="966606" eaLnBrk="0" hangingPunct="0">
              <a:defRPr sz="1300" b="1">
                <a:latin typeface="Arial" charset="0"/>
              </a:defRPr>
            </a:lvl1pPr>
          </a:lstStyle>
          <a:p>
            <a:pPr>
              <a:defRPr/>
            </a:pPr>
            <a:fld id="{22D0474E-A85E-4780-A737-D6E16AFC7A97}" type="slidenum">
              <a:rPr lang="en-US"/>
              <a:pPr>
                <a:defRPr/>
              </a:pPr>
              <a:t>‹Nr.›</a:t>
            </a:fld>
            <a:endParaRPr lang="en-US"/>
          </a:p>
        </p:txBody>
      </p:sp>
    </p:spTree>
    <p:extLst>
      <p:ext uri="{BB962C8B-B14F-4D97-AF65-F5344CB8AC3E}">
        <p14:creationId xmlns:p14="http://schemas.microsoft.com/office/powerpoint/2010/main" val="33518367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 y="0"/>
            <a:ext cx="194245" cy="297146"/>
          </a:xfrm>
          <a:prstGeom prst="rect">
            <a:avLst/>
          </a:prstGeom>
          <a:noFill/>
          <a:ln w="9525">
            <a:noFill/>
            <a:miter lim="800000"/>
            <a:headEnd/>
            <a:tailEnd/>
          </a:ln>
          <a:effectLst/>
        </p:spPr>
        <p:txBody>
          <a:bodyPr vert="horz" wrap="none" lIns="96151" tIns="48076" rIns="96151" bIns="48076" numCol="1" anchor="t" anchorCtr="0" compatLnSpc="1">
            <a:prstTxWarp prst="textNoShape">
              <a:avLst/>
            </a:prstTxWarp>
            <a:spAutoFit/>
          </a:bodyPr>
          <a:lstStyle>
            <a:lvl1pPr algn="l" defTabSz="976554" eaLnBrk="0" hangingPunct="0">
              <a:defRPr sz="1300" b="1">
                <a:latin typeface="Arial" charset="0"/>
              </a:defRPr>
            </a:lvl1pPr>
          </a:lstStyle>
          <a:p>
            <a:pPr>
              <a:defRPr/>
            </a:pPr>
            <a:endParaRPr lang="en-US"/>
          </a:p>
        </p:txBody>
      </p:sp>
      <p:sp>
        <p:nvSpPr>
          <p:cNvPr id="2051" name="Rectangle 3"/>
          <p:cNvSpPr>
            <a:spLocks noGrp="1" noChangeArrowheads="1"/>
          </p:cNvSpPr>
          <p:nvPr>
            <p:ph type="dt" idx="1"/>
          </p:nvPr>
        </p:nvSpPr>
        <p:spPr bwMode="auto">
          <a:xfrm>
            <a:off x="6905056" y="0"/>
            <a:ext cx="194245" cy="297146"/>
          </a:xfrm>
          <a:prstGeom prst="rect">
            <a:avLst/>
          </a:prstGeom>
          <a:noFill/>
          <a:ln w="9525">
            <a:noFill/>
            <a:miter lim="800000"/>
            <a:headEnd/>
            <a:tailEnd/>
          </a:ln>
          <a:effectLst/>
        </p:spPr>
        <p:txBody>
          <a:bodyPr vert="horz" wrap="none" lIns="96151" tIns="48076" rIns="96151" bIns="48076" numCol="1" anchor="t" anchorCtr="0" compatLnSpc="1">
            <a:prstTxWarp prst="textNoShape">
              <a:avLst/>
            </a:prstTxWarp>
            <a:spAutoFit/>
          </a:bodyPr>
          <a:lstStyle>
            <a:lvl1pPr algn="r" defTabSz="976554" eaLnBrk="0" hangingPunct="0">
              <a:defRPr sz="1300" b="1">
                <a:latin typeface="Arial" charset="0"/>
              </a:defRPr>
            </a:lvl1pPr>
          </a:lstStyle>
          <a:p>
            <a:pPr>
              <a:defRPr/>
            </a:pPr>
            <a:endParaRPr lang="en-US"/>
          </a:p>
        </p:txBody>
      </p:sp>
      <p:sp>
        <p:nvSpPr>
          <p:cNvPr id="5124" name="Rectangle 4"/>
          <p:cNvSpPr>
            <a:spLocks noGrp="1" noRot="1" noChangeAspect="1" noChangeArrowheads="1" noTextEdit="1"/>
          </p:cNvSpPr>
          <p:nvPr>
            <p:ph type="sldImg" idx="2"/>
          </p:nvPr>
        </p:nvSpPr>
        <p:spPr bwMode="auto">
          <a:xfrm>
            <a:off x="781050" y="768350"/>
            <a:ext cx="5543550" cy="3836988"/>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44659" y="4862792"/>
            <a:ext cx="4577816" cy="1242020"/>
          </a:xfrm>
          <a:prstGeom prst="rect">
            <a:avLst/>
          </a:prstGeom>
          <a:noFill/>
          <a:ln w="9525">
            <a:noFill/>
            <a:miter lim="800000"/>
            <a:headEnd/>
            <a:tailEnd/>
          </a:ln>
          <a:effectLst/>
        </p:spPr>
        <p:txBody>
          <a:bodyPr vert="horz" wrap="none" lIns="96151" tIns="48076" rIns="96151" bIns="48076" numCol="1" anchor="t" anchorCtr="0" compatLnSpc="1">
            <a:prstTxWarp prst="textNoShape">
              <a:avLst/>
            </a:prstTxWarp>
            <a:spAutoFit/>
          </a:bodyPr>
          <a:lstStyle/>
          <a:p>
            <a:pPr lvl="0"/>
            <a:r>
              <a:rPr lang="en-US" noProof="0"/>
              <a:t>Klicken Sie, um die Textformatierung des Masters zu bearbeiten.</a:t>
            </a:r>
          </a:p>
          <a:p>
            <a:pPr lvl="1"/>
            <a:r>
              <a:rPr lang="en-US" noProof="0"/>
              <a:t>Zweite Ebene</a:t>
            </a:r>
          </a:p>
          <a:p>
            <a:pPr lvl="2"/>
            <a:r>
              <a:rPr lang="en-US" noProof="0"/>
              <a:t>Dritte Ebene</a:t>
            </a:r>
          </a:p>
          <a:p>
            <a:pPr lvl="3"/>
            <a:r>
              <a:rPr lang="en-US" noProof="0"/>
              <a:t>Vierte Ebene</a:t>
            </a:r>
          </a:p>
          <a:p>
            <a:pPr lvl="4"/>
            <a:r>
              <a:rPr lang="en-US" noProof="0"/>
              <a:t>Fünfte Ebene</a:t>
            </a:r>
          </a:p>
        </p:txBody>
      </p:sp>
      <p:sp>
        <p:nvSpPr>
          <p:cNvPr id="2054" name="Rectangle 6"/>
          <p:cNvSpPr>
            <a:spLocks noGrp="1" noChangeArrowheads="1"/>
          </p:cNvSpPr>
          <p:nvPr>
            <p:ph type="ftr" sz="quarter" idx="4"/>
          </p:nvPr>
        </p:nvSpPr>
        <p:spPr bwMode="auto">
          <a:xfrm>
            <a:off x="0" y="9935830"/>
            <a:ext cx="194245" cy="297146"/>
          </a:xfrm>
          <a:prstGeom prst="rect">
            <a:avLst/>
          </a:prstGeom>
          <a:noFill/>
          <a:ln w="9525">
            <a:noFill/>
            <a:miter lim="800000"/>
            <a:headEnd/>
            <a:tailEnd/>
          </a:ln>
          <a:effectLst/>
        </p:spPr>
        <p:txBody>
          <a:bodyPr vert="horz" wrap="none" lIns="96151" tIns="48076" rIns="96151" bIns="48076" numCol="1" anchor="b" anchorCtr="0" compatLnSpc="1">
            <a:prstTxWarp prst="textNoShape">
              <a:avLst/>
            </a:prstTxWarp>
            <a:spAutoFit/>
          </a:bodyPr>
          <a:lstStyle>
            <a:lvl1pPr algn="l" defTabSz="976554" eaLnBrk="0" hangingPunct="0">
              <a:defRPr sz="1300" b="1">
                <a:latin typeface="Arial" charset="0"/>
              </a:defRPr>
            </a:lvl1pPr>
          </a:lstStyle>
          <a:p>
            <a:pPr>
              <a:defRPr/>
            </a:pPr>
            <a:endParaRPr lang="en-US"/>
          </a:p>
        </p:txBody>
      </p:sp>
      <p:sp>
        <p:nvSpPr>
          <p:cNvPr id="2055" name="Rectangle 7"/>
          <p:cNvSpPr>
            <a:spLocks noGrp="1" noChangeArrowheads="1"/>
          </p:cNvSpPr>
          <p:nvPr>
            <p:ph type="sldNum" sz="quarter" idx="5"/>
          </p:nvPr>
        </p:nvSpPr>
        <p:spPr bwMode="auto">
          <a:xfrm>
            <a:off x="6571247" y="9935830"/>
            <a:ext cx="528053" cy="297146"/>
          </a:xfrm>
          <a:prstGeom prst="rect">
            <a:avLst/>
          </a:prstGeom>
          <a:noFill/>
          <a:ln w="9525">
            <a:noFill/>
            <a:miter lim="800000"/>
            <a:headEnd/>
            <a:tailEnd/>
          </a:ln>
          <a:effectLst/>
        </p:spPr>
        <p:txBody>
          <a:bodyPr vert="horz" wrap="none" lIns="96151" tIns="48076" rIns="96151" bIns="48076" numCol="1" anchor="b" anchorCtr="0" compatLnSpc="1">
            <a:prstTxWarp prst="textNoShape">
              <a:avLst/>
            </a:prstTxWarp>
            <a:spAutoFit/>
          </a:bodyPr>
          <a:lstStyle>
            <a:lvl1pPr algn="r" defTabSz="976554" eaLnBrk="0" hangingPunct="0">
              <a:defRPr sz="1300" b="1">
                <a:latin typeface="Arial" charset="0"/>
              </a:defRPr>
            </a:lvl1pPr>
          </a:lstStyle>
          <a:p>
            <a:pPr>
              <a:defRPr/>
            </a:pPr>
            <a:fld id="{181CB693-438B-4059-AB94-4DE06A8BF489}" type="slidenum">
              <a:rPr lang="en-US"/>
              <a:pPr>
                <a:defRPr/>
              </a:pPr>
              <a:t>‹Nr.›</a:t>
            </a:fld>
            <a:endParaRPr lang="en-US"/>
          </a:p>
        </p:txBody>
      </p:sp>
    </p:spTree>
    <p:extLst>
      <p:ext uri="{BB962C8B-B14F-4D97-AF65-F5344CB8AC3E}">
        <p14:creationId xmlns:p14="http://schemas.microsoft.com/office/powerpoint/2010/main" val="945814835"/>
      </p:ext>
    </p:extLst>
  </p:cSld>
  <p:clrMap bg1="lt1" tx1="dk1" bg2="lt2" tx2="dk2" accent1="accent1" accent2="accent2" accent3="accent3" accent4="accent4" accent5="accent5" accent6="accent6" hlink="hlink" folHlink="folHlink"/>
  <p:notesStyle>
    <a:lvl1pPr algn="l" defTabSz="925513" rtl="0" eaLnBrk="0" fontAlgn="base" hangingPunct="0">
      <a:spcBef>
        <a:spcPct val="30000"/>
      </a:spcBef>
      <a:spcAft>
        <a:spcPct val="0"/>
      </a:spcAft>
      <a:defRPr sz="1200" kern="1200">
        <a:solidFill>
          <a:schemeClr val="tx1"/>
        </a:solidFill>
        <a:latin typeface="Arial" charset="0"/>
        <a:ea typeface="+mn-ea"/>
        <a:cs typeface="+mn-cs"/>
      </a:defRPr>
    </a:lvl1pPr>
    <a:lvl2pPr marL="460375" algn="l" defTabSz="925513" rtl="0" eaLnBrk="0" fontAlgn="base" hangingPunct="0">
      <a:spcBef>
        <a:spcPct val="30000"/>
      </a:spcBef>
      <a:spcAft>
        <a:spcPct val="0"/>
      </a:spcAft>
      <a:defRPr sz="1200" kern="1200">
        <a:solidFill>
          <a:schemeClr val="tx1"/>
        </a:solidFill>
        <a:latin typeface="Arial" charset="0"/>
        <a:ea typeface="+mn-ea"/>
        <a:cs typeface="+mn-cs"/>
      </a:defRPr>
    </a:lvl2pPr>
    <a:lvl3pPr marL="919163" algn="l" defTabSz="925513" rtl="0" eaLnBrk="0" fontAlgn="base" hangingPunct="0">
      <a:spcBef>
        <a:spcPct val="30000"/>
      </a:spcBef>
      <a:spcAft>
        <a:spcPct val="0"/>
      </a:spcAft>
      <a:defRPr sz="1200" kern="1200">
        <a:solidFill>
          <a:schemeClr val="tx1"/>
        </a:solidFill>
        <a:latin typeface="Arial" charset="0"/>
        <a:ea typeface="+mn-ea"/>
        <a:cs typeface="+mn-cs"/>
      </a:defRPr>
    </a:lvl3pPr>
    <a:lvl4pPr marL="1382713" algn="l" defTabSz="925513" rtl="0" eaLnBrk="0" fontAlgn="base" hangingPunct="0">
      <a:spcBef>
        <a:spcPct val="30000"/>
      </a:spcBef>
      <a:spcAft>
        <a:spcPct val="0"/>
      </a:spcAft>
      <a:defRPr sz="1200" kern="1200">
        <a:solidFill>
          <a:schemeClr val="tx1"/>
        </a:solidFill>
        <a:latin typeface="Arial" charset="0"/>
        <a:ea typeface="+mn-ea"/>
        <a:cs typeface="+mn-cs"/>
      </a:defRPr>
    </a:lvl4pPr>
    <a:lvl5pPr marL="1843088" algn="l" defTabSz="925513"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xfrm>
            <a:off x="6812146" y="9935830"/>
            <a:ext cx="287154" cy="29714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76554" eaLnBrk="0" hangingPunct="0">
              <a:defRPr sz="1000">
                <a:solidFill>
                  <a:schemeClr val="accent2"/>
                </a:solidFill>
                <a:latin typeface="Arial Narrow" pitchFamily="34" charset="0"/>
              </a:defRPr>
            </a:lvl1pPr>
            <a:lvl2pPr marL="775937" indent="-298437" defTabSz="976554" eaLnBrk="0" hangingPunct="0">
              <a:defRPr sz="1000">
                <a:solidFill>
                  <a:schemeClr val="accent2"/>
                </a:solidFill>
                <a:latin typeface="Arial Narrow" pitchFamily="34" charset="0"/>
              </a:defRPr>
            </a:lvl2pPr>
            <a:lvl3pPr marL="1193749" indent="-238750" defTabSz="976554" eaLnBrk="0" hangingPunct="0">
              <a:defRPr sz="1000">
                <a:solidFill>
                  <a:schemeClr val="accent2"/>
                </a:solidFill>
                <a:latin typeface="Arial Narrow" pitchFamily="34" charset="0"/>
              </a:defRPr>
            </a:lvl3pPr>
            <a:lvl4pPr marL="1671249" indent="-238750" defTabSz="976554" eaLnBrk="0" hangingPunct="0">
              <a:defRPr sz="1000">
                <a:solidFill>
                  <a:schemeClr val="accent2"/>
                </a:solidFill>
                <a:latin typeface="Arial Narrow" pitchFamily="34" charset="0"/>
              </a:defRPr>
            </a:lvl4pPr>
            <a:lvl5pPr marL="2148749" indent="-238750" defTabSz="976554" eaLnBrk="0" hangingPunct="0">
              <a:defRPr sz="1000">
                <a:solidFill>
                  <a:schemeClr val="accent2"/>
                </a:solidFill>
                <a:latin typeface="Arial Narrow" pitchFamily="34" charset="0"/>
              </a:defRPr>
            </a:lvl5pPr>
            <a:lvl6pPr marL="2626248" indent="-238750" algn="ctr" defTabSz="976554" eaLnBrk="0" fontAlgn="base" hangingPunct="0">
              <a:spcBef>
                <a:spcPct val="0"/>
              </a:spcBef>
              <a:spcAft>
                <a:spcPct val="0"/>
              </a:spcAft>
              <a:defRPr sz="1000">
                <a:solidFill>
                  <a:schemeClr val="accent2"/>
                </a:solidFill>
                <a:latin typeface="Arial Narrow" pitchFamily="34" charset="0"/>
              </a:defRPr>
            </a:lvl6pPr>
            <a:lvl7pPr marL="3103748" indent="-238750" algn="ctr" defTabSz="976554" eaLnBrk="0" fontAlgn="base" hangingPunct="0">
              <a:spcBef>
                <a:spcPct val="0"/>
              </a:spcBef>
              <a:spcAft>
                <a:spcPct val="0"/>
              </a:spcAft>
              <a:defRPr sz="1000">
                <a:solidFill>
                  <a:schemeClr val="accent2"/>
                </a:solidFill>
                <a:latin typeface="Arial Narrow" pitchFamily="34" charset="0"/>
              </a:defRPr>
            </a:lvl7pPr>
            <a:lvl8pPr marL="3581248" indent="-238750" algn="ctr" defTabSz="976554" eaLnBrk="0" fontAlgn="base" hangingPunct="0">
              <a:spcBef>
                <a:spcPct val="0"/>
              </a:spcBef>
              <a:spcAft>
                <a:spcPct val="0"/>
              </a:spcAft>
              <a:defRPr sz="1000">
                <a:solidFill>
                  <a:schemeClr val="accent2"/>
                </a:solidFill>
                <a:latin typeface="Arial Narrow" pitchFamily="34" charset="0"/>
              </a:defRPr>
            </a:lvl8pPr>
            <a:lvl9pPr marL="4058747" indent="-238750" algn="ctr" defTabSz="976554" eaLnBrk="0" fontAlgn="base" hangingPunct="0">
              <a:spcBef>
                <a:spcPct val="0"/>
              </a:spcBef>
              <a:spcAft>
                <a:spcPct val="0"/>
              </a:spcAft>
              <a:defRPr sz="1000">
                <a:solidFill>
                  <a:schemeClr val="accent2"/>
                </a:solidFill>
                <a:latin typeface="Arial Narrow" pitchFamily="34" charset="0"/>
              </a:defRPr>
            </a:lvl9pPr>
          </a:lstStyle>
          <a:p>
            <a:fld id="{5E3432AC-E8B9-4581-93AD-BEB8AF5A1FCA}" type="slidenum">
              <a:rPr lang="en-US" altLang="en-US" sz="1300">
                <a:latin typeface="Arial" pitchFamily="34" charset="0"/>
              </a:rPr>
              <a:pPr/>
              <a:t>1</a:t>
            </a:fld>
            <a:endParaRPr lang="en-US" altLang="en-US" sz="1300">
              <a:latin typeface="Arial" pitchFamily="34" charset="0"/>
            </a:endParaRPr>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xfrm>
            <a:off x="944659" y="4862792"/>
            <a:ext cx="194245" cy="28175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en-US">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944659" y="4862792"/>
            <a:ext cx="194245" cy="281757"/>
          </a:xfrm>
        </p:spPr>
        <p:txBody>
          <a:bodyPr/>
          <a:lstStyle/>
          <a:p>
            <a:endParaRPr lang="en-GB" dirty="0"/>
          </a:p>
        </p:txBody>
      </p:sp>
      <p:sp>
        <p:nvSpPr>
          <p:cNvPr id="4" name="Foliennummernplatzhalter 3"/>
          <p:cNvSpPr>
            <a:spLocks noGrp="1"/>
          </p:cNvSpPr>
          <p:nvPr>
            <p:ph type="sldNum" sz="quarter" idx="10"/>
          </p:nvPr>
        </p:nvSpPr>
        <p:spPr/>
        <p:txBody>
          <a:bodyPr/>
          <a:lstStyle/>
          <a:p>
            <a:pPr>
              <a:defRPr/>
            </a:pPr>
            <a:fld id="{181CB693-438B-4059-AB94-4DE06A8BF489}" type="slidenum">
              <a:rPr lang="en-US" smtClean="0"/>
              <a:pPr>
                <a:defRPr/>
              </a:pPr>
              <a:t>19</a:t>
            </a:fld>
            <a:endParaRPr lang="en-US"/>
          </a:p>
        </p:txBody>
      </p:sp>
    </p:spTree>
    <p:extLst>
      <p:ext uri="{BB962C8B-B14F-4D97-AF65-F5344CB8AC3E}">
        <p14:creationId xmlns:p14="http://schemas.microsoft.com/office/powerpoint/2010/main" val="1220602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lienbildplatzhalter 1"/>
          <p:cNvSpPr>
            <a:spLocks noGrp="1" noRot="1" noChangeAspect="1" noTextEdit="1"/>
          </p:cNvSpPr>
          <p:nvPr>
            <p:ph type="sldImg"/>
          </p:nvPr>
        </p:nvSpPr>
        <p:spPr>
          <a:ln/>
        </p:spPr>
      </p:sp>
      <p:sp>
        <p:nvSpPr>
          <p:cNvPr id="15363" name="Notizenplatzhalter 2"/>
          <p:cNvSpPr>
            <a:spLocks noGrp="1"/>
          </p:cNvSpPr>
          <p:nvPr>
            <p:ph type="body" idx="1"/>
          </p:nvPr>
        </p:nvSpPr>
        <p:spPr>
          <a:xfrm>
            <a:off x="887413" y="4716463"/>
            <a:ext cx="185989" cy="27762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
        <p:nvSpPr>
          <p:cNvPr id="15364" name="Foliennummernplatzhalter 3"/>
          <p:cNvSpPr>
            <a:spLocks noGrp="1"/>
          </p:cNvSpPr>
          <p:nvPr>
            <p:ph type="sldNum" sz="quarter" idx="5"/>
          </p:nvPr>
        </p:nvSpPr>
        <p:spPr>
          <a:xfrm>
            <a:off x="6390190" y="9632032"/>
            <a:ext cx="278898" cy="29301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582" eaLnBrk="0" hangingPunct="0">
              <a:defRPr sz="1000">
                <a:solidFill>
                  <a:schemeClr val="tx1"/>
                </a:solidFill>
                <a:latin typeface="Arial" charset="0"/>
              </a:defRPr>
            </a:lvl1pPr>
            <a:lvl2pPr marL="735892" indent="-283035" defTabSz="924582" eaLnBrk="0" hangingPunct="0">
              <a:defRPr sz="1000">
                <a:solidFill>
                  <a:schemeClr val="tx1"/>
                </a:solidFill>
                <a:latin typeface="Arial" charset="0"/>
              </a:defRPr>
            </a:lvl2pPr>
            <a:lvl3pPr marL="1132142" indent="-226428" defTabSz="924582" eaLnBrk="0" hangingPunct="0">
              <a:defRPr sz="1000">
                <a:solidFill>
                  <a:schemeClr val="tx1"/>
                </a:solidFill>
                <a:latin typeface="Arial" charset="0"/>
              </a:defRPr>
            </a:lvl3pPr>
            <a:lvl4pPr marL="1584998" indent="-226428" defTabSz="924582" eaLnBrk="0" hangingPunct="0">
              <a:defRPr sz="1000">
                <a:solidFill>
                  <a:schemeClr val="tx1"/>
                </a:solidFill>
                <a:latin typeface="Arial" charset="0"/>
              </a:defRPr>
            </a:lvl4pPr>
            <a:lvl5pPr marL="2037855" indent="-226428" defTabSz="924582" eaLnBrk="0" hangingPunct="0">
              <a:defRPr sz="1000">
                <a:solidFill>
                  <a:schemeClr val="tx1"/>
                </a:solidFill>
                <a:latin typeface="Arial" charset="0"/>
              </a:defRPr>
            </a:lvl5pPr>
            <a:lvl6pPr marL="2490711" indent="-226428" defTabSz="924582" eaLnBrk="0" fontAlgn="base" hangingPunct="0">
              <a:spcBef>
                <a:spcPct val="50000"/>
              </a:spcBef>
              <a:spcAft>
                <a:spcPct val="0"/>
              </a:spcAft>
              <a:defRPr sz="1000">
                <a:solidFill>
                  <a:schemeClr val="tx1"/>
                </a:solidFill>
                <a:latin typeface="Arial" charset="0"/>
              </a:defRPr>
            </a:lvl6pPr>
            <a:lvl7pPr marL="2943568" indent="-226428" defTabSz="924582" eaLnBrk="0" fontAlgn="base" hangingPunct="0">
              <a:spcBef>
                <a:spcPct val="50000"/>
              </a:spcBef>
              <a:spcAft>
                <a:spcPct val="0"/>
              </a:spcAft>
              <a:defRPr sz="1000">
                <a:solidFill>
                  <a:schemeClr val="tx1"/>
                </a:solidFill>
                <a:latin typeface="Arial" charset="0"/>
              </a:defRPr>
            </a:lvl7pPr>
            <a:lvl8pPr marL="3396425" indent="-226428" defTabSz="924582" eaLnBrk="0" fontAlgn="base" hangingPunct="0">
              <a:spcBef>
                <a:spcPct val="50000"/>
              </a:spcBef>
              <a:spcAft>
                <a:spcPct val="0"/>
              </a:spcAft>
              <a:defRPr sz="1000">
                <a:solidFill>
                  <a:schemeClr val="tx1"/>
                </a:solidFill>
                <a:latin typeface="Arial" charset="0"/>
              </a:defRPr>
            </a:lvl8pPr>
            <a:lvl9pPr marL="3849281" indent="-226428" defTabSz="924582" eaLnBrk="0" fontAlgn="base" hangingPunct="0">
              <a:spcBef>
                <a:spcPct val="50000"/>
              </a:spcBef>
              <a:spcAft>
                <a:spcPct val="0"/>
              </a:spcAft>
              <a:defRPr sz="1000">
                <a:solidFill>
                  <a:schemeClr val="tx1"/>
                </a:solidFill>
                <a:latin typeface="Arial" charset="0"/>
              </a:defRPr>
            </a:lvl9pPr>
          </a:lstStyle>
          <a:p>
            <a:pPr eaLnBrk="1" hangingPunct="1"/>
            <a:fld id="{9619F07C-0E58-4A9A-8B67-0FE06A5A4DD4}" type="slidenum">
              <a:rPr lang="de-DE" altLang="en-US" sz="1300"/>
              <a:pPr eaLnBrk="1" hangingPunct="1"/>
              <a:t>21</a:t>
            </a:fld>
            <a:endParaRPr lang="de-DE" altLang="en-US" sz="13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lienbildplatzhalter 1"/>
          <p:cNvSpPr>
            <a:spLocks noGrp="1" noRot="1" noChangeAspect="1" noTextEdit="1"/>
          </p:cNvSpPr>
          <p:nvPr>
            <p:ph type="sldImg"/>
          </p:nvPr>
        </p:nvSpPr>
        <p:spPr>
          <a:ln/>
        </p:spPr>
      </p:sp>
      <p:sp>
        <p:nvSpPr>
          <p:cNvPr id="15363" name="Notizenplatzhalter 2"/>
          <p:cNvSpPr>
            <a:spLocks noGrp="1"/>
          </p:cNvSpPr>
          <p:nvPr>
            <p:ph type="body" idx="1"/>
          </p:nvPr>
        </p:nvSpPr>
        <p:spPr>
          <a:xfrm>
            <a:off x="887413" y="4716463"/>
            <a:ext cx="185989" cy="27762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15364" name="Foliennummernplatzhalter 3"/>
          <p:cNvSpPr>
            <a:spLocks noGrp="1"/>
          </p:cNvSpPr>
          <p:nvPr>
            <p:ph type="sldNum" sz="quarter" idx="5"/>
          </p:nvPr>
        </p:nvSpPr>
        <p:spPr>
          <a:xfrm>
            <a:off x="6390190" y="9632032"/>
            <a:ext cx="278898" cy="29301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582" eaLnBrk="0" hangingPunct="0">
              <a:defRPr sz="1000">
                <a:solidFill>
                  <a:schemeClr val="tx1"/>
                </a:solidFill>
                <a:latin typeface="Arial" charset="0"/>
              </a:defRPr>
            </a:lvl1pPr>
            <a:lvl2pPr marL="735892" indent="-283035" defTabSz="924582" eaLnBrk="0" hangingPunct="0">
              <a:defRPr sz="1000">
                <a:solidFill>
                  <a:schemeClr val="tx1"/>
                </a:solidFill>
                <a:latin typeface="Arial" charset="0"/>
              </a:defRPr>
            </a:lvl2pPr>
            <a:lvl3pPr marL="1132142" indent="-226428" defTabSz="924582" eaLnBrk="0" hangingPunct="0">
              <a:defRPr sz="1000">
                <a:solidFill>
                  <a:schemeClr val="tx1"/>
                </a:solidFill>
                <a:latin typeface="Arial" charset="0"/>
              </a:defRPr>
            </a:lvl3pPr>
            <a:lvl4pPr marL="1584998" indent="-226428" defTabSz="924582" eaLnBrk="0" hangingPunct="0">
              <a:defRPr sz="1000">
                <a:solidFill>
                  <a:schemeClr val="tx1"/>
                </a:solidFill>
                <a:latin typeface="Arial" charset="0"/>
              </a:defRPr>
            </a:lvl4pPr>
            <a:lvl5pPr marL="2037855" indent="-226428" defTabSz="924582" eaLnBrk="0" hangingPunct="0">
              <a:defRPr sz="1000">
                <a:solidFill>
                  <a:schemeClr val="tx1"/>
                </a:solidFill>
                <a:latin typeface="Arial" charset="0"/>
              </a:defRPr>
            </a:lvl5pPr>
            <a:lvl6pPr marL="2490711" indent="-226428" defTabSz="924582" eaLnBrk="0" fontAlgn="base" hangingPunct="0">
              <a:spcBef>
                <a:spcPct val="50000"/>
              </a:spcBef>
              <a:spcAft>
                <a:spcPct val="0"/>
              </a:spcAft>
              <a:defRPr sz="1000">
                <a:solidFill>
                  <a:schemeClr val="tx1"/>
                </a:solidFill>
                <a:latin typeface="Arial" charset="0"/>
              </a:defRPr>
            </a:lvl6pPr>
            <a:lvl7pPr marL="2943568" indent="-226428" defTabSz="924582" eaLnBrk="0" fontAlgn="base" hangingPunct="0">
              <a:spcBef>
                <a:spcPct val="50000"/>
              </a:spcBef>
              <a:spcAft>
                <a:spcPct val="0"/>
              </a:spcAft>
              <a:defRPr sz="1000">
                <a:solidFill>
                  <a:schemeClr val="tx1"/>
                </a:solidFill>
                <a:latin typeface="Arial" charset="0"/>
              </a:defRPr>
            </a:lvl7pPr>
            <a:lvl8pPr marL="3396425" indent="-226428" defTabSz="924582" eaLnBrk="0" fontAlgn="base" hangingPunct="0">
              <a:spcBef>
                <a:spcPct val="50000"/>
              </a:spcBef>
              <a:spcAft>
                <a:spcPct val="0"/>
              </a:spcAft>
              <a:defRPr sz="1000">
                <a:solidFill>
                  <a:schemeClr val="tx1"/>
                </a:solidFill>
                <a:latin typeface="Arial" charset="0"/>
              </a:defRPr>
            </a:lvl8pPr>
            <a:lvl9pPr marL="3849281" indent="-226428" defTabSz="924582" eaLnBrk="0" fontAlgn="base" hangingPunct="0">
              <a:spcBef>
                <a:spcPct val="50000"/>
              </a:spcBef>
              <a:spcAft>
                <a:spcPct val="0"/>
              </a:spcAft>
              <a:defRPr sz="1000">
                <a:solidFill>
                  <a:schemeClr val="tx1"/>
                </a:solidFill>
                <a:latin typeface="Arial" charset="0"/>
              </a:defRPr>
            </a:lvl9pPr>
          </a:lstStyle>
          <a:p>
            <a:pPr eaLnBrk="1" hangingPunct="1"/>
            <a:fld id="{9619F07C-0E58-4A9A-8B67-0FE06A5A4DD4}" type="slidenum">
              <a:rPr lang="de-DE" altLang="en-US" sz="1300"/>
              <a:pPr eaLnBrk="1" hangingPunct="1"/>
              <a:t>22</a:t>
            </a:fld>
            <a:endParaRPr lang="de-DE" altLang="en-US" sz="1300"/>
          </a:p>
        </p:txBody>
      </p:sp>
    </p:spTree>
    <p:extLst>
      <p:ext uri="{BB962C8B-B14F-4D97-AF65-F5344CB8AC3E}">
        <p14:creationId xmlns:p14="http://schemas.microsoft.com/office/powerpoint/2010/main" val="3159194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and Contend">
    <p:spTree>
      <p:nvGrpSpPr>
        <p:cNvPr id="1" name=""/>
        <p:cNvGrpSpPr/>
        <p:nvPr/>
      </p:nvGrpSpPr>
      <p:grpSpPr>
        <a:xfrm>
          <a:off x="0" y="0"/>
          <a:ext cx="0" cy="0"/>
          <a:chOff x="0" y="0"/>
          <a:chExt cx="0" cy="0"/>
        </a:xfrm>
      </p:grpSpPr>
      <p:sp>
        <p:nvSpPr>
          <p:cNvPr id="2" name="Titel 1"/>
          <p:cNvSpPr>
            <a:spLocks noGrp="1"/>
          </p:cNvSpPr>
          <p:nvPr>
            <p:ph type="title"/>
          </p:nvPr>
        </p:nvSpPr>
        <p:spPr>
          <a:xfrm>
            <a:off x="276225" y="409575"/>
            <a:ext cx="9391650" cy="444500"/>
          </a:xfrm>
        </p:spPr>
        <p:txBody>
          <a:bodyPr/>
          <a:lstStyle/>
          <a:p>
            <a:r>
              <a:rPr lang="de-DE"/>
              <a:t>Titelmasterformat durch Klicken bearbeiten</a:t>
            </a:r>
            <a:endParaRPr lang="de-DE" dirty="0"/>
          </a:p>
        </p:txBody>
      </p:sp>
      <p:sp>
        <p:nvSpPr>
          <p:cNvPr id="3" name="Inhaltsplatzhalter 2"/>
          <p:cNvSpPr>
            <a:spLocks noGrp="1"/>
          </p:cNvSpPr>
          <p:nvPr>
            <p:ph idx="1"/>
          </p:nvPr>
        </p:nvSpPr>
        <p:spPr>
          <a:xfrm>
            <a:off x="250826" y="981076"/>
            <a:ext cx="9394880" cy="1262526"/>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4905885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Rectangle 6"/>
          <p:cNvSpPr>
            <a:spLocks noGrp="1" noChangeArrowheads="1"/>
          </p:cNvSpPr>
          <p:nvPr>
            <p:ph type="sldNum" sz="quarter" idx="10"/>
          </p:nvPr>
        </p:nvSpPr>
        <p:spPr>
          <a:xfrm>
            <a:off x="7821798" y="6592888"/>
            <a:ext cx="2063750" cy="265112"/>
          </a:xfrm>
          <a:prstGeom prst="rect">
            <a:avLst/>
          </a:prstGeom>
          <a:ln/>
        </p:spPr>
        <p:txBody>
          <a:bodyPr/>
          <a:lstStyle>
            <a:lvl1pPr>
              <a:defRPr/>
            </a:lvl1pPr>
          </a:lstStyle>
          <a:p>
            <a:pPr>
              <a:defRPr/>
            </a:pPr>
            <a:r>
              <a:rPr lang="de-DE"/>
              <a:t>Folie </a:t>
            </a:r>
            <a:fld id="{5CA5820B-9597-4494-B8F3-CD1330C2ABBB}" type="slidenum">
              <a:rPr lang="de-DE"/>
              <a:pPr>
                <a:defRPr/>
              </a:pPr>
              <a:t>‹Nr.›</a:t>
            </a:fld>
            <a:endParaRPr lang="de-DE"/>
          </a:p>
        </p:txBody>
      </p:sp>
    </p:spTree>
    <p:extLst>
      <p:ext uri="{BB962C8B-B14F-4D97-AF65-F5344CB8AC3E}">
        <p14:creationId xmlns:p14="http://schemas.microsoft.com/office/powerpoint/2010/main" val="3370740197"/>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pture heading">
    <p:spTree>
      <p:nvGrpSpPr>
        <p:cNvPr id="1" name=""/>
        <p:cNvGrpSpPr/>
        <p:nvPr/>
      </p:nvGrpSpPr>
      <p:grpSpPr>
        <a:xfrm>
          <a:off x="0" y="0"/>
          <a:ext cx="0" cy="0"/>
          <a:chOff x="0" y="0"/>
          <a:chExt cx="0" cy="0"/>
        </a:xfrm>
      </p:grpSpPr>
      <p:sp>
        <p:nvSpPr>
          <p:cNvPr id="2" name="Titel 1"/>
          <p:cNvSpPr>
            <a:spLocks noGrp="1"/>
          </p:cNvSpPr>
          <p:nvPr>
            <p:ph type="title"/>
          </p:nvPr>
        </p:nvSpPr>
        <p:spPr>
          <a:xfrm>
            <a:off x="782638" y="4406901"/>
            <a:ext cx="8420100" cy="897682"/>
          </a:xfrm>
        </p:spPr>
        <p:txBody>
          <a:bodyPr/>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82638" y="4006148"/>
            <a:ext cx="8420100" cy="400752"/>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Tree>
    <p:extLst>
      <p:ext uri="{BB962C8B-B14F-4D97-AF65-F5344CB8AC3E}">
        <p14:creationId xmlns:p14="http://schemas.microsoft.com/office/powerpoint/2010/main" val="2287792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apture Content Overview">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Titelmasterformat durch Klicken bearbeiten</a:t>
            </a:r>
          </a:p>
        </p:txBody>
      </p:sp>
      <p:sp>
        <p:nvSpPr>
          <p:cNvPr id="7" name="Textfeld 6"/>
          <p:cNvSpPr txBox="1"/>
          <p:nvPr/>
        </p:nvSpPr>
        <p:spPr>
          <a:xfrm>
            <a:off x="312029" y="854075"/>
            <a:ext cx="9262891" cy="5632311"/>
          </a:xfrm>
          <a:prstGeom prst="rect">
            <a:avLst/>
          </a:prstGeom>
          <a:noFill/>
        </p:spPr>
        <p:txBody>
          <a:bodyPr wrap="square" rtlCol="0">
            <a:spAutoFit/>
          </a:bodyPr>
          <a:lstStyle/>
          <a:p>
            <a:pPr algn="l">
              <a:lnSpc>
                <a:spcPct val="150000"/>
              </a:lnSpc>
            </a:pPr>
            <a:r>
              <a:rPr lang="en-GB" sz="2800" noProof="0" dirty="0">
                <a:solidFill>
                  <a:schemeClr val="tx1"/>
                </a:solidFill>
                <a:latin typeface="+mn-lt"/>
              </a:rPr>
              <a:t>1. Project Overview</a:t>
            </a:r>
          </a:p>
          <a:p>
            <a:pPr marL="914400" lvl="1" indent="-457200" algn="l">
              <a:lnSpc>
                <a:spcPct val="100000"/>
              </a:lnSpc>
              <a:buFont typeface="Wingdings" panose="05000000000000000000" pitchFamily="2" charset="2"/>
              <a:buChar char="§"/>
            </a:pPr>
            <a:r>
              <a:rPr lang="en-GB" sz="2400" noProof="0" dirty="0">
                <a:solidFill>
                  <a:schemeClr val="tx1"/>
                </a:solidFill>
                <a:latin typeface="+mn-lt"/>
              </a:rPr>
              <a:t>1.1 System Sketches </a:t>
            </a:r>
            <a:r>
              <a:rPr lang="en-GB" sz="2400" kern="1200" noProof="0" dirty="0">
                <a:solidFill>
                  <a:schemeClr val="tx1"/>
                </a:solidFill>
                <a:latin typeface="+mn-lt"/>
                <a:ea typeface="+mn-ea"/>
                <a:cs typeface="+mn-cs"/>
              </a:rPr>
              <a:t>and Refile-Settings</a:t>
            </a:r>
          </a:p>
          <a:p>
            <a:pPr marL="914400" lvl="1" indent="-457200" algn="l">
              <a:lnSpc>
                <a:spcPct val="100000"/>
              </a:lnSpc>
              <a:buFont typeface="Wingdings" panose="05000000000000000000" pitchFamily="2" charset="2"/>
              <a:buChar char="§"/>
            </a:pPr>
            <a:r>
              <a:rPr lang="en-GB" sz="2400" noProof="0" dirty="0">
                <a:solidFill>
                  <a:schemeClr val="tx1"/>
                </a:solidFill>
                <a:latin typeface="+mn-lt"/>
              </a:rPr>
              <a:t>1.2 Check Refile-Settings and Results</a:t>
            </a:r>
          </a:p>
          <a:p>
            <a:pPr algn="l">
              <a:lnSpc>
                <a:spcPct val="150000"/>
              </a:lnSpc>
            </a:pPr>
            <a:r>
              <a:rPr lang="en-GB" sz="2800" noProof="0" dirty="0">
                <a:solidFill>
                  <a:schemeClr val="tx1"/>
                </a:solidFill>
                <a:latin typeface="+mn-lt"/>
              </a:rPr>
              <a:t>2. Refile Process </a:t>
            </a:r>
          </a:p>
          <a:p>
            <a:pPr marL="914400" lvl="1" indent="-457200" algn="l" rtl="0" fontAlgn="base">
              <a:lnSpc>
                <a:spcPct val="100000"/>
              </a:lnSpc>
              <a:spcBef>
                <a:spcPct val="0"/>
              </a:spcBef>
              <a:spcAft>
                <a:spcPct val="0"/>
              </a:spcAft>
              <a:buFont typeface="Wingdings" panose="05000000000000000000" pitchFamily="2" charset="2"/>
              <a:buChar char="§"/>
            </a:pPr>
            <a:r>
              <a:rPr lang="en-GB" sz="2400" kern="1200" noProof="0" dirty="0">
                <a:solidFill>
                  <a:schemeClr val="tx1"/>
                </a:solidFill>
                <a:latin typeface="+mn-lt"/>
                <a:ea typeface="+mn-ea"/>
                <a:cs typeface="+mn-cs"/>
              </a:rPr>
              <a:t>2.1 Refile Reports during refile</a:t>
            </a:r>
          </a:p>
          <a:p>
            <a:pPr marL="914400" lvl="1" indent="-457200" algn="l" rtl="0" fontAlgn="base">
              <a:lnSpc>
                <a:spcPct val="100000"/>
              </a:lnSpc>
              <a:spcBef>
                <a:spcPct val="0"/>
              </a:spcBef>
              <a:spcAft>
                <a:spcPct val="0"/>
              </a:spcAft>
              <a:buFont typeface="Wingdings" panose="05000000000000000000" pitchFamily="2" charset="2"/>
              <a:buChar char="§"/>
            </a:pPr>
            <a:r>
              <a:rPr lang="en-GB" sz="2400" kern="1200" noProof="0" dirty="0">
                <a:solidFill>
                  <a:schemeClr val="tx1"/>
                </a:solidFill>
                <a:latin typeface="+mn-lt"/>
                <a:ea typeface="+mn-ea"/>
                <a:cs typeface="+mn-cs"/>
              </a:rPr>
              <a:t>2.2 Refile Statistic all Sites</a:t>
            </a:r>
          </a:p>
          <a:p>
            <a:pPr algn="l" rtl="0" fontAlgn="base">
              <a:lnSpc>
                <a:spcPct val="150000"/>
              </a:lnSpc>
              <a:spcBef>
                <a:spcPct val="0"/>
              </a:spcBef>
              <a:spcAft>
                <a:spcPct val="0"/>
              </a:spcAft>
            </a:pPr>
            <a:r>
              <a:rPr lang="en-GB" sz="2800" kern="1200" noProof="0" dirty="0">
                <a:solidFill>
                  <a:schemeClr val="tx1"/>
                </a:solidFill>
                <a:latin typeface="+mn-lt"/>
                <a:ea typeface="+mn-ea"/>
                <a:cs typeface="+mn-cs"/>
              </a:rPr>
              <a:t>3. Refile Reports for Sites</a:t>
            </a:r>
          </a:p>
          <a:p>
            <a:pPr marL="914400" lvl="1" indent="-457200" algn="l" rtl="0" fontAlgn="base">
              <a:lnSpc>
                <a:spcPct val="100000"/>
              </a:lnSpc>
              <a:spcBef>
                <a:spcPct val="0"/>
              </a:spcBef>
              <a:spcAft>
                <a:spcPct val="0"/>
              </a:spcAft>
              <a:buFont typeface="Wingdings" panose="05000000000000000000" pitchFamily="2" charset="2"/>
              <a:buChar char="§"/>
            </a:pPr>
            <a:r>
              <a:rPr lang="en-GB" sz="2400" kern="1200" noProof="0" dirty="0">
                <a:solidFill>
                  <a:schemeClr val="tx1"/>
                </a:solidFill>
                <a:latin typeface="+mn-lt"/>
                <a:ea typeface="+mn-ea"/>
                <a:cs typeface="+mn-cs"/>
              </a:rPr>
              <a:t>3.1 Refile Report </a:t>
            </a:r>
            <a:r>
              <a:rPr lang="en-GB" sz="2400" kern="1200" noProof="0" dirty="0">
                <a:solidFill>
                  <a:srgbClr val="FF0000"/>
                </a:solidFill>
                <a:latin typeface="+mn-lt"/>
                <a:ea typeface="+mn-ea"/>
                <a:cs typeface="+mn-cs"/>
              </a:rPr>
              <a:t>#Site-1#</a:t>
            </a:r>
          </a:p>
          <a:p>
            <a:pPr marL="914400" lvl="1" indent="-457200" algn="l" rtl="0" fontAlgn="base">
              <a:lnSpc>
                <a:spcPct val="100000"/>
              </a:lnSpc>
              <a:spcBef>
                <a:spcPct val="0"/>
              </a:spcBef>
              <a:spcAft>
                <a:spcPct val="0"/>
              </a:spcAft>
              <a:buFont typeface="Wingdings" panose="05000000000000000000" pitchFamily="2" charset="2"/>
              <a:buChar char="§"/>
            </a:pPr>
            <a:r>
              <a:rPr lang="en-GB" sz="2400" kern="1200" noProof="0" dirty="0">
                <a:solidFill>
                  <a:schemeClr val="tx1"/>
                </a:solidFill>
                <a:latin typeface="+mn-lt"/>
                <a:ea typeface="+mn-ea"/>
                <a:cs typeface="+mn-cs"/>
              </a:rPr>
              <a:t>3.2 Refile Report </a:t>
            </a:r>
            <a:r>
              <a:rPr lang="en-GB" sz="2400" kern="1200" noProof="0" dirty="0">
                <a:solidFill>
                  <a:srgbClr val="FF0000"/>
                </a:solidFill>
                <a:latin typeface="+mn-lt"/>
                <a:ea typeface="+mn-ea"/>
                <a:cs typeface="+mn-cs"/>
              </a:rPr>
              <a:t>#Site-2#</a:t>
            </a:r>
          </a:p>
          <a:p>
            <a:pPr marL="914400" lvl="1" indent="-457200" algn="l" rtl="0" fontAlgn="base">
              <a:lnSpc>
                <a:spcPct val="100000"/>
              </a:lnSpc>
              <a:spcBef>
                <a:spcPct val="0"/>
              </a:spcBef>
              <a:spcAft>
                <a:spcPct val="0"/>
              </a:spcAft>
              <a:buFont typeface="Wingdings" panose="05000000000000000000" pitchFamily="2" charset="2"/>
              <a:buChar char="§"/>
            </a:pPr>
            <a:r>
              <a:rPr lang="en-GB" sz="2400" kern="1200" noProof="0" dirty="0">
                <a:solidFill>
                  <a:schemeClr val="tx1"/>
                </a:solidFill>
                <a:latin typeface="+mn-lt"/>
                <a:ea typeface="+mn-ea"/>
                <a:cs typeface="+mn-cs"/>
              </a:rPr>
              <a:t>3.3 Refile Report ??</a:t>
            </a:r>
          </a:p>
          <a:p>
            <a:pPr marL="914400" lvl="1" indent="-457200" algn="l" rtl="0" fontAlgn="base">
              <a:lnSpc>
                <a:spcPct val="100000"/>
              </a:lnSpc>
              <a:spcBef>
                <a:spcPct val="0"/>
              </a:spcBef>
              <a:spcAft>
                <a:spcPct val="0"/>
              </a:spcAft>
              <a:buFont typeface="Wingdings" panose="05000000000000000000" pitchFamily="2" charset="2"/>
              <a:buChar char="§"/>
            </a:pPr>
            <a:r>
              <a:rPr lang="en-GB" sz="2400" kern="1200" noProof="0" dirty="0">
                <a:solidFill>
                  <a:schemeClr val="tx1"/>
                </a:solidFill>
                <a:latin typeface="+mn-lt"/>
                <a:ea typeface="+mn-ea"/>
                <a:cs typeface="+mn-cs"/>
              </a:rPr>
              <a:t>3.4 Refile Report ??</a:t>
            </a:r>
          </a:p>
          <a:p>
            <a:pPr marL="0" lvl="0" indent="0" algn="l" rtl="0" fontAlgn="base">
              <a:lnSpc>
                <a:spcPct val="150000"/>
              </a:lnSpc>
              <a:spcBef>
                <a:spcPct val="0"/>
              </a:spcBef>
              <a:spcAft>
                <a:spcPct val="0"/>
              </a:spcAft>
              <a:buFont typeface="Wingdings" panose="05000000000000000000" pitchFamily="2" charset="2"/>
              <a:buNone/>
            </a:pPr>
            <a:r>
              <a:rPr lang="en-GB" sz="2800" kern="1200" noProof="0" dirty="0">
                <a:solidFill>
                  <a:schemeClr val="tx1"/>
                </a:solidFill>
                <a:latin typeface="+mn-lt"/>
                <a:ea typeface="+mn-ea"/>
                <a:cs typeface="+mn-cs"/>
              </a:rPr>
              <a:t>4. Issues in Detail</a:t>
            </a:r>
          </a:p>
        </p:txBody>
      </p:sp>
    </p:spTree>
    <p:extLst>
      <p:ext uri="{BB962C8B-B14F-4D97-AF65-F5344CB8AC3E}">
        <p14:creationId xmlns:p14="http://schemas.microsoft.com/office/powerpoint/2010/main" val="33823667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ECECEC"/>
            </a:gs>
          </a:gsLst>
          <a:lin ang="5400000" scaled="1"/>
        </a:gradFill>
        <a:effectLst/>
      </p:bgPr>
    </p:bg>
    <p:spTree>
      <p:nvGrpSpPr>
        <p:cNvPr id="1" name=""/>
        <p:cNvGrpSpPr/>
        <p:nvPr/>
      </p:nvGrpSpPr>
      <p:grpSpPr>
        <a:xfrm>
          <a:off x="0" y="0"/>
          <a:ext cx="0" cy="0"/>
          <a:chOff x="0" y="0"/>
          <a:chExt cx="0" cy="0"/>
        </a:xfrm>
      </p:grpSpPr>
      <p:sp>
        <p:nvSpPr>
          <p:cNvPr id="1026" name="Rectangle 39"/>
          <p:cNvSpPr>
            <a:spLocks noChangeArrowheads="1"/>
          </p:cNvSpPr>
          <p:nvPr/>
        </p:nvSpPr>
        <p:spPr bwMode="auto">
          <a:xfrm>
            <a:off x="3176" y="1"/>
            <a:ext cx="9902825" cy="908719"/>
          </a:xfrm>
          <a:prstGeom prst="rect">
            <a:avLst/>
          </a:prstGeom>
          <a:gradFill rotWithShape="0">
            <a:gsLst>
              <a:gs pos="0">
                <a:srgbClr val="DDE5FF"/>
              </a:gs>
              <a:gs pos="50000">
                <a:srgbClr val="8DA8FF"/>
              </a:gs>
              <a:gs pos="100000">
                <a:srgbClr val="DDE5FF"/>
              </a:gs>
            </a:gsLst>
            <a:lin ang="0" scaled="1"/>
          </a:gradFill>
          <a:ln>
            <a:noFill/>
          </a:ln>
          <a:extLst>
            <a:ext uri="{91240B29-F687-4F45-9708-019B960494DF}">
              <a14:hiddenLine xmlns:a14="http://schemas.microsoft.com/office/drawing/2010/main" w="6350">
                <a:solidFill>
                  <a:srgbClr val="000000"/>
                </a:solidFill>
                <a:miter lim="800000"/>
                <a:headEnd/>
                <a:tailEnd/>
              </a14:hiddenLine>
            </a:ext>
          </a:extLst>
        </p:spPr>
        <p:txBody>
          <a:bodyPr lIns="0" tIns="0" rIns="0" bIns="0" anchor="ctr">
            <a:noAutofit/>
          </a:bodyPr>
          <a:lstStyle/>
          <a:p>
            <a:pPr>
              <a:spcBef>
                <a:spcPct val="50000"/>
              </a:spcBef>
            </a:pPr>
            <a:endParaRPr lang="de-DE"/>
          </a:p>
        </p:txBody>
      </p:sp>
      <p:sp>
        <p:nvSpPr>
          <p:cNvPr id="1027" name="Rectangle 15"/>
          <p:cNvSpPr>
            <a:spLocks noGrp="1" noChangeArrowheads="1"/>
          </p:cNvSpPr>
          <p:nvPr>
            <p:ph type="title"/>
          </p:nvPr>
        </p:nvSpPr>
        <p:spPr bwMode="auto">
          <a:xfrm>
            <a:off x="247650" y="409575"/>
            <a:ext cx="939165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endParaRPr lang="de-DE"/>
          </a:p>
        </p:txBody>
      </p:sp>
      <p:sp>
        <p:nvSpPr>
          <p:cNvPr id="1028" name="Rectangle 23"/>
          <p:cNvSpPr>
            <a:spLocks noChangeArrowheads="1"/>
          </p:cNvSpPr>
          <p:nvPr/>
        </p:nvSpPr>
        <p:spPr bwMode="auto">
          <a:xfrm>
            <a:off x="8904303" y="6664974"/>
            <a:ext cx="80229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eaLnBrk="0" hangingPunct="0"/>
            <a:r>
              <a:rPr lang="de-DE" sz="900" dirty="0">
                <a:solidFill>
                  <a:schemeClr val="tx1"/>
                </a:solidFill>
                <a:latin typeface="Arial" pitchFamily="34" charset="0"/>
              </a:rPr>
              <a:t>Slide: </a:t>
            </a:r>
            <a:fld id="{F3390C2E-D5B1-4C4B-8284-6BBB65597351}" type="slidenum">
              <a:rPr lang="de-DE" sz="900">
                <a:solidFill>
                  <a:schemeClr val="tx1"/>
                </a:solidFill>
                <a:latin typeface="Arial" pitchFamily="34" charset="0"/>
              </a:rPr>
              <a:pPr algn="r" eaLnBrk="0" hangingPunct="0"/>
              <a:t>‹Nr.›</a:t>
            </a:fld>
            <a:r>
              <a:rPr lang="de-DE" sz="900" dirty="0">
                <a:solidFill>
                  <a:schemeClr val="tx1"/>
                </a:solidFill>
                <a:latin typeface="Arial" pitchFamily="34" charset="0"/>
              </a:rPr>
              <a:t> </a:t>
            </a:r>
          </a:p>
        </p:txBody>
      </p:sp>
      <p:sp>
        <p:nvSpPr>
          <p:cNvPr id="1029" name="Text Box 50"/>
          <p:cNvSpPr txBox="1">
            <a:spLocks noChangeArrowheads="1"/>
          </p:cNvSpPr>
          <p:nvPr/>
        </p:nvSpPr>
        <p:spPr bwMode="auto">
          <a:xfrm>
            <a:off x="214374" y="6654448"/>
            <a:ext cx="8689929"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wrap="square" lIns="0" tIns="0" rIns="0" bIns="0">
            <a:spAutoFit/>
          </a:bodyPr>
          <a:lstStyle>
            <a:lvl1pPr eaLnBrk="0" hangingPunct="0">
              <a:defRPr sz="1000">
                <a:solidFill>
                  <a:schemeClr val="accent2"/>
                </a:solidFill>
                <a:latin typeface="Arial Narrow" pitchFamily="34" charset="0"/>
              </a:defRPr>
            </a:lvl1pPr>
            <a:lvl2pPr marL="742950" indent="-285750" eaLnBrk="0" hangingPunct="0">
              <a:defRPr sz="1000">
                <a:solidFill>
                  <a:schemeClr val="accent2"/>
                </a:solidFill>
                <a:latin typeface="Arial Narrow" pitchFamily="34" charset="0"/>
              </a:defRPr>
            </a:lvl2pPr>
            <a:lvl3pPr marL="1143000" indent="-228600" eaLnBrk="0" hangingPunct="0">
              <a:defRPr sz="1000">
                <a:solidFill>
                  <a:schemeClr val="accent2"/>
                </a:solidFill>
                <a:latin typeface="Arial Narrow" pitchFamily="34" charset="0"/>
              </a:defRPr>
            </a:lvl3pPr>
            <a:lvl4pPr marL="1600200" indent="-228600" eaLnBrk="0" hangingPunct="0">
              <a:defRPr sz="1000">
                <a:solidFill>
                  <a:schemeClr val="accent2"/>
                </a:solidFill>
                <a:latin typeface="Arial Narrow" pitchFamily="34" charset="0"/>
              </a:defRPr>
            </a:lvl4pPr>
            <a:lvl5pPr marL="2057400" indent="-228600" eaLnBrk="0" hangingPunct="0">
              <a:defRPr sz="1000">
                <a:solidFill>
                  <a:schemeClr val="accent2"/>
                </a:solidFill>
                <a:latin typeface="Arial Narrow" pitchFamily="34" charset="0"/>
              </a:defRPr>
            </a:lvl5pPr>
            <a:lvl6pPr marL="2514600" indent="-228600" algn="ctr" eaLnBrk="0" fontAlgn="base" hangingPunct="0">
              <a:spcBef>
                <a:spcPct val="0"/>
              </a:spcBef>
              <a:spcAft>
                <a:spcPct val="0"/>
              </a:spcAft>
              <a:defRPr sz="1000">
                <a:solidFill>
                  <a:schemeClr val="accent2"/>
                </a:solidFill>
                <a:latin typeface="Arial Narrow" pitchFamily="34" charset="0"/>
              </a:defRPr>
            </a:lvl6pPr>
            <a:lvl7pPr marL="2971800" indent="-228600" algn="ctr" eaLnBrk="0" fontAlgn="base" hangingPunct="0">
              <a:spcBef>
                <a:spcPct val="0"/>
              </a:spcBef>
              <a:spcAft>
                <a:spcPct val="0"/>
              </a:spcAft>
              <a:defRPr sz="1000">
                <a:solidFill>
                  <a:schemeClr val="accent2"/>
                </a:solidFill>
                <a:latin typeface="Arial Narrow" pitchFamily="34" charset="0"/>
              </a:defRPr>
            </a:lvl7pPr>
            <a:lvl8pPr marL="3429000" indent="-228600" algn="ctr" eaLnBrk="0" fontAlgn="base" hangingPunct="0">
              <a:spcBef>
                <a:spcPct val="0"/>
              </a:spcBef>
              <a:spcAft>
                <a:spcPct val="0"/>
              </a:spcAft>
              <a:defRPr sz="1000">
                <a:solidFill>
                  <a:schemeClr val="accent2"/>
                </a:solidFill>
                <a:latin typeface="Arial Narrow" pitchFamily="34" charset="0"/>
              </a:defRPr>
            </a:lvl8pPr>
            <a:lvl9pPr marL="3886200" indent="-228600" algn="ctr" eaLnBrk="0" fontAlgn="base" hangingPunct="0">
              <a:spcBef>
                <a:spcPct val="0"/>
              </a:spcBef>
              <a:spcAft>
                <a:spcPct val="0"/>
              </a:spcAft>
              <a:defRPr sz="1000">
                <a:solidFill>
                  <a:schemeClr val="accent2"/>
                </a:solidFill>
                <a:latin typeface="Arial Narrow" pitchFamily="34" charset="0"/>
              </a:defRPr>
            </a:lvl9pPr>
          </a:lstStyle>
          <a:p>
            <a:pPr algn="l" eaLnBrk="1" hangingPunct="1">
              <a:spcBef>
                <a:spcPct val="50000"/>
              </a:spcBef>
              <a:defRPr/>
            </a:pPr>
            <a:r>
              <a:rPr lang="en-GB" sz="900" b="1" i="0" dirty="0">
                <a:solidFill>
                  <a:schemeClr val="tx1"/>
                </a:solidFill>
                <a:latin typeface="Arial Narrow" pitchFamily="34" charset="0"/>
              </a:rPr>
              <a:t>(c)</a:t>
            </a:r>
            <a:r>
              <a:rPr lang="en-US" sz="900" b="1" i="1" dirty="0">
                <a:solidFill>
                  <a:schemeClr val="tx1"/>
                </a:solidFill>
                <a:latin typeface="+mj-lt"/>
              </a:rPr>
              <a:t>addPLM</a:t>
            </a:r>
            <a:r>
              <a:rPr lang="de-DE" sz="900" b="1" i="1" dirty="0">
                <a:solidFill>
                  <a:schemeClr val="tx1"/>
                </a:solidFill>
                <a:latin typeface="+mj-lt"/>
              </a:rPr>
              <a:t> - GmbH</a:t>
            </a:r>
            <a:r>
              <a:rPr lang="de-DE" sz="900" b="1" dirty="0">
                <a:solidFill>
                  <a:schemeClr val="tx1"/>
                </a:solidFill>
                <a:latin typeface="+mj-lt"/>
              </a:rPr>
              <a:t> </a:t>
            </a:r>
            <a:r>
              <a:rPr lang="de-DE" sz="900" b="0" dirty="0">
                <a:solidFill>
                  <a:schemeClr val="tx1"/>
                </a:solidFill>
                <a:latin typeface="+mj-lt"/>
              </a:rPr>
              <a:t> [</a:t>
            </a:r>
            <a:r>
              <a:rPr lang="en-GB" sz="900" dirty="0">
                <a:solidFill>
                  <a:schemeClr val="tx1"/>
                </a:solidFill>
                <a:latin typeface="+mj-lt"/>
              </a:rPr>
              <a:t>93-#Custom#_RefileReport_EN.pptx</a:t>
            </a:r>
            <a:r>
              <a:rPr lang="de-DE" sz="900" dirty="0">
                <a:solidFill>
                  <a:schemeClr val="tx1"/>
                </a:solidFill>
                <a:latin typeface="+mj-lt"/>
              </a:rPr>
              <a:t>]</a:t>
            </a:r>
            <a:r>
              <a:rPr lang="de-DE" sz="900" baseline="0" dirty="0">
                <a:solidFill>
                  <a:schemeClr val="tx1"/>
                </a:solidFill>
                <a:latin typeface="+mj-lt"/>
              </a:rPr>
              <a:t> - </a:t>
            </a:r>
            <a:r>
              <a:rPr lang="de-DE" sz="900" dirty="0">
                <a:solidFill>
                  <a:schemeClr val="tx1"/>
                </a:solidFill>
                <a:latin typeface="+mj-lt"/>
              </a:rPr>
              <a:t>[Autor:#Autor#]</a:t>
            </a:r>
            <a:r>
              <a:rPr lang="de-DE" sz="900" baseline="0" dirty="0">
                <a:solidFill>
                  <a:schemeClr val="tx1"/>
                </a:solidFill>
                <a:latin typeface="+mj-lt"/>
              </a:rPr>
              <a:t> - </a:t>
            </a:r>
            <a:r>
              <a:rPr lang="de-DE" sz="900" dirty="0">
                <a:solidFill>
                  <a:schemeClr val="tx1"/>
                </a:solidFill>
                <a:latin typeface="+mj-lt"/>
              </a:rPr>
              <a:t>[Last Output:</a:t>
            </a:r>
            <a:fld id="{BF5E3F55-57DE-49FB-B627-359D699C8BDA}" type="datetime1">
              <a:rPr lang="de-DE" sz="900" smtClean="0">
                <a:solidFill>
                  <a:schemeClr val="tx1"/>
                </a:solidFill>
                <a:latin typeface="+mj-lt"/>
              </a:rPr>
              <a:pPr algn="l" eaLnBrk="1" hangingPunct="1">
                <a:spcBef>
                  <a:spcPct val="50000"/>
                </a:spcBef>
                <a:defRPr/>
              </a:pPr>
              <a:t>18.04.2020</a:t>
            </a:fld>
            <a:r>
              <a:rPr lang="de-DE" sz="900" dirty="0">
                <a:solidFill>
                  <a:schemeClr val="tx1"/>
                </a:solidFill>
                <a:latin typeface="+mj-lt"/>
              </a:rPr>
              <a:t>]  - </a:t>
            </a:r>
            <a:r>
              <a:rPr lang="de-DE" sz="900" kern="1200" dirty="0">
                <a:solidFill>
                  <a:schemeClr val="tx1"/>
                </a:solidFill>
                <a:latin typeface="+mj-lt"/>
                <a:ea typeface="+mn-ea"/>
                <a:cs typeface="+mn-cs"/>
              </a:rPr>
              <a:t>[Template Rev02 29.01.2020]</a:t>
            </a:r>
          </a:p>
        </p:txBody>
      </p:sp>
      <p:sp>
        <p:nvSpPr>
          <p:cNvPr id="1031" name="Rectangle 59"/>
          <p:cNvSpPr>
            <a:spLocks noGrp="1" noChangeArrowheads="1"/>
          </p:cNvSpPr>
          <p:nvPr>
            <p:ph type="body" idx="1"/>
          </p:nvPr>
        </p:nvSpPr>
        <p:spPr bwMode="auto">
          <a:xfrm>
            <a:off x="250826" y="981076"/>
            <a:ext cx="9354420" cy="81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spAutoFit/>
          </a:bodyPr>
          <a:lstStyle/>
          <a:p>
            <a:pPr lvl="0"/>
            <a:r>
              <a:rPr lang="de-DE" altLang="de-DE"/>
              <a:t>Klicken Sie, um die Textformatierung des Masters zu bearbeiten</a:t>
            </a:r>
          </a:p>
          <a:p>
            <a:pPr lvl="1"/>
            <a:r>
              <a:rPr lang="de-DE"/>
              <a:t>Zweite Ebene</a:t>
            </a:r>
          </a:p>
          <a:p>
            <a:pPr lvl="2"/>
            <a:r>
              <a:rPr lang="de-DE"/>
              <a:t>Dritte Ebene</a:t>
            </a:r>
          </a:p>
        </p:txBody>
      </p:sp>
      <p:sp>
        <p:nvSpPr>
          <p:cNvPr id="1032" name="Line 34"/>
          <p:cNvSpPr>
            <a:spLocks noChangeShapeType="1"/>
          </p:cNvSpPr>
          <p:nvPr/>
        </p:nvSpPr>
        <p:spPr bwMode="auto">
          <a:xfrm>
            <a:off x="0" y="6597650"/>
            <a:ext cx="9906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de-DE"/>
          </a:p>
        </p:txBody>
      </p:sp>
      <p:pic>
        <p:nvPicPr>
          <p:cNvPr id="2" name="Picture 2" descr="V:\JobManager\ProgEntw\Ver02\08-Icons-und-Logos\LogosZurSoftware\PlmJobManagerTradeMarkLogoV2.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229364" y="116632"/>
            <a:ext cx="1502011" cy="554973"/>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9"/>
          <p:cNvSpPr>
            <a:spLocks noChangeArrowheads="1"/>
          </p:cNvSpPr>
          <p:nvPr userDrawn="1"/>
        </p:nvSpPr>
        <p:spPr bwMode="auto">
          <a:xfrm>
            <a:off x="3175" y="1588"/>
            <a:ext cx="9902825" cy="868362"/>
          </a:xfrm>
          <a:prstGeom prst="rect">
            <a:avLst/>
          </a:prstGeom>
          <a:gradFill rotWithShape="0">
            <a:gsLst>
              <a:gs pos="0">
                <a:srgbClr val="DDE5FF"/>
              </a:gs>
              <a:gs pos="50000">
                <a:srgbClr val="8DA8FF"/>
              </a:gs>
              <a:gs pos="100000">
                <a:srgbClr val="DDE5FF"/>
              </a:gs>
            </a:gsLst>
            <a:lin ang="0" scaled="1"/>
          </a:gradFill>
          <a:ln>
            <a:noFill/>
          </a:ln>
          <a:extLst>
            <a:ext uri="{91240B29-F687-4F45-9708-019B960494DF}">
              <a14:hiddenLine xmlns:a14="http://schemas.microsoft.com/office/drawing/2010/main" w="6350">
                <a:solidFill>
                  <a:srgbClr val="000000"/>
                </a:solidFill>
                <a:miter lim="800000"/>
                <a:headEnd/>
                <a:tailEnd/>
              </a14:hiddenLine>
            </a:ext>
          </a:extLst>
        </p:spPr>
        <p:txBody>
          <a:bodyPr lIns="0" tIns="0" rIns="0" bIns="0" anchor="ctr">
            <a:spAutoFit/>
          </a:bodyPr>
          <a:lstStyle>
            <a:lvl1pPr eaLnBrk="0" hangingPunct="0">
              <a:defRPr sz="1000">
                <a:solidFill>
                  <a:schemeClr val="accent2"/>
                </a:solidFill>
                <a:latin typeface="Arial Narrow" pitchFamily="34" charset="0"/>
              </a:defRPr>
            </a:lvl1pPr>
            <a:lvl2pPr marL="742950" indent="-285750" eaLnBrk="0" hangingPunct="0">
              <a:defRPr sz="1000">
                <a:solidFill>
                  <a:schemeClr val="accent2"/>
                </a:solidFill>
                <a:latin typeface="Arial Narrow" pitchFamily="34" charset="0"/>
              </a:defRPr>
            </a:lvl2pPr>
            <a:lvl3pPr marL="1143000" indent="-228600" eaLnBrk="0" hangingPunct="0">
              <a:defRPr sz="1000">
                <a:solidFill>
                  <a:schemeClr val="accent2"/>
                </a:solidFill>
                <a:latin typeface="Arial Narrow" pitchFamily="34" charset="0"/>
              </a:defRPr>
            </a:lvl3pPr>
            <a:lvl4pPr marL="1600200" indent="-228600" eaLnBrk="0" hangingPunct="0">
              <a:defRPr sz="1000">
                <a:solidFill>
                  <a:schemeClr val="accent2"/>
                </a:solidFill>
                <a:latin typeface="Arial Narrow" pitchFamily="34" charset="0"/>
              </a:defRPr>
            </a:lvl4pPr>
            <a:lvl5pPr marL="2057400" indent="-228600" eaLnBrk="0" hangingPunct="0">
              <a:defRPr sz="1000">
                <a:solidFill>
                  <a:schemeClr val="accent2"/>
                </a:solidFill>
                <a:latin typeface="Arial Narrow" pitchFamily="34" charset="0"/>
              </a:defRPr>
            </a:lvl5pPr>
            <a:lvl6pPr marL="2514600" indent="-228600" algn="ctr" eaLnBrk="0" fontAlgn="base" hangingPunct="0">
              <a:spcBef>
                <a:spcPct val="0"/>
              </a:spcBef>
              <a:spcAft>
                <a:spcPct val="0"/>
              </a:spcAft>
              <a:defRPr sz="1000">
                <a:solidFill>
                  <a:schemeClr val="accent2"/>
                </a:solidFill>
                <a:latin typeface="Arial Narrow" pitchFamily="34" charset="0"/>
              </a:defRPr>
            </a:lvl6pPr>
            <a:lvl7pPr marL="2971800" indent="-228600" algn="ctr" eaLnBrk="0" fontAlgn="base" hangingPunct="0">
              <a:spcBef>
                <a:spcPct val="0"/>
              </a:spcBef>
              <a:spcAft>
                <a:spcPct val="0"/>
              </a:spcAft>
              <a:defRPr sz="1000">
                <a:solidFill>
                  <a:schemeClr val="accent2"/>
                </a:solidFill>
                <a:latin typeface="Arial Narrow" pitchFamily="34" charset="0"/>
              </a:defRPr>
            </a:lvl7pPr>
            <a:lvl8pPr marL="3429000" indent="-228600" algn="ctr" eaLnBrk="0" fontAlgn="base" hangingPunct="0">
              <a:spcBef>
                <a:spcPct val="0"/>
              </a:spcBef>
              <a:spcAft>
                <a:spcPct val="0"/>
              </a:spcAft>
              <a:defRPr sz="1000">
                <a:solidFill>
                  <a:schemeClr val="accent2"/>
                </a:solidFill>
                <a:latin typeface="Arial Narrow" pitchFamily="34" charset="0"/>
              </a:defRPr>
            </a:lvl8pPr>
            <a:lvl9pPr marL="3886200" indent="-228600" algn="ctr" eaLnBrk="0" fontAlgn="base" hangingPunct="0">
              <a:spcBef>
                <a:spcPct val="0"/>
              </a:spcBef>
              <a:spcAft>
                <a:spcPct val="0"/>
              </a:spcAft>
              <a:defRPr sz="1000">
                <a:solidFill>
                  <a:schemeClr val="accent2"/>
                </a:solidFill>
                <a:latin typeface="Arial Narrow" pitchFamily="34" charset="0"/>
              </a:defRPr>
            </a:lvl9pPr>
          </a:lstStyle>
          <a:p>
            <a:pPr eaLnBrk="1" hangingPunct="1">
              <a:spcBef>
                <a:spcPct val="50000"/>
              </a:spcBef>
            </a:pPr>
            <a:endParaRPr lang="de-DE" altLang="en-US"/>
          </a:p>
        </p:txBody>
      </p:sp>
      <p:sp>
        <p:nvSpPr>
          <p:cNvPr id="12" name="Line 34"/>
          <p:cNvSpPr>
            <a:spLocks noChangeShapeType="1"/>
          </p:cNvSpPr>
          <p:nvPr userDrawn="1"/>
        </p:nvSpPr>
        <p:spPr bwMode="auto">
          <a:xfrm>
            <a:off x="0" y="6597650"/>
            <a:ext cx="9906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de-DE"/>
          </a:p>
        </p:txBody>
      </p:sp>
      <p:pic>
        <p:nvPicPr>
          <p:cNvPr id="13" name="Picture 2" descr="V:\JobManager\ProgEntw\Ver02\08-Icons-und-Logos\LogosZurSoftware\PlmJobManagerTradeMarkLogoV2.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480425" y="86186"/>
            <a:ext cx="1250950" cy="50072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2" r:id="rId1"/>
    <p:sldLayoutId id="2147483657" r:id="rId2"/>
    <p:sldLayoutId id="2147483655" r:id="rId3"/>
    <p:sldLayoutId id="2147483654" r:id="rId4"/>
  </p:sldLayoutIdLst>
  <p:txStyles>
    <p:titleStyle>
      <a:lvl1pPr algn="l" rtl="0" eaLnBrk="1" fontAlgn="base" hangingPunct="1">
        <a:lnSpc>
          <a:spcPts val="3500"/>
        </a:lnSpc>
        <a:spcBef>
          <a:spcPct val="0"/>
        </a:spcBef>
        <a:spcAft>
          <a:spcPct val="0"/>
        </a:spcAft>
        <a:defRPr b="1">
          <a:solidFill>
            <a:srgbClr val="1D287A"/>
          </a:solidFill>
          <a:latin typeface="+mj-lt"/>
          <a:ea typeface="+mj-ea"/>
          <a:cs typeface="+mj-cs"/>
        </a:defRPr>
      </a:lvl1pPr>
      <a:lvl2pPr algn="l" rtl="0" eaLnBrk="1" fontAlgn="base" hangingPunct="1">
        <a:lnSpc>
          <a:spcPts val="3500"/>
        </a:lnSpc>
        <a:spcBef>
          <a:spcPct val="0"/>
        </a:spcBef>
        <a:spcAft>
          <a:spcPct val="0"/>
        </a:spcAft>
        <a:defRPr b="1">
          <a:solidFill>
            <a:srgbClr val="1D287A"/>
          </a:solidFill>
          <a:latin typeface="Arial" charset="0"/>
        </a:defRPr>
      </a:lvl2pPr>
      <a:lvl3pPr algn="l" rtl="0" eaLnBrk="1" fontAlgn="base" hangingPunct="1">
        <a:lnSpc>
          <a:spcPts val="3500"/>
        </a:lnSpc>
        <a:spcBef>
          <a:spcPct val="0"/>
        </a:spcBef>
        <a:spcAft>
          <a:spcPct val="0"/>
        </a:spcAft>
        <a:defRPr b="1">
          <a:solidFill>
            <a:srgbClr val="1D287A"/>
          </a:solidFill>
          <a:latin typeface="Arial" charset="0"/>
        </a:defRPr>
      </a:lvl3pPr>
      <a:lvl4pPr algn="l" rtl="0" eaLnBrk="1" fontAlgn="base" hangingPunct="1">
        <a:lnSpc>
          <a:spcPts val="3500"/>
        </a:lnSpc>
        <a:spcBef>
          <a:spcPct val="0"/>
        </a:spcBef>
        <a:spcAft>
          <a:spcPct val="0"/>
        </a:spcAft>
        <a:defRPr b="1">
          <a:solidFill>
            <a:srgbClr val="1D287A"/>
          </a:solidFill>
          <a:latin typeface="Arial" charset="0"/>
        </a:defRPr>
      </a:lvl4pPr>
      <a:lvl5pPr algn="l" rtl="0" eaLnBrk="1" fontAlgn="base" hangingPunct="1">
        <a:lnSpc>
          <a:spcPts val="3500"/>
        </a:lnSpc>
        <a:spcBef>
          <a:spcPct val="0"/>
        </a:spcBef>
        <a:spcAft>
          <a:spcPct val="0"/>
        </a:spcAft>
        <a:defRPr b="1">
          <a:solidFill>
            <a:srgbClr val="1D287A"/>
          </a:solidFill>
          <a:latin typeface="Arial" charset="0"/>
        </a:defRPr>
      </a:lvl5pPr>
      <a:lvl6pPr marL="457200" algn="l" rtl="0" eaLnBrk="1" fontAlgn="base" hangingPunct="1">
        <a:lnSpc>
          <a:spcPts val="3500"/>
        </a:lnSpc>
        <a:spcBef>
          <a:spcPct val="0"/>
        </a:spcBef>
        <a:spcAft>
          <a:spcPct val="0"/>
        </a:spcAft>
        <a:defRPr b="1">
          <a:solidFill>
            <a:srgbClr val="1D287A"/>
          </a:solidFill>
          <a:latin typeface="Arial" charset="0"/>
        </a:defRPr>
      </a:lvl6pPr>
      <a:lvl7pPr marL="914400" algn="l" rtl="0" eaLnBrk="1" fontAlgn="base" hangingPunct="1">
        <a:lnSpc>
          <a:spcPts val="3500"/>
        </a:lnSpc>
        <a:spcBef>
          <a:spcPct val="0"/>
        </a:spcBef>
        <a:spcAft>
          <a:spcPct val="0"/>
        </a:spcAft>
        <a:defRPr b="1">
          <a:solidFill>
            <a:srgbClr val="1D287A"/>
          </a:solidFill>
          <a:latin typeface="Arial" charset="0"/>
        </a:defRPr>
      </a:lvl7pPr>
      <a:lvl8pPr marL="1371600" algn="l" rtl="0" eaLnBrk="1" fontAlgn="base" hangingPunct="1">
        <a:lnSpc>
          <a:spcPts val="3500"/>
        </a:lnSpc>
        <a:spcBef>
          <a:spcPct val="0"/>
        </a:spcBef>
        <a:spcAft>
          <a:spcPct val="0"/>
        </a:spcAft>
        <a:defRPr b="1">
          <a:solidFill>
            <a:srgbClr val="1D287A"/>
          </a:solidFill>
          <a:latin typeface="Arial" charset="0"/>
        </a:defRPr>
      </a:lvl8pPr>
      <a:lvl9pPr marL="1828800" algn="l" rtl="0" eaLnBrk="1" fontAlgn="base" hangingPunct="1">
        <a:lnSpc>
          <a:spcPts val="3500"/>
        </a:lnSpc>
        <a:spcBef>
          <a:spcPct val="0"/>
        </a:spcBef>
        <a:spcAft>
          <a:spcPct val="0"/>
        </a:spcAft>
        <a:defRPr b="1">
          <a:solidFill>
            <a:srgbClr val="1D287A"/>
          </a:solidFill>
          <a:latin typeface="Arial" charset="0"/>
        </a:defRPr>
      </a:lvl9pPr>
    </p:titleStyle>
    <p:bodyStyle>
      <a:lvl1pPr marL="342900" indent="-342900" algn="l" rtl="0" eaLnBrk="1" fontAlgn="base" hangingPunct="1">
        <a:spcBef>
          <a:spcPct val="20000"/>
        </a:spcBef>
        <a:spcAft>
          <a:spcPct val="0"/>
        </a:spcAft>
        <a:defRPr sz="1600" b="1">
          <a:solidFill>
            <a:schemeClr val="tx1"/>
          </a:solidFill>
          <a:latin typeface="+mn-lt"/>
          <a:ea typeface="+mn-ea"/>
          <a:cs typeface="+mn-cs"/>
        </a:defRPr>
      </a:lvl1pPr>
      <a:lvl2pPr marL="361950" indent="-182563" algn="l" rtl="0" eaLnBrk="1" fontAlgn="base" hangingPunct="1">
        <a:spcBef>
          <a:spcPct val="20000"/>
        </a:spcBef>
        <a:spcAft>
          <a:spcPct val="0"/>
        </a:spcAft>
        <a:buChar char="-"/>
        <a:defRPr sz="1400" b="1">
          <a:solidFill>
            <a:schemeClr val="tx1"/>
          </a:solidFill>
          <a:latin typeface="+mn-lt"/>
        </a:defRPr>
      </a:lvl2pPr>
      <a:lvl3pPr marL="714375" indent="-171450" algn="l" rtl="0" eaLnBrk="1" fontAlgn="base" hangingPunct="1">
        <a:spcBef>
          <a:spcPct val="20000"/>
        </a:spcBef>
        <a:spcAft>
          <a:spcPct val="0"/>
        </a:spcAft>
        <a:buFont typeface="Wingdings" pitchFamily="2" charset="2"/>
        <a:buChar char="§"/>
        <a:defRPr sz="1200" b="1">
          <a:solidFill>
            <a:schemeClr val="tx1"/>
          </a:solidFill>
          <a:latin typeface="+mn-lt"/>
        </a:defRPr>
      </a:lvl3pPr>
      <a:lvl4pPr marL="1333500" indent="-190500" algn="l" rtl="0" eaLnBrk="1" fontAlgn="base" hangingPunct="1">
        <a:spcBef>
          <a:spcPct val="20000"/>
        </a:spcBef>
        <a:spcAft>
          <a:spcPct val="0"/>
        </a:spcAft>
        <a:buChar char="–"/>
        <a:defRPr sz="1200">
          <a:solidFill>
            <a:schemeClr val="tx1"/>
          </a:solidFill>
          <a:latin typeface="+mn-lt"/>
        </a:defRPr>
      </a:lvl4pPr>
      <a:lvl5pPr marL="1714500" indent="-190500" algn="l" rtl="0" eaLnBrk="1" fontAlgn="base" hangingPunct="1">
        <a:spcBef>
          <a:spcPct val="20000"/>
        </a:spcBef>
        <a:spcAft>
          <a:spcPct val="0"/>
        </a:spcAft>
        <a:buChar char="»"/>
        <a:defRPr sz="1200">
          <a:solidFill>
            <a:schemeClr val="tx1"/>
          </a:solidFill>
          <a:latin typeface="+mn-lt"/>
        </a:defRPr>
      </a:lvl5pPr>
      <a:lvl6pPr marL="2171700" indent="-190500" algn="l" rtl="0" eaLnBrk="1" fontAlgn="base" hangingPunct="1">
        <a:spcBef>
          <a:spcPct val="20000"/>
        </a:spcBef>
        <a:spcAft>
          <a:spcPct val="0"/>
        </a:spcAft>
        <a:buChar char="»"/>
        <a:defRPr sz="1200">
          <a:solidFill>
            <a:schemeClr val="tx1"/>
          </a:solidFill>
          <a:latin typeface="+mn-lt"/>
        </a:defRPr>
      </a:lvl6pPr>
      <a:lvl7pPr marL="2628900" indent="-190500" algn="l" rtl="0" eaLnBrk="1" fontAlgn="base" hangingPunct="1">
        <a:spcBef>
          <a:spcPct val="20000"/>
        </a:spcBef>
        <a:spcAft>
          <a:spcPct val="0"/>
        </a:spcAft>
        <a:buChar char="»"/>
        <a:defRPr sz="1200">
          <a:solidFill>
            <a:schemeClr val="tx1"/>
          </a:solidFill>
          <a:latin typeface="+mn-lt"/>
        </a:defRPr>
      </a:lvl7pPr>
      <a:lvl8pPr marL="3086100" indent="-190500" algn="l" rtl="0" eaLnBrk="1" fontAlgn="base" hangingPunct="1">
        <a:spcBef>
          <a:spcPct val="20000"/>
        </a:spcBef>
        <a:spcAft>
          <a:spcPct val="0"/>
        </a:spcAft>
        <a:buChar char="»"/>
        <a:defRPr sz="1200">
          <a:solidFill>
            <a:schemeClr val="tx1"/>
          </a:solidFill>
          <a:latin typeface="+mn-lt"/>
        </a:defRPr>
      </a:lvl8pPr>
      <a:lvl9pPr marL="3543300" indent="-190500" algn="l" rtl="0" eaLnBrk="1" fontAlgn="base" hangingPunct="1">
        <a:spcBef>
          <a:spcPct val="20000"/>
        </a:spcBef>
        <a:spcAft>
          <a:spcPct val="0"/>
        </a:spcAft>
        <a:buChar char="»"/>
        <a:defRPr sz="12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file:///\\asml.com\eu\shared\nl011072\plmjobman\JobManagerV3_P\11-Documentation.Custom\81-RefileNX11ProdSystem\04-RefileReports\13-ASML_ALL_ProdSystem_AnalyseHappendErrors.xlsx" TargetMode="Externa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oleObject" Target="../embeddings/oleObject1.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ECECEC"/>
            </a:gs>
          </a:gsLst>
          <a:lin ang="5400000" scaled="1"/>
        </a:gradFill>
        <a:effectLst/>
      </p:bgPr>
    </p:bg>
    <p:spTree>
      <p:nvGrpSpPr>
        <p:cNvPr id="1" name=""/>
        <p:cNvGrpSpPr/>
        <p:nvPr/>
      </p:nvGrpSpPr>
      <p:grpSpPr>
        <a:xfrm>
          <a:off x="0" y="0"/>
          <a:ext cx="0" cy="0"/>
          <a:chOff x="0" y="0"/>
          <a:chExt cx="0" cy="0"/>
        </a:xfrm>
      </p:grpSpPr>
      <p:pic>
        <p:nvPicPr>
          <p:cNvPr id="2050" name="Picture 128" descr="MyAppl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53041" y="1158430"/>
            <a:ext cx="3103654" cy="2112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4" name="Rectangle 121"/>
          <p:cNvSpPr>
            <a:spLocks noGrp="1" noChangeArrowheads="1"/>
          </p:cNvSpPr>
          <p:nvPr>
            <p:ph type="title"/>
          </p:nvPr>
        </p:nvSpPr>
        <p:spPr>
          <a:xfrm>
            <a:off x="381000" y="434975"/>
            <a:ext cx="7999740" cy="444500"/>
          </a:xfrm>
        </p:spPr>
        <p:txBody>
          <a:bodyPr/>
          <a:lstStyle/>
          <a:p>
            <a:r>
              <a:rPr lang="de-DE" altLang="en-US" sz="3200" i="1" noProof="1"/>
              <a:t>PLMJobManager</a:t>
            </a:r>
            <a:endParaRPr lang="de-DE" altLang="en-US" noProof="1"/>
          </a:p>
        </p:txBody>
      </p:sp>
      <p:sp>
        <p:nvSpPr>
          <p:cNvPr id="9" name="Rechteck 8">
            <a:extLst>
              <a:ext uri="{FF2B5EF4-FFF2-40B4-BE49-F238E27FC236}">
                <a16:creationId xmlns:a16="http://schemas.microsoft.com/office/drawing/2014/main" id="{C80CCF9B-2B65-47B3-8030-257C4D9C0A31}"/>
              </a:ext>
            </a:extLst>
          </p:cNvPr>
          <p:cNvSpPr/>
          <p:nvPr/>
        </p:nvSpPr>
        <p:spPr>
          <a:xfrm>
            <a:off x="247650" y="3235797"/>
            <a:ext cx="9172180" cy="2431435"/>
          </a:xfrm>
          <a:prstGeom prst="rect">
            <a:avLst/>
          </a:prstGeom>
        </p:spPr>
        <p:txBody>
          <a:bodyPr wrap="square">
            <a:spAutoFit/>
          </a:bodyPr>
          <a:lstStyle/>
          <a:p>
            <a:pPr marL="2509838" indent="-2509838" algn="l" defTabSz="808038">
              <a:spcBef>
                <a:spcPts val="0"/>
              </a:spcBef>
              <a:tabLst>
                <a:tab pos="2238375" algn="l"/>
                <a:tab pos="2509838" algn="l"/>
              </a:tabLst>
            </a:pPr>
            <a:r>
              <a:rPr lang="en-GB" altLang="en-US" sz="3600" b="1" kern="0" dirty="0">
                <a:solidFill>
                  <a:srgbClr val="1D287A"/>
                </a:solidFill>
                <a:latin typeface="Arial"/>
              </a:rPr>
              <a:t>Customer	:	#</a:t>
            </a:r>
            <a:r>
              <a:rPr lang="en-GB" altLang="en-US" sz="3600" b="1" kern="0" dirty="0" err="1">
                <a:solidFill>
                  <a:srgbClr val="1D287A"/>
                </a:solidFill>
                <a:latin typeface="Arial"/>
              </a:rPr>
              <a:t>CustomerName</a:t>
            </a:r>
            <a:r>
              <a:rPr lang="en-GB" altLang="en-US" sz="3600" b="1" kern="0" dirty="0">
                <a:solidFill>
                  <a:srgbClr val="1D287A"/>
                </a:solidFill>
                <a:latin typeface="Arial"/>
              </a:rPr>
              <a:t>#</a:t>
            </a:r>
          </a:p>
          <a:p>
            <a:pPr marL="2509838" indent="-2509838" algn="l" defTabSz="808038">
              <a:spcBef>
                <a:spcPts val="0"/>
              </a:spcBef>
              <a:tabLst>
                <a:tab pos="2238375" algn="l"/>
                <a:tab pos="2509838" algn="l"/>
              </a:tabLst>
            </a:pPr>
            <a:r>
              <a:rPr lang="en-GB" altLang="en-US" sz="3600" b="1" kern="0" dirty="0">
                <a:solidFill>
                  <a:srgbClr val="1D287A"/>
                </a:solidFill>
                <a:latin typeface="Arial"/>
              </a:rPr>
              <a:t>Project	:	</a:t>
            </a:r>
            <a:r>
              <a:rPr lang="en-US" altLang="en-US" sz="3600" b="1" kern="0" dirty="0">
                <a:solidFill>
                  <a:srgbClr val="1D287A"/>
                </a:solidFill>
                <a:latin typeface="Arial"/>
              </a:rPr>
              <a:t>#</a:t>
            </a:r>
            <a:r>
              <a:rPr lang="en-US" altLang="en-US" sz="3600" b="1" kern="0" dirty="0" err="1">
                <a:solidFill>
                  <a:srgbClr val="1D287A"/>
                </a:solidFill>
                <a:latin typeface="Arial"/>
              </a:rPr>
              <a:t>PrjShort</a:t>
            </a:r>
            <a:r>
              <a:rPr lang="en-US" altLang="en-US" sz="3600" b="1" kern="0" dirty="0">
                <a:solidFill>
                  <a:srgbClr val="1D287A"/>
                </a:solidFill>
                <a:latin typeface="Arial"/>
              </a:rPr>
              <a:t>#</a:t>
            </a:r>
          </a:p>
          <a:p>
            <a:pPr marL="2509838" indent="-2509838" algn="l" defTabSz="808038">
              <a:spcBef>
                <a:spcPts val="0"/>
              </a:spcBef>
              <a:tabLst>
                <a:tab pos="2238375" algn="l"/>
                <a:tab pos="2509838" algn="l"/>
              </a:tabLst>
            </a:pPr>
            <a:r>
              <a:rPr lang="en-GB" altLang="en-US" sz="3600" b="1" kern="0" dirty="0">
                <a:solidFill>
                  <a:srgbClr val="1D287A"/>
                </a:solidFill>
                <a:latin typeface="Arial"/>
              </a:rPr>
              <a:t>Content	:	Refile Report #</a:t>
            </a:r>
            <a:r>
              <a:rPr lang="en-GB" altLang="en-US" sz="3600" b="1" kern="0" dirty="0" err="1">
                <a:solidFill>
                  <a:srgbClr val="1D287A"/>
                </a:solidFill>
                <a:latin typeface="Arial"/>
              </a:rPr>
              <a:t>TCSiteId</a:t>
            </a:r>
            <a:r>
              <a:rPr lang="en-GB" altLang="en-US" sz="3600" b="1" kern="0" dirty="0">
                <a:solidFill>
                  <a:srgbClr val="1D287A"/>
                </a:solidFill>
                <a:latin typeface="Arial"/>
              </a:rPr>
              <a:t>#</a:t>
            </a:r>
            <a:br>
              <a:rPr lang="en-GB" altLang="en-US" sz="3600" b="1" kern="0" dirty="0">
                <a:solidFill>
                  <a:srgbClr val="1D287A"/>
                </a:solidFill>
                <a:latin typeface="Arial"/>
              </a:rPr>
            </a:br>
            <a:r>
              <a:rPr lang="en-GB" altLang="en-US" sz="3600" b="1" kern="0" dirty="0">
                <a:solidFill>
                  <a:srgbClr val="1D287A"/>
                </a:solidFill>
                <a:latin typeface="Arial"/>
              </a:rPr>
              <a:t>#System# #</a:t>
            </a:r>
            <a:r>
              <a:rPr lang="en-GB" altLang="en-US" sz="3600" b="1" kern="0" dirty="0" err="1">
                <a:solidFill>
                  <a:srgbClr val="1D287A"/>
                </a:solidFill>
                <a:latin typeface="Arial"/>
              </a:rPr>
              <a:t>NXVer</a:t>
            </a:r>
            <a:r>
              <a:rPr lang="en-GB" altLang="en-US" sz="3600" b="1" kern="0" dirty="0">
                <a:solidFill>
                  <a:srgbClr val="1D287A"/>
                </a:solidFill>
                <a:latin typeface="Arial"/>
              </a:rPr>
              <a:t># #</a:t>
            </a:r>
            <a:r>
              <a:rPr lang="en-GB" altLang="en-US" sz="3600" b="1" kern="0" dirty="0" err="1">
                <a:solidFill>
                  <a:srgbClr val="1D287A"/>
                </a:solidFill>
                <a:latin typeface="Arial"/>
              </a:rPr>
              <a:t>TCVer</a:t>
            </a:r>
            <a:r>
              <a:rPr lang="en-GB" altLang="en-US" sz="3600" b="1" kern="0" dirty="0">
                <a:solidFill>
                  <a:srgbClr val="1D287A"/>
                </a:solidFill>
                <a:latin typeface="Arial"/>
              </a:rPr>
              <a:t>#</a:t>
            </a:r>
            <a:br>
              <a:rPr kumimoji="0" lang="en-GB" altLang="en-US" sz="3600" b="1" i="0" u="none" strike="noStrike" kern="0" cap="none" spc="0" normalizeH="0" baseline="0" dirty="0">
                <a:ln>
                  <a:noFill/>
                </a:ln>
                <a:solidFill>
                  <a:srgbClr val="1D287A"/>
                </a:solidFill>
                <a:effectLst/>
                <a:uLnTx/>
                <a:uFillTx/>
                <a:latin typeface="Arial"/>
              </a:rPr>
            </a:br>
            <a:endParaRPr lang="en-GB" sz="800" dirty="0"/>
          </a:p>
        </p:txBody>
      </p:sp>
      <p:sp>
        <p:nvSpPr>
          <p:cNvPr id="10" name="Text Box 10">
            <a:extLst>
              <a:ext uri="{FF2B5EF4-FFF2-40B4-BE49-F238E27FC236}">
                <a16:creationId xmlns:a16="http://schemas.microsoft.com/office/drawing/2014/main" id="{B4C0EA67-023A-4918-ADC8-0FF7F572FAD6}"/>
              </a:ext>
            </a:extLst>
          </p:cNvPr>
          <p:cNvSpPr txBox="1">
            <a:spLocks noChangeArrowheads="1"/>
          </p:cNvSpPr>
          <p:nvPr/>
        </p:nvSpPr>
        <p:spPr bwMode="auto">
          <a:xfrm>
            <a:off x="6706916" y="5805264"/>
            <a:ext cx="2872768" cy="820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lIns="96451" tIns="48225" rIns="96451" bIns="48225">
            <a:spAutoFit/>
          </a:bodyPr>
          <a:lstStyle>
            <a:lvl1pPr defTabSz="957263" eaLnBrk="0" hangingPunct="0">
              <a:defRPr sz="1000">
                <a:solidFill>
                  <a:schemeClr val="tx1"/>
                </a:solidFill>
                <a:latin typeface="Arial" charset="0"/>
              </a:defRPr>
            </a:lvl1pPr>
            <a:lvl2pPr marL="742950" indent="-285750" defTabSz="957263" eaLnBrk="0" hangingPunct="0">
              <a:defRPr sz="1000">
                <a:solidFill>
                  <a:schemeClr val="tx1"/>
                </a:solidFill>
                <a:latin typeface="Arial" charset="0"/>
              </a:defRPr>
            </a:lvl2pPr>
            <a:lvl3pPr marL="1143000" indent="-228600" defTabSz="957263" eaLnBrk="0" hangingPunct="0">
              <a:defRPr sz="1000">
                <a:solidFill>
                  <a:schemeClr val="tx1"/>
                </a:solidFill>
                <a:latin typeface="Arial" charset="0"/>
              </a:defRPr>
            </a:lvl3pPr>
            <a:lvl4pPr marL="1600200" indent="-228600" defTabSz="957263" eaLnBrk="0" hangingPunct="0">
              <a:defRPr sz="1000">
                <a:solidFill>
                  <a:schemeClr val="tx1"/>
                </a:solidFill>
                <a:latin typeface="Arial" charset="0"/>
              </a:defRPr>
            </a:lvl4pPr>
            <a:lvl5pPr marL="2057400" indent="-228600" defTabSz="957263" eaLnBrk="0" hangingPunct="0">
              <a:defRPr sz="1000">
                <a:solidFill>
                  <a:schemeClr val="tx1"/>
                </a:solidFill>
                <a:latin typeface="Arial" charset="0"/>
              </a:defRPr>
            </a:lvl5pPr>
            <a:lvl6pPr marL="2514600" indent="-228600" defTabSz="957263" eaLnBrk="0" fontAlgn="base" hangingPunct="0">
              <a:spcBef>
                <a:spcPct val="50000"/>
              </a:spcBef>
              <a:spcAft>
                <a:spcPct val="0"/>
              </a:spcAft>
              <a:defRPr sz="1000">
                <a:solidFill>
                  <a:schemeClr val="tx1"/>
                </a:solidFill>
                <a:latin typeface="Arial" charset="0"/>
              </a:defRPr>
            </a:lvl6pPr>
            <a:lvl7pPr marL="2971800" indent="-228600" defTabSz="957263" eaLnBrk="0" fontAlgn="base" hangingPunct="0">
              <a:spcBef>
                <a:spcPct val="50000"/>
              </a:spcBef>
              <a:spcAft>
                <a:spcPct val="0"/>
              </a:spcAft>
              <a:defRPr sz="1000">
                <a:solidFill>
                  <a:schemeClr val="tx1"/>
                </a:solidFill>
                <a:latin typeface="Arial" charset="0"/>
              </a:defRPr>
            </a:lvl7pPr>
            <a:lvl8pPr marL="3429000" indent="-228600" defTabSz="957263" eaLnBrk="0" fontAlgn="base" hangingPunct="0">
              <a:spcBef>
                <a:spcPct val="50000"/>
              </a:spcBef>
              <a:spcAft>
                <a:spcPct val="0"/>
              </a:spcAft>
              <a:defRPr sz="1000">
                <a:solidFill>
                  <a:schemeClr val="tx1"/>
                </a:solidFill>
                <a:latin typeface="Arial" charset="0"/>
              </a:defRPr>
            </a:lvl8pPr>
            <a:lvl9pPr marL="3886200" indent="-228600" defTabSz="957263" eaLnBrk="0" fontAlgn="base" hangingPunct="0">
              <a:spcBef>
                <a:spcPct val="50000"/>
              </a:spcBef>
              <a:spcAft>
                <a:spcPct val="0"/>
              </a:spcAft>
              <a:defRPr sz="1000">
                <a:solidFill>
                  <a:schemeClr val="tx1"/>
                </a:solidFill>
                <a:latin typeface="Arial" charset="0"/>
              </a:defRPr>
            </a:lvl9pPr>
          </a:lstStyle>
          <a:p>
            <a:pPr algn="l">
              <a:buSzPct val="75000"/>
              <a:tabLst>
                <a:tab pos="1074738" algn="l"/>
              </a:tabLst>
            </a:pPr>
            <a:r>
              <a:rPr lang="en-GB" altLang="en-US" dirty="0">
                <a:latin typeface="Verdana" pitchFamily="34" charset="0"/>
              </a:rPr>
              <a:t>Created by	: #Name#</a:t>
            </a:r>
            <a:br>
              <a:rPr lang="en-GB" altLang="en-US" dirty="0">
                <a:latin typeface="Verdana" pitchFamily="34" charset="0"/>
              </a:rPr>
            </a:br>
            <a:r>
              <a:rPr lang="en-GB" altLang="en-US" dirty="0">
                <a:latin typeface="Verdana" pitchFamily="34" charset="0"/>
              </a:rPr>
              <a:t>Created by Mail	: #Mail#</a:t>
            </a:r>
            <a:br>
              <a:rPr lang="en-GB" altLang="en-US" dirty="0">
                <a:latin typeface="Verdana" pitchFamily="34" charset="0"/>
              </a:rPr>
            </a:br>
            <a:r>
              <a:rPr lang="en-GB" altLang="en-US" dirty="0">
                <a:latin typeface="Verdana" pitchFamily="34" charset="0"/>
              </a:rPr>
              <a:t>Creation Date 	: #Date#</a:t>
            </a:r>
            <a:br>
              <a:rPr lang="en-GB" altLang="en-US" dirty="0">
                <a:latin typeface="Verdana" pitchFamily="34" charset="0"/>
              </a:rPr>
            </a:br>
            <a:r>
              <a:rPr lang="en-GB" altLang="en-US" dirty="0" err="1">
                <a:latin typeface="Verdana" pitchFamily="34" charset="0"/>
              </a:rPr>
              <a:t>LastUpdate</a:t>
            </a:r>
            <a:r>
              <a:rPr lang="en-GB" altLang="en-US" dirty="0">
                <a:latin typeface="Verdana" pitchFamily="34" charset="0"/>
              </a:rPr>
              <a:t>	: #Date# </a:t>
            </a:r>
            <a:br>
              <a:rPr lang="en-GB" altLang="en-US" dirty="0">
                <a:latin typeface="Verdana" pitchFamily="34" charset="0"/>
              </a:rPr>
            </a:br>
            <a:endParaRPr lang="en-GB" altLang="en-US" sz="700" dirty="0">
              <a:latin typeface="Verdana" pitchFamily="34" charset="0"/>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FDB730-7AA2-491D-9FE9-0CF0751F4913}"/>
              </a:ext>
            </a:extLst>
          </p:cNvPr>
          <p:cNvSpPr>
            <a:spLocks noGrp="1"/>
          </p:cNvSpPr>
          <p:nvPr>
            <p:ph type="title"/>
          </p:nvPr>
        </p:nvSpPr>
        <p:spPr>
          <a:xfrm>
            <a:off x="247650" y="409575"/>
            <a:ext cx="9391650" cy="389209"/>
          </a:xfrm>
        </p:spPr>
        <p:txBody>
          <a:bodyPr/>
          <a:lstStyle/>
          <a:p>
            <a:r>
              <a:rPr lang="en-GB" dirty="0"/>
              <a:t>Check settings and Result </a:t>
            </a:r>
            <a:r>
              <a:rPr lang="en-GB" dirty="0">
                <a:solidFill>
                  <a:srgbClr val="FF0000"/>
                </a:solidFill>
              </a:rPr>
              <a:t>#Date# ~</a:t>
            </a:r>
            <a:r>
              <a:rPr lang="en-GB" dirty="0" err="1">
                <a:solidFill>
                  <a:srgbClr val="FF0000"/>
                </a:solidFill>
              </a:rPr>
              <a:t>hh:mm</a:t>
            </a:r>
            <a:endParaRPr lang="en-GB" dirty="0">
              <a:solidFill>
                <a:srgbClr val="FF0000"/>
              </a:solidFill>
            </a:endParaRPr>
          </a:p>
        </p:txBody>
      </p:sp>
      <p:pic>
        <p:nvPicPr>
          <p:cNvPr id="4" name="Grafik 3">
            <a:extLst>
              <a:ext uri="{FF2B5EF4-FFF2-40B4-BE49-F238E27FC236}">
                <a16:creationId xmlns:a16="http://schemas.microsoft.com/office/drawing/2014/main" id="{EAA3BE82-4DFC-45E9-96A4-2D0CD186442D}"/>
              </a:ext>
            </a:extLst>
          </p:cNvPr>
          <p:cNvPicPr>
            <a:picLocks noChangeAspect="1"/>
          </p:cNvPicPr>
          <p:nvPr/>
        </p:nvPicPr>
        <p:blipFill>
          <a:blip r:embed="rId2"/>
          <a:stretch>
            <a:fillRect/>
          </a:stretch>
        </p:blipFill>
        <p:spPr>
          <a:xfrm>
            <a:off x="332839" y="1076099"/>
            <a:ext cx="7678222" cy="3238952"/>
          </a:xfrm>
          <a:prstGeom prst="rect">
            <a:avLst/>
          </a:prstGeom>
        </p:spPr>
      </p:pic>
      <p:sp>
        <p:nvSpPr>
          <p:cNvPr id="5" name="Textfeld 4">
            <a:extLst>
              <a:ext uri="{FF2B5EF4-FFF2-40B4-BE49-F238E27FC236}">
                <a16:creationId xmlns:a16="http://schemas.microsoft.com/office/drawing/2014/main" id="{1C503DA6-3384-418D-9DF1-B76A672AFD57}"/>
              </a:ext>
            </a:extLst>
          </p:cNvPr>
          <p:cNvSpPr txBox="1"/>
          <p:nvPr/>
        </p:nvSpPr>
        <p:spPr>
          <a:xfrm>
            <a:off x="6418886" y="4453866"/>
            <a:ext cx="419262" cy="27699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GB" sz="1200" dirty="0">
                <a:solidFill>
                  <a:schemeClr val="tx1"/>
                </a:solidFill>
                <a:latin typeface="+mn-lt"/>
              </a:rPr>
              <a:t>OK</a:t>
            </a:r>
          </a:p>
        </p:txBody>
      </p:sp>
      <p:cxnSp>
        <p:nvCxnSpPr>
          <p:cNvPr id="6" name="Gerade Verbindung mit Pfeil 5">
            <a:extLst>
              <a:ext uri="{FF2B5EF4-FFF2-40B4-BE49-F238E27FC236}">
                <a16:creationId xmlns:a16="http://schemas.microsoft.com/office/drawing/2014/main" id="{06A7915C-2A68-4A7A-9EB8-742B1E917BA5}"/>
              </a:ext>
            </a:extLst>
          </p:cNvPr>
          <p:cNvCxnSpPr>
            <a:cxnSpLocks/>
            <a:endCxn id="5" idx="1"/>
          </p:cNvCxnSpPr>
          <p:nvPr/>
        </p:nvCxnSpPr>
        <p:spPr bwMode="auto">
          <a:xfrm>
            <a:off x="5770515" y="4082415"/>
            <a:ext cx="648371" cy="509951"/>
          </a:xfrm>
          <a:prstGeom prst="straightConnector1">
            <a:avLst/>
          </a:prstGeom>
          <a:ln>
            <a:headEnd type="none" w="med" len="med"/>
            <a:tailEnd type="triangle"/>
          </a:ln>
        </p:spPr>
        <p:style>
          <a:lnRef idx="1">
            <a:schemeClr val="accent1"/>
          </a:lnRef>
          <a:fillRef idx="0">
            <a:schemeClr val="accent1"/>
          </a:fillRef>
          <a:effectRef idx="0">
            <a:schemeClr val="accent1"/>
          </a:effectRef>
          <a:fontRef idx="minor">
            <a:schemeClr val="tx1"/>
          </a:fontRef>
        </p:style>
      </p:cxnSp>
      <p:grpSp>
        <p:nvGrpSpPr>
          <p:cNvPr id="10" name="Gruppieren 9">
            <a:extLst>
              <a:ext uri="{FF2B5EF4-FFF2-40B4-BE49-F238E27FC236}">
                <a16:creationId xmlns:a16="http://schemas.microsoft.com/office/drawing/2014/main" id="{8A176E99-BC6A-4C06-88ED-75F7549ADDF8}"/>
              </a:ext>
            </a:extLst>
          </p:cNvPr>
          <p:cNvGrpSpPr/>
          <p:nvPr/>
        </p:nvGrpSpPr>
        <p:grpSpPr>
          <a:xfrm>
            <a:off x="152400" y="1074420"/>
            <a:ext cx="9505950" cy="5374005"/>
            <a:chOff x="881330" y="2140736"/>
            <a:chExt cx="8500533" cy="3928533"/>
          </a:xfrm>
        </p:grpSpPr>
        <p:cxnSp>
          <p:nvCxnSpPr>
            <p:cNvPr id="11" name="Gerader Verbinder 10">
              <a:extLst>
                <a:ext uri="{FF2B5EF4-FFF2-40B4-BE49-F238E27FC236}">
                  <a16:creationId xmlns:a16="http://schemas.microsoft.com/office/drawing/2014/main" id="{A8E1CBDA-FF4E-45AE-A86D-33FB17CFF2B7}"/>
                </a:ext>
              </a:extLst>
            </p:cNvPr>
            <p:cNvCxnSpPr/>
            <p:nvPr/>
          </p:nvCxnSpPr>
          <p:spPr bwMode="auto">
            <a:xfrm flipV="1">
              <a:off x="881330" y="2140736"/>
              <a:ext cx="8500533" cy="3928533"/>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2" name="Rechteck 11">
              <a:extLst>
                <a:ext uri="{FF2B5EF4-FFF2-40B4-BE49-F238E27FC236}">
                  <a16:creationId xmlns:a16="http://schemas.microsoft.com/office/drawing/2014/main" id="{2EE5F675-61F7-4A24-84DF-4035A9755ABB}"/>
                </a:ext>
              </a:extLst>
            </p:cNvPr>
            <p:cNvSpPr/>
            <p:nvPr/>
          </p:nvSpPr>
          <p:spPr bwMode="auto">
            <a:xfrm rot="20101041">
              <a:off x="3842083" y="3713970"/>
              <a:ext cx="2861476" cy="677333"/>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mn-lt"/>
                </a:rPr>
                <a:t>Template </a:t>
              </a:r>
              <a:r>
                <a:rPr kumimoji="0" lang="de-DE" sz="2000" b="0" i="0" u="none" strike="noStrike" cap="none" normalizeH="0" baseline="0" dirty="0" err="1">
                  <a:ln>
                    <a:noFill/>
                  </a:ln>
                  <a:solidFill>
                    <a:schemeClr val="tx1"/>
                  </a:solidFill>
                  <a:effectLst/>
                  <a:latin typeface="+mn-lt"/>
                </a:rPr>
                <a:t>please</a:t>
              </a:r>
              <a:r>
                <a:rPr kumimoji="0" lang="de-DE" sz="2000" b="0" i="0" u="none" strike="noStrike" cap="none" normalizeH="0" baseline="0" dirty="0">
                  <a:ln>
                    <a:noFill/>
                  </a:ln>
                  <a:solidFill>
                    <a:schemeClr val="tx1"/>
                  </a:solidFill>
                  <a:effectLst/>
                  <a:latin typeface="+mn-lt"/>
                </a:rPr>
                <a:t> update</a:t>
              </a:r>
            </a:p>
          </p:txBody>
        </p:sp>
      </p:grpSp>
    </p:spTree>
    <p:extLst>
      <p:ext uri="{BB962C8B-B14F-4D97-AF65-F5344CB8AC3E}">
        <p14:creationId xmlns:p14="http://schemas.microsoft.com/office/powerpoint/2010/main" val="3937591147"/>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247650" y="409575"/>
            <a:ext cx="9391650" cy="389209"/>
          </a:xfrm>
        </p:spPr>
        <p:txBody>
          <a:bodyPr/>
          <a:lstStyle/>
          <a:p>
            <a:r>
              <a:rPr lang="en-US" dirty="0"/>
              <a:t>Content of section</a:t>
            </a:r>
          </a:p>
        </p:txBody>
      </p:sp>
      <p:sp>
        <p:nvSpPr>
          <p:cNvPr id="4" name="Rechteck 3"/>
          <p:cNvSpPr/>
          <p:nvPr/>
        </p:nvSpPr>
        <p:spPr bwMode="auto">
          <a:xfrm>
            <a:off x="704850" y="2885432"/>
            <a:ext cx="8201025" cy="450622"/>
          </a:xfrm>
          <a:prstGeom prst="rect">
            <a:avLst/>
          </a:prstGeom>
          <a:solidFill>
            <a:srgbClr val="FFFF00">
              <a:alpha val="30000"/>
            </a:srgbClr>
          </a:solidFill>
          <a:ln>
            <a:noFill/>
          </a:ln>
        </p:spPr>
        <p:style>
          <a:lnRef idx="0">
            <a:scrgbClr r="0" g="0" b="0"/>
          </a:lnRef>
          <a:fillRef idx="0">
            <a:scrgbClr r="0" g="0" b="0"/>
          </a:fillRef>
          <a:effectRef idx="0">
            <a:scrgbClr r="0" g="0" b="0"/>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000" b="0" i="0" u="none" strike="noStrike" cap="none" normalizeH="0" baseline="0" dirty="0">
              <a:ln>
                <a:noFill/>
              </a:ln>
              <a:solidFill>
                <a:schemeClr val="accent2"/>
              </a:solidFill>
              <a:effectLst/>
              <a:latin typeface="+mn-lt"/>
            </a:endParaRPr>
          </a:p>
        </p:txBody>
      </p:sp>
      <p:sp>
        <p:nvSpPr>
          <p:cNvPr id="6" name="Rechteck 5">
            <a:extLst>
              <a:ext uri="{FF2B5EF4-FFF2-40B4-BE49-F238E27FC236}">
                <a16:creationId xmlns:a16="http://schemas.microsoft.com/office/drawing/2014/main" id="{C8209B54-193F-489F-8388-30F9E13DCEF2}"/>
              </a:ext>
            </a:extLst>
          </p:cNvPr>
          <p:cNvSpPr/>
          <p:nvPr/>
        </p:nvSpPr>
        <p:spPr bwMode="auto">
          <a:xfrm>
            <a:off x="381000" y="2392969"/>
            <a:ext cx="8524875" cy="496202"/>
          </a:xfrm>
          <a:prstGeom prst="rect">
            <a:avLst/>
          </a:prstGeom>
          <a:solidFill>
            <a:srgbClr val="FFC000">
              <a:alpha val="36000"/>
            </a:srgbClr>
          </a:solidFill>
          <a:ln>
            <a:noFill/>
          </a:ln>
        </p:spPr>
        <p:style>
          <a:lnRef idx="0">
            <a:scrgbClr r="0" g="0" b="0"/>
          </a:lnRef>
          <a:fillRef idx="0">
            <a:scrgbClr r="0" g="0" b="0"/>
          </a:fillRef>
          <a:effectRef idx="0">
            <a:scrgbClr r="0" g="0" b="0"/>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000" b="0" i="0" u="none" strike="noStrike" cap="none" normalizeH="0" baseline="0" dirty="0">
              <a:ln>
                <a:noFill/>
              </a:ln>
              <a:solidFill>
                <a:schemeClr val="accent2"/>
              </a:solidFill>
              <a:effectLst/>
              <a:latin typeface="+mn-lt"/>
            </a:endParaRPr>
          </a:p>
        </p:txBody>
      </p:sp>
    </p:spTree>
    <p:extLst>
      <p:ext uri="{BB962C8B-B14F-4D97-AF65-F5344CB8AC3E}">
        <p14:creationId xmlns:p14="http://schemas.microsoft.com/office/powerpoint/2010/main" val="30974218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3611D3-D375-43AE-B574-BF52096CA95D}"/>
              </a:ext>
            </a:extLst>
          </p:cNvPr>
          <p:cNvSpPr>
            <a:spLocks noGrp="1"/>
          </p:cNvSpPr>
          <p:nvPr>
            <p:ph type="title"/>
          </p:nvPr>
        </p:nvSpPr>
        <p:spPr>
          <a:xfrm>
            <a:off x="247650" y="409575"/>
            <a:ext cx="9391650" cy="389209"/>
          </a:xfrm>
        </p:spPr>
        <p:txBody>
          <a:bodyPr/>
          <a:lstStyle/>
          <a:p>
            <a:r>
              <a:rPr lang="en-GB" dirty="0"/>
              <a:t>Process Report </a:t>
            </a:r>
            <a:r>
              <a:rPr lang="en-GB" dirty="0">
                <a:solidFill>
                  <a:srgbClr val="FF0000"/>
                </a:solidFill>
              </a:rPr>
              <a:t>#Date# ~</a:t>
            </a:r>
            <a:r>
              <a:rPr lang="en-GB" dirty="0" err="1">
                <a:solidFill>
                  <a:srgbClr val="FF0000"/>
                </a:solidFill>
              </a:rPr>
              <a:t>hh:mm</a:t>
            </a:r>
            <a:endParaRPr lang="en-GB" dirty="0">
              <a:solidFill>
                <a:srgbClr val="FF0000"/>
              </a:solidFill>
            </a:endParaRPr>
          </a:p>
        </p:txBody>
      </p:sp>
      <p:sp>
        <p:nvSpPr>
          <p:cNvPr id="7" name="Rechteck 6">
            <a:extLst>
              <a:ext uri="{FF2B5EF4-FFF2-40B4-BE49-F238E27FC236}">
                <a16:creationId xmlns:a16="http://schemas.microsoft.com/office/drawing/2014/main" id="{35526923-48B6-4C43-8B50-552EAEFB77AA}"/>
              </a:ext>
            </a:extLst>
          </p:cNvPr>
          <p:cNvSpPr/>
          <p:nvPr/>
        </p:nvSpPr>
        <p:spPr>
          <a:xfrm>
            <a:off x="247650" y="3728678"/>
            <a:ext cx="9391650" cy="1785104"/>
          </a:xfrm>
          <a:prstGeom prst="rect">
            <a:avLst/>
          </a:prstGeom>
        </p:spPr>
        <p:txBody>
          <a:bodyPr wrap="square">
            <a:spAutoFit/>
          </a:bodyPr>
          <a:lstStyle/>
          <a:p>
            <a:pPr algn="l"/>
            <a:r>
              <a:rPr lang="en-GB" noProof="1">
                <a:solidFill>
                  <a:schemeClr val="tx1"/>
                </a:solidFill>
                <a:latin typeface="Courier New" panose="02070309020205020404" pitchFamily="49" charset="0"/>
                <a:cs typeface="Courier New" panose="02070309020205020404" pitchFamily="49" charset="0"/>
              </a:rPr>
              <a:t>We have from 6.4 Mil Parts </a:t>
            </a:r>
            <a:r>
              <a:rPr lang="en-GB" noProof="1">
                <a:solidFill>
                  <a:schemeClr val="accent1">
                    <a:lumMod val="75000"/>
                  </a:schemeClr>
                </a:solidFill>
                <a:latin typeface="Courier New" panose="02070309020205020404" pitchFamily="49" charset="0"/>
                <a:cs typeface="Courier New" panose="02070309020205020404" pitchFamily="49" charset="0"/>
              </a:rPr>
              <a:t>(1)</a:t>
            </a:r>
            <a:r>
              <a:rPr lang="en-GB" noProof="1">
                <a:solidFill>
                  <a:schemeClr val="tx1"/>
                </a:solidFill>
                <a:latin typeface="Courier New" panose="02070309020205020404" pitchFamily="49" charset="0"/>
                <a:cs typeface="Courier New" panose="02070309020205020404" pitchFamily="49" charset="0"/>
              </a:rPr>
              <a:t> currently 229316 </a:t>
            </a:r>
            <a:r>
              <a:rPr lang="en-GB" noProof="1">
                <a:solidFill>
                  <a:schemeClr val="accent1">
                    <a:lumMod val="75000"/>
                  </a:schemeClr>
                </a:solidFill>
                <a:latin typeface="Courier New" panose="02070309020205020404" pitchFamily="49" charset="0"/>
                <a:cs typeface="Courier New" panose="02070309020205020404" pitchFamily="49" charset="0"/>
              </a:rPr>
              <a:t>(4) </a:t>
            </a:r>
            <a:r>
              <a:rPr lang="en-GB" noProof="1">
                <a:solidFill>
                  <a:schemeClr val="tx1"/>
                </a:solidFill>
                <a:latin typeface="Courier New" panose="02070309020205020404" pitchFamily="49" charset="0"/>
                <a:cs typeface="Courier New" panose="02070309020205020404" pitchFamily="49" charset="0"/>
              </a:rPr>
              <a:t>Parts refiled We have found 1852 </a:t>
            </a:r>
            <a:r>
              <a:rPr lang="en-GB" noProof="1">
                <a:solidFill>
                  <a:schemeClr val="accent1">
                    <a:lumMod val="75000"/>
                  </a:schemeClr>
                </a:solidFill>
                <a:latin typeface="Courier New" panose="02070309020205020404" pitchFamily="49" charset="0"/>
                <a:cs typeface="Courier New" panose="02070309020205020404" pitchFamily="49" charset="0"/>
              </a:rPr>
              <a:t>(6)  </a:t>
            </a:r>
            <a:r>
              <a:rPr lang="en-GB" noProof="1">
                <a:solidFill>
                  <a:schemeClr val="tx1"/>
                </a:solidFill>
                <a:latin typeface="Courier New" panose="02070309020205020404" pitchFamily="49" charset="0"/>
                <a:cs typeface="Courier New" panose="02070309020205020404" pitchFamily="49" charset="0"/>
              </a:rPr>
              <a:t>parts with refile errors.</a:t>
            </a:r>
          </a:p>
          <a:p>
            <a:pPr algn="l" defTabSz="919163"/>
            <a:r>
              <a:rPr lang="en-GB" noProof="1">
                <a:solidFill>
                  <a:schemeClr val="tx1"/>
                </a:solidFill>
                <a:latin typeface="Courier New" panose="02070309020205020404" pitchFamily="49" charset="0"/>
                <a:cs typeface="Courier New" panose="02070309020205020404" pitchFamily="49" charset="0"/>
              </a:rPr>
              <a:t>Focus is to refile most of parts from P.Stat:ToRun </a:t>
            </a:r>
            <a:r>
              <a:rPr lang="en-GB" b="1" noProof="1">
                <a:solidFill>
                  <a:schemeClr val="tx1"/>
                </a:solidFill>
                <a:latin typeface="Courier New" panose="02070309020205020404" pitchFamily="49" charset="0"/>
                <a:cs typeface="Courier New" panose="02070309020205020404" pitchFamily="49" charset="0"/>
              </a:rPr>
              <a:t>(3)</a:t>
            </a:r>
          </a:p>
          <a:p>
            <a:pPr algn="l"/>
            <a:endParaRPr lang="en-GB" noProof="1">
              <a:solidFill>
                <a:schemeClr val="tx1"/>
              </a:solidFill>
              <a:latin typeface="Courier New" panose="02070309020205020404" pitchFamily="49" charset="0"/>
              <a:cs typeface="Courier New" panose="02070309020205020404" pitchFamily="49" charset="0"/>
            </a:endParaRPr>
          </a:p>
          <a:p>
            <a:pPr algn="l"/>
            <a:endParaRPr lang="en-GB" noProof="1">
              <a:solidFill>
                <a:schemeClr val="tx1"/>
              </a:solidFill>
              <a:latin typeface="Courier New" panose="02070309020205020404" pitchFamily="49" charset="0"/>
              <a:cs typeface="Courier New" panose="02070309020205020404" pitchFamily="49" charset="0"/>
            </a:endParaRPr>
          </a:p>
          <a:p>
            <a:pPr algn="l"/>
            <a:r>
              <a:rPr lang="en-GB" noProof="1">
                <a:solidFill>
                  <a:schemeClr val="tx1"/>
                </a:solidFill>
                <a:latin typeface="Courier New" panose="02070309020205020404" pitchFamily="49" charset="0"/>
                <a:cs typeface="Courier New" panose="02070309020205020404" pitchFamily="49" charset="0"/>
              </a:rPr>
              <a:t>Legend: </a:t>
            </a:r>
          </a:p>
          <a:p>
            <a:pPr algn="l" defTabSz="361950">
              <a:tabLst>
                <a:tab pos="361950" algn="l"/>
                <a:tab pos="1704975" algn="l"/>
              </a:tabLst>
            </a:pPr>
            <a:r>
              <a:rPr lang="en-GB" noProof="1">
                <a:solidFill>
                  <a:schemeClr val="tx1"/>
                </a:solidFill>
                <a:latin typeface="Courier New" panose="02070309020205020404" pitchFamily="49" charset="0"/>
                <a:cs typeface="Courier New" panose="02070309020205020404" pitchFamily="49" charset="0"/>
              </a:rPr>
              <a:t>1	- Obj.:(sum) 	= sum of all NX Datasets </a:t>
            </a:r>
          </a:p>
          <a:p>
            <a:pPr algn="l" defTabSz="361950">
              <a:tabLst>
                <a:tab pos="361950" algn="l"/>
                <a:tab pos="1704975" algn="l"/>
              </a:tabLst>
            </a:pPr>
            <a:r>
              <a:rPr lang="en-GB" noProof="1">
                <a:solidFill>
                  <a:schemeClr val="tx1"/>
                </a:solidFill>
                <a:latin typeface="Courier New" panose="02070309020205020404" pitchFamily="49" charset="0"/>
                <a:cs typeface="Courier New" panose="02070309020205020404" pitchFamily="49" charset="0"/>
              </a:rPr>
              <a:t>2	- P.Stat:N   	= sum of Datasets not refiled until now</a:t>
            </a:r>
          </a:p>
          <a:p>
            <a:pPr algn="l" defTabSz="361950">
              <a:tabLst>
                <a:tab pos="361950" algn="l"/>
                <a:tab pos="1704975" algn="l"/>
              </a:tabLst>
            </a:pPr>
            <a:r>
              <a:rPr lang="en-GB" b="1" noProof="1">
                <a:solidFill>
                  <a:schemeClr val="tx1"/>
                </a:solidFill>
                <a:latin typeface="Courier New" panose="02070309020205020404" pitchFamily="49" charset="0"/>
                <a:cs typeface="Courier New" panose="02070309020205020404" pitchFamily="49" charset="0"/>
              </a:rPr>
              <a:t>3	- P.Stat:ToRun 	= sum of Datasets need be refiled via dataset refile = </a:t>
            </a:r>
            <a:r>
              <a:rPr lang="en-GB" b="1" noProof="1">
                <a:solidFill>
                  <a:schemeClr val="accent1">
                    <a:lumMod val="75000"/>
                  </a:schemeClr>
                </a:solidFill>
                <a:latin typeface="Courier New" panose="02070309020205020404" pitchFamily="49" charset="0"/>
                <a:cs typeface="Courier New" panose="02070309020205020404" pitchFamily="49" charset="0"/>
              </a:rPr>
              <a:t>found by Audit and Last Used Parts </a:t>
            </a:r>
          </a:p>
          <a:p>
            <a:pPr algn="l" defTabSz="361950">
              <a:tabLst>
                <a:tab pos="361950" algn="l"/>
                <a:tab pos="1704975" algn="l"/>
              </a:tabLst>
            </a:pPr>
            <a:r>
              <a:rPr lang="en-GB" noProof="1">
                <a:solidFill>
                  <a:schemeClr val="tx1"/>
                </a:solidFill>
                <a:latin typeface="Courier New" panose="02070309020205020404" pitchFamily="49" charset="0"/>
                <a:cs typeface="Courier New" panose="02070309020205020404" pitchFamily="49" charset="0"/>
              </a:rPr>
              <a:t>4	- Done:ALL   	= sum of Datasets that are refiled </a:t>
            </a:r>
          </a:p>
          <a:p>
            <a:pPr algn="l" defTabSz="361950">
              <a:tabLst>
                <a:tab pos="361950" algn="l"/>
                <a:tab pos="1704975" algn="l"/>
              </a:tabLst>
            </a:pPr>
            <a:r>
              <a:rPr lang="en-GB" noProof="1">
                <a:solidFill>
                  <a:schemeClr val="tx1"/>
                </a:solidFill>
                <a:latin typeface="Courier New" panose="02070309020205020404" pitchFamily="49" charset="0"/>
                <a:cs typeface="Courier New" panose="02070309020205020404" pitchFamily="49" charset="0"/>
              </a:rPr>
              <a:t>5	- Done:OK    	= sum of Datasets that are refiled with status OK</a:t>
            </a:r>
          </a:p>
          <a:p>
            <a:pPr algn="l" defTabSz="361950">
              <a:tabLst>
                <a:tab pos="361950" algn="l"/>
                <a:tab pos="1704975" algn="l"/>
              </a:tabLst>
            </a:pPr>
            <a:r>
              <a:rPr lang="en-GB" noProof="1">
                <a:solidFill>
                  <a:schemeClr val="tx1"/>
                </a:solidFill>
                <a:latin typeface="Courier New" panose="02070309020205020404" pitchFamily="49" charset="0"/>
                <a:cs typeface="Courier New" panose="02070309020205020404" pitchFamily="49" charset="0"/>
              </a:rPr>
              <a:t>6	- Done:ERR   	= sum of Datasets that are refiled with status Error</a:t>
            </a:r>
          </a:p>
        </p:txBody>
      </p:sp>
      <p:pic>
        <p:nvPicPr>
          <p:cNvPr id="10" name="Grafik 9">
            <a:extLst>
              <a:ext uri="{FF2B5EF4-FFF2-40B4-BE49-F238E27FC236}">
                <a16:creationId xmlns:a16="http://schemas.microsoft.com/office/drawing/2014/main" id="{59FB3CF4-3EBE-49D7-B101-32C23C4F2CF9}"/>
              </a:ext>
            </a:extLst>
          </p:cNvPr>
          <p:cNvPicPr>
            <a:picLocks noChangeAspect="1"/>
          </p:cNvPicPr>
          <p:nvPr/>
        </p:nvPicPr>
        <p:blipFill>
          <a:blip r:embed="rId2"/>
          <a:stretch>
            <a:fillRect/>
          </a:stretch>
        </p:blipFill>
        <p:spPr>
          <a:xfrm>
            <a:off x="247650" y="1295736"/>
            <a:ext cx="9226856" cy="2221740"/>
          </a:xfrm>
          <a:prstGeom prst="rect">
            <a:avLst/>
          </a:prstGeom>
        </p:spPr>
      </p:pic>
      <p:sp>
        <p:nvSpPr>
          <p:cNvPr id="11" name="Textfeld 10">
            <a:extLst>
              <a:ext uri="{FF2B5EF4-FFF2-40B4-BE49-F238E27FC236}">
                <a16:creationId xmlns:a16="http://schemas.microsoft.com/office/drawing/2014/main" id="{2577D15F-F627-4B25-B92A-3F8464CB2489}"/>
              </a:ext>
            </a:extLst>
          </p:cNvPr>
          <p:cNvSpPr txBox="1"/>
          <p:nvPr/>
        </p:nvSpPr>
        <p:spPr>
          <a:xfrm>
            <a:off x="363557" y="5794872"/>
            <a:ext cx="8923662" cy="461665"/>
          </a:xfrm>
          <a:prstGeom prst="rect">
            <a:avLst/>
          </a:prstGeom>
          <a:noFill/>
        </p:spPr>
        <p:txBody>
          <a:bodyPr wrap="square" rtlCol="0">
            <a:spAutoFit/>
          </a:bodyPr>
          <a:lstStyle/>
          <a:p>
            <a:pPr algn="l"/>
            <a:r>
              <a:rPr lang="en-GB" sz="1200" dirty="0">
                <a:solidFill>
                  <a:schemeClr val="tx1"/>
                </a:solidFill>
                <a:latin typeface="+mn-lt"/>
              </a:rPr>
              <a:t>Notes:</a:t>
            </a:r>
            <a:br>
              <a:rPr lang="en-GB" sz="1200" dirty="0">
                <a:solidFill>
                  <a:schemeClr val="tx1"/>
                </a:solidFill>
                <a:latin typeface="+mn-lt"/>
              </a:rPr>
            </a:br>
            <a:r>
              <a:rPr lang="en-GB" sz="1200" dirty="0">
                <a:solidFill>
                  <a:schemeClr val="tx1"/>
                </a:solidFill>
                <a:latin typeface="+mn-lt"/>
              </a:rPr>
              <a:t>Refile is working as we do expected.  </a:t>
            </a:r>
          </a:p>
        </p:txBody>
      </p:sp>
      <p:grpSp>
        <p:nvGrpSpPr>
          <p:cNvPr id="12" name="Gruppieren 11">
            <a:extLst>
              <a:ext uri="{FF2B5EF4-FFF2-40B4-BE49-F238E27FC236}">
                <a16:creationId xmlns:a16="http://schemas.microsoft.com/office/drawing/2014/main" id="{FC810032-CA7F-4EFE-AAE2-94A2DA901BA4}"/>
              </a:ext>
            </a:extLst>
          </p:cNvPr>
          <p:cNvGrpSpPr/>
          <p:nvPr/>
        </p:nvGrpSpPr>
        <p:grpSpPr>
          <a:xfrm>
            <a:off x="152400" y="1074420"/>
            <a:ext cx="9505950" cy="5374005"/>
            <a:chOff x="881330" y="2140736"/>
            <a:chExt cx="8500533" cy="3928533"/>
          </a:xfrm>
        </p:grpSpPr>
        <p:cxnSp>
          <p:nvCxnSpPr>
            <p:cNvPr id="13" name="Gerader Verbinder 12">
              <a:extLst>
                <a:ext uri="{FF2B5EF4-FFF2-40B4-BE49-F238E27FC236}">
                  <a16:creationId xmlns:a16="http://schemas.microsoft.com/office/drawing/2014/main" id="{7C88966E-1A8A-4229-958D-B9A3B298235C}"/>
                </a:ext>
              </a:extLst>
            </p:cNvPr>
            <p:cNvCxnSpPr/>
            <p:nvPr/>
          </p:nvCxnSpPr>
          <p:spPr bwMode="auto">
            <a:xfrm flipV="1">
              <a:off x="881330" y="2140736"/>
              <a:ext cx="8500533" cy="3928533"/>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4" name="Rechteck 13">
              <a:extLst>
                <a:ext uri="{FF2B5EF4-FFF2-40B4-BE49-F238E27FC236}">
                  <a16:creationId xmlns:a16="http://schemas.microsoft.com/office/drawing/2014/main" id="{AD11FA8F-5B98-47F9-96CB-621A7BCFD87E}"/>
                </a:ext>
              </a:extLst>
            </p:cNvPr>
            <p:cNvSpPr/>
            <p:nvPr/>
          </p:nvSpPr>
          <p:spPr bwMode="auto">
            <a:xfrm rot="20101041">
              <a:off x="3842083" y="3713970"/>
              <a:ext cx="2861476" cy="677333"/>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mn-lt"/>
                </a:rPr>
                <a:t>Template </a:t>
              </a:r>
              <a:r>
                <a:rPr kumimoji="0" lang="de-DE" sz="2000" b="0" i="0" u="none" strike="noStrike" cap="none" normalizeH="0" baseline="0" dirty="0" err="1">
                  <a:ln>
                    <a:noFill/>
                  </a:ln>
                  <a:solidFill>
                    <a:schemeClr val="tx1"/>
                  </a:solidFill>
                  <a:effectLst/>
                  <a:latin typeface="+mn-lt"/>
                </a:rPr>
                <a:t>please</a:t>
              </a:r>
              <a:r>
                <a:rPr kumimoji="0" lang="de-DE" sz="2000" b="0" i="0" u="none" strike="noStrike" cap="none" normalizeH="0" baseline="0" dirty="0">
                  <a:ln>
                    <a:noFill/>
                  </a:ln>
                  <a:solidFill>
                    <a:schemeClr val="tx1"/>
                  </a:solidFill>
                  <a:effectLst/>
                  <a:latin typeface="+mn-lt"/>
                </a:rPr>
                <a:t> update</a:t>
              </a:r>
            </a:p>
          </p:txBody>
        </p:sp>
      </p:grpSp>
    </p:spTree>
    <p:extLst>
      <p:ext uri="{BB962C8B-B14F-4D97-AF65-F5344CB8AC3E}">
        <p14:creationId xmlns:p14="http://schemas.microsoft.com/office/powerpoint/2010/main" val="195407467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247650" y="409575"/>
            <a:ext cx="9391650" cy="389209"/>
          </a:xfrm>
        </p:spPr>
        <p:txBody>
          <a:bodyPr/>
          <a:lstStyle/>
          <a:p>
            <a:r>
              <a:rPr lang="en-US" dirty="0"/>
              <a:t>Content of section</a:t>
            </a:r>
          </a:p>
        </p:txBody>
      </p:sp>
      <p:sp>
        <p:nvSpPr>
          <p:cNvPr id="4" name="Rechteck 3"/>
          <p:cNvSpPr/>
          <p:nvPr/>
        </p:nvSpPr>
        <p:spPr bwMode="auto">
          <a:xfrm>
            <a:off x="681037" y="3275428"/>
            <a:ext cx="8216265" cy="392220"/>
          </a:xfrm>
          <a:prstGeom prst="rect">
            <a:avLst/>
          </a:prstGeom>
          <a:solidFill>
            <a:srgbClr val="FFFF00">
              <a:alpha val="30000"/>
            </a:srgbClr>
          </a:solidFill>
          <a:ln>
            <a:noFill/>
          </a:ln>
        </p:spPr>
        <p:style>
          <a:lnRef idx="0">
            <a:scrgbClr r="0" g="0" b="0"/>
          </a:lnRef>
          <a:fillRef idx="0">
            <a:scrgbClr r="0" g="0" b="0"/>
          </a:fillRef>
          <a:effectRef idx="0">
            <a:scrgbClr r="0" g="0" b="0"/>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000" b="0" i="0" u="none" strike="noStrike" cap="none" normalizeH="0" baseline="0" dirty="0">
              <a:ln>
                <a:noFill/>
              </a:ln>
              <a:solidFill>
                <a:schemeClr val="accent2"/>
              </a:solidFill>
              <a:effectLst/>
              <a:latin typeface="+mn-lt"/>
            </a:endParaRPr>
          </a:p>
        </p:txBody>
      </p:sp>
      <p:sp>
        <p:nvSpPr>
          <p:cNvPr id="6" name="Rechteck 5">
            <a:extLst>
              <a:ext uri="{FF2B5EF4-FFF2-40B4-BE49-F238E27FC236}">
                <a16:creationId xmlns:a16="http://schemas.microsoft.com/office/drawing/2014/main" id="{C8209B54-193F-489F-8388-30F9E13DCEF2}"/>
              </a:ext>
            </a:extLst>
          </p:cNvPr>
          <p:cNvSpPr/>
          <p:nvPr/>
        </p:nvSpPr>
        <p:spPr bwMode="auto">
          <a:xfrm>
            <a:off x="372427" y="2387027"/>
            <a:ext cx="8524875" cy="457200"/>
          </a:xfrm>
          <a:prstGeom prst="rect">
            <a:avLst/>
          </a:prstGeom>
          <a:solidFill>
            <a:srgbClr val="FFC000">
              <a:alpha val="36000"/>
            </a:srgbClr>
          </a:solidFill>
          <a:ln>
            <a:noFill/>
          </a:ln>
        </p:spPr>
        <p:style>
          <a:lnRef idx="0">
            <a:scrgbClr r="0" g="0" b="0"/>
          </a:lnRef>
          <a:fillRef idx="0">
            <a:scrgbClr r="0" g="0" b="0"/>
          </a:fillRef>
          <a:effectRef idx="0">
            <a:scrgbClr r="0" g="0" b="0"/>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000" b="0" i="0" u="none" strike="noStrike" cap="none" normalizeH="0" baseline="0" dirty="0">
              <a:ln>
                <a:noFill/>
              </a:ln>
              <a:solidFill>
                <a:schemeClr val="accent2"/>
              </a:solidFill>
              <a:effectLst/>
              <a:latin typeface="+mn-lt"/>
            </a:endParaRPr>
          </a:p>
        </p:txBody>
      </p:sp>
    </p:spTree>
    <p:extLst>
      <p:ext uri="{BB962C8B-B14F-4D97-AF65-F5344CB8AC3E}">
        <p14:creationId xmlns:p14="http://schemas.microsoft.com/office/powerpoint/2010/main" val="41493348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3611D3-D375-43AE-B574-BF52096CA95D}"/>
              </a:ext>
            </a:extLst>
          </p:cNvPr>
          <p:cNvSpPr>
            <a:spLocks noGrp="1"/>
          </p:cNvSpPr>
          <p:nvPr>
            <p:ph type="title"/>
          </p:nvPr>
        </p:nvSpPr>
        <p:spPr>
          <a:xfrm>
            <a:off x="247650" y="409575"/>
            <a:ext cx="9391650" cy="448841"/>
          </a:xfrm>
        </p:spPr>
        <p:txBody>
          <a:bodyPr/>
          <a:lstStyle/>
          <a:p>
            <a:r>
              <a:rPr lang="en-GB" dirty="0"/>
              <a:t>Process Report for all Sites</a:t>
            </a:r>
          </a:p>
        </p:txBody>
      </p:sp>
      <p:sp>
        <p:nvSpPr>
          <p:cNvPr id="7" name="Rechteck 6">
            <a:extLst>
              <a:ext uri="{FF2B5EF4-FFF2-40B4-BE49-F238E27FC236}">
                <a16:creationId xmlns:a16="http://schemas.microsoft.com/office/drawing/2014/main" id="{35526923-48B6-4C43-8B50-552EAEFB77AA}"/>
              </a:ext>
            </a:extLst>
          </p:cNvPr>
          <p:cNvSpPr/>
          <p:nvPr/>
        </p:nvSpPr>
        <p:spPr>
          <a:xfrm>
            <a:off x="204443" y="3200327"/>
            <a:ext cx="9391650" cy="2092881"/>
          </a:xfrm>
          <a:prstGeom prst="rect">
            <a:avLst/>
          </a:prstGeom>
        </p:spPr>
        <p:txBody>
          <a:bodyPr wrap="square">
            <a:spAutoFit/>
          </a:bodyPr>
          <a:lstStyle/>
          <a:p>
            <a:pPr algn="l"/>
            <a:r>
              <a:rPr lang="en-GB" noProof="1">
                <a:solidFill>
                  <a:schemeClr val="tx1"/>
                </a:solidFill>
                <a:latin typeface="Courier New" panose="02070309020205020404" pitchFamily="49" charset="0"/>
                <a:cs typeface="Courier New" panose="02070309020205020404" pitchFamily="49" charset="0"/>
              </a:rPr>
              <a:t>Final results:</a:t>
            </a:r>
            <a:br>
              <a:rPr lang="en-GB" noProof="1">
                <a:solidFill>
                  <a:schemeClr val="tx1"/>
                </a:solidFill>
                <a:latin typeface="Courier New" panose="02070309020205020404" pitchFamily="49" charset="0"/>
                <a:cs typeface="Courier New" panose="02070309020205020404" pitchFamily="49" charset="0"/>
              </a:rPr>
            </a:br>
            <a:r>
              <a:rPr lang="en-GB" noProof="1">
                <a:solidFill>
                  <a:schemeClr val="tx1"/>
                </a:solidFill>
                <a:latin typeface="Courier New" panose="02070309020205020404" pitchFamily="49" charset="0"/>
                <a:cs typeface="Courier New" panose="02070309020205020404" pitchFamily="49" charset="0"/>
              </a:rPr>
              <a:t>- From all NX Datasets at #Custom# Databases 6.488.459 Mil Parts</a:t>
            </a:r>
            <a:r>
              <a:rPr lang="en-GB" noProof="1">
                <a:solidFill>
                  <a:schemeClr val="accent1">
                    <a:lumMod val="75000"/>
                  </a:schemeClr>
                </a:solidFill>
                <a:latin typeface="Courier New" panose="02070309020205020404" pitchFamily="49" charset="0"/>
                <a:cs typeface="Courier New" panose="02070309020205020404" pitchFamily="49" charset="0"/>
              </a:rPr>
              <a:t>(1)</a:t>
            </a:r>
            <a:r>
              <a:rPr lang="en-GB" noProof="1">
                <a:solidFill>
                  <a:schemeClr val="tx1"/>
                </a:solidFill>
                <a:latin typeface="Courier New" panose="02070309020205020404" pitchFamily="49" charset="0"/>
                <a:cs typeface="Courier New" panose="02070309020205020404" pitchFamily="49" charset="0"/>
              </a:rPr>
              <a:t> </a:t>
            </a:r>
            <a:br>
              <a:rPr lang="en-GB" noProof="1">
                <a:solidFill>
                  <a:schemeClr val="tx1"/>
                </a:solidFill>
                <a:latin typeface="Courier New" panose="02070309020205020404" pitchFamily="49" charset="0"/>
                <a:cs typeface="Courier New" panose="02070309020205020404" pitchFamily="49" charset="0"/>
              </a:rPr>
            </a:br>
            <a:r>
              <a:rPr lang="en-GB" noProof="1">
                <a:solidFill>
                  <a:schemeClr val="tx1"/>
                </a:solidFill>
                <a:latin typeface="Courier New" panose="02070309020205020404" pitchFamily="49" charset="0"/>
                <a:cs typeface="Courier New" panose="02070309020205020404" pitchFamily="49" charset="0"/>
              </a:rPr>
              <a:t>- has been 68.914 Parts</a:t>
            </a:r>
            <a:r>
              <a:rPr lang="en-GB" noProof="1">
                <a:solidFill>
                  <a:srgbClr val="FF0000"/>
                </a:solidFill>
                <a:latin typeface="Courier New" panose="02070309020205020404" pitchFamily="49" charset="0"/>
                <a:cs typeface="Courier New" panose="02070309020205020404" pitchFamily="49" charset="0"/>
              </a:rPr>
              <a:t>(2)</a:t>
            </a:r>
            <a:r>
              <a:rPr lang="en-GB" noProof="1">
                <a:solidFill>
                  <a:schemeClr val="tx1"/>
                </a:solidFill>
                <a:latin typeface="Courier New" panose="02070309020205020404" pitchFamily="49" charset="0"/>
                <a:cs typeface="Courier New" panose="02070309020205020404" pitchFamily="49" charset="0"/>
              </a:rPr>
              <a:t> eXcludet from refile.</a:t>
            </a:r>
          </a:p>
          <a:p>
            <a:pPr marL="171450" indent="-171450" algn="l">
              <a:buFontTx/>
              <a:buChar char="-"/>
            </a:pPr>
            <a:r>
              <a:rPr lang="en-GB" noProof="1">
                <a:solidFill>
                  <a:schemeClr val="tx1"/>
                </a:solidFill>
                <a:latin typeface="Courier New" panose="02070309020205020404" pitchFamily="49" charset="0"/>
                <a:cs typeface="Courier New" panose="02070309020205020404" pitchFamily="49" charset="0"/>
              </a:rPr>
              <a:t>6.419.540 Parts </a:t>
            </a:r>
            <a:r>
              <a:rPr lang="en-GB" noProof="1">
                <a:solidFill>
                  <a:srgbClr val="FF0000"/>
                </a:solidFill>
                <a:latin typeface="Courier New" panose="02070309020205020404" pitchFamily="49" charset="0"/>
                <a:cs typeface="Courier New" panose="02070309020205020404" pitchFamily="49" charset="0"/>
              </a:rPr>
              <a:t>(3) </a:t>
            </a:r>
            <a:r>
              <a:rPr lang="en-GB" noProof="1">
                <a:solidFill>
                  <a:schemeClr val="tx1"/>
                </a:solidFill>
                <a:latin typeface="Courier New" panose="02070309020205020404" pitchFamily="49" charset="0"/>
                <a:cs typeface="Courier New" panose="02070309020205020404" pitchFamily="49" charset="0"/>
              </a:rPr>
              <a:t>where tried to be refiled </a:t>
            </a:r>
          </a:p>
          <a:p>
            <a:pPr marL="171450" indent="-171450" algn="l">
              <a:buFontTx/>
              <a:buChar char="-"/>
            </a:pPr>
            <a:r>
              <a:rPr lang="en-GB" noProof="1">
                <a:solidFill>
                  <a:schemeClr val="tx1"/>
                </a:solidFill>
                <a:latin typeface="Courier New" panose="02070309020205020404" pitchFamily="49" charset="0"/>
                <a:cs typeface="Courier New" panose="02070309020205020404" pitchFamily="49" charset="0"/>
              </a:rPr>
              <a:t>From (3) we refile  6.409.548 Parts </a:t>
            </a:r>
            <a:r>
              <a:rPr lang="en-GB" noProof="1">
                <a:solidFill>
                  <a:schemeClr val="accent1">
                    <a:lumMod val="75000"/>
                  </a:schemeClr>
                </a:solidFill>
                <a:latin typeface="Courier New" panose="02070309020205020404" pitchFamily="49" charset="0"/>
                <a:cs typeface="Courier New" panose="02070309020205020404" pitchFamily="49" charset="0"/>
              </a:rPr>
              <a:t>(4)</a:t>
            </a:r>
            <a:r>
              <a:rPr lang="en-GB" noProof="1">
                <a:solidFill>
                  <a:schemeClr val="tx1"/>
                </a:solidFill>
                <a:latin typeface="Courier New" panose="02070309020205020404" pitchFamily="49" charset="0"/>
                <a:cs typeface="Courier New" panose="02070309020205020404" pitchFamily="49" charset="0"/>
              </a:rPr>
              <a:t> successful</a:t>
            </a:r>
          </a:p>
          <a:p>
            <a:pPr marL="171450" indent="-171450" algn="l">
              <a:buFontTx/>
              <a:buChar char="-"/>
            </a:pPr>
            <a:r>
              <a:rPr lang="en-GB" noProof="1">
                <a:solidFill>
                  <a:schemeClr val="tx1"/>
                </a:solidFill>
                <a:latin typeface="Courier New" panose="02070309020205020404" pitchFamily="49" charset="0"/>
                <a:cs typeface="Courier New" panose="02070309020205020404" pitchFamily="49" charset="0"/>
              </a:rPr>
              <a:t>From (3) we have found 9992 </a:t>
            </a:r>
            <a:r>
              <a:rPr lang="en-GB" noProof="1">
                <a:solidFill>
                  <a:schemeClr val="accent1">
                    <a:lumMod val="75000"/>
                  </a:schemeClr>
                </a:solidFill>
                <a:latin typeface="Courier New" panose="02070309020205020404" pitchFamily="49" charset="0"/>
                <a:cs typeface="Courier New" panose="02070309020205020404" pitchFamily="49" charset="0"/>
              </a:rPr>
              <a:t>(5) </a:t>
            </a:r>
            <a:r>
              <a:rPr lang="en-GB" noProof="1">
                <a:solidFill>
                  <a:schemeClr val="tx1"/>
                </a:solidFill>
                <a:latin typeface="Courier New" panose="02070309020205020404" pitchFamily="49" charset="0"/>
                <a:cs typeface="Courier New" panose="02070309020205020404" pitchFamily="49" charset="0"/>
              </a:rPr>
              <a:t>parts with refile errors.</a:t>
            </a:r>
          </a:p>
          <a:p>
            <a:pPr algn="l"/>
            <a:endParaRPr lang="en-GB" noProof="1">
              <a:solidFill>
                <a:schemeClr val="tx1"/>
              </a:solidFill>
              <a:latin typeface="Courier New" panose="02070309020205020404" pitchFamily="49" charset="0"/>
              <a:cs typeface="Courier New" panose="02070309020205020404" pitchFamily="49" charset="0"/>
            </a:endParaRPr>
          </a:p>
          <a:p>
            <a:pPr algn="l"/>
            <a:r>
              <a:rPr lang="en-GB" noProof="1">
                <a:solidFill>
                  <a:schemeClr val="tx1"/>
                </a:solidFill>
                <a:latin typeface="Courier New" panose="02070309020205020404" pitchFamily="49" charset="0"/>
                <a:cs typeface="Courier New" panose="02070309020205020404" pitchFamily="49" charset="0"/>
              </a:rPr>
              <a:t>Legend: </a:t>
            </a:r>
          </a:p>
          <a:p>
            <a:pPr marL="180975" indent="-180975" algn="l" defTabSz="361950">
              <a:buAutoNum type="arabicPlain"/>
              <a:tabLst>
                <a:tab pos="361950" algn="l"/>
                <a:tab pos="1162050" algn="l"/>
              </a:tabLst>
            </a:pPr>
            <a:r>
              <a:rPr lang="en-GB" noProof="1">
                <a:solidFill>
                  <a:schemeClr val="tx1"/>
                </a:solidFill>
                <a:latin typeface="Courier New" panose="02070309020205020404" pitchFamily="49" charset="0"/>
                <a:cs typeface="Courier New" panose="02070309020205020404" pitchFamily="49" charset="0"/>
              </a:rPr>
              <a:t>- Obj.:(sum) = sum of all NX Datasets</a:t>
            </a:r>
          </a:p>
          <a:p>
            <a:pPr marL="180975" indent="-180975" algn="l" defTabSz="361950">
              <a:buAutoNum type="arabicPlain"/>
              <a:tabLst>
                <a:tab pos="361950" algn="l"/>
                <a:tab pos="1162050" algn="l"/>
              </a:tabLst>
            </a:pPr>
            <a:r>
              <a:rPr lang="en-GB" noProof="1">
                <a:solidFill>
                  <a:schemeClr val="tx1"/>
                </a:solidFill>
                <a:latin typeface="Courier New" panose="02070309020205020404" pitchFamily="49" charset="0"/>
                <a:cs typeface="Courier New" panose="02070309020205020404" pitchFamily="49" charset="0"/>
              </a:rPr>
              <a:t>- P.Stat:X   = sum of Datasets are eXcludet from refile out of issues</a:t>
            </a:r>
          </a:p>
          <a:p>
            <a:pPr marL="180975" indent="-180975" algn="l" defTabSz="361950">
              <a:buAutoNum type="arabicPlain"/>
              <a:tabLst>
                <a:tab pos="361950" algn="l"/>
                <a:tab pos="1162050" algn="l"/>
              </a:tabLst>
            </a:pPr>
            <a:r>
              <a:rPr lang="en-GB" noProof="1">
                <a:solidFill>
                  <a:schemeClr val="tx1"/>
                </a:solidFill>
                <a:latin typeface="Courier New" panose="02070309020205020404" pitchFamily="49" charset="0"/>
                <a:cs typeface="Courier New" panose="02070309020205020404" pitchFamily="49" charset="0"/>
              </a:rPr>
              <a:t>- Done:ALL   = sum of Datasets that are tried to be refiled </a:t>
            </a:r>
          </a:p>
          <a:p>
            <a:pPr marL="180975" indent="-180975" algn="l" defTabSz="361950">
              <a:buAutoNum type="arabicPlain"/>
              <a:tabLst>
                <a:tab pos="361950" algn="l"/>
                <a:tab pos="1162050" algn="l"/>
              </a:tabLst>
            </a:pPr>
            <a:r>
              <a:rPr lang="en-GB" noProof="1">
                <a:solidFill>
                  <a:schemeClr val="tx1"/>
                </a:solidFill>
                <a:latin typeface="Courier New" panose="02070309020205020404" pitchFamily="49" charset="0"/>
                <a:cs typeface="Courier New" panose="02070309020205020404" pitchFamily="49" charset="0"/>
              </a:rPr>
              <a:t>- Done:OK    = sum of Datasets that are refiled with status OK</a:t>
            </a:r>
          </a:p>
          <a:p>
            <a:pPr marL="180975" indent="-180975" algn="l" defTabSz="361950">
              <a:buAutoNum type="arabicPlain"/>
              <a:tabLst>
                <a:tab pos="361950" algn="l"/>
                <a:tab pos="1162050" algn="l"/>
              </a:tabLst>
            </a:pPr>
            <a:r>
              <a:rPr lang="en-GB" noProof="1">
                <a:solidFill>
                  <a:schemeClr val="tx1"/>
                </a:solidFill>
                <a:latin typeface="Courier New" panose="02070309020205020404" pitchFamily="49" charset="0"/>
                <a:cs typeface="Courier New" panose="02070309020205020404" pitchFamily="49" charset="0"/>
              </a:rPr>
              <a:t>- Done:ERR   = sum of Datasets that are refiled with status Error</a:t>
            </a:r>
          </a:p>
        </p:txBody>
      </p:sp>
      <p:pic>
        <p:nvPicPr>
          <p:cNvPr id="4" name="Grafik 3">
            <a:extLst>
              <a:ext uri="{FF2B5EF4-FFF2-40B4-BE49-F238E27FC236}">
                <a16:creationId xmlns:a16="http://schemas.microsoft.com/office/drawing/2014/main" id="{810854B3-5544-4B69-B5D2-CFA9391A1C05}"/>
              </a:ext>
            </a:extLst>
          </p:cNvPr>
          <p:cNvPicPr>
            <a:picLocks noChangeAspect="1"/>
          </p:cNvPicPr>
          <p:nvPr/>
        </p:nvPicPr>
        <p:blipFill>
          <a:blip r:embed="rId2"/>
          <a:stretch>
            <a:fillRect/>
          </a:stretch>
        </p:blipFill>
        <p:spPr>
          <a:xfrm>
            <a:off x="204443" y="945072"/>
            <a:ext cx="9391650" cy="2171479"/>
          </a:xfrm>
          <a:prstGeom prst="rect">
            <a:avLst/>
          </a:prstGeom>
        </p:spPr>
      </p:pic>
      <p:sp>
        <p:nvSpPr>
          <p:cNvPr id="8" name="Textfeld 7">
            <a:extLst>
              <a:ext uri="{FF2B5EF4-FFF2-40B4-BE49-F238E27FC236}">
                <a16:creationId xmlns:a16="http://schemas.microsoft.com/office/drawing/2014/main" id="{F1CF2200-0961-4A62-A644-230FB3BB7272}"/>
              </a:ext>
            </a:extLst>
          </p:cNvPr>
          <p:cNvSpPr txBox="1"/>
          <p:nvPr/>
        </p:nvSpPr>
        <p:spPr>
          <a:xfrm>
            <a:off x="338002" y="5385448"/>
            <a:ext cx="9434857" cy="83099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l"/>
            <a:r>
              <a:rPr lang="en-GB" sz="1200" dirty="0">
                <a:solidFill>
                  <a:schemeClr val="tx1"/>
                </a:solidFill>
                <a:latin typeface="+mn-lt"/>
              </a:rPr>
              <a:t>Notes:</a:t>
            </a:r>
          </a:p>
          <a:p>
            <a:pPr marL="171450" indent="-171450" algn="l">
              <a:buFont typeface="Wingdings" panose="05000000000000000000" pitchFamily="2" charset="2"/>
              <a:buChar char="§"/>
            </a:pPr>
            <a:r>
              <a:rPr lang="en-GB" sz="1200" dirty="0" err="1">
                <a:solidFill>
                  <a:schemeClr val="tx1"/>
                </a:solidFill>
              </a:rPr>
              <a:t>eXludes</a:t>
            </a:r>
            <a:r>
              <a:rPr lang="en-GB" sz="1200" dirty="0">
                <a:solidFill>
                  <a:schemeClr val="tx1"/>
                </a:solidFill>
              </a:rPr>
              <a:t> are done for: </a:t>
            </a:r>
            <a:r>
              <a:rPr lang="en-GB" sz="1200" dirty="0">
                <a:solidFill>
                  <a:schemeClr val="tx1"/>
                </a:solidFill>
                <a:latin typeface="+mn-lt"/>
              </a:rPr>
              <a:t>Parts that cannot be refiled like </a:t>
            </a:r>
            <a:r>
              <a:rPr lang="en-GB" sz="1200" dirty="0">
                <a:solidFill>
                  <a:schemeClr val="tx1"/>
                </a:solidFill>
              </a:rPr>
              <a:t>CAE* (Example: </a:t>
            </a:r>
            <a:r>
              <a:rPr lang="en-GB" sz="1200" dirty="0" err="1">
                <a:solidFill>
                  <a:schemeClr val="tx1"/>
                </a:solidFill>
                <a:latin typeface="+mn-lt"/>
              </a:rPr>
              <a:t>CAEMesh</a:t>
            </a:r>
            <a:r>
              <a:rPr lang="en-GB" sz="1200" dirty="0">
                <a:solidFill>
                  <a:schemeClr val="tx1"/>
                </a:solidFill>
                <a:latin typeface="+mn-lt"/>
              </a:rPr>
              <a:t>, </a:t>
            </a:r>
            <a:r>
              <a:rPr lang="en-GB" sz="1200" dirty="0" err="1">
                <a:solidFill>
                  <a:schemeClr val="tx1"/>
                </a:solidFill>
                <a:latin typeface="+mn-lt"/>
              </a:rPr>
              <a:t>CAESolution</a:t>
            </a:r>
            <a:r>
              <a:rPr lang="en-GB" sz="1200" dirty="0">
                <a:solidFill>
                  <a:schemeClr val="tx1"/>
                </a:solidFill>
                <a:latin typeface="+mn-lt"/>
              </a:rPr>
              <a:t>)</a:t>
            </a:r>
          </a:p>
          <a:p>
            <a:pPr marL="171450" indent="-171450" algn="l">
              <a:buFont typeface="Wingdings" panose="05000000000000000000" pitchFamily="2" charset="2"/>
              <a:buChar char="§"/>
            </a:pPr>
            <a:r>
              <a:rPr lang="en-GB" sz="1200" dirty="0" err="1">
                <a:solidFill>
                  <a:schemeClr val="tx1"/>
                </a:solidFill>
              </a:rPr>
              <a:t>eXludes</a:t>
            </a:r>
            <a:r>
              <a:rPr lang="en-GB" sz="1200" dirty="0">
                <a:solidFill>
                  <a:schemeClr val="tx1"/>
                </a:solidFill>
              </a:rPr>
              <a:t> are done for: </a:t>
            </a:r>
            <a:r>
              <a:rPr lang="en-GB" sz="1200" dirty="0">
                <a:solidFill>
                  <a:schemeClr val="tx1"/>
                </a:solidFill>
                <a:latin typeface="+mn-lt"/>
              </a:rPr>
              <a:t>Parts having TC Issues like </a:t>
            </a:r>
            <a:r>
              <a:rPr lang="en-GB" sz="1200" dirty="0">
                <a:solidFill>
                  <a:schemeClr val="tx1"/>
                </a:solidFill>
                <a:latin typeface="Arial Narrow" panose="020B0606020202030204" pitchFamily="34" charset="0"/>
              </a:rPr>
              <a:t>ERR_301_DSIsMissingFile, ERR_302_DSHasMutiCADFiles, ERR_150_IrHasDsWithSameName</a:t>
            </a:r>
          </a:p>
          <a:p>
            <a:pPr marL="171450" indent="-171450" algn="l">
              <a:buFont typeface="Wingdings" panose="05000000000000000000" pitchFamily="2" charset="2"/>
              <a:buChar char="§"/>
            </a:pPr>
            <a:r>
              <a:rPr lang="en-GB" sz="1200" dirty="0">
                <a:solidFill>
                  <a:schemeClr val="tx1"/>
                </a:solidFill>
              </a:rPr>
              <a:t>Refile results and analyse are available in: </a:t>
            </a:r>
            <a:r>
              <a:rPr lang="en-GB" sz="1200" dirty="0">
                <a:solidFill>
                  <a:srgbClr val="FF0000"/>
                </a:solidFill>
              </a:rPr>
              <a:t>13-#Custom#_ALL_ProdSystem_AnalyseHappendErrors.xlsx</a:t>
            </a:r>
          </a:p>
        </p:txBody>
      </p:sp>
      <p:grpSp>
        <p:nvGrpSpPr>
          <p:cNvPr id="14" name="Gruppieren 13">
            <a:extLst>
              <a:ext uri="{FF2B5EF4-FFF2-40B4-BE49-F238E27FC236}">
                <a16:creationId xmlns:a16="http://schemas.microsoft.com/office/drawing/2014/main" id="{2852BCEF-D91C-4BE6-8B1A-E1C3C63D0AA0}"/>
              </a:ext>
            </a:extLst>
          </p:cNvPr>
          <p:cNvGrpSpPr/>
          <p:nvPr/>
        </p:nvGrpSpPr>
        <p:grpSpPr>
          <a:xfrm>
            <a:off x="133142" y="1037965"/>
            <a:ext cx="9515684" cy="5038985"/>
            <a:chOff x="881330" y="2140736"/>
            <a:chExt cx="8500533" cy="3928533"/>
          </a:xfrm>
        </p:grpSpPr>
        <p:cxnSp>
          <p:nvCxnSpPr>
            <p:cNvPr id="15" name="Gerader Verbinder 14">
              <a:extLst>
                <a:ext uri="{FF2B5EF4-FFF2-40B4-BE49-F238E27FC236}">
                  <a16:creationId xmlns:a16="http://schemas.microsoft.com/office/drawing/2014/main" id="{35A75659-7EF7-42B5-BEC9-4D32CE723522}"/>
                </a:ext>
              </a:extLst>
            </p:cNvPr>
            <p:cNvCxnSpPr/>
            <p:nvPr/>
          </p:nvCxnSpPr>
          <p:spPr bwMode="auto">
            <a:xfrm flipV="1">
              <a:off x="881330" y="2140736"/>
              <a:ext cx="8500533" cy="3928533"/>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6" name="Rechteck 15">
              <a:extLst>
                <a:ext uri="{FF2B5EF4-FFF2-40B4-BE49-F238E27FC236}">
                  <a16:creationId xmlns:a16="http://schemas.microsoft.com/office/drawing/2014/main" id="{55BFB662-C867-4641-A454-55E6C2AC9A02}"/>
                </a:ext>
              </a:extLst>
            </p:cNvPr>
            <p:cNvSpPr/>
            <p:nvPr/>
          </p:nvSpPr>
          <p:spPr bwMode="auto">
            <a:xfrm rot="20101041">
              <a:off x="3842083" y="3713970"/>
              <a:ext cx="2861476" cy="677333"/>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mn-lt"/>
                </a:rPr>
                <a:t>Template </a:t>
              </a:r>
              <a:r>
                <a:rPr kumimoji="0" lang="de-DE" sz="2000" b="0" i="0" u="none" strike="noStrike" cap="none" normalizeH="0" baseline="0" dirty="0" err="1">
                  <a:ln>
                    <a:noFill/>
                  </a:ln>
                  <a:solidFill>
                    <a:schemeClr val="tx1"/>
                  </a:solidFill>
                  <a:effectLst/>
                  <a:latin typeface="+mn-lt"/>
                </a:rPr>
                <a:t>please</a:t>
              </a:r>
              <a:r>
                <a:rPr kumimoji="0" lang="de-DE" sz="2000" b="0" i="0" u="none" strike="noStrike" cap="none" normalizeH="0" baseline="0" dirty="0">
                  <a:ln>
                    <a:noFill/>
                  </a:ln>
                  <a:solidFill>
                    <a:schemeClr val="tx1"/>
                  </a:solidFill>
                  <a:effectLst/>
                  <a:latin typeface="+mn-lt"/>
                </a:rPr>
                <a:t> update</a:t>
              </a:r>
            </a:p>
          </p:txBody>
        </p:sp>
      </p:grpSp>
    </p:spTree>
    <p:extLst>
      <p:ext uri="{BB962C8B-B14F-4D97-AF65-F5344CB8AC3E}">
        <p14:creationId xmlns:p14="http://schemas.microsoft.com/office/powerpoint/2010/main" val="104355225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247650" y="409575"/>
            <a:ext cx="9391650" cy="389209"/>
          </a:xfrm>
        </p:spPr>
        <p:txBody>
          <a:bodyPr/>
          <a:lstStyle/>
          <a:p>
            <a:r>
              <a:rPr lang="en-US" dirty="0"/>
              <a:t>Content of section</a:t>
            </a:r>
          </a:p>
        </p:txBody>
      </p:sp>
      <p:sp>
        <p:nvSpPr>
          <p:cNvPr id="4" name="Rechteck 3"/>
          <p:cNvSpPr/>
          <p:nvPr/>
        </p:nvSpPr>
        <p:spPr bwMode="auto">
          <a:xfrm>
            <a:off x="681037" y="4252132"/>
            <a:ext cx="8216265" cy="430400"/>
          </a:xfrm>
          <a:prstGeom prst="rect">
            <a:avLst/>
          </a:prstGeom>
          <a:solidFill>
            <a:srgbClr val="FFFF00">
              <a:alpha val="30000"/>
            </a:srgbClr>
          </a:solidFill>
          <a:ln>
            <a:noFill/>
          </a:ln>
        </p:spPr>
        <p:style>
          <a:lnRef idx="0">
            <a:scrgbClr r="0" g="0" b="0"/>
          </a:lnRef>
          <a:fillRef idx="0">
            <a:scrgbClr r="0" g="0" b="0"/>
          </a:fillRef>
          <a:effectRef idx="0">
            <a:scrgbClr r="0" g="0" b="0"/>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000" b="0" i="0" u="none" strike="noStrike" cap="none" normalizeH="0" baseline="0" dirty="0">
              <a:ln>
                <a:noFill/>
              </a:ln>
              <a:solidFill>
                <a:schemeClr val="accent2"/>
              </a:solidFill>
              <a:effectLst/>
              <a:latin typeface="+mn-lt"/>
            </a:endParaRPr>
          </a:p>
        </p:txBody>
      </p:sp>
      <p:sp>
        <p:nvSpPr>
          <p:cNvPr id="6" name="Rechteck 5">
            <a:extLst>
              <a:ext uri="{FF2B5EF4-FFF2-40B4-BE49-F238E27FC236}">
                <a16:creationId xmlns:a16="http://schemas.microsoft.com/office/drawing/2014/main" id="{C8209B54-193F-489F-8388-30F9E13DCEF2}"/>
              </a:ext>
            </a:extLst>
          </p:cNvPr>
          <p:cNvSpPr/>
          <p:nvPr/>
        </p:nvSpPr>
        <p:spPr bwMode="auto">
          <a:xfrm>
            <a:off x="372427" y="3784884"/>
            <a:ext cx="8524875" cy="457200"/>
          </a:xfrm>
          <a:prstGeom prst="rect">
            <a:avLst/>
          </a:prstGeom>
          <a:solidFill>
            <a:srgbClr val="FFC000">
              <a:alpha val="36000"/>
            </a:srgbClr>
          </a:solidFill>
          <a:ln>
            <a:noFill/>
          </a:ln>
        </p:spPr>
        <p:style>
          <a:lnRef idx="0">
            <a:scrgbClr r="0" g="0" b="0"/>
          </a:lnRef>
          <a:fillRef idx="0">
            <a:scrgbClr r="0" g="0" b="0"/>
          </a:fillRef>
          <a:effectRef idx="0">
            <a:scrgbClr r="0" g="0" b="0"/>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000" b="0" i="0" u="none" strike="noStrike" cap="none" normalizeH="0" baseline="0" dirty="0">
              <a:ln>
                <a:noFill/>
              </a:ln>
              <a:solidFill>
                <a:schemeClr val="accent2"/>
              </a:solidFill>
              <a:effectLst/>
              <a:latin typeface="+mn-lt"/>
            </a:endParaRPr>
          </a:p>
        </p:txBody>
      </p:sp>
    </p:spTree>
    <p:extLst>
      <p:ext uri="{BB962C8B-B14F-4D97-AF65-F5344CB8AC3E}">
        <p14:creationId xmlns:p14="http://schemas.microsoft.com/office/powerpoint/2010/main" val="2413970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3611D3-D375-43AE-B574-BF52096CA95D}"/>
              </a:ext>
            </a:extLst>
          </p:cNvPr>
          <p:cNvSpPr>
            <a:spLocks noGrp="1"/>
          </p:cNvSpPr>
          <p:nvPr>
            <p:ph type="title"/>
          </p:nvPr>
        </p:nvSpPr>
        <p:spPr>
          <a:xfrm>
            <a:off x="247650" y="409575"/>
            <a:ext cx="9391650" cy="389209"/>
          </a:xfrm>
        </p:spPr>
        <p:txBody>
          <a:bodyPr/>
          <a:lstStyle/>
          <a:p>
            <a:r>
              <a:rPr lang="en-GB" dirty="0"/>
              <a:t>Refile Statistic</a:t>
            </a:r>
          </a:p>
        </p:txBody>
      </p:sp>
      <p:pic>
        <p:nvPicPr>
          <p:cNvPr id="4" name="Grafik 3">
            <a:extLst>
              <a:ext uri="{FF2B5EF4-FFF2-40B4-BE49-F238E27FC236}">
                <a16:creationId xmlns:a16="http://schemas.microsoft.com/office/drawing/2014/main" id="{D5428CE1-E4E5-4A08-BC89-51A3298F3968}"/>
              </a:ext>
            </a:extLst>
          </p:cNvPr>
          <p:cNvPicPr>
            <a:picLocks noChangeAspect="1"/>
          </p:cNvPicPr>
          <p:nvPr/>
        </p:nvPicPr>
        <p:blipFill>
          <a:blip r:embed="rId2"/>
          <a:stretch>
            <a:fillRect/>
          </a:stretch>
        </p:blipFill>
        <p:spPr>
          <a:xfrm>
            <a:off x="338002" y="1037965"/>
            <a:ext cx="9301298" cy="3262396"/>
          </a:xfrm>
          <a:prstGeom prst="rect">
            <a:avLst/>
          </a:prstGeom>
        </p:spPr>
      </p:pic>
      <p:sp>
        <p:nvSpPr>
          <p:cNvPr id="8" name="Rechteck 7">
            <a:extLst>
              <a:ext uri="{FF2B5EF4-FFF2-40B4-BE49-F238E27FC236}">
                <a16:creationId xmlns:a16="http://schemas.microsoft.com/office/drawing/2014/main" id="{0E1AEEA2-73D1-43A2-B7B1-F926DDAD65A0}"/>
              </a:ext>
            </a:extLst>
          </p:cNvPr>
          <p:cNvSpPr/>
          <p:nvPr/>
        </p:nvSpPr>
        <p:spPr>
          <a:xfrm>
            <a:off x="247650" y="4335073"/>
            <a:ext cx="9391650" cy="1015663"/>
          </a:xfrm>
          <a:prstGeom prst="rect">
            <a:avLst/>
          </a:prstGeom>
        </p:spPr>
        <p:txBody>
          <a:bodyPr wrap="square">
            <a:spAutoFit/>
          </a:bodyPr>
          <a:lstStyle/>
          <a:p>
            <a:pPr algn="l"/>
            <a:r>
              <a:rPr lang="en-GB" noProof="1">
                <a:solidFill>
                  <a:schemeClr val="tx1"/>
                </a:solidFill>
                <a:latin typeface="Courier New" panose="02070309020205020404" pitchFamily="49" charset="0"/>
                <a:cs typeface="Courier New" panose="02070309020205020404" pitchFamily="49" charset="0"/>
              </a:rPr>
              <a:t>Legend: </a:t>
            </a:r>
          </a:p>
          <a:p>
            <a:pPr marL="180975" indent="-180975" algn="l" defTabSz="361950">
              <a:buAutoNum type="arabicPlain"/>
              <a:tabLst>
                <a:tab pos="361950" algn="l"/>
                <a:tab pos="1162050" algn="l"/>
              </a:tabLst>
            </a:pPr>
            <a:r>
              <a:rPr lang="en-GB" noProof="1">
                <a:solidFill>
                  <a:schemeClr val="tx1"/>
                </a:solidFill>
                <a:latin typeface="Courier New" panose="02070309020205020404" pitchFamily="49" charset="0"/>
                <a:cs typeface="Courier New" panose="02070309020205020404" pitchFamily="49" charset="0"/>
              </a:rPr>
              <a:t>- Obj.:(sum) = sum of all NX Datasets</a:t>
            </a:r>
          </a:p>
          <a:p>
            <a:pPr marL="180975" indent="-180975" algn="l" defTabSz="361950">
              <a:buAutoNum type="arabicPlain"/>
              <a:tabLst>
                <a:tab pos="361950" algn="l"/>
                <a:tab pos="1162050" algn="l"/>
              </a:tabLst>
            </a:pPr>
            <a:r>
              <a:rPr lang="en-GB" noProof="1">
                <a:solidFill>
                  <a:schemeClr val="tx1"/>
                </a:solidFill>
                <a:latin typeface="Courier New" panose="02070309020205020404" pitchFamily="49" charset="0"/>
                <a:cs typeface="Courier New" panose="02070309020205020404" pitchFamily="49" charset="0"/>
              </a:rPr>
              <a:t>- P.Stat:X   = sum of Datasets are eXcludet from refile out of issues</a:t>
            </a:r>
          </a:p>
          <a:p>
            <a:pPr marL="180975" indent="-180975" algn="l" defTabSz="361950">
              <a:buAutoNum type="arabicPlain"/>
              <a:tabLst>
                <a:tab pos="361950" algn="l"/>
                <a:tab pos="1162050" algn="l"/>
              </a:tabLst>
            </a:pPr>
            <a:r>
              <a:rPr lang="en-GB" noProof="1">
                <a:solidFill>
                  <a:schemeClr val="tx1"/>
                </a:solidFill>
                <a:latin typeface="Courier New" panose="02070309020205020404" pitchFamily="49" charset="0"/>
                <a:cs typeface="Courier New" panose="02070309020205020404" pitchFamily="49" charset="0"/>
              </a:rPr>
              <a:t>- Done:ALL   = sum of Datasets that are tried to be refiled </a:t>
            </a:r>
          </a:p>
          <a:p>
            <a:pPr marL="180975" indent="-180975" algn="l" defTabSz="361950">
              <a:buAutoNum type="arabicPlain"/>
              <a:tabLst>
                <a:tab pos="361950" algn="l"/>
                <a:tab pos="1162050" algn="l"/>
              </a:tabLst>
            </a:pPr>
            <a:r>
              <a:rPr lang="en-GB" noProof="1">
                <a:solidFill>
                  <a:schemeClr val="tx1"/>
                </a:solidFill>
                <a:latin typeface="Courier New" panose="02070309020205020404" pitchFamily="49" charset="0"/>
                <a:cs typeface="Courier New" panose="02070309020205020404" pitchFamily="49" charset="0"/>
              </a:rPr>
              <a:t>- Done:OK    = sum of Datasets that are refiled with status OK</a:t>
            </a:r>
          </a:p>
          <a:p>
            <a:pPr marL="180975" indent="-180975" algn="l" defTabSz="361950">
              <a:buAutoNum type="arabicPlain"/>
              <a:tabLst>
                <a:tab pos="361950" algn="l"/>
                <a:tab pos="1162050" algn="l"/>
              </a:tabLst>
            </a:pPr>
            <a:r>
              <a:rPr lang="en-GB" noProof="1">
                <a:solidFill>
                  <a:schemeClr val="tx1"/>
                </a:solidFill>
                <a:latin typeface="Courier New" panose="02070309020205020404" pitchFamily="49" charset="0"/>
                <a:cs typeface="Courier New" panose="02070309020205020404" pitchFamily="49" charset="0"/>
              </a:rPr>
              <a:t>- Done:ERR   = sum of Datasets that are refiled with status Error</a:t>
            </a:r>
          </a:p>
        </p:txBody>
      </p:sp>
      <p:sp>
        <p:nvSpPr>
          <p:cNvPr id="10" name="Textfeld 9">
            <a:extLst>
              <a:ext uri="{FF2B5EF4-FFF2-40B4-BE49-F238E27FC236}">
                <a16:creationId xmlns:a16="http://schemas.microsoft.com/office/drawing/2014/main" id="{B3428CEC-D8D2-4D93-A5D6-1A4DCEF561E6}"/>
              </a:ext>
            </a:extLst>
          </p:cNvPr>
          <p:cNvSpPr txBox="1"/>
          <p:nvPr/>
        </p:nvSpPr>
        <p:spPr>
          <a:xfrm>
            <a:off x="338002" y="5385448"/>
            <a:ext cx="9434857" cy="83099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l"/>
            <a:r>
              <a:rPr lang="en-GB" sz="1200" dirty="0">
                <a:solidFill>
                  <a:schemeClr val="tx1"/>
                </a:solidFill>
                <a:latin typeface="+mn-lt"/>
              </a:rPr>
              <a:t>Notes:</a:t>
            </a:r>
          </a:p>
          <a:p>
            <a:pPr marL="171450" indent="-171450" algn="l">
              <a:buFont typeface="Wingdings" panose="05000000000000000000" pitchFamily="2" charset="2"/>
              <a:buChar char="§"/>
            </a:pPr>
            <a:r>
              <a:rPr lang="en-GB" sz="1200" dirty="0" err="1">
                <a:solidFill>
                  <a:schemeClr val="tx1"/>
                </a:solidFill>
              </a:rPr>
              <a:t>eXludes</a:t>
            </a:r>
            <a:r>
              <a:rPr lang="en-GB" sz="1200" dirty="0">
                <a:solidFill>
                  <a:schemeClr val="tx1"/>
                </a:solidFill>
              </a:rPr>
              <a:t> are done for: </a:t>
            </a:r>
            <a:r>
              <a:rPr lang="en-GB" sz="1200" dirty="0">
                <a:solidFill>
                  <a:schemeClr val="tx1"/>
                </a:solidFill>
                <a:latin typeface="+mn-lt"/>
              </a:rPr>
              <a:t>Parts that cannot be refiled like </a:t>
            </a:r>
            <a:r>
              <a:rPr lang="en-GB" sz="1200" dirty="0">
                <a:solidFill>
                  <a:schemeClr val="tx1"/>
                </a:solidFill>
              </a:rPr>
              <a:t>CAE* (Example: </a:t>
            </a:r>
            <a:r>
              <a:rPr lang="en-GB" sz="1200" dirty="0" err="1">
                <a:solidFill>
                  <a:schemeClr val="tx1"/>
                </a:solidFill>
                <a:latin typeface="+mn-lt"/>
              </a:rPr>
              <a:t>CAEMesh</a:t>
            </a:r>
            <a:r>
              <a:rPr lang="en-GB" sz="1200" dirty="0">
                <a:solidFill>
                  <a:schemeClr val="tx1"/>
                </a:solidFill>
                <a:latin typeface="+mn-lt"/>
              </a:rPr>
              <a:t>, </a:t>
            </a:r>
            <a:r>
              <a:rPr lang="en-GB" sz="1200" dirty="0" err="1">
                <a:solidFill>
                  <a:schemeClr val="tx1"/>
                </a:solidFill>
                <a:latin typeface="+mn-lt"/>
              </a:rPr>
              <a:t>CAESolution</a:t>
            </a:r>
            <a:r>
              <a:rPr lang="en-GB" sz="1200" dirty="0">
                <a:solidFill>
                  <a:schemeClr val="tx1"/>
                </a:solidFill>
                <a:latin typeface="+mn-lt"/>
              </a:rPr>
              <a:t>)</a:t>
            </a:r>
          </a:p>
          <a:p>
            <a:pPr marL="171450" indent="-171450" algn="l">
              <a:buFont typeface="Wingdings" panose="05000000000000000000" pitchFamily="2" charset="2"/>
              <a:buChar char="§"/>
            </a:pPr>
            <a:r>
              <a:rPr lang="en-GB" sz="1200" dirty="0" err="1">
                <a:solidFill>
                  <a:schemeClr val="tx1"/>
                </a:solidFill>
              </a:rPr>
              <a:t>eXludes</a:t>
            </a:r>
            <a:r>
              <a:rPr lang="en-GB" sz="1200" dirty="0">
                <a:solidFill>
                  <a:schemeClr val="tx1"/>
                </a:solidFill>
              </a:rPr>
              <a:t> are done for: </a:t>
            </a:r>
            <a:r>
              <a:rPr lang="en-GB" sz="1200" dirty="0">
                <a:solidFill>
                  <a:schemeClr val="tx1"/>
                </a:solidFill>
                <a:latin typeface="+mn-lt"/>
              </a:rPr>
              <a:t>Parts having TC Issues like </a:t>
            </a:r>
            <a:r>
              <a:rPr lang="en-GB" sz="1200" dirty="0">
                <a:solidFill>
                  <a:schemeClr val="tx1"/>
                </a:solidFill>
                <a:latin typeface="Arial Narrow" panose="020B0606020202030204" pitchFamily="34" charset="0"/>
              </a:rPr>
              <a:t>ERR_301_DSIsMissingFile, ERR_302_DSHasMutiCADFiles, ERR_150_IrHasDsWithSameName</a:t>
            </a:r>
          </a:p>
          <a:p>
            <a:pPr marL="171450" indent="-171450" algn="l">
              <a:buFont typeface="Wingdings" panose="05000000000000000000" pitchFamily="2" charset="2"/>
              <a:buChar char="§"/>
            </a:pPr>
            <a:r>
              <a:rPr lang="en-GB" sz="1200" dirty="0">
                <a:solidFill>
                  <a:schemeClr val="tx1"/>
                </a:solidFill>
              </a:rPr>
              <a:t>Refile results and analyse are available in: </a:t>
            </a:r>
            <a:r>
              <a:rPr lang="en-GB" sz="1200" dirty="0">
                <a:solidFill>
                  <a:schemeClr val="tx1"/>
                </a:solidFill>
                <a:hlinkClick r:id="rId3" action="ppaction://hlinkfile"/>
              </a:rPr>
              <a:t>13-#Custom#_ALL_ProdSystem_AnalyseHappendErrors.xlsx</a:t>
            </a:r>
            <a:endParaRPr lang="en-GB" sz="1200" dirty="0">
              <a:solidFill>
                <a:schemeClr val="tx1"/>
              </a:solidFill>
              <a:latin typeface="+mn-lt"/>
            </a:endParaRPr>
          </a:p>
        </p:txBody>
      </p:sp>
      <p:grpSp>
        <p:nvGrpSpPr>
          <p:cNvPr id="11" name="Gruppieren 10">
            <a:extLst>
              <a:ext uri="{FF2B5EF4-FFF2-40B4-BE49-F238E27FC236}">
                <a16:creationId xmlns:a16="http://schemas.microsoft.com/office/drawing/2014/main" id="{C8C5E264-EC5A-4752-BEB1-FCDEB8637659}"/>
              </a:ext>
            </a:extLst>
          </p:cNvPr>
          <p:cNvGrpSpPr/>
          <p:nvPr/>
        </p:nvGrpSpPr>
        <p:grpSpPr>
          <a:xfrm>
            <a:off x="133142" y="1037965"/>
            <a:ext cx="9515684" cy="5038985"/>
            <a:chOff x="881330" y="2140736"/>
            <a:chExt cx="8500533" cy="3928533"/>
          </a:xfrm>
        </p:grpSpPr>
        <p:cxnSp>
          <p:nvCxnSpPr>
            <p:cNvPr id="12" name="Gerader Verbinder 11">
              <a:extLst>
                <a:ext uri="{FF2B5EF4-FFF2-40B4-BE49-F238E27FC236}">
                  <a16:creationId xmlns:a16="http://schemas.microsoft.com/office/drawing/2014/main" id="{C4064970-710E-4680-A9A0-6726774FCB95}"/>
                </a:ext>
              </a:extLst>
            </p:cNvPr>
            <p:cNvCxnSpPr/>
            <p:nvPr/>
          </p:nvCxnSpPr>
          <p:spPr bwMode="auto">
            <a:xfrm flipV="1">
              <a:off x="881330" y="2140736"/>
              <a:ext cx="8500533" cy="3928533"/>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3" name="Rechteck 12">
              <a:extLst>
                <a:ext uri="{FF2B5EF4-FFF2-40B4-BE49-F238E27FC236}">
                  <a16:creationId xmlns:a16="http://schemas.microsoft.com/office/drawing/2014/main" id="{D6512721-DB06-46AA-9CE0-B2AD4A50F043}"/>
                </a:ext>
              </a:extLst>
            </p:cNvPr>
            <p:cNvSpPr/>
            <p:nvPr/>
          </p:nvSpPr>
          <p:spPr bwMode="auto">
            <a:xfrm rot="20101041">
              <a:off x="3842083" y="3713970"/>
              <a:ext cx="2861476" cy="677333"/>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mn-lt"/>
                </a:rPr>
                <a:t>Template </a:t>
              </a:r>
              <a:r>
                <a:rPr kumimoji="0" lang="de-DE" sz="2000" b="0" i="0" u="none" strike="noStrike" cap="none" normalizeH="0" baseline="0" dirty="0" err="1">
                  <a:ln>
                    <a:noFill/>
                  </a:ln>
                  <a:solidFill>
                    <a:schemeClr val="tx1"/>
                  </a:solidFill>
                  <a:effectLst/>
                  <a:latin typeface="+mn-lt"/>
                </a:rPr>
                <a:t>please</a:t>
              </a:r>
              <a:r>
                <a:rPr kumimoji="0" lang="de-DE" sz="2000" b="0" i="0" u="none" strike="noStrike" cap="none" normalizeH="0" baseline="0" dirty="0">
                  <a:ln>
                    <a:noFill/>
                  </a:ln>
                  <a:solidFill>
                    <a:schemeClr val="tx1"/>
                  </a:solidFill>
                  <a:effectLst/>
                  <a:latin typeface="+mn-lt"/>
                </a:rPr>
                <a:t> update</a:t>
              </a:r>
            </a:p>
          </p:txBody>
        </p:sp>
      </p:grpSp>
    </p:spTree>
    <p:extLst>
      <p:ext uri="{BB962C8B-B14F-4D97-AF65-F5344CB8AC3E}">
        <p14:creationId xmlns:p14="http://schemas.microsoft.com/office/powerpoint/2010/main" val="3030952607"/>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3611D3-D375-43AE-B574-BF52096CA95D}"/>
              </a:ext>
            </a:extLst>
          </p:cNvPr>
          <p:cNvSpPr>
            <a:spLocks noGrp="1"/>
          </p:cNvSpPr>
          <p:nvPr>
            <p:ph type="title"/>
          </p:nvPr>
        </p:nvSpPr>
        <p:spPr>
          <a:xfrm>
            <a:off x="247650" y="409575"/>
            <a:ext cx="9391650" cy="389209"/>
          </a:xfrm>
        </p:spPr>
        <p:txBody>
          <a:bodyPr/>
          <a:lstStyle/>
          <a:p>
            <a:r>
              <a:rPr lang="en-GB" dirty="0"/>
              <a:t>NX-Refile Report Detailed Lists</a:t>
            </a:r>
          </a:p>
        </p:txBody>
      </p:sp>
      <p:sp>
        <p:nvSpPr>
          <p:cNvPr id="6" name="TextBox 1">
            <a:extLst>
              <a:ext uri="{FF2B5EF4-FFF2-40B4-BE49-F238E27FC236}">
                <a16:creationId xmlns:a16="http://schemas.microsoft.com/office/drawing/2014/main" id="{51641F8E-813F-4EDC-A8A8-D832E2D64854}"/>
              </a:ext>
            </a:extLst>
          </p:cNvPr>
          <p:cNvSpPr txBox="1"/>
          <p:nvPr/>
        </p:nvSpPr>
        <p:spPr>
          <a:xfrm>
            <a:off x="247650" y="1423575"/>
            <a:ext cx="9467850" cy="3508653"/>
          </a:xfrm>
          <a:prstGeom prst="rect">
            <a:avLst/>
          </a:prstGeom>
          <a:noFill/>
        </p:spPr>
        <p:txBody>
          <a:bodyPr wrap="square" rtlCol="0">
            <a:spAutoFit/>
          </a:bodyPr>
          <a:lstStyle>
            <a:defPPr>
              <a:defRPr lang="de-DE"/>
            </a:defPPr>
            <a:lvl1pPr algn="l" rtl="0" fontAlgn="base">
              <a:spcBef>
                <a:spcPct val="50000"/>
              </a:spcBef>
              <a:spcAft>
                <a:spcPct val="0"/>
              </a:spcAft>
              <a:defRPr sz="1000" kern="1200">
                <a:solidFill>
                  <a:schemeClr val="tx1"/>
                </a:solidFill>
                <a:latin typeface="Arial" charset="0"/>
                <a:ea typeface="+mn-ea"/>
                <a:cs typeface="+mn-cs"/>
              </a:defRPr>
            </a:lvl1pPr>
            <a:lvl2pPr marL="457200" algn="l" rtl="0" fontAlgn="base">
              <a:spcBef>
                <a:spcPct val="50000"/>
              </a:spcBef>
              <a:spcAft>
                <a:spcPct val="0"/>
              </a:spcAft>
              <a:defRPr sz="1000" kern="1200">
                <a:solidFill>
                  <a:schemeClr val="tx1"/>
                </a:solidFill>
                <a:latin typeface="Arial" charset="0"/>
                <a:ea typeface="+mn-ea"/>
                <a:cs typeface="+mn-cs"/>
              </a:defRPr>
            </a:lvl2pPr>
            <a:lvl3pPr marL="914400" algn="l" rtl="0" fontAlgn="base">
              <a:spcBef>
                <a:spcPct val="50000"/>
              </a:spcBef>
              <a:spcAft>
                <a:spcPct val="0"/>
              </a:spcAft>
              <a:defRPr sz="1000" kern="1200">
                <a:solidFill>
                  <a:schemeClr val="tx1"/>
                </a:solidFill>
                <a:latin typeface="Arial" charset="0"/>
                <a:ea typeface="+mn-ea"/>
                <a:cs typeface="+mn-cs"/>
              </a:defRPr>
            </a:lvl3pPr>
            <a:lvl4pPr marL="1371600" algn="l" rtl="0" fontAlgn="base">
              <a:spcBef>
                <a:spcPct val="50000"/>
              </a:spcBef>
              <a:spcAft>
                <a:spcPct val="0"/>
              </a:spcAft>
              <a:defRPr sz="1000" kern="1200">
                <a:solidFill>
                  <a:schemeClr val="tx1"/>
                </a:solidFill>
                <a:latin typeface="Arial" charset="0"/>
                <a:ea typeface="+mn-ea"/>
                <a:cs typeface="+mn-cs"/>
              </a:defRPr>
            </a:lvl4pPr>
            <a:lvl5pPr marL="1828800" algn="l" rtl="0" fontAlgn="base">
              <a:spcBef>
                <a:spcPct val="5000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algn="l"/>
            <a:r>
              <a:rPr lang="en-US" sz="1400" b="1" dirty="0">
                <a:latin typeface="+mn-lt"/>
              </a:rPr>
              <a:t>In the excel-files you can find the following Results:</a:t>
            </a:r>
          </a:p>
          <a:p>
            <a:pPr marL="171450" indent="-171450">
              <a:buFontTx/>
              <a:buChar char="-"/>
            </a:pPr>
            <a:r>
              <a:rPr lang="en-US" sz="1600" b="1" dirty="0"/>
              <a:t>All documents for Site are stored in this Directory:</a:t>
            </a:r>
            <a:br>
              <a:rPr lang="en-US" sz="1400" dirty="0"/>
            </a:br>
            <a:r>
              <a:rPr lang="en-US" sz="1400" dirty="0">
                <a:solidFill>
                  <a:srgbClr val="FF0000"/>
                </a:solidFill>
              </a:rPr>
              <a:t>\\#Custom#.com\PLMShare\JobManagerV3_P\11-Documentation.Custom\02-RefileNX11ProdSystem\04-RefileReports\#Site-1#</a:t>
            </a:r>
          </a:p>
          <a:p>
            <a:pPr marL="171450" indent="-171450">
              <a:buFontTx/>
              <a:buChar char="-"/>
            </a:pPr>
            <a:r>
              <a:rPr lang="en-US" sz="1600" b="1" dirty="0"/>
              <a:t>Overview over all </a:t>
            </a:r>
            <a:r>
              <a:rPr lang="en-US" sz="1600" b="1" dirty="0" err="1"/>
              <a:t>eXcludet</a:t>
            </a:r>
            <a:r>
              <a:rPr lang="en-US" sz="1600" b="1" dirty="0"/>
              <a:t> Datasets:</a:t>
            </a:r>
            <a:br>
              <a:rPr lang="en-US" sz="1400" dirty="0">
                <a:latin typeface="+mn-lt"/>
              </a:rPr>
            </a:br>
            <a:r>
              <a:rPr lang="en-US" sz="1400" dirty="0">
                <a:solidFill>
                  <a:srgbClr val="FF0000"/>
                </a:solidFill>
                <a:latin typeface="+mn-lt"/>
              </a:rPr>
              <a:t>\\#Custom#.com\PLMShare\JobManagerV3_P\11-Documentation.Custom\02-RefileNX11ProdSystem\04-RefileReports\#Site-1#\01-#Custom#_#Site-1#_AllDatasets_eXcludet_becauseOf_Issues.xlsx</a:t>
            </a:r>
            <a:endParaRPr lang="en-US" sz="1400" dirty="0">
              <a:solidFill>
                <a:srgbClr val="FF0000"/>
              </a:solidFill>
            </a:endParaRPr>
          </a:p>
          <a:p>
            <a:pPr marL="171450" indent="-171450">
              <a:buFontTx/>
              <a:buChar char="-"/>
            </a:pPr>
            <a:r>
              <a:rPr lang="en-US" sz="1600" b="1" dirty="0"/>
              <a:t>All datasets having refile errors:</a:t>
            </a:r>
            <a:br>
              <a:rPr lang="en-US" sz="1400" dirty="0">
                <a:latin typeface="+mn-lt"/>
              </a:rPr>
            </a:br>
            <a:r>
              <a:rPr lang="en-GB" sz="1400" dirty="0">
                <a:solidFill>
                  <a:srgbClr val="FF0000"/>
                </a:solidFill>
              </a:rPr>
              <a:t>\\#Custom#.com\PLMShare\JobManagerV3_P\11-Documentation.Custom\02-RefileNX11ProdSystem\04-RefileReports\#Site-1#\02-#Custom#_#Site-1#_AllDatasets_WithRefileErrors.xlsx</a:t>
            </a:r>
          </a:p>
          <a:p>
            <a:pPr marL="171450" indent="-171450">
              <a:buFontTx/>
              <a:buChar char="-"/>
            </a:pPr>
            <a:r>
              <a:rPr lang="en-US" sz="1600" b="1" dirty="0"/>
              <a:t>Overview over all happened errors including result codes and result messages:</a:t>
            </a:r>
            <a:br>
              <a:rPr lang="en-US" sz="1400" dirty="0"/>
            </a:br>
            <a:r>
              <a:rPr lang="en-GB" sz="1400" dirty="0">
                <a:solidFill>
                  <a:srgbClr val="FF0000"/>
                </a:solidFill>
              </a:rPr>
              <a:t>\\#Custom#.com\PLMShare\JobManagerV3_P\11-Documentation.Custom\02-RefileNX11ProdSystem\04-RefileReports\#Site-1#\03-#Custom#_#Site-1#_AllHappendErrors_Final.xlsx</a:t>
            </a:r>
          </a:p>
        </p:txBody>
      </p:sp>
    </p:spTree>
    <p:extLst>
      <p:ext uri="{BB962C8B-B14F-4D97-AF65-F5344CB8AC3E}">
        <p14:creationId xmlns:p14="http://schemas.microsoft.com/office/powerpoint/2010/main" val="747764110"/>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247650" y="409575"/>
            <a:ext cx="9391650" cy="389209"/>
          </a:xfrm>
        </p:spPr>
        <p:txBody>
          <a:bodyPr/>
          <a:lstStyle/>
          <a:p>
            <a:r>
              <a:rPr lang="en-US" dirty="0"/>
              <a:t>Content of section</a:t>
            </a:r>
          </a:p>
        </p:txBody>
      </p:sp>
      <p:sp>
        <p:nvSpPr>
          <p:cNvPr id="6" name="Rechteck 5">
            <a:extLst>
              <a:ext uri="{FF2B5EF4-FFF2-40B4-BE49-F238E27FC236}">
                <a16:creationId xmlns:a16="http://schemas.microsoft.com/office/drawing/2014/main" id="{C8209B54-193F-489F-8388-30F9E13DCEF2}"/>
              </a:ext>
            </a:extLst>
          </p:cNvPr>
          <p:cNvSpPr/>
          <p:nvPr/>
        </p:nvSpPr>
        <p:spPr bwMode="auto">
          <a:xfrm>
            <a:off x="372427" y="5864888"/>
            <a:ext cx="8524875" cy="457200"/>
          </a:xfrm>
          <a:prstGeom prst="rect">
            <a:avLst/>
          </a:prstGeom>
          <a:solidFill>
            <a:srgbClr val="FFC000">
              <a:alpha val="36000"/>
            </a:srgbClr>
          </a:solidFill>
          <a:ln>
            <a:noFill/>
          </a:ln>
        </p:spPr>
        <p:style>
          <a:lnRef idx="0">
            <a:scrgbClr r="0" g="0" b="0"/>
          </a:lnRef>
          <a:fillRef idx="0">
            <a:scrgbClr r="0" g="0" b="0"/>
          </a:fillRef>
          <a:effectRef idx="0">
            <a:scrgbClr r="0" g="0" b="0"/>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000" b="0" i="0" u="none" strike="noStrike" cap="none" normalizeH="0" baseline="0" dirty="0">
              <a:ln>
                <a:noFill/>
              </a:ln>
              <a:solidFill>
                <a:schemeClr val="accent2"/>
              </a:solidFill>
              <a:effectLst/>
              <a:latin typeface="+mn-lt"/>
            </a:endParaRPr>
          </a:p>
        </p:txBody>
      </p:sp>
    </p:spTree>
    <p:extLst>
      <p:ext uri="{BB962C8B-B14F-4D97-AF65-F5344CB8AC3E}">
        <p14:creationId xmlns:p14="http://schemas.microsoft.com/office/powerpoint/2010/main" val="23600489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3611D3-D375-43AE-B574-BF52096CA95D}"/>
              </a:ext>
            </a:extLst>
          </p:cNvPr>
          <p:cNvSpPr>
            <a:spLocks noGrp="1"/>
          </p:cNvSpPr>
          <p:nvPr>
            <p:ph type="title"/>
          </p:nvPr>
        </p:nvSpPr>
        <p:spPr>
          <a:xfrm>
            <a:off x="247650" y="409575"/>
            <a:ext cx="9391650" cy="389209"/>
          </a:xfrm>
        </p:spPr>
        <p:txBody>
          <a:bodyPr/>
          <a:lstStyle/>
          <a:p>
            <a:r>
              <a:rPr lang="en-GB" dirty="0"/>
              <a:t>ACE NX-Refile Report 14.09.2017 Issue: Datasets below folder of revision</a:t>
            </a:r>
          </a:p>
        </p:txBody>
      </p:sp>
      <p:sp>
        <p:nvSpPr>
          <p:cNvPr id="7" name="Rechteck 6">
            <a:extLst>
              <a:ext uri="{FF2B5EF4-FFF2-40B4-BE49-F238E27FC236}">
                <a16:creationId xmlns:a16="http://schemas.microsoft.com/office/drawing/2014/main" id="{35526923-48B6-4C43-8B50-552EAEFB77AA}"/>
              </a:ext>
            </a:extLst>
          </p:cNvPr>
          <p:cNvSpPr/>
          <p:nvPr/>
        </p:nvSpPr>
        <p:spPr>
          <a:xfrm>
            <a:off x="204443" y="942349"/>
            <a:ext cx="9391650" cy="246221"/>
          </a:xfrm>
          <a:prstGeom prst="rect">
            <a:avLst/>
          </a:prstGeom>
        </p:spPr>
        <p:txBody>
          <a:bodyPr wrap="square">
            <a:spAutoFit/>
          </a:bodyPr>
          <a:lstStyle/>
          <a:p>
            <a:pPr algn="l"/>
            <a:r>
              <a:rPr lang="en-GB" noProof="1">
                <a:solidFill>
                  <a:schemeClr val="tx1"/>
                </a:solidFill>
                <a:latin typeface="Courier New" panose="02070309020205020404" pitchFamily="49" charset="0"/>
                <a:cs typeface="Courier New" panose="02070309020205020404" pitchFamily="49" charset="0"/>
              </a:rPr>
              <a:t>We have found the issue that some datases are not viewed under revision but under folder of revsion</a:t>
            </a:r>
          </a:p>
        </p:txBody>
      </p:sp>
      <p:sp>
        <p:nvSpPr>
          <p:cNvPr id="19" name="Textfeld 18">
            <a:extLst>
              <a:ext uri="{FF2B5EF4-FFF2-40B4-BE49-F238E27FC236}">
                <a16:creationId xmlns:a16="http://schemas.microsoft.com/office/drawing/2014/main" id="{C796136E-3E7C-4F25-8698-80AA7DB8367E}"/>
              </a:ext>
            </a:extLst>
          </p:cNvPr>
          <p:cNvSpPr txBox="1"/>
          <p:nvPr/>
        </p:nvSpPr>
        <p:spPr>
          <a:xfrm>
            <a:off x="204443" y="4017083"/>
            <a:ext cx="4294853" cy="276999"/>
          </a:xfrm>
          <a:prstGeom prst="rect">
            <a:avLst/>
          </a:prstGeom>
          <a:noFill/>
        </p:spPr>
        <p:txBody>
          <a:bodyPr wrap="square" rtlCol="0">
            <a:spAutoFit/>
          </a:bodyPr>
          <a:lstStyle/>
          <a:p>
            <a:pPr algn="l"/>
            <a:r>
              <a:rPr lang="en-GB" sz="1200" dirty="0">
                <a:solidFill>
                  <a:schemeClr val="tx1"/>
                </a:solidFill>
                <a:latin typeface="+mn-lt"/>
              </a:rPr>
              <a:t>Refile analyses from Refile Logfile: </a:t>
            </a:r>
            <a:r>
              <a:rPr lang="en-GB" sz="1200" dirty="0" err="1">
                <a:solidFill>
                  <a:schemeClr val="tx1"/>
                </a:solidFill>
                <a:latin typeface="+mn-lt"/>
              </a:rPr>
              <a:t>Rf:ERR:File</a:t>
            </a:r>
            <a:r>
              <a:rPr lang="en-GB" sz="1200" dirty="0">
                <a:solidFill>
                  <a:schemeClr val="tx1"/>
                </a:solidFill>
                <a:latin typeface="+mn-lt"/>
              </a:rPr>
              <a:t> not found</a:t>
            </a:r>
          </a:p>
        </p:txBody>
      </p:sp>
      <p:cxnSp>
        <p:nvCxnSpPr>
          <p:cNvPr id="21" name="Gerader Verbinder 20">
            <a:extLst>
              <a:ext uri="{FF2B5EF4-FFF2-40B4-BE49-F238E27FC236}">
                <a16:creationId xmlns:a16="http://schemas.microsoft.com/office/drawing/2014/main" id="{22CA25CA-6FF6-407B-8FCD-80CD5E19BCBC}"/>
              </a:ext>
            </a:extLst>
          </p:cNvPr>
          <p:cNvCxnSpPr/>
          <p:nvPr/>
        </p:nvCxnSpPr>
        <p:spPr bwMode="auto">
          <a:xfrm>
            <a:off x="204443" y="3667433"/>
            <a:ext cx="9391650"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3EDC1D13-2417-4586-A48D-A3811AF0A330}"/>
              </a:ext>
            </a:extLst>
          </p:cNvPr>
          <p:cNvSpPr txBox="1"/>
          <p:nvPr/>
        </p:nvSpPr>
        <p:spPr>
          <a:xfrm>
            <a:off x="224107" y="3766059"/>
            <a:ext cx="1347020"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l"/>
            <a:r>
              <a:rPr lang="en-GB" sz="1200" dirty="0">
                <a:solidFill>
                  <a:schemeClr val="tx1"/>
                </a:solidFill>
                <a:latin typeface="+mn-lt"/>
              </a:rPr>
              <a:t>Refile Analyse </a:t>
            </a:r>
          </a:p>
        </p:txBody>
      </p:sp>
      <p:sp>
        <p:nvSpPr>
          <p:cNvPr id="23" name="Textfeld 22">
            <a:extLst>
              <a:ext uri="{FF2B5EF4-FFF2-40B4-BE49-F238E27FC236}">
                <a16:creationId xmlns:a16="http://schemas.microsoft.com/office/drawing/2014/main" id="{02C53555-B513-44C2-AFFE-BA648A03822A}"/>
              </a:ext>
            </a:extLst>
          </p:cNvPr>
          <p:cNvSpPr txBox="1"/>
          <p:nvPr/>
        </p:nvSpPr>
        <p:spPr>
          <a:xfrm>
            <a:off x="280219" y="1159696"/>
            <a:ext cx="1347020"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l"/>
            <a:r>
              <a:rPr lang="en-GB" sz="1200" dirty="0">
                <a:solidFill>
                  <a:schemeClr val="tx1"/>
                </a:solidFill>
                <a:latin typeface="+mn-lt"/>
              </a:rPr>
              <a:t>TC Analyse </a:t>
            </a:r>
          </a:p>
        </p:txBody>
      </p:sp>
      <p:grpSp>
        <p:nvGrpSpPr>
          <p:cNvPr id="11" name="Gruppieren 10">
            <a:extLst>
              <a:ext uri="{FF2B5EF4-FFF2-40B4-BE49-F238E27FC236}">
                <a16:creationId xmlns:a16="http://schemas.microsoft.com/office/drawing/2014/main" id="{FC35EFD5-9C63-43F7-9867-9D39E6C19648}"/>
              </a:ext>
            </a:extLst>
          </p:cNvPr>
          <p:cNvGrpSpPr/>
          <p:nvPr/>
        </p:nvGrpSpPr>
        <p:grpSpPr>
          <a:xfrm>
            <a:off x="133142" y="1037965"/>
            <a:ext cx="9515684" cy="5038985"/>
            <a:chOff x="881330" y="2140736"/>
            <a:chExt cx="8500533" cy="3928533"/>
          </a:xfrm>
        </p:grpSpPr>
        <p:cxnSp>
          <p:nvCxnSpPr>
            <p:cNvPr id="12" name="Gerader Verbinder 11">
              <a:extLst>
                <a:ext uri="{FF2B5EF4-FFF2-40B4-BE49-F238E27FC236}">
                  <a16:creationId xmlns:a16="http://schemas.microsoft.com/office/drawing/2014/main" id="{62DE0382-1BA7-4704-A16E-77AF5B952AD0}"/>
                </a:ext>
              </a:extLst>
            </p:cNvPr>
            <p:cNvCxnSpPr/>
            <p:nvPr/>
          </p:nvCxnSpPr>
          <p:spPr bwMode="auto">
            <a:xfrm flipV="1">
              <a:off x="881330" y="2140736"/>
              <a:ext cx="8500533" cy="3928533"/>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3" name="Rechteck 12">
              <a:extLst>
                <a:ext uri="{FF2B5EF4-FFF2-40B4-BE49-F238E27FC236}">
                  <a16:creationId xmlns:a16="http://schemas.microsoft.com/office/drawing/2014/main" id="{02A9DF2E-069F-4970-B992-5F37B1C3B831}"/>
                </a:ext>
              </a:extLst>
            </p:cNvPr>
            <p:cNvSpPr/>
            <p:nvPr/>
          </p:nvSpPr>
          <p:spPr bwMode="auto">
            <a:xfrm rot="20101041">
              <a:off x="3842083" y="3713970"/>
              <a:ext cx="2861476" cy="677333"/>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mn-lt"/>
                </a:rPr>
                <a:t>Template </a:t>
              </a:r>
              <a:r>
                <a:rPr kumimoji="0" lang="de-DE" sz="2000" b="0" i="0" u="none" strike="noStrike" cap="none" normalizeH="0" baseline="0" dirty="0" err="1">
                  <a:ln>
                    <a:noFill/>
                  </a:ln>
                  <a:solidFill>
                    <a:schemeClr val="tx1"/>
                  </a:solidFill>
                  <a:effectLst/>
                  <a:latin typeface="+mn-lt"/>
                </a:rPr>
                <a:t>please</a:t>
              </a:r>
              <a:r>
                <a:rPr kumimoji="0" lang="de-DE" sz="2000" b="0" i="0" u="none" strike="noStrike" cap="none" normalizeH="0" baseline="0" dirty="0">
                  <a:ln>
                    <a:noFill/>
                  </a:ln>
                  <a:solidFill>
                    <a:schemeClr val="tx1"/>
                  </a:solidFill>
                  <a:effectLst/>
                  <a:latin typeface="+mn-lt"/>
                </a:rPr>
                <a:t> update</a:t>
              </a:r>
            </a:p>
          </p:txBody>
        </p:sp>
      </p:grpSp>
    </p:spTree>
    <p:extLst>
      <p:ext uri="{BB962C8B-B14F-4D97-AF65-F5344CB8AC3E}">
        <p14:creationId xmlns:p14="http://schemas.microsoft.com/office/powerpoint/2010/main" val="130263576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247650" y="409575"/>
            <a:ext cx="9391650" cy="389209"/>
          </a:xfrm>
        </p:spPr>
        <p:txBody>
          <a:bodyPr/>
          <a:lstStyle/>
          <a:p>
            <a:r>
              <a:rPr lang="en-US" dirty="0"/>
              <a:t>Content of section</a:t>
            </a:r>
          </a:p>
        </p:txBody>
      </p:sp>
      <p:sp>
        <p:nvSpPr>
          <p:cNvPr id="4" name="Rechteck 3"/>
          <p:cNvSpPr/>
          <p:nvPr/>
        </p:nvSpPr>
        <p:spPr bwMode="auto">
          <a:xfrm>
            <a:off x="704850" y="1556535"/>
            <a:ext cx="8201025" cy="372750"/>
          </a:xfrm>
          <a:prstGeom prst="rect">
            <a:avLst/>
          </a:prstGeom>
          <a:solidFill>
            <a:srgbClr val="FFFF00">
              <a:alpha val="30000"/>
            </a:srgbClr>
          </a:solidFill>
          <a:ln>
            <a:noFill/>
          </a:ln>
        </p:spPr>
        <p:style>
          <a:lnRef idx="0">
            <a:scrgbClr r="0" g="0" b="0"/>
          </a:lnRef>
          <a:fillRef idx="0">
            <a:scrgbClr r="0" g="0" b="0"/>
          </a:fillRef>
          <a:effectRef idx="0">
            <a:scrgbClr r="0" g="0" b="0"/>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000" b="0" i="0" u="none" strike="noStrike" cap="none" normalizeH="0" baseline="0" dirty="0">
              <a:ln>
                <a:noFill/>
              </a:ln>
              <a:solidFill>
                <a:schemeClr val="accent2"/>
              </a:solidFill>
              <a:effectLst/>
              <a:latin typeface="+mn-lt"/>
            </a:endParaRPr>
          </a:p>
        </p:txBody>
      </p:sp>
      <p:sp>
        <p:nvSpPr>
          <p:cNvPr id="6" name="Rechteck 5">
            <a:extLst>
              <a:ext uri="{FF2B5EF4-FFF2-40B4-BE49-F238E27FC236}">
                <a16:creationId xmlns:a16="http://schemas.microsoft.com/office/drawing/2014/main" id="{C8209B54-193F-489F-8388-30F9E13DCEF2}"/>
              </a:ext>
            </a:extLst>
          </p:cNvPr>
          <p:cNvSpPr/>
          <p:nvPr/>
        </p:nvSpPr>
        <p:spPr bwMode="auto">
          <a:xfrm>
            <a:off x="381000" y="1058167"/>
            <a:ext cx="8524875" cy="496202"/>
          </a:xfrm>
          <a:prstGeom prst="rect">
            <a:avLst/>
          </a:prstGeom>
          <a:solidFill>
            <a:srgbClr val="FFC000">
              <a:alpha val="36000"/>
            </a:srgbClr>
          </a:solidFill>
          <a:ln>
            <a:noFill/>
          </a:ln>
        </p:spPr>
        <p:style>
          <a:lnRef idx="0">
            <a:scrgbClr r="0" g="0" b="0"/>
          </a:lnRef>
          <a:fillRef idx="0">
            <a:scrgbClr r="0" g="0" b="0"/>
          </a:fillRef>
          <a:effectRef idx="0">
            <a:scrgbClr r="0" g="0" b="0"/>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000" b="0" i="0" u="none" strike="noStrike" cap="none" normalizeH="0" baseline="0" dirty="0">
              <a:ln>
                <a:noFill/>
              </a:ln>
              <a:solidFill>
                <a:schemeClr val="accent2"/>
              </a:solidFill>
              <a:effectLst/>
              <a:latin typeface="+mn-lt"/>
            </a:endParaRPr>
          </a:p>
        </p:txBody>
      </p:sp>
    </p:spTree>
    <p:extLst>
      <p:ext uri="{BB962C8B-B14F-4D97-AF65-F5344CB8AC3E}">
        <p14:creationId xmlns:p14="http://schemas.microsoft.com/office/powerpoint/2010/main" val="39322657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A0D7DE-46DC-498F-8DD2-B3BA6BC01C5F}"/>
              </a:ext>
            </a:extLst>
          </p:cNvPr>
          <p:cNvSpPr>
            <a:spLocks noGrp="1"/>
          </p:cNvSpPr>
          <p:nvPr>
            <p:ph type="title"/>
          </p:nvPr>
        </p:nvSpPr>
        <p:spPr>
          <a:xfrm>
            <a:off x="247650" y="409575"/>
            <a:ext cx="9391650" cy="448841"/>
          </a:xfrm>
        </p:spPr>
        <p:txBody>
          <a:bodyPr/>
          <a:lstStyle/>
          <a:p>
            <a:r>
              <a:rPr lang="en-GB" dirty="0"/>
              <a:t>#Template please Update</a:t>
            </a:r>
          </a:p>
        </p:txBody>
      </p:sp>
      <p:grpSp>
        <p:nvGrpSpPr>
          <p:cNvPr id="3" name="Gruppieren 2">
            <a:extLst>
              <a:ext uri="{FF2B5EF4-FFF2-40B4-BE49-F238E27FC236}">
                <a16:creationId xmlns:a16="http://schemas.microsoft.com/office/drawing/2014/main" id="{264DB88C-640D-48DB-B8BC-F07AE3090721}"/>
              </a:ext>
            </a:extLst>
          </p:cNvPr>
          <p:cNvGrpSpPr/>
          <p:nvPr/>
        </p:nvGrpSpPr>
        <p:grpSpPr>
          <a:xfrm>
            <a:off x="133142" y="1037965"/>
            <a:ext cx="9515684" cy="5038985"/>
            <a:chOff x="881330" y="2140736"/>
            <a:chExt cx="8500533" cy="3928533"/>
          </a:xfrm>
        </p:grpSpPr>
        <p:cxnSp>
          <p:nvCxnSpPr>
            <p:cNvPr id="4" name="Gerader Verbinder 3">
              <a:extLst>
                <a:ext uri="{FF2B5EF4-FFF2-40B4-BE49-F238E27FC236}">
                  <a16:creationId xmlns:a16="http://schemas.microsoft.com/office/drawing/2014/main" id="{E8B40657-610D-4885-8703-C6958626BF53}"/>
                </a:ext>
              </a:extLst>
            </p:cNvPr>
            <p:cNvCxnSpPr/>
            <p:nvPr/>
          </p:nvCxnSpPr>
          <p:spPr bwMode="auto">
            <a:xfrm flipV="1">
              <a:off x="881330" y="2140736"/>
              <a:ext cx="8500533" cy="3928533"/>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5" name="Rechteck 4">
              <a:extLst>
                <a:ext uri="{FF2B5EF4-FFF2-40B4-BE49-F238E27FC236}">
                  <a16:creationId xmlns:a16="http://schemas.microsoft.com/office/drawing/2014/main" id="{04D9F9FE-FFB1-4E10-959D-F71709F905C1}"/>
                </a:ext>
              </a:extLst>
            </p:cNvPr>
            <p:cNvSpPr/>
            <p:nvPr/>
          </p:nvSpPr>
          <p:spPr bwMode="auto">
            <a:xfrm rot="20101041">
              <a:off x="3842083" y="3713970"/>
              <a:ext cx="2861476" cy="677333"/>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mn-lt"/>
                </a:rPr>
                <a:t>Template </a:t>
              </a:r>
              <a:r>
                <a:rPr kumimoji="0" lang="de-DE" sz="2000" b="0" i="0" u="none" strike="noStrike" cap="none" normalizeH="0" baseline="0" dirty="0" err="1">
                  <a:ln>
                    <a:noFill/>
                  </a:ln>
                  <a:solidFill>
                    <a:schemeClr val="tx1"/>
                  </a:solidFill>
                  <a:effectLst/>
                  <a:latin typeface="+mn-lt"/>
                </a:rPr>
                <a:t>please</a:t>
              </a:r>
              <a:r>
                <a:rPr kumimoji="0" lang="de-DE" sz="2000" b="0" i="0" u="none" strike="noStrike" cap="none" normalizeH="0" baseline="0" dirty="0">
                  <a:ln>
                    <a:noFill/>
                  </a:ln>
                  <a:solidFill>
                    <a:schemeClr val="tx1"/>
                  </a:solidFill>
                  <a:effectLst/>
                  <a:latin typeface="+mn-lt"/>
                </a:rPr>
                <a:t> update</a:t>
              </a:r>
            </a:p>
          </p:txBody>
        </p:sp>
      </p:grpSp>
    </p:spTree>
    <p:extLst>
      <p:ext uri="{BB962C8B-B14F-4D97-AF65-F5344CB8AC3E}">
        <p14:creationId xmlns:p14="http://schemas.microsoft.com/office/powerpoint/2010/main" val="1544238909"/>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247650" y="409575"/>
            <a:ext cx="9391650" cy="389209"/>
          </a:xfrm>
        </p:spPr>
        <p:txBody>
          <a:bodyPr/>
          <a:lstStyle/>
          <a:p>
            <a:r>
              <a:rPr lang="en-GB" dirty="0"/>
              <a:t>#Templates – Designs #Version: 18.04.2020/</a:t>
            </a:r>
            <a:r>
              <a:rPr lang="en-GB" dirty="0" err="1"/>
              <a:t>J.Fes</a:t>
            </a:r>
            <a:r>
              <a:rPr lang="en-GB" altLang="en-US" dirty="0"/>
              <a:t> </a:t>
            </a:r>
          </a:p>
        </p:txBody>
      </p:sp>
      <p:sp>
        <p:nvSpPr>
          <p:cNvPr id="4" name="Textfeld 3"/>
          <p:cNvSpPr txBox="1"/>
          <p:nvPr/>
        </p:nvSpPr>
        <p:spPr>
          <a:xfrm>
            <a:off x="6874133" y="1587298"/>
            <a:ext cx="2124236" cy="27699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l"/>
            <a:r>
              <a:rPr lang="en-GB" sz="1200">
                <a:solidFill>
                  <a:schemeClr val="tx1"/>
                </a:solidFill>
                <a:latin typeface="+mn-lt"/>
              </a:rPr>
              <a:t>XX</a:t>
            </a:r>
          </a:p>
        </p:txBody>
      </p:sp>
      <p:sp>
        <p:nvSpPr>
          <p:cNvPr id="5" name="Textfeld 4"/>
          <p:cNvSpPr txBox="1"/>
          <p:nvPr/>
        </p:nvSpPr>
        <p:spPr>
          <a:xfrm>
            <a:off x="6874133" y="1223193"/>
            <a:ext cx="2124236" cy="276999"/>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l"/>
            <a:r>
              <a:rPr lang="en-GB" sz="1200">
                <a:solidFill>
                  <a:schemeClr val="tx1"/>
                </a:solidFill>
                <a:latin typeface="+mn-lt"/>
              </a:rPr>
              <a:t>XX</a:t>
            </a:r>
          </a:p>
        </p:txBody>
      </p:sp>
      <p:sp>
        <p:nvSpPr>
          <p:cNvPr id="6" name="Textfeld 5"/>
          <p:cNvSpPr txBox="1"/>
          <p:nvPr/>
        </p:nvSpPr>
        <p:spPr>
          <a:xfrm>
            <a:off x="6874133" y="2315508"/>
            <a:ext cx="2124236"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l"/>
            <a:r>
              <a:rPr lang="en-GB" sz="1200">
                <a:solidFill>
                  <a:schemeClr val="tx1"/>
                </a:solidFill>
                <a:latin typeface="+mn-lt"/>
              </a:rPr>
              <a:t>XX</a:t>
            </a:r>
          </a:p>
        </p:txBody>
      </p:sp>
      <p:sp>
        <p:nvSpPr>
          <p:cNvPr id="7" name="Textfeld 6"/>
          <p:cNvSpPr txBox="1"/>
          <p:nvPr/>
        </p:nvSpPr>
        <p:spPr>
          <a:xfrm>
            <a:off x="6874133" y="1951403"/>
            <a:ext cx="2124236" cy="27699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GB" sz="1200">
                <a:solidFill>
                  <a:schemeClr val="tx1"/>
                </a:solidFill>
                <a:latin typeface="+mn-lt"/>
              </a:rPr>
              <a:t>XX</a:t>
            </a:r>
          </a:p>
        </p:txBody>
      </p:sp>
      <p:sp>
        <p:nvSpPr>
          <p:cNvPr id="8" name="Textfeld 7"/>
          <p:cNvSpPr txBox="1"/>
          <p:nvPr/>
        </p:nvSpPr>
        <p:spPr>
          <a:xfrm>
            <a:off x="6874133" y="3043718"/>
            <a:ext cx="2124236" cy="27699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l"/>
            <a:r>
              <a:rPr lang="en-GB" sz="1200">
                <a:solidFill>
                  <a:schemeClr val="tx1"/>
                </a:solidFill>
                <a:latin typeface="+mn-lt"/>
              </a:rPr>
              <a:t>XX</a:t>
            </a:r>
          </a:p>
        </p:txBody>
      </p:sp>
      <p:sp>
        <p:nvSpPr>
          <p:cNvPr id="9" name="Textfeld 8"/>
          <p:cNvSpPr txBox="1"/>
          <p:nvPr/>
        </p:nvSpPr>
        <p:spPr>
          <a:xfrm>
            <a:off x="6874133" y="2679613"/>
            <a:ext cx="2124236" cy="27699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l"/>
            <a:r>
              <a:rPr lang="en-GB" sz="1200">
                <a:solidFill>
                  <a:schemeClr val="tx1"/>
                </a:solidFill>
                <a:latin typeface="+mn-lt"/>
              </a:rPr>
              <a:t>XX</a:t>
            </a:r>
          </a:p>
        </p:txBody>
      </p:sp>
      <p:sp>
        <p:nvSpPr>
          <p:cNvPr id="10" name="Textfeld 9"/>
          <p:cNvSpPr txBox="1"/>
          <p:nvPr/>
        </p:nvSpPr>
        <p:spPr>
          <a:xfrm>
            <a:off x="6874133" y="3407824"/>
            <a:ext cx="2124236" cy="27699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l"/>
            <a:r>
              <a:rPr lang="en-GB" sz="1200">
                <a:solidFill>
                  <a:schemeClr val="tx1"/>
                </a:solidFill>
                <a:latin typeface="+mn-lt"/>
              </a:rPr>
              <a:t>XX</a:t>
            </a:r>
          </a:p>
        </p:txBody>
      </p:sp>
      <p:sp>
        <p:nvSpPr>
          <p:cNvPr id="11" name="Ellipse 10"/>
          <p:cNvSpPr/>
          <p:nvPr/>
        </p:nvSpPr>
        <p:spPr bwMode="auto">
          <a:xfrm>
            <a:off x="284166" y="155575"/>
            <a:ext cx="254000" cy="254000"/>
          </a:xfrm>
          <a:prstGeom prst="ellipse">
            <a:avLst/>
          </a:prstGeom>
          <a:solidFill>
            <a:srgbClr val="FFFF00"/>
          </a:solidFill>
          <a:ln w="9525" cap="flat" cmpd="sng" algn="ctr">
            <a:solidFill>
              <a:srgbClr val="FF0000"/>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trike="noStrike" cap="none" normalizeH="0">
                <a:ln>
                  <a:noFill/>
                </a:ln>
                <a:solidFill>
                  <a:schemeClr val="tx1"/>
                </a:solidFill>
                <a:effectLst/>
                <a:latin typeface="Arial"/>
              </a:rPr>
              <a:t>1</a:t>
            </a:r>
          </a:p>
        </p:txBody>
      </p:sp>
      <p:sp>
        <p:nvSpPr>
          <p:cNvPr id="12" name="Ellipse 11"/>
          <p:cNvSpPr/>
          <p:nvPr/>
        </p:nvSpPr>
        <p:spPr bwMode="auto">
          <a:xfrm>
            <a:off x="690540" y="158169"/>
            <a:ext cx="254000" cy="254000"/>
          </a:xfrm>
          <a:prstGeom prst="ellipse">
            <a:avLst/>
          </a:prstGeom>
          <a:solidFill>
            <a:srgbClr val="FFFF00"/>
          </a:solidFill>
          <a:ln w="9525" cap="flat" cmpd="sng" algn="ctr">
            <a:solidFill>
              <a:srgbClr val="FF0000"/>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trike="noStrike" cap="none" normalizeH="0">
                <a:ln>
                  <a:noFill/>
                </a:ln>
                <a:solidFill>
                  <a:schemeClr val="tx1"/>
                </a:solidFill>
                <a:effectLst/>
                <a:latin typeface="Arial"/>
              </a:rPr>
              <a:t>2</a:t>
            </a:r>
          </a:p>
        </p:txBody>
      </p:sp>
      <p:sp>
        <p:nvSpPr>
          <p:cNvPr id="16" name="Textfeld 15"/>
          <p:cNvSpPr txBox="1"/>
          <p:nvPr/>
        </p:nvSpPr>
        <p:spPr>
          <a:xfrm>
            <a:off x="4661986" y="1575241"/>
            <a:ext cx="2124236" cy="276999"/>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l"/>
            <a:r>
              <a:rPr lang="en-GB" sz="1200">
                <a:solidFill>
                  <a:schemeClr val="tx1"/>
                </a:solidFill>
                <a:latin typeface="+mn-lt"/>
              </a:rPr>
              <a:t>XX</a:t>
            </a:r>
          </a:p>
        </p:txBody>
      </p:sp>
      <p:sp>
        <p:nvSpPr>
          <p:cNvPr id="17" name="Textfeld 16"/>
          <p:cNvSpPr txBox="1"/>
          <p:nvPr/>
        </p:nvSpPr>
        <p:spPr>
          <a:xfrm>
            <a:off x="4661986" y="1223193"/>
            <a:ext cx="2124236" cy="276999"/>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l"/>
            <a:r>
              <a:rPr lang="en-GB" sz="1200">
                <a:solidFill>
                  <a:schemeClr val="bg1"/>
                </a:solidFill>
                <a:latin typeface="+mn-lt"/>
              </a:rPr>
              <a:t>XX</a:t>
            </a:r>
          </a:p>
        </p:txBody>
      </p:sp>
      <p:sp>
        <p:nvSpPr>
          <p:cNvPr id="18" name="Textfeld 17"/>
          <p:cNvSpPr txBox="1"/>
          <p:nvPr/>
        </p:nvSpPr>
        <p:spPr>
          <a:xfrm>
            <a:off x="4661986" y="2313296"/>
            <a:ext cx="2124236" cy="276999"/>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l"/>
            <a:r>
              <a:rPr lang="en-GB" sz="1200">
                <a:solidFill>
                  <a:schemeClr val="tx1"/>
                </a:solidFill>
                <a:latin typeface="+mn-lt"/>
              </a:rPr>
              <a:t>XX</a:t>
            </a:r>
          </a:p>
        </p:txBody>
      </p:sp>
      <p:sp>
        <p:nvSpPr>
          <p:cNvPr id="19" name="Textfeld 18"/>
          <p:cNvSpPr txBox="1"/>
          <p:nvPr/>
        </p:nvSpPr>
        <p:spPr>
          <a:xfrm>
            <a:off x="4661986" y="1952543"/>
            <a:ext cx="2124236" cy="27699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l"/>
            <a:r>
              <a:rPr lang="en-GB" sz="1200">
                <a:solidFill>
                  <a:schemeClr val="tx1"/>
                </a:solidFill>
                <a:latin typeface="+mn-lt"/>
              </a:rPr>
              <a:t>XX</a:t>
            </a:r>
          </a:p>
        </p:txBody>
      </p:sp>
      <p:sp>
        <p:nvSpPr>
          <p:cNvPr id="20" name="Textfeld 19"/>
          <p:cNvSpPr txBox="1"/>
          <p:nvPr/>
        </p:nvSpPr>
        <p:spPr>
          <a:xfrm>
            <a:off x="4661986" y="3040594"/>
            <a:ext cx="2124236" cy="276999"/>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pPr algn="l"/>
            <a:r>
              <a:rPr lang="en-GB" sz="1200">
                <a:solidFill>
                  <a:schemeClr val="tx1"/>
                </a:solidFill>
                <a:latin typeface="+mn-lt"/>
              </a:rPr>
              <a:t>XX</a:t>
            </a:r>
          </a:p>
        </p:txBody>
      </p:sp>
      <p:sp>
        <p:nvSpPr>
          <p:cNvPr id="21" name="Textfeld 20"/>
          <p:cNvSpPr txBox="1"/>
          <p:nvPr/>
        </p:nvSpPr>
        <p:spPr>
          <a:xfrm>
            <a:off x="4661986" y="2689162"/>
            <a:ext cx="2124236" cy="276999"/>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algn="l"/>
            <a:r>
              <a:rPr lang="en-GB" sz="1200">
                <a:solidFill>
                  <a:schemeClr val="tx1"/>
                </a:solidFill>
                <a:latin typeface="+mn-lt"/>
              </a:rPr>
              <a:t>XX</a:t>
            </a:r>
          </a:p>
        </p:txBody>
      </p:sp>
      <p:sp>
        <p:nvSpPr>
          <p:cNvPr id="22" name="Textfeld 21"/>
          <p:cNvSpPr txBox="1"/>
          <p:nvPr/>
        </p:nvSpPr>
        <p:spPr>
          <a:xfrm>
            <a:off x="4661986" y="3407825"/>
            <a:ext cx="2124236" cy="276999"/>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l"/>
            <a:r>
              <a:rPr lang="en-GB" sz="1200">
                <a:solidFill>
                  <a:schemeClr val="tx1"/>
                </a:solidFill>
                <a:latin typeface="+mn-lt"/>
              </a:rPr>
              <a:t>XX</a:t>
            </a:r>
          </a:p>
        </p:txBody>
      </p:sp>
      <p:grpSp>
        <p:nvGrpSpPr>
          <p:cNvPr id="7177" name="Gruppieren 7176">
            <a:extLst>
              <a:ext uri="{FF2B5EF4-FFF2-40B4-BE49-F238E27FC236}">
                <a16:creationId xmlns:a16="http://schemas.microsoft.com/office/drawing/2014/main" id="{0E74CAD7-85B1-4425-9C7A-E4A699376819}"/>
              </a:ext>
            </a:extLst>
          </p:cNvPr>
          <p:cNvGrpSpPr/>
          <p:nvPr/>
        </p:nvGrpSpPr>
        <p:grpSpPr>
          <a:xfrm>
            <a:off x="503168" y="3634835"/>
            <a:ext cx="1205148" cy="366606"/>
            <a:chOff x="2349810" y="7162194"/>
            <a:chExt cx="1205148" cy="366606"/>
          </a:xfrm>
        </p:grpSpPr>
        <p:sp>
          <p:nvSpPr>
            <p:cNvPr id="28" name="Flussdiagramm: Verbindungsstelle 27"/>
            <p:cNvSpPr/>
            <p:nvPr/>
          </p:nvSpPr>
          <p:spPr bwMode="auto">
            <a:xfrm>
              <a:off x="2349810" y="7409755"/>
              <a:ext cx="127000" cy="119045"/>
            </a:xfrm>
            <a:prstGeom prst="flowChartConnector">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a:ln>
                  <a:noFill/>
                </a:ln>
                <a:solidFill>
                  <a:schemeClr val="accent2"/>
                </a:solidFill>
                <a:effectLst/>
                <a:latin typeface="+mn-lt"/>
              </a:endParaRPr>
            </a:p>
          </p:txBody>
        </p:sp>
        <p:sp>
          <p:nvSpPr>
            <p:cNvPr id="29" name="Flussdiagramm: Verbindungsstelle 28"/>
            <p:cNvSpPr/>
            <p:nvPr/>
          </p:nvSpPr>
          <p:spPr bwMode="auto">
            <a:xfrm>
              <a:off x="3427958" y="7162194"/>
              <a:ext cx="127000" cy="119045"/>
            </a:xfrm>
            <a:prstGeom prst="flowChartConnector">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a:ln>
                  <a:noFill/>
                </a:ln>
                <a:solidFill>
                  <a:schemeClr val="accent2"/>
                </a:solidFill>
                <a:effectLst/>
                <a:latin typeface="+mn-lt"/>
              </a:endParaRPr>
            </a:p>
          </p:txBody>
        </p:sp>
        <p:cxnSp>
          <p:nvCxnSpPr>
            <p:cNvPr id="30" name="Gewinkelte Verbindung 29"/>
            <p:cNvCxnSpPr>
              <a:stCxn id="28" idx="6"/>
              <a:endCxn id="29" idx="2"/>
            </p:cNvCxnSpPr>
            <p:nvPr/>
          </p:nvCxnSpPr>
          <p:spPr bwMode="auto">
            <a:xfrm flipV="1">
              <a:off x="2476810" y="7221717"/>
              <a:ext cx="951148" cy="247561"/>
            </a:xfrm>
            <a:prstGeom prst="bentConnector3">
              <a:avLst>
                <a:gd name="adj1" fmla="val 50000"/>
              </a:avLst>
            </a:prstGeom>
            <a:noFill/>
            <a:ln w="12700" cap="flat" cmpd="sng" algn="ctr">
              <a:solidFill>
                <a:srgbClr val="FF0000"/>
              </a:solidFill>
              <a:prstDash val="solid"/>
              <a:round/>
              <a:headEnd type="none" w="med" len="med"/>
              <a:tailEnd type="arrow"/>
            </a:ln>
            <a:effectLst/>
          </p:spPr>
        </p:cxnSp>
      </p:grpSp>
      <p:grpSp>
        <p:nvGrpSpPr>
          <p:cNvPr id="7178" name="Gruppieren 7177">
            <a:extLst>
              <a:ext uri="{FF2B5EF4-FFF2-40B4-BE49-F238E27FC236}">
                <a16:creationId xmlns:a16="http://schemas.microsoft.com/office/drawing/2014/main" id="{23EEF573-89A8-4690-B23D-5091DC4ECC60}"/>
              </a:ext>
            </a:extLst>
          </p:cNvPr>
          <p:cNvGrpSpPr/>
          <p:nvPr/>
        </p:nvGrpSpPr>
        <p:grpSpPr>
          <a:xfrm>
            <a:off x="1903747" y="3634835"/>
            <a:ext cx="1204191" cy="366606"/>
            <a:chOff x="2413310" y="7739579"/>
            <a:chExt cx="1204191" cy="366606"/>
          </a:xfrm>
        </p:grpSpPr>
        <p:sp>
          <p:nvSpPr>
            <p:cNvPr id="31" name="Flussdiagramm: Verbindungsstelle 30"/>
            <p:cNvSpPr/>
            <p:nvPr/>
          </p:nvSpPr>
          <p:spPr bwMode="auto">
            <a:xfrm>
              <a:off x="2413310" y="7987140"/>
              <a:ext cx="127000" cy="119045"/>
            </a:xfrm>
            <a:prstGeom prst="flowChartConnector">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a:ln>
                  <a:noFill/>
                </a:ln>
                <a:solidFill>
                  <a:schemeClr val="accent2"/>
                </a:solidFill>
                <a:effectLst/>
                <a:latin typeface="+mn-lt"/>
              </a:endParaRPr>
            </a:p>
          </p:txBody>
        </p:sp>
        <p:sp>
          <p:nvSpPr>
            <p:cNvPr id="32" name="Flussdiagramm: Verbindungsstelle 31"/>
            <p:cNvSpPr/>
            <p:nvPr/>
          </p:nvSpPr>
          <p:spPr bwMode="auto">
            <a:xfrm>
              <a:off x="3490501" y="7739579"/>
              <a:ext cx="127000" cy="119045"/>
            </a:xfrm>
            <a:prstGeom prst="flowChartConnector">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a:ln>
                  <a:noFill/>
                </a:ln>
                <a:solidFill>
                  <a:schemeClr val="accent2"/>
                </a:solidFill>
                <a:effectLst/>
                <a:latin typeface="+mn-lt"/>
              </a:endParaRPr>
            </a:p>
          </p:txBody>
        </p:sp>
        <p:cxnSp>
          <p:nvCxnSpPr>
            <p:cNvPr id="33" name="Gewinkelte Verbindung 32"/>
            <p:cNvCxnSpPr>
              <a:stCxn id="31" idx="6"/>
              <a:endCxn id="32" idx="2"/>
            </p:cNvCxnSpPr>
            <p:nvPr/>
          </p:nvCxnSpPr>
          <p:spPr bwMode="auto">
            <a:xfrm flipV="1">
              <a:off x="2540310" y="7799102"/>
              <a:ext cx="950191" cy="247561"/>
            </a:xfrm>
            <a:prstGeom prst="bentConnector3">
              <a:avLst>
                <a:gd name="adj1" fmla="val 50000"/>
              </a:avLst>
            </a:prstGeom>
            <a:noFill/>
            <a:ln w="12700" cap="flat" cmpd="sng" algn="ctr">
              <a:solidFill>
                <a:srgbClr val="FF0000"/>
              </a:solidFill>
              <a:prstDash val="solid"/>
              <a:round/>
              <a:headEnd type="arrow" w="med" len="med"/>
              <a:tailEnd type="none" w="med" len="med"/>
            </a:ln>
            <a:effectLst/>
          </p:spPr>
        </p:cxnSp>
      </p:grpSp>
      <p:grpSp>
        <p:nvGrpSpPr>
          <p:cNvPr id="7174" name="Gruppieren 7173">
            <a:extLst>
              <a:ext uri="{FF2B5EF4-FFF2-40B4-BE49-F238E27FC236}">
                <a16:creationId xmlns:a16="http://schemas.microsoft.com/office/drawing/2014/main" id="{BACD5170-7706-4B92-9F95-6E9EB36AED4B}"/>
              </a:ext>
            </a:extLst>
          </p:cNvPr>
          <p:cNvGrpSpPr/>
          <p:nvPr/>
        </p:nvGrpSpPr>
        <p:grpSpPr>
          <a:xfrm>
            <a:off x="503168" y="4150906"/>
            <a:ext cx="1152519" cy="385304"/>
            <a:chOff x="4170261" y="7020422"/>
            <a:chExt cx="1152519" cy="385304"/>
          </a:xfrm>
        </p:grpSpPr>
        <p:sp>
          <p:nvSpPr>
            <p:cNvPr id="34" name="Flussdiagramm: Verbindungsstelle 33"/>
            <p:cNvSpPr/>
            <p:nvPr/>
          </p:nvSpPr>
          <p:spPr bwMode="auto">
            <a:xfrm>
              <a:off x="5195780" y="7286681"/>
              <a:ext cx="127000" cy="119045"/>
            </a:xfrm>
            <a:prstGeom prst="flowChartConnector">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a:ln>
                  <a:noFill/>
                </a:ln>
                <a:solidFill>
                  <a:schemeClr val="accent2"/>
                </a:solidFill>
                <a:effectLst/>
                <a:latin typeface="+mn-lt"/>
              </a:endParaRPr>
            </a:p>
          </p:txBody>
        </p:sp>
        <p:sp>
          <p:nvSpPr>
            <p:cNvPr id="35" name="Flussdiagramm: Verbindungsstelle 34"/>
            <p:cNvSpPr/>
            <p:nvPr/>
          </p:nvSpPr>
          <p:spPr bwMode="auto">
            <a:xfrm>
              <a:off x="4170261" y="7020422"/>
              <a:ext cx="127000" cy="119045"/>
            </a:xfrm>
            <a:prstGeom prst="flowChartConnector">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a:ln>
                  <a:noFill/>
                </a:ln>
                <a:solidFill>
                  <a:schemeClr val="accent2"/>
                </a:solidFill>
                <a:effectLst/>
                <a:latin typeface="+mn-lt"/>
              </a:endParaRPr>
            </a:p>
          </p:txBody>
        </p:sp>
        <p:cxnSp>
          <p:nvCxnSpPr>
            <p:cNvPr id="36" name="Gewinkelte Verbindung 35"/>
            <p:cNvCxnSpPr>
              <a:cxnSpLocks/>
              <a:stCxn id="34" idx="2"/>
              <a:endCxn id="35" idx="6"/>
            </p:cNvCxnSpPr>
            <p:nvPr/>
          </p:nvCxnSpPr>
          <p:spPr bwMode="auto">
            <a:xfrm rot="10800000">
              <a:off x="4297262" y="7079946"/>
              <a:ext cx="898519" cy="266259"/>
            </a:xfrm>
            <a:prstGeom prst="bentConnector3">
              <a:avLst>
                <a:gd name="adj1" fmla="val 50000"/>
              </a:avLst>
            </a:prstGeom>
            <a:noFill/>
            <a:ln w="12700" cap="flat" cmpd="sng" algn="ctr">
              <a:solidFill>
                <a:srgbClr val="FF0000"/>
              </a:solidFill>
              <a:prstDash val="solid"/>
              <a:round/>
              <a:headEnd type="none" w="med" len="med"/>
              <a:tailEnd type="arrow"/>
            </a:ln>
            <a:effectLst/>
          </p:spPr>
        </p:cxnSp>
      </p:grpSp>
      <p:grpSp>
        <p:nvGrpSpPr>
          <p:cNvPr id="7179" name="Gruppieren 7178">
            <a:extLst>
              <a:ext uri="{FF2B5EF4-FFF2-40B4-BE49-F238E27FC236}">
                <a16:creationId xmlns:a16="http://schemas.microsoft.com/office/drawing/2014/main" id="{82B2DEEB-BBBE-4AAC-A7BF-44B63C2AD225}"/>
              </a:ext>
            </a:extLst>
          </p:cNvPr>
          <p:cNvGrpSpPr/>
          <p:nvPr/>
        </p:nvGrpSpPr>
        <p:grpSpPr>
          <a:xfrm>
            <a:off x="1905748" y="4193551"/>
            <a:ext cx="1203077" cy="563907"/>
            <a:chOff x="4176301" y="7680057"/>
            <a:chExt cx="1203077" cy="563907"/>
          </a:xfrm>
        </p:grpSpPr>
        <p:sp>
          <p:nvSpPr>
            <p:cNvPr id="37" name="Flussdiagramm: Verbindungsstelle 36"/>
            <p:cNvSpPr/>
            <p:nvPr/>
          </p:nvSpPr>
          <p:spPr bwMode="auto">
            <a:xfrm>
              <a:off x="5252378" y="8124919"/>
              <a:ext cx="127000" cy="119045"/>
            </a:xfrm>
            <a:prstGeom prst="flowChartConnector">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a:ln>
                  <a:noFill/>
                </a:ln>
                <a:solidFill>
                  <a:schemeClr val="accent2"/>
                </a:solidFill>
                <a:effectLst/>
                <a:latin typeface="+mn-lt"/>
              </a:endParaRPr>
            </a:p>
          </p:txBody>
        </p:sp>
        <p:sp>
          <p:nvSpPr>
            <p:cNvPr id="38" name="Flussdiagramm: Verbindungsstelle 37"/>
            <p:cNvSpPr/>
            <p:nvPr/>
          </p:nvSpPr>
          <p:spPr bwMode="auto">
            <a:xfrm>
              <a:off x="4176301" y="7680057"/>
              <a:ext cx="127000" cy="119045"/>
            </a:xfrm>
            <a:prstGeom prst="flowChartConnector">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a:ln>
                  <a:noFill/>
                </a:ln>
                <a:solidFill>
                  <a:schemeClr val="accent2"/>
                </a:solidFill>
                <a:effectLst/>
                <a:latin typeface="+mn-lt"/>
              </a:endParaRPr>
            </a:p>
          </p:txBody>
        </p:sp>
        <p:cxnSp>
          <p:nvCxnSpPr>
            <p:cNvPr id="39" name="Gewinkelte Verbindung 38"/>
            <p:cNvCxnSpPr>
              <a:cxnSpLocks/>
              <a:stCxn id="37" idx="0"/>
              <a:endCxn id="38" idx="4"/>
            </p:cNvCxnSpPr>
            <p:nvPr/>
          </p:nvCxnSpPr>
          <p:spPr bwMode="auto">
            <a:xfrm rot="16200000" flipV="1">
              <a:off x="4614932" y="7423972"/>
              <a:ext cx="325817" cy="1076077"/>
            </a:xfrm>
            <a:prstGeom prst="bentConnector3">
              <a:avLst>
                <a:gd name="adj1" fmla="val 50000"/>
              </a:avLst>
            </a:prstGeom>
            <a:noFill/>
            <a:ln w="12700" cap="flat" cmpd="sng" algn="ctr">
              <a:solidFill>
                <a:srgbClr val="FF0000"/>
              </a:solidFill>
              <a:prstDash val="solid"/>
              <a:round/>
              <a:headEnd type="arrow" w="med" len="med"/>
              <a:tailEnd type="none" w="med" len="med"/>
            </a:ln>
            <a:effectLst/>
          </p:spPr>
        </p:cxnSp>
      </p:grpSp>
      <p:graphicFrame>
        <p:nvGraphicFramePr>
          <p:cNvPr id="52" name="Object 7">
            <a:extLst>
              <a:ext uri="{FF2B5EF4-FFF2-40B4-BE49-F238E27FC236}">
                <a16:creationId xmlns:a16="http://schemas.microsoft.com/office/drawing/2014/main" id="{B65DA397-BE1B-43E0-BD9F-6115A85C755C}"/>
              </a:ext>
            </a:extLst>
          </p:cNvPr>
          <p:cNvGraphicFramePr>
            <a:graphicFrameLocks noChangeAspect="1"/>
          </p:cNvGraphicFramePr>
          <p:nvPr/>
        </p:nvGraphicFramePr>
        <p:xfrm>
          <a:off x="470302" y="2517350"/>
          <a:ext cx="304800" cy="304800"/>
        </p:xfrm>
        <a:graphic>
          <a:graphicData uri="http://schemas.openxmlformats.org/presentationml/2006/ole">
            <mc:AlternateContent xmlns:mc="http://schemas.openxmlformats.org/markup-compatibility/2006">
              <mc:Choice xmlns:v="urn:schemas-microsoft-com:vml" Requires="v">
                <p:oleObj spid="_x0000_s6146" name="Photo Editor Photo" r:id="rId4" imgW="304923" imgH="304923" progId="MSPhotoEd.3">
                  <p:embed/>
                </p:oleObj>
              </mc:Choice>
              <mc:Fallback>
                <p:oleObj name="Photo Editor Photo" r:id="rId4" imgW="304923" imgH="304923" progId="MSPhotoEd.3">
                  <p:embed/>
                  <p:pic>
                    <p:nvPicPr>
                      <p:cNvPr id="52" name="Object 7">
                        <a:extLst>
                          <a:ext uri="{FF2B5EF4-FFF2-40B4-BE49-F238E27FC236}">
                            <a16:creationId xmlns:a16="http://schemas.microsoft.com/office/drawing/2014/main" id="{B65DA397-BE1B-43E0-BD9F-6115A85C755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0302" y="2517350"/>
                        <a:ext cx="304800" cy="304800"/>
                      </a:xfrm>
                      <a:prstGeom prst="rect">
                        <a:avLst/>
                      </a:prstGeom>
                      <a:noFill/>
                      <a:ln>
                        <a:noFill/>
                      </a:ln>
                      <a:effectLst/>
                    </p:spPr>
                  </p:pic>
                </p:oleObj>
              </mc:Fallback>
            </mc:AlternateContent>
          </a:graphicData>
        </a:graphic>
      </p:graphicFrame>
      <p:pic>
        <p:nvPicPr>
          <p:cNvPr id="53" name="Picture 8" descr="wichtig">
            <a:extLst>
              <a:ext uri="{FF2B5EF4-FFF2-40B4-BE49-F238E27FC236}">
                <a16:creationId xmlns:a16="http://schemas.microsoft.com/office/drawing/2014/main" id="{AF321A40-AEC2-40C5-8A4D-3E8A5BD9FC5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9848" y="2538925"/>
            <a:ext cx="331788"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Rectangle 9">
            <a:extLst>
              <a:ext uri="{FF2B5EF4-FFF2-40B4-BE49-F238E27FC236}">
                <a16:creationId xmlns:a16="http://schemas.microsoft.com/office/drawing/2014/main" id="{C4CCD1FC-7C4D-4BB7-9529-E42432E922C1}"/>
              </a:ext>
            </a:extLst>
          </p:cNvPr>
          <p:cNvSpPr>
            <a:spLocks noChangeArrowheads="1"/>
          </p:cNvSpPr>
          <p:nvPr/>
        </p:nvSpPr>
        <p:spPr bwMode="auto">
          <a:xfrm>
            <a:off x="399762" y="2017693"/>
            <a:ext cx="3682598" cy="400110"/>
          </a:xfrm>
          <a:prstGeom prst="rect">
            <a:avLst/>
          </a:prstGeom>
          <a:ln/>
        </p:spPr>
        <p:style>
          <a:lnRef idx="1">
            <a:schemeClr val="dk1"/>
          </a:lnRef>
          <a:fillRef idx="2">
            <a:schemeClr val="dk1"/>
          </a:fillRef>
          <a:effectRef idx="1">
            <a:schemeClr val="dk1"/>
          </a:effectRef>
          <a:fontRef idx="minor">
            <a:schemeClr val="dk1"/>
          </a:fontRef>
        </p:style>
        <p:txBody>
          <a:bodyPr wrap="square" lIns="90000" tIns="0" rIns="0" bIns="0">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l" eaLnBrk="1" hangingPunct="1"/>
            <a:r>
              <a:rPr lang="en-GB" altLang="en-US" sz="2600" dirty="0">
                <a:solidFill>
                  <a:schemeClr val="tx1"/>
                </a:solidFill>
              </a:rPr>
              <a:t># Standard Symbols</a:t>
            </a:r>
          </a:p>
        </p:txBody>
      </p:sp>
      <p:sp>
        <p:nvSpPr>
          <p:cNvPr id="55" name="Textfeld 54">
            <a:extLst>
              <a:ext uri="{FF2B5EF4-FFF2-40B4-BE49-F238E27FC236}">
                <a16:creationId xmlns:a16="http://schemas.microsoft.com/office/drawing/2014/main" id="{0434A18A-62C2-4275-A11F-3772502C0043}"/>
              </a:ext>
            </a:extLst>
          </p:cNvPr>
          <p:cNvSpPr txBox="1"/>
          <p:nvPr/>
        </p:nvSpPr>
        <p:spPr>
          <a:xfrm>
            <a:off x="408790" y="1631028"/>
            <a:ext cx="504000" cy="257369"/>
          </a:xfrm>
          <a:prstGeom prst="rect">
            <a:avLst/>
          </a:prstGeom>
        </p:spPr>
        <p:style>
          <a:lnRef idx="1">
            <a:schemeClr val="accent2"/>
          </a:lnRef>
          <a:fillRef idx="2">
            <a:schemeClr val="accent2"/>
          </a:fillRef>
          <a:effectRef idx="1">
            <a:schemeClr val="accent2"/>
          </a:effectRef>
          <a:fontRef idx="minor">
            <a:schemeClr val="dk1"/>
          </a:fontRef>
        </p:style>
        <p:txBody>
          <a:bodyPr wrap="square" lIns="36000" tIns="36000" rIns="36000" bIns="36000" rtlCol="0" anchor="ctr">
            <a:spAutoFit/>
          </a:bodyPr>
          <a:lstStyle/>
          <a:p>
            <a:r>
              <a:rPr lang="en-GB" sz="1200">
                <a:solidFill>
                  <a:schemeClr val="tx1"/>
                </a:solidFill>
                <a:latin typeface="+mn-lt"/>
              </a:rPr>
              <a:t>OK</a:t>
            </a:r>
          </a:p>
        </p:txBody>
      </p:sp>
      <p:sp>
        <p:nvSpPr>
          <p:cNvPr id="56" name="Textfeld 55">
            <a:extLst>
              <a:ext uri="{FF2B5EF4-FFF2-40B4-BE49-F238E27FC236}">
                <a16:creationId xmlns:a16="http://schemas.microsoft.com/office/drawing/2014/main" id="{64ADFAE3-C820-49DA-9871-DFED66CA5EAE}"/>
              </a:ext>
            </a:extLst>
          </p:cNvPr>
          <p:cNvSpPr txBox="1"/>
          <p:nvPr/>
        </p:nvSpPr>
        <p:spPr>
          <a:xfrm>
            <a:off x="1002881" y="1626389"/>
            <a:ext cx="504000" cy="257369"/>
          </a:xfrm>
          <a:prstGeom prst="rect">
            <a:avLst/>
          </a:prstGeom>
        </p:spPr>
        <p:style>
          <a:lnRef idx="1">
            <a:schemeClr val="accent6"/>
          </a:lnRef>
          <a:fillRef idx="2">
            <a:schemeClr val="accent6"/>
          </a:fillRef>
          <a:effectRef idx="1">
            <a:schemeClr val="accent6"/>
          </a:effectRef>
          <a:fontRef idx="minor">
            <a:schemeClr val="dk1"/>
          </a:fontRef>
        </p:style>
        <p:txBody>
          <a:bodyPr wrap="square" lIns="36000" tIns="36000" rIns="36000" bIns="36000" rtlCol="0" anchor="ctr">
            <a:spAutoFit/>
          </a:bodyPr>
          <a:lstStyle/>
          <a:p>
            <a:r>
              <a:rPr lang="en-GB" sz="1200">
                <a:solidFill>
                  <a:schemeClr val="tx1"/>
                </a:solidFill>
                <a:latin typeface="+mn-lt"/>
              </a:rPr>
              <a:t>WRN</a:t>
            </a:r>
          </a:p>
        </p:txBody>
      </p:sp>
      <p:sp>
        <p:nvSpPr>
          <p:cNvPr id="57" name="Textfeld 56">
            <a:extLst>
              <a:ext uri="{FF2B5EF4-FFF2-40B4-BE49-F238E27FC236}">
                <a16:creationId xmlns:a16="http://schemas.microsoft.com/office/drawing/2014/main" id="{A26D6A6E-BADC-434E-B969-858ADAF16E9B}"/>
              </a:ext>
            </a:extLst>
          </p:cNvPr>
          <p:cNvSpPr txBox="1"/>
          <p:nvPr/>
        </p:nvSpPr>
        <p:spPr>
          <a:xfrm>
            <a:off x="1619997" y="1631027"/>
            <a:ext cx="504000" cy="257369"/>
          </a:xfrm>
          <a:prstGeom prst="rect">
            <a:avLst/>
          </a:prstGeom>
        </p:spPr>
        <p:style>
          <a:lnRef idx="1">
            <a:schemeClr val="accent1"/>
          </a:lnRef>
          <a:fillRef idx="2">
            <a:schemeClr val="accent1"/>
          </a:fillRef>
          <a:effectRef idx="1">
            <a:schemeClr val="accent1"/>
          </a:effectRef>
          <a:fontRef idx="minor">
            <a:schemeClr val="dk1"/>
          </a:fontRef>
        </p:style>
        <p:txBody>
          <a:bodyPr wrap="square" lIns="36000" tIns="36000" rIns="36000" bIns="36000" rtlCol="0" anchor="ctr">
            <a:spAutoFit/>
          </a:bodyPr>
          <a:lstStyle>
            <a:defPPr>
              <a:defRPr lang="en-US"/>
            </a:defPPr>
            <a:lvl1pPr algn="l">
              <a:defRPr sz="1200">
                <a:solidFill>
                  <a:schemeClr val="tx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lgn="ctr"/>
            <a:r>
              <a:rPr lang="en-GB"/>
              <a:t>ERR</a:t>
            </a:r>
          </a:p>
        </p:txBody>
      </p:sp>
      <p:sp>
        <p:nvSpPr>
          <p:cNvPr id="58" name="Rectangle 9">
            <a:extLst>
              <a:ext uri="{FF2B5EF4-FFF2-40B4-BE49-F238E27FC236}">
                <a16:creationId xmlns:a16="http://schemas.microsoft.com/office/drawing/2014/main" id="{ED6EFF67-1AFC-4555-9682-8AEAAB789DD2}"/>
              </a:ext>
            </a:extLst>
          </p:cNvPr>
          <p:cNvSpPr>
            <a:spLocks noChangeArrowheads="1"/>
          </p:cNvSpPr>
          <p:nvPr/>
        </p:nvSpPr>
        <p:spPr bwMode="auto">
          <a:xfrm>
            <a:off x="399762" y="1134963"/>
            <a:ext cx="3682598" cy="400110"/>
          </a:xfrm>
          <a:prstGeom prst="rect">
            <a:avLst/>
          </a:prstGeom>
          <a:ln/>
        </p:spPr>
        <p:style>
          <a:lnRef idx="1">
            <a:schemeClr val="dk1"/>
          </a:lnRef>
          <a:fillRef idx="2">
            <a:schemeClr val="dk1"/>
          </a:fillRef>
          <a:effectRef idx="1">
            <a:schemeClr val="dk1"/>
          </a:effectRef>
          <a:fontRef idx="minor">
            <a:schemeClr val="dk1"/>
          </a:fontRef>
        </p:style>
        <p:txBody>
          <a:bodyPr wrap="square" lIns="90000" tIns="0" rIns="0" bIns="0">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l"/>
            <a:r>
              <a:rPr lang="en-GB" altLang="en-US" sz="2600" dirty="0">
                <a:solidFill>
                  <a:schemeClr val="tx1"/>
                </a:solidFill>
              </a:rPr>
              <a:t># Standard Labels</a:t>
            </a:r>
          </a:p>
        </p:txBody>
      </p:sp>
      <p:sp>
        <p:nvSpPr>
          <p:cNvPr id="77" name="Rectangle 9">
            <a:extLst>
              <a:ext uri="{FF2B5EF4-FFF2-40B4-BE49-F238E27FC236}">
                <a16:creationId xmlns:a16="http://schemas.microsoft.com/office/drawing/2014/main" id="{26C48259-5AA9-4596-BF9F-9BD0E859DF5E}"/>
              </a:ext>
            </a:extLst>
          </p:cNvPr>
          <p:cNvSpPr>
            <a:spLocks noChangeArrowheads="1"/>
          </p:cNvSpPr>
          <p:nvPr/>
        </p:nvSpPr>
        <p:spPr bwMode="auto">
          <a:xfrm>
            <a:off x="399762" y="3134845"/>
            <a:ext cx="3682598" cy="400110"/>
          </a:xfrm>
          <a:prstGeom prst="rect">
            <a:avLst/>
          </a:prstGeom>
          <a:ln/>
        </p:spPr>
        <p:style>
          <a:lnRef idx="1">
            <a:schemeClr val="dk1"/>
          </a:lnRef>
          <a:fillRef idx="2">
            <a:schemeClr val="dk1"/>
          </a:fillRef>
          <a:effectRef idx="1">
            <a:schemeClr val="dk1"/>
          </a:effectRef>
          <a:fontRef idx="minor">
            <a:schemeClr val="dk1"/>
          </a:fontRef>
        </p:style>
        <p:txBody>
          <a:bodyPr wrap="square" lIns="90000" tIns="0" rIns="0" bIns="0">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l"/>
            <a:r>
              <a:rPr lang="en-GB" altLang="en-US" sz="2600" dirty="0">
                <a:solidFill>
                  <a:schemeClr val="tx1"/>
                </a:solidFill>
              </a:rPr>
              <a:t># Standard Connection lines</a:t>
            </a:r>
          </a:p>
        </p:txBody>
      </p:sp>
      <p:sp>
        <p:nvSpPr>
          <p:cNvPr id="79" name="Textfeld 78">
            <a:extLst>
              <a:ext uri="{FF2B5EF4-FFF2-40B4-BE49-F238E27FC236}">
                <a16:creationId xmlns:a16="http://schemas.microsoft.com/office/drawing/2014/main" id="{D1ABDD9C-6181-4B99-B4AA-FAF03BEADBCD}"/>
              </a:ext>
            </a:extLst>
          </p:cNvPr>
          <p:cNvSpPr txBox="1"/>
          <p:nvPr/>
        </p:nvSpPr>
        <p:spPr>
          <a:xfrm>
            <a:off x="4721978" y="4391644"/>
            <a:ext cx="2124236"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l"/>
            <a:r>
              <a:rPr lang="en-GB" sz="1200">
                <a:solidFill>
                  <a:schemeClr val="tx1"/>
                </a:solidFill>
                <a:latin typeface="+mn-lt"/>
              </a:rPr>
              <a:t>Document description</a:t>
            </a:r>
          </a:p>
        </p:txBody>
      </p:sp>
      <p:sp>
        <p:nvSpPr>
          <p:cNvPr id="80" name="Rectangle 9">
            <a:extLst>
              <a:ext uri="{FF2B5EF4-FFF2-40B4-BE49-F238E27FC236}">
                <a16:creationId xmlns:a16="http://schemas.microsoft.com/office/drawing/2014/main" id="{55C27733-7D8D-45BC-99FE-EF665F24A3E4}"/>
              </a:ext>
            </a:extLst>
          </p:cNvPr>
          <p:cNvSpPr>
            <a:spLocks noChangeArrowheads="1"/>
          </p:cNvSpPr>
          <p:nvPr/>
        </p:nvSpPr>
        <p:spPr bwMode="auto">
          <a:xfrm>
            <a:off x="4694910" y="3830836"/>
            <a:ext cx="4303459" cy="400110"/>
          </a:xfrm>
          <a:prstGeom prst="rect">
            <a:avLst/>
          </a:prstGeom>
          <a:ln/>
        </p:spPr>
        <p:style>
          <a:lnRef idx="1">
            <a:schemeClr val="dk1"/>
          </a:lnRef>
          <a:fillRef idx="2">
            <a:schemeClr val="dk1"/>
          </a:fillRef>
          <a:effectRef idx="1">
            <a:schemeClr val="dk1"/>
          </a:effectRef>
          <a:fontRef idx="minor">
            <a:schemeClr val="dk1"/>
          </a:fontRef>
        </p:style>
        <p:txBody>
          <a:bodyPr wrap="square" lIns="90000" tIns="0" rIns="0" bIns="0">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l"/>
            <a:r>
              <a:rPr lang="en-GB" altLang="en-US" sz="2600" dirty="0">
                <a:solidFill>
                  <a:schemeClr val="tx1"/>
                </a:solidFill>
              </a:rPr>
              <a:t># Colour coding</a:t>
            </a:r>
          </a:p>
        </p:txBody>
      </p:sp>
      <p:sp>
        <p:nvSpPr>
          <p:cNvPr id="81" name="Textfeld 80">
            <a:extLst>
              <a:ext uri="{FF2B5EF4-FFF2-40B4-BE49-F238E27FC236}">
                <a16:creationId xmlns:a16="http://schemas.microsoft.com/office/drawing/2014/main" id="{FEC73211-47E3-4454-8F42-D78CABEEA8B7}"/>
              </a:ext>
            </a:extLst>
          </p:cNvPr>
          <p:cNvSpPr txBox="1"/>
          <p:nvPr/>
        </p:nvSpPr>
        <p:spPr>
          <a:xfrm>
            <a:off x="4726238" y="5286528"/>
            <a:ext cx="2124236" cy="276999"/>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l"/>
            <a:r>
              <a:rPr lang="en-GB" sz="1200">
                <a:solidFill>
                  <a:schemeClr val="tx1"/>
                </a:solidFill>
              </a:rPr>
              <a:t>Isssue description</a:t>
            </a:r>
            <a:endParaRPr lang="en-GB" sz="1200">
              <a:solidFill>
                <a:schemeClr val="tx1"/>
              </a:solidFill>
              <a:latin typeface="+mn-lt"/>
            </a:endParaRPr>
          </a:p>
        </p:txBody>
      </p:sp>
      <p:sp>
        <p:nvSpPr>
          <p:cNvPr id="83" name="Textfeld 82">
            <a:extLst>
              <a:ext uri="{FF2B5EF4-FFF2-40B4-BE49-F238E27FC236}">
                <a16:creationId xmlns:a16="http://schemas.microsoft.com/office/drawing/2014/main" id="{13FB347A-4CCD-4AC2-B289-128A28764C1F}"/>
              </a:ext>
            </a:extLst>
          </p:cNvPr>
          <p:cNvSpPr txBox="1"/>
          <p:nvPr/>
        </p:nvSpPr>
        <p:spPr>
          <a:xfrm>
            <a:off x="4721978" y="5675685"/>
            <a:ext cx="2124236" cy="27699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l"/>
            <a:r>
              <a:rPr lang="en-GB" sz="1200">
                <a:solidFill>
                  <a:schemeClr val="tx1"/>
                </a:solidFill>
                <a:latin typeface="+mn-lt"/>
              </a:rPr>
              <a:t>#ToDo description</a:t>
            </a:r>
          </a:p>
        </p:txBody>
      </p:sp>
      <p:sp>
        <p:nvSpPr>
          <p:cNvPr id="84" name="Textfeld 83">
            <a:extLst>
              <a:ext uri="{FF2B5EF4-FFF2-40B4-BE49-F238E27FC236}">
                <a16:creationId xmlns:a16="http://schemas.microsoft.com/office/drawing/2014/main" id="{27497C7E-2FF2-4E72-B5C5-EA922DAF2F29}"/>
              </a:ext>
            </a:extLst>
          </p:cNvPr>
          <p:cNvSpPr txBox="1"/>
          <p:nvPr/>
        </p:nvSpPr>
        <p:spPr>
          <a:xfrm>
            <a:off x="4721978" y="6095929"/>
            <a:ext cx="2124236" cy="27699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GB" sz="1200">
                <a:solidFill>
                  <a:schemeClr val="tx1"/>
                </a:solidFill>
                <a:latin typeface="+mn-lt"/>
              </a:rPr>
              <a:t>#Done desctprion</a:t>
            </a:r>
          </a:p>
        </p:txBody>
      </p:sp>
      <p:sp>
        <p:nvSpPr>
          <p:cNvPr id="75" name="Ellipse 74">
            <a:extLst>
              <a:ext uri="{FF2B5EF4-FFF2-40B4-BE49-F238E27FC236}">
                <a16:creationId xmlns:a16="http://schemas.microsoft.com/office/drawing/2014/main" id="{A9D95FCD-D34A-4AC8-BA2D-1C39907FDD36}"/>
              </a:ext>
            </a:extLst>
          </p:cNvPr>
          <p:cNvSpPr/>
          <p:nvPr/>
        </p:nvSpPr>
        <p:spPr bwMode="auto">
          <a:xfrm>
            <a:off x="1243373" y="155575"/>
            <a:ext cx="254000" cy="254000"/>
          </a:xfrm>
          <a:prstGeom prst="ellipse">
            <a:avLst/>
          </a:prstGeom>
          <a:solidFill>
            <a:srgbClr val="FFFF00"/>
          </a:solidFill>
          <a:ln w="9525" cap="flat" cmpd="sng" algn="ctr">
            <a:solidFill>
              <a:srgbClr val="FF0000"/>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trike="noStrike" cap="none" normalizeH="0" dirty="0">
                <a:ln>
                  <a:noFill/>
                </a:ln>
                <a:solidFill>
                  <a:schemeClr val="tx1"/>
                </a:solidFill>
                <a:effectLst/>
                <a:latin typeface="Arial"/>
              </a:rPr>
              <a:t>1*</a:t>
            </a:r>
          </a:p>
        </p:txBody>
      </p:sp>
      <p:sp>
        <p:nvSpPr>
          <p:cNvPr id="76" name="Ellipse 75">
            <a:extLst>
              <a:ext uri="{FF2B5EF4-FFF2-40B4-BE49-F238E27FC236}">
                <a16:creationId xmlns:a16="http://schemas.microsoft.com/office/drawing/2014/main" id="{2D769AB2-0F88-4247-BC48-D1BDBCBC9C29}"/>
              </a:ext>
            </a:extLst>
          </p:cNvPr>
          <p:cNvSpPr/>
          <p:nvPr/>
        </p:nvSpPr>
        <p:spPr bwMode="auto">
          <a:xfrm>
            <a:off x="1649747" y="158169"/>
            <a:ext cx="254000" cy="254000"/>
          </a:xfrm>
          <a:prstGeom prst="ellipse">
            <a:avLst/>
          </a:prstGeom>
          <a:solidFill>
            <a:srgbClr val="FFFF00"/>
          </a:solidFill>
          <a:ln w="9525" cap="flat" cmpd="sng" algn="ctr">
            <a:solidFill>
              <a:srgbClr val="FF0000"/>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trike="noStrike" cap="none" normalizeH="0" dirty="0">
                <a:ln>
                  <a:noFill/>
                </a:ln>
                <a:solidFill>
                  <a:schemeClr val="tx1"/>
                </a:solidFill>
                <a:effectLst/>
                <a:latin typeface="Arial"/>
              </a:rPr>
              <a:t>2*</a:t>
            </a:r>
          </a:p>
        </p:txBody>
      </p:sp>
      <p:sp>
        <p:nvSpPr>
          <p:cNvPr id="82" name="Oval 292">
            <a:extLst>
              <a:ext uri="{FF2B5EF4-FFF2-40B4-BE49-F238E27FC236}">
                <a16:creationId xmlns:a16="http://schemas.microsoft.com/office/drawing/2014/main" id="{B913459B-C40E-4EB3-BA20-1753DD99C817}"/>
              </a:ext>
            </a:extLst>
          </p:cNvPr>
          <p:cNvSpPr>
            <a:spLocks noChangeArrowheads="1"/>
          </p:cNvSpPr>
          <p:nvPr/>
        </p:nvSpPr>
        <p:spPr bwMode="auto">
          <a:xfrm>
            <a:off x="2097416" y="82499"/>
            <a:ext cx="444165" cy="386270"/>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0"/>
              </a:spcBef>
            </a:pPr>
            <a:r>
              <a:rPr lang="de-DE" altLang="de-DE" sz="2000" b="1" dirty="0">
                <a:solidFill>
                  <a:srgbClr val="000000"/>
                </a:solidFill>
              </a:rPr>
              <a:t>P1</a:t>
            </a:r>
            <a:endParaRPr lang="en-US" altLang="de-DE" sz="2000" b="1" dirty="0">
              <a:solidFill>
                <a:srgbClr val="000000"/>
              </a:solidFill>
            </a:endParaRPr>
          </a:p>
        </p:txBody>
      </p:sp>
      <p:sp>
        <p:nvSpPr>
          <p:cNvPr id="85" name="Textfeld 84">
            <a:extLst>
              <a:ext uri="{FF2B5EF4-FFF2-40B4-BE49-F238E27FC236}">
                <a16:creationId xmlns:a16="http://schemas.microsoft.com/office/drawing/2014/main" id="{B902AA46-BCCF-485E-9E3E-9052976E520D}"/>
              </a:ext>
            </a:extLst>
          </p:cNvPr>
          <p:cNvSpPr txBox="1"/>
          <p:nvPr/>
        </p:nvSpPr>
        <p:spPr>
          <a:xfrm>
            <a:off x="8734426" y="6339603"/>
            <a:ext cx="1133474" cy="226591"/>
          </a:xfrm>
          <a:prstGeom prst="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wrap="square" lIns="36000" tIns="36000" rIns="36000" bIns="36000" rtlCol="0">
            <a:spAutoFit/>
          </a:bodyPr>
          <a:lstStyle/>
          <a:p>
            <a:pPr algn="r"/>
            <a:r>
              <a:rPr lang="en-GB" dirty="0" err="1">
                <a:solidFill>
                  <a:schemeClr val="tx1"/>
                </a:solidFill>
                <a:latin typeface="+mn-lt"/>
              </a:rPr>
              <a:t>LUp:Date</a:t>
            </a:r>
            <a:r>
              <a:rPr lang="en-GB" dirty="0">
                <a:solidFill>
                  <a:schemeClr val="tx1"/>
                </a:solidFill>
                <a:latin typeface="+mn-lt"/>
              </a:rPr>
              <a:t>/User</a:t>
            </a:r>
          </a:p>
        </p:txBody>
      </p:sp>
      <p:sp>
        <p:nvSpPr>
          <p:cNvPr id="2" name="Textfeld 1">
            <a:extLst>
              <a:ext uri="{FF2B5EF4-FFF2-40B4-BE49-F238E27FC236}">
                <a16:creationId xmlns:a16="http://schemas.microsoft.com/office/drawing/2014/main" id="{BACD41E4-B375-49E2-8AB3-B3FCE52FAE90}"/>
              </a:ext>
            </a:extLst>
          </p:cNvPr>
          <p:cNvSpPr txBox="1"/>
          <p:nvPr/>
        </p:nvSpPr>
        <p:spPr>
          <a:xfrm>
            <a:off x="399762" y="5038228"/>
            <a:ext cx="3682598" cy="83099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l"/>
            <a:r>
              <a:rPr lang="de-DE" sz="1200" b="1" dirty="0">
                <a:solidFill>
                  <a:schemeClr val="tx1"/>
                </a:solidFill>
                <a:latin typeface="+mn-lt"/>
              </a:rPr>
              <a:t>Process Description:</a:t>
            </a:r>
          </a:p>
          <a:p>
            <a:pPr marL="171450" indent="-171450" algn="l">
              <a:buFont typeface="Symbol" panose="05050102010706020507" pitchFamily="18" charset="2"/>
              <a:buChar char="-"/>
            </a:pPr>
            <a:r>
              <a:rPr lang="de-DE" sz="1200" dirty="0">
                <a:solidFill>
                  <a:schemeClr val="tx1"/>
                </a:solidFill>
                <a:latin typeface="+mn-lt"/>
              </a:rPr>
              <a:t>Details </a:t>
            </a:r>
            <a:r>
              <a:rPr lang="de-DE" sz="1200" b="1" dirty="0">
                <a:solidFill>
                  <a:srgbClr val="FF0000"/>
                </a:solidFill>
                <a:latin typeface="+mn-lt"/>
              </a:rPr>
              <a:t>(1*)</a:t>
            </a:r>
            <a:r>
              <a:rPr lang="de-DE" sz="1200" dirty="0">
                <a:solidFill>
                  <a:schemeClr val="tx1"/>
                </a:solidFill>
                <a:latin typeface="+mn-lt"/>
              </a:rPr>
              <a:t> Details </a:t>
            </a:r>
            <a:r>
              <a:rPr lang="de-DE" sz="1200" b="1" dirty="0">
                <a:solidFill>
                  <a:srgbClr val="FF0000"/>
                </a:solidFill>
                <a:latin typeface="+mn-lt"/>
              </a:rPr>
              <a:t>(2*)</a:t>
            </a:r>
          </a:p>
          <a:p>
            <a:pPr marL="171450" lvl="0" indent="-171450" algn="l">
              <a:buFont typeface="Symbol" panose="05050102010706020507" pitchFamily="18" charset="2"/>
              <a:buChar char="-"/>
            </a:pPr>
            <a:r>
              <a:rPr lang="de-DE" sz="1200" dirty="0">
                <a:solidFill>
                  <a:prstClr val="black"/>
                </a:solidFill>
                <a:latin typeface="Arial"/>
              </a:rPr>
              <a:t>Details </a:t>
            </a:r>
            <a:r>
              <a:rPr lang="de-DE" sz="1200" b="1" dirty="0">
                <a:solidFill>
                  <a:srgbClr val="FF0000"/>
                </a:solidFill>
                <a:latin typeface="Arial"/>
              </a:rPr>
              <a:t>(3*)</a:t>
            </a:r>
            <a:r>
              <a:rPr lang="de-DE" sz="1200" dirty="0">
                <a:solidFill>
                  <a:prstClr val="black"/>
                </a:solidFill>
                <a:latin typeface="Arial"/>
              </a:rPr>
              <a:t> Details </a:t>
            </a:r>
            <a:r>
              <a:rPr lang="de-DE" sz="1200" b="1" dirty="0">
                <a:solidFill>
                  <a:srgbClr val="FF0000"/>
                </a:solidFill>
                <a:latin typeface="Arial"/>
              </a:rPr>
              <a:t>(4*) ….</a:t>
            </a:r>
          </a:p>
          <a:p>
            <a:pPr algn="l"/>
            <a:endParaRPr lang="de-DE" sz="1200" b="1" dirty="0">
              <a:solidFill>
                <a:srgbClr val="FF0000"/>
              </a:solidFill>
              <a:latin typeface="+mn-lt"/>
            </a:endParaRPr>
          </a:p>
        </p:txBody>
      </p:sp>
      <p:sp>
        <p:nvSpPr>
          <p:cNvPr id="3" name="Textfeld 2">
            <a:extLst>
              <a:ext uri="{FF2B5EF4-FFF2-40B4-BE49-F238E27FC236}">
                <a16:creationId xmlns:a16="http://schemas.microsoft.com/office/drawing/2014/main" id="{647BFC08-0182-4092-81A7-53E372F6E8F5}"/>
              </a:ext>
            </a:extLst>
          </p:cNvPr>
          <p:cNvSpPr txBox="1"/>
          <p:nvPr/>
        </p:nvSpPr>
        <p:spPr>
          <a:xfrm>
            <a:off x="7610044" y="5790873"/>
            <a:ext cx="1237673" cy="46166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l"/>
            <a:r>
              <a:rPr lang="de-DE" sz="1200" dirty="0" err="1">
                <a:solidFill>
                  <a:schemeClr val="tx1"/>
                </a:solidFill>
                <a:latin typeface="+mn-lt"/>
              </a:rPr>
              <a:t>LastUpdate</a:t>
            </a:r>
            <a:r>
              <a:rPr lang="de-DE" sz="1200" dirty="0">
                <a:solidFill>
                  <a:schemeClr val="tx1"/>
                </a:solidFill>
                <a:latin typeface="+mn-lt"/>
              </a:rPr>
              <a:t> Marker</a:t>
            </a:r>
          </a:p>
        </p:txBody>
      </p:sp>
      <p:cxnSp>
        <p:nvCxnSpPr>
          <p:cNvPr id="14" name="Verbinder: gewinkelt 13">
            <a:extLst>
              <a:ext uri="{FF2B5EF4-FFF2-40B4-BE49-F238E27FC236}">
                <a16:creationId xmlns:a16="http://schemas.microsoft.com/office/drawing/2014/main" id="{B9466CC2-1DF3-4D72-B2E6-AA486CA39960}"/>
              </a:ext>
            </a:extLst>
          </p:cNvPr>
          <p:cNvCxnSpPr>
            <a:cxnSpLocks/>
            <a:stCxn id="3" idx="2"/>
            <a:endCxn id="85" idx="1"/>
          </p:cNvCxnSpPr>
          <p:nvPr/>
        </p:nvCxnSpPr>
        <p:spPr bwMode="auto">
          <a:xfrm rot="16200000" flipH="1">
            <a:off x="8381473" y="6099945"/>
            <a:ext cx="200361" cy="505545"/>
          </a:xfrm>
          <a:prstGeom prst="bentConnector2">
            <a:avLst/>
          </a:prstGeom>
          <a:noFill/>
          <a:ln w="28575" cap="flat" cmpd="sng" algn="ctr">
            <a:solidFill>
              <a:srgbClr val="FF0000"/>
            </a:solidFill>
            <a:prstDash val="solid"/>
            <a:round/>
            <a:headEnd type="none" w="med" len="med"/>
            <a:tailEnd type="triangle"/>
          </a:ln>
          <a:effectLst/>
        </p:spPr>
      </p:cxnSp>
      <p:cxnSp>
        <p:nvCxnSpPr>
          <p:cNvPr id="25" name="Gerade Verbindung mit Pfeil 24">
            <a:extLst>
              <a:ext uri="{FF2B5EF4-FFF2-40B4-BE49-F238E27FC236}">
                <a16:creationId xmlns:a16="http://schemas.microsoft.com/office/drawing/2014/main" id="{EA048F29-A626-4435-A67E-B563A7E0D00D}"/>
              </a:ext>
            </a:extLst>
          </p:cNvPr>
          <p:cNvCxnSpPr>
            <a:stCxn id="79" idx="1"/>
          </p:cNvCxnSpPr>
          <p:nvPr/>
        </p:nvCxnSpPr>
        <p:spPr bwMode="auto">
          <a:xfrm flipH="1">
            <a:off x="3556000" y="4530144"/>
            <a:ext cx="1165978" cy="558742"/>
          </a:xfrm>
          <a:prstGeom prst="straightConnector1">
            <a:avLst/>
          </a:prstGeom>
          <a:ln w="19050">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59" name="Textfeld 58">
            <a:extLst>
              <a:ext uri="{FF2B5EF4-FFF2-40B4-BE49-F238E27FC236}">
                <a16:creationId xmlns:a16="http://schemas.microsoft.com/office/drawing/2014/main" id="{3279854D-1025-48DB-83BC-AAC191972ED3}"/>
              </a:ext>
            </a:extLst>
          </p:cNvPr>
          <p:cNvSpPr txBox="1"/>
          <p:nvPr/>
        </p:nvSpPr>
        <p:spPr>
          <a:xfrm>
            <a:off x="4721978" y="4779720"/>
            <a:ext cx="2124236" cy="27699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l"/>
            <a:r>
              <a:rPr lang="en-GB" sz="1200">
                <a:solidFill>
                  <a:schemeClr val="tx1"/>
                </a:solidFill>
                <a:latin typeface="+mn-lt"/>
              </a:rPr>
              <a:t>Notes description</a:t>
            </a:r>
          </a:p>
        </p:txBody>
      </p:sp>
      <p:sp>
        <p:nvSpPr>
          <p:cNvPr id="60" name="Textfeld 59">
            <a:extLst>
              <a:ext uri="{FF2B5EF4-FFF2-40B4-BE49-F238E27FC236}">
                <a16:creationId xmlns:a16="http://schemas.microsoft.com/office/drawing/2014/main" id="{205EA8F4-058A-4B63-8CAD-642CB1EEF61E}"/>
              </a:ext>
            </a:extLst>
          </p:cNvPr>
          <p:cNvSpPr txBox="1"/>
          <p:nvPr/>
        </p:nvSpPr>
        <p:spPr>
          <a:xfrm>
            <a:off x="1413411" y="5784132"/>
            <a:ext cx="3062239" cy="46166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l"/>
            <a:r>
              <a:rPr lang="en-GB" sz="1200" dirty="0">
                <a:solidFill>
                  <a:schemeClr val="tx1"/>
                </a:solidFill>
                <a:latin typeface="+mn-lt"/>
              </a:rPr>
              <a:t>Notes:</a:t>
            </a:r>
            <a:br>
              <a:rPr lang="en-GB" sz="1200" dirty="0">
                <a:solidFill>
                  <a:schemeClr val="tx1"/>
                </a:solidFill>
                <a:latin typeface="+mn-lt"/>
              </a:rPr>
            </a:br>
            <a:r>
              <a:rPr lang="en-GB" sz="1200" dirty="0">
                <a:solidFill>
                  <a:schemeClr val="tx1"/>
                </a:solidFill>
                <a:latin typeface="+mn-lt"/>
              </a:rPr>
              <a:t>This is a default note text filed </a:t>
            </a:r>
          </a:p>
        </p:txBody>
      </p:sp>
      <p:cxnSp>
        <p:nvCxnSpPr>
          <p:cNvPr id="23" name="Verbinder: gewinkelt 22">
            <a:extLst>
              <a:ext uri="{FF2B5EF4-FFF2-40B4-BE49-F238E27FC236}">
                <a16:creationId xmlns:a16="http://schemas.microsoft.com/office/drawing/2014/main" id="{63395969-F5D9-4F72-B0AE-E08A200B1210}"/>
              </a:ext>
            </a:extLst>
          </p:cNvPr>
          <p:cNvCxnSpPr>
            <a:cxnSpLocks/>
            <a:stCxn id="59" idx="1"/>
            <a:endCxn id="60" idx="0"/>
          </p:cNvCxnSpPr>
          <p:nvPr/>
        </p:nvCxnSpPr>
        <p:spPr bwMode="auto">
          <a:xfrm flipH="1">
            <a:off x="2944531" y="4918220"/>
            <a:ext cx="1777447" cy="865912"/>
          </a:xfrm>
          <a:prstGeom prst="straightConnector1">
            <a:avLst/>
          </a:prstGeom>
          <a:ln w="19050">
            <a:headEnd type="none"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1671967"/>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247650" y="409575"/>
            <a:ext cx="9391650" cy="389209"/>
          </a:xfrm>
        </p:spPr>
        <p:txBody>
          <a:bodyPr/>
          <a:lstStyle/>
          <a:p>
            <a:r>
              <a:rPr lang="en-GB" dirty="0"/>
              <a:t>#Templates – Designs #Version: 07.02.2018/</a:t>
            </a:r>
            <a:r>
              <a:rPr lang="en-GB" dirty="0" err="1"/>
              <a:t>J.Fes</a:t>
            </a:r>
            <a:r>
              <a:rPr lang="en-GB" altLang="en-US" dirty="0"/>
              <a:t> </a:t>
            </a:r>
            <a:r>
              <a:rPr lang="de-DE" dirty="0"/>
              <a:t> </a:t>
            </a:r>
            <a:endParaRPr lang="de-DE" altLang="en-US" dirty="0"/>
          </a:p>
        </p:txBody>
      </p:sp>
      <p:graphicFrame>
        <p:nvGraphicFramePr>
          <p:cNvPr id="1202238" name="Group 62"/>
          <p:cNvGraphicFramePr>
            <a:graphicFrameLocks noGrp="1"/>
          </p:cNvGraphicFramePr>
          <p:nvPr>
            <p:ph idx="4294967295"/>
          </p:nvPr>
        </p:nvGraphicFramePr>
        <p:xfrm>
          <a:off x="308484" y="1435371"/>
          <a:ext cx="8382000" cy="1658938"/>
        </p:xfrm>
        <a:graphic>
          <a:graphicData uri="http://schemas.openxmlformats.org/drawingml/2006/table">
            <a:tbl>
              <a:tblPr/>
              <a:tblGrid>
                <a:gridCol w="571733">
                  <a:extLst>
                    <a:ext uri="{9D8B030D-6E8A-4147-A177-3AD203B41FA5}">
                      <a16:colId xmlns:a16="http://schemas.microsoft.com/office/drawing/2014/main" val="20000"/>
                    </a:ext>
                  </a:extLst>
                </a:gridCol>
                <a:gridCol w="2822422">
                  <a:extLst>
                    <a:ext uri="{9D8B030D-6E8A-4147-A177-3AD203B41FA5}">
                      <a16:colId xmlns:a16="http://schemas.microsoft.com/office/drawing/2014/main" val="20001"/>
                    </a:ext>
                  </a:extLst>
                </a:gridCol>
                <a:gridCol w="4987845">
                  <a:extLst>
                    <a:ext uri="{9D8B030D-6E8A-4147-A177-3AD203B41FA5}">
                      <a16:colId xmlns:a16="http://schemas.microsoft.com/office/drawing/2014/main" val="20002"/>
                    </a:ext>
                  </a:extLst>
                </a:gridCol>
              </a:tblGrid>
              <a:tr h="287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Nr.</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Titel:</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Beschreibung </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0"/>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1</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2</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1" i="0" u="none" strike="noStrike" cap="none" normalizeH="0" baseline="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2"/>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3</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1" i="0" u="none" strike="noStrike" cap="none" normalizeH="0" baseline="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4</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1" i="0" u="none" strike="noStrike" cap="none" normalizeH="0" baseline="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4"/>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1" i="0" u="none" strike="noStrike" cap="none" normalizeH="0" baseline="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6"/>
                  </a:ext>
                </a:extLst>
              </a:tr>
            </a:tbl>
          </a:graphicData>
        </a:graphic>
      </p:graphicFrame>
      <p:graphicFrame>
        <p:nvGraphicFramePr>
          <p:cNvPr id="4" name="Group 62">
            <a:extLst>
              <a:ext uri="{FF2B5EF4-FFF2-40B4-BE49-F238E27FC236}">
                <a16:creationId xmlns:a16="http://schemas.microsoft.com/office/drawing/2014/main" id="{42268C08-EF0E-46AF-81EA-6FE3CDDEB7E5}"/>
              </a:ext>
            </a:extLst>
          </p:cNvPr>
          <p:cNvGraphicFramePr>
            <a:graphicFrameLocks/>
          </p:cNvGraphicFramePr>
          <p:nvPr/>
        </p:nvGraphicFramePr>
        <p:xfrm>
          <a:off x="308484" y="3651426"/>
          <a:ext cx="8382000" cy="1658938"/>
        </p:xfrm>
        <a:graphic>
          <a:graphicData uri="http://schemas.openxmlformats.org/drawingml/2006/table">
            <a:tbl>
              <a:tblPr/>
              <a:tblGrid>
                <a:gridCol w="571733">
                  <a:extLst>
                    <a:ext uri="{9D8B030D-6E8A-4147-A177-3AD203B41FA5}">
                      <a16:colId xmlns:a16="http://schemas.microsoft.com/office/drawing/2014/main" val="20000"/>
                    </a:ext>
                  </a:extLst>
                </a:gridCol>
                <a:gridCol w="2822422">
                  <a:extLst>
                    <a:ext uri="{9D8B030D-6E8A-4147-A177-3AD203B41FA5}">
                      <a16:colId xmlns:a16="http://schemas.microsoft.com/office/drawing/2014/main" val="20001"/>
                    </a:ext>
                  </a:extLst>
                </a:gridCol>
                <a:gridCol w="4987845">
                  <a:extLst>
                    <a:ext uri="{9D8B030D-6E8A-4147-A177-3AD203B41FA5}">
                      <a16:colId xmlns:a16="http://schemas.microsoft.com/office/drawing/2014/main" val="20002"/>
                    </a:ext>
                  </a:extLst>
                </a:gridCol>
              </a:tblGrid>
              <a:tr h="2873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900" b="1"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rPr>
                        <a:t>Pos.</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900" b="1"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rPr>
                        <a:t>Title:</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900" b="1"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rPr>
                        <a:t>Description </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0"/>
                  </a:ext>
                </a:extLst>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900" b="1" i="0" u="none" strike="noStrike" cap="none" normalizeH="0" baseline="0" noProof="0">
                          <a:ln>
                            <a:noFill/>
                          </a:ln>
                          <a:solidFill>
                            <a:schemeClr val="tx1"/>
                          </a:solidFill>
                          <a:effectLst/>
                          <a:latin typeface="Courier New" panose="02070309020205020404" pitchFamily="49" charset="0"/>
                          <a:cs typeface="Courier New" panose="02070309020205020404" pitchFamily="49" charset="0"/>
                        </a:rPr>
                        <a:t>1</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900" b="1"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rPr>
                        <a:t>xx</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900" b="0" i="0" u="none" strike="noStrike" cap="none" normalizeH="0" baseline="0" noProof="0" dirty="0" err="1">
                          <a:ln>
                            <a:noFill/>
                          </a:ln>
                          <a:solidFill>
                            <a:schemeClr val="tx1"/>
                          </a:solidFill>
                          <a:effectLst/>
                          <a:latin typeface="Courier New" panose="02070309020205020404" pitchFamily="49" charset="0"/>
                          <a:cs typeface="Courier New" panose="02070309020205020404" pitchFamily="49" charset="0"/>
                        </a:rPr>
                        <a:t>yyy</a:t>
                      </a:r>
                      <a:endParaRPr kumimoji="0" lang="en-GB" sz="900" b="0"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900" b="1" i="0" u="none" strike="noStrike" cap="none" normalizeH="0" baseline="0" noProof="0">
                          <a:ln>
                            <a:noFill/>
                          </a:ln>
                          <a:solidFill>
                            <a:schemeClr val="tx1"/>
                          </a:solidFill>
                          <a:effectLst/>
                          <a:latin typeface="Courier New" panose="02070309020205020404" pitchFamily="49" charset="0"/>
                          <a:cs typeface="Courier New" panose="02070309020205020404" pitchFamily="49" charset="0"/>
                        </a:rPr>
                        <a:t>2</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900" b="1" i="0" u="none" strike="noStrike" cap="none" normalizeH="0" baseline="0" noProof="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900" b="0" i="0" u="none" strike="noStrike" cap="none" normalizeH="0" baseline="0" noProof="0" dirty="0" err="1">
                          <a:ln>
                            <a:noFill/>
                          </a:ln>
                          <a:solidFill>
                            <a:schemeClr val="tx1"/>
                          </a:solidFill>
                          <a:effectLst/>
                          <a:latin typeface="Courier New" panose="02070309020205020404" pitchFamily="49" charset="0"/>
                          <a:cs typeface="Courier New" panose="02070309020205020404" pitchFamily="49" charset="0"/>
                        </a:rPr>
                        <a:t>yyy</a:t>
                      </a:r>
                      <a:endParaRPr kumimoji="0" lang="en-GB" sz="900" b="0"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2"/>
                  </a:ext>
                </a:extLst>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900" b="1" i="0" u="none" strike="noStrike" cap="none" normalizeH="0" baseline="0" noProof="0">
                          <a:ln>
                            <a:noFill/>
                          </a:ln>
                          <a:solidFill>
                            <a:schemeClr val="tx1"/>
                          </a:solidFill>
                          <a:effectLst/>
                          <a:latin typeface="Courier New" panose="02070309020205020404" pitchFamily="49" charset="0"/>
                          <a:cs typeface="Courier New" panose="02070309020205020404" pitchFamily="49" charset="0"/>
                        </a:rPr>
                        <a:t>3</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900" b="1" i="0" u="none" strike="noStrike" cap="none" normalizeH="0" baseline="0" noProof="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900" b="0"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900" b="1" i="0" u="none" strike="noStrike" cap="none" normalizeH="0" baseline="0" noProof="0">
                          <a:ln>
                            <a:noFill/>
                          </a:ln>
                          <a:solidFill>
                            <a:schemeClr val="tx1"/>
                          </a:solidFill>
                          <a:effectLst/>
                          <a:latin typeface="Courier New" panose="02070309020205020404" pitchFamily="49" charset="0"/>
                          <a:cs typeface="Courier New" panose="02070309020205020404" pitchFamily="49" charset="0"/>
                        </a:rPr>
                        <a:t>4</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900" b="1" i="0" u="none" strike="noStrike" cap="none" normalizeH="0" baseline="0" noProof="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900" b="0"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4"/>
                  </a:ext>
                </a:extLst>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900" b="1" i="0" u="none" strike="noStrike" cap="none" normalizeH="0" baseline="0" noProof="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900" b="1" i="0" u="none" strike="noStrike" cap="none" normalizeH="0" baseline="0" noProof="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900" b="0"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900" b="1"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900" b="1" i="0" u="none" strike="noStrike" cap="none" normalizeH="0" baseline="0" noProof="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900" b="0"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6"/>
                  </a:ext>
                </a:extLst>
              </a:tr>
            </a:tbl>
          </a:graphicData>
        </a:graphic>
      </p:graphicFrame>
      <p:sp>
        <p:nvSpPr>
          <p:cNvPr id="2" name="Textfeld 1">
            <a:extLst>
              <a:ext uri="{FF2B5EF4-FFF2-40B4-BE49-F238E27FC236}">
                <a16:creationId xmlns:a16="http://schemas.microsoft.com/office/drawing/2014/main" id="{6A9BA13F-7040-49FE-AF5D-6AE57BB58596}"/>
              </a:ext>
            </a:extLst>
          </p:cNvPr>
          <p:cNvSpPr txBox="1"/>
          <p:nvPr/>
        </p:nvSpPr>
        <p:spPr>
          <a:xfrm>
            <a:off x="308484" y="3324225"/>
            <a:ext cx="1929891"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l"/>
            <a:r>
              <a:rPr lang="de-DE" sz="1200" dirty="0">
                <a:solidFill>
                  <a:schemeClr val="tx1"/>
                </a:solidFill>
                <a:latin typeface="+mn-lt"/>
              </a:rPr>
              <a:t>.eng</a:t>
            </a:r>
          </a:p>
        </p:txBody>
      </p:sp>
      <p:sp>
        <p:nvSpPr>
          <p:cNvPr id="6" name="Textfeld 5">
            <a:extLst>
              <a:ext uri="{FF2B5EF4-FFF2-40B4-BE49-F238E27FC236}">
                <a16:creationId xmlns:a16="http://schemas.microsoft.com/office/drawing/2014/main" id="{457AD33C-1BE6-421B-9CEE-1E72E0354788}"/>
              </a:ext>
            </a:extLst>
          </p:cNvPr>
          <p:cNvSpPr txBox="1"/>
          <p:nvPr/>
        </p:nvSpPr>
        <p:spPr>
          <a:xfrm>
            <a:off x="308484" y="1066955"/>
            <a:ext cx="1929891"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l"/>
            <a:r>
              <a:rPr lang="de-DE" sz="1200" dirty="0">
                <a:solidFill>
                  <a:schemeClr val="tx1"/>
                </a:solidFill>
                <a:latin typeface="+mn-lt"/>
              </a:rPr>
              <a:t>.de</a:t>
            </a:r>
          </a:p>
        </p:txBody>
      </p:sp>
    </p:spTree>
    <p:extLst>
      <p:ext uri="{BB962C8B-B14F-4D97-AF65-F5344CB8AC3E}">
        <p14:creationId xmlns:p14="http://schemas.microsoft.com/office/powerpoint/2010/main" val="284928404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a:xfrm>
            <a:off x="276225" y="409575"/>
            <a:ext cx="9391650" cy="389209"/>
          </a:xfrm>
        </p:spPr>
        <p:txBody>
          <a:bodyPr/>
          <a:lstStyle/>
          <a:p>
            <a:pPr eaLnBrk="1" hangingPunct="1"/>
            <a:r>
              <a:rPr lang="en-GB" altLang="de-DE" dirty="0"/>
              <a:t>Task description</a:t>
            </a:r>
          </a:p>
        </p:txBody>
      </p:sp>
      <p:sp>
        <p:nvSpPr>
          <p:cNvPr id="3075" name="Rectangle 12"/>
          <p:cNvSpPr>
            <a:spLocks noGrp="1" noChangeArrowheads="1"/>
          </p:cNvSpPr>
          <p:nvPr>
            <p:ph idx="1"/>
          </p:nvPr>
        </p:nvSpPr>
        <p:spPr>
          <a:xfrm>
            <a:off x="250825" y="1037018"/>
            <a:ext cx="9407525" cy="4875823"/>
          </a:xfrm>
        </p:spPr>
        <p:txBody>
          <a:bodyPr/>
          <a:lstStyle/>
          <a:p>
            <a:pPr marL="0" indent="0">
              <a:defRPr/>
            </a:pPr>
            <a:r>
              <a:rPr lang="en-GB" sz="1400" dirty="0">
                <a:solidFill>
                  <a:srgbClr val="FF0000"/>
                </a:solidFill>
              </a:rPr>
              <a:t>Task </a:t>
            </a:r>
            <a:r>
              <a:rPr lang="en-GB" altLang="de-DE" sz="1400" dirty="0">
                <a:solidFill>
                  <a:srgbClr val="FF0000"/>
                </a:solidFill>
              </a:rPr>
              <a:t>‚Refile – #</a:t>
            </a:r>
            <a:r>
              <a:rPr lang="en-GB" altLang="de-DE" sz="1400" dirty="0" err="1">
                <a:solidFill>
                  <a:srgbClr val="FF0000"/>
                </a:solidFill>
              </a:rPr>
              <a:t>NXVer</a:t>
            </a:r>
            <a:r>
              <a:rPr lang="en-GB" altLang="de-DE" sz="1400" dirty="0">
                <a:solidFill>
                  <a:srgbClr val="FF0000"/>
                </a:solidFill>
              </a:rPr>
              <a:t>#‘ </a:t>
            </a:r>
            <a:r>
              <a:rPr lang="en-GB" sz="1400" dirty="0">
                <a:solidFill>
                  <a:srgbClr val="FF0000"/>
                </a:solidFill>
              </a:rPr>
              <a:t>:</a:t>
            </a:r>
          </a:p>
          <a:p>
            <a:pPr marL="0" indent="0">
              <a:defRPr/>
            </a:pPr>
            <a:r>
              <a:rPr lang="en-GB" sz="1400" b="0" dirty="0">
                <a:solidFill>
                  <a:srgbClr val="FF0000"/>
                </a:solidFill>
              </a:rPr>
              <a:t>Part of NX11 Upgrade project where to refile all NX Data into version NX11. For this Task all NX data has been opened and saved into NX11 version. Process has been done with NX tool ugmanager_refile_program.exe.</a:t>
            </a:r>
          </a:p>
          <a:p>
            <a:pPr marL="0" indent="0">
              <a:defRPr/>
            </a:pPr>
            <a:r>
              <a:rPr lang="en-GB" sz="1400" b="0" dirty="0">
                <a:solidFill>
                  <a:srgbClr val="FF0000"/>
                </a:solidFill>
              </a:rPr>
              <a:t> </a:t>
            </a:r>
            <a:br>
              <a:rPr lang="en-GB" sz="1400" b="0" dirty="0">
                <a:solidFill>
                  <a:srgbClr val="FF0000"/>
                </a:solidFill>
              </a:rPr>
            </a:br>
            <a:r>
              <a:rPr lang="en-GB" sz="1400" dirty="0">
                <a:solidFill>
                  <a:srgbClr val="FF0000"/>
                </a:solidFill>
              </a:rPr>
              <a:t>Through this process it is achieved that</a:t>
            </a:r>
          </a:p>
          <a:p>
            <a:pPr marL="285750" indent="-285750">
              <a:buFontTx/>
              <a:buChar char="-"/>
              <a:defRPr/>
            </a:pPr>
            <a:r>
              <a:rPr lang="en-GB" sz="1400" b="0" dirty="0">
                <a:solidFill>
                  <a:srgbClr val="FF0000"/>
                </a:solidFill>
              </a:rPr>
              <a:t>Loading of parts are faster because NX – Data are already in NX11 format</a:t>
            </a:r>
          </a:p>
          <a:p>
            <a:pPr marL="285750" indent="-285750">
              <a:buFontTx/>
              <a:buChar char="-"/>
              <a:defRPr/>
            </a:pPr>
            <a:r>
              <a:rPr lang="en-GB" sz="1400" b="0" dirty="0">
                <a:solidFill>
                  <a:srgbClr val="FF0000"/>
                </a:solidFill>
              </a:rPr>
              <a:t>Conversion of </a:t>
            </a:r>
            <a:r>
              <a:rPr lang="en-GB" sz="1400" b="0" dirty="0" err="1">
                <a:solidFill>
                  <a:srgbClr val="FF0000"/>
                </a:solidFill>
              </a:rPr>
              <a:t>Linewith</a:t>
            </a:r>
            <a:r>
              <a:rPr lang="en-GB" sz="1400" b="0" dirty="0">
                <a:solidFill>
                  <a:srgbClr val="FF0000"/>
                </a:solidFill>
              </a:rPr>
              <a:t> has been done</a:t>
            </a:r>
          </a:p>
          <a:p>
            <a:pPr marL="285750" indent="-285750">
              <a:buFontTx/>
              <a:buChar char="-"/>
              <a:defRPr/>
            </a:pPr>
            <a:r>
              <a:rPr lang="en-GB" sz="1400" b="0" dirty="0">
                <a:solidFill>
                  <a:srgbClr val="FF0000"/>
                </a:solidFill>
              </a:rPr>
              <a:t>All NX Data is saved in the new version. (</a:t>
            </a:r>
            <a:r>
              <a:rPr lang="en-GB" sz="1400" b="0" dirty="0" err="1">
                <a:solidFill>
                  <a:srgbClr val="FF0000"/>
                </a:solidFill>
              </a:rPr>
              <a:t>inc.</a:t>
            </a:r>
            <a:r>
              <a:rPr lang="en-GB" sz="1400" b="0" dirty="0">
                <a:solidFill>
                  <a:srgbClr val="FF0000"/>
                </a:solidFill>
              </a:rPr>
              <a:t> Released Data and Part-family-members)</a:t>
            </a:r>
          </a:p>
          <a:p>
            <a:pPr marL="285750" indent="-285750">
              <a:buFontTx/>
              <a:buChar char="-"/>
              <a:defRPr/>
            </a:pPr>
            <a:r>
              <a:rPr lang="en-GB" sz="1400" b="0" dirty="0">
                <a:solidFill>
                  <a:srgbClr val="FF0000"/>
                </a:solidFill>
              </a:rPr>
              <a:t>Also Replica parts has been refiled</a:t>
            </a:r>
          </a:p>
          <a:p>
            <a:pPr marL="0" indent="0">
              <a:defRPr/>
            </a:pPr>
            <a:endParaRPr lang="en-GB" sz="1400" b="0" dirty="0">
              <a:solidFill>
                <a:srgbClr val="FF0000"/>
              </a:solidFill>
            </a:endParaRPr>
          </a:p>
          <a:p>
            <a:pPr marL="0" indent="0" eaLnBrk="1" hangingPunct="1">
              <a:defRPr/>
            </a:pPr>
            <a:r>
              <a:rPr lang="en-GB" sz="1400" dirty="0">
                <a:solidFill>
                  <a:srgbClr val="FF0000"/>
                </a:solidFill>
              </a:rPr>
              <a:t>The following Software Version has been used during refile:</a:t>
            </a:r>
          </a:p>
          <a:p>
            <a:pPr marL="171450" indent="-171450">
              <a:buFontTx/>
              <a:buChar char="-"/>
              <a:defRPr/>
            </a:pPr>
            <a:r>
              <a:rPr lang="en-GB" sz="1400" b="0" dirty="0">
                <a:solidFill>
                  <a:srgbClr val="FF0000"/>
                </a:solidFill>
              </a:rPr>
              <a:t>NX ???.0.1.11 MP?, ???? </a:t>
            </a:r>
          </a:p>
          <a:p>
            <a:pPr marL="171450" indent="-171450">
              <a:buFontTx/>
              <a:buChar char="-"/>
              <a:defRPr/>
            </a:pPr>
            <a:r>
              <a:rPr lang="en-GB" sz="1400" b="0" dirty="0">
                <a:solidFill>
                  <a:srgbClr val="FF0000"/>
                </a:solidFill>
              </a:rPr>
              <a:t>TC??.?.? ??</a:t>
            </a:r>
          </a:p>
          <a:p>
            <a:pPr marL="171450" indent="-171450">
              <a:buFontTx/>
              <a:buChar char="-"/>
              <a:defRPr/>
            </a:pPr>
            <a:r>
              <a:rPr lang="en-GB" sz="1400" b="0" dirty="0" err="1">
                <a:solidFill>
                  <a:srgbClr val="FF0000"/>
                </a:solidFill>
              </a:rPr>
              <a:t>PLMJobManager</a:t>
            </a:r>
            <a:r>
              <a:rPr lang="en-GB" sz="1400" b="0" dirty="0">
                <a:solidFill>
                  <a:srgbClr val="FF0000"/>
                </a:solidFill>
              </a:rPr>
              <a:t> V3.??? (Build:??.??.????)</a:t>
            </a:r>
          </a:p>
          <a:p>
            <a:pPr marL="0" indent="0" eaLnBrk="1" hangingPunct="1">
              <a:defRPr/>
            </a:pPr>
            <a:endParaRPr lang="en-GB" sz="1400" b="0" dirty="0">
              <a:solidFill>
                <a:srgbClr val="FF0000"/>
              </a:solidFill>
            </a:endParaRPr>
          </a:p>
          <a:p>
            <a:pPr marL="0" indent="0" eaLnBrk="1" hangingPunct="1">
              <a:defRPr/>
            </a:pPr>
            <a:r>
              <a:rPr lang="en-GB" sz="1400" dirty="0">
                <a:solidFill>
                  <a:srgbClr val="FF0000"/>
                </a:solidFill>
              </a:rPr>
              <a:t>Refile has been done on following sites</a:t>
            </a:r>
          </a:p>
          <a:p>
            <a:pPr marL="171450" indent="-171450" eaLnBrk="1" hangingPunct="1">
              <a:buFontTx/>
              <a:buChar char="-"/>
              <a:defRPr/>
            </a:pPr>
            <a:r>
              <a:rPr lang="en-GB" sz="1400" b="0" dirty="0">
                <a:solidFill>
                  <a:srgbClr val="FF0000"/>
                </a:solidFill>
              </a:rPr>
              <a:t>XX using </a:t>
            </a:r>
            <a:r>
              <a:rPr lang="en-GB" sz="1400" dirty="0">
                <a:solidFill>
                  <a:srgbClr val="FF0000"/>
                </a:solidFill>
              </a:rPr>
              <a:t>3</a:t>
            </a:r>
            <a:r>
              <a:rPr lang="en-GB" sz="1400" b="0" dirty="0">
                <a:solidFill>
                  <a:srgbClr val="FF0000"/>
                </a:solidFill>
              </a:rPr>
              <a:t> Hosts with 4 Cores and 32 GB Memory</a:t>
            </a:r>
          </a:p>
          <a:p>
            <a:pPr marL="171450" indent="-171450">
              <a:buFontTx/>
              <a:buChar char="-"/>
              <a:defRPr/>
            </a:pPr>
            <a:r>
              <a:rPr lang="en-GB" sz="1400" b="0" dirty="0">
                <a:solidFill>
                  <a:srgbClr val="FF0000"/>
                </a:solidFill>
              </a:rPr>
              <a:t>XX using </a:t>
            </a:r>
            <a:r>
              <a:rPr lang="en-GB" sz="1400" dirty="0">
                <a:solidFill>
                  <a:srgbClr val="FF0000"/>
                </a:solidFill>
              </a:rPr>
              <a:t>2</a:t>
            </a:r>
            <a:r>
              <a:rPr lang="en-GB" sz="1400" b="0" dirty="0">
                <a:solidFill>
                  <a:srgbClr val="FF0000"/>
                </a:solidFill>
              </a:rPr>
              <a:t> Hosts with 4 Cores and 32 GB Memory</a:t>
            </a:r>
          </a:p>
          <a:p>
            <a:pPr marL="171450" indent="-171450">
              <a:buFontTx/>
              <a:buChar char="-"/>
              <a:defRPr/>
            </a:pPr>
            <a:r>
              <a:rPr lang="en-GB" sz="1400" b="0" dirty="0">
                <a:solidFill>
                  <a:srgbClr val="FF0000"/>
                </a:solidFill>
              </a:rPr>
              <a:t>YY using </a:t>
            </a:r>
            <a:r>
              <a:rPr lang="en-GB" sz="1400" dirty="0">
                <a:solidFill>
                  <a:srgbClr val="FF0000"/>
                </a:solidFill>
              </a:rPr>
              <a:t>6</a:t>
            </a:r>
            <a:r>
              <a:rPr lang="en-GB" sz="1400" b="0" dirty="0">
                <a:solidFill>
                  <a:srgbClr val="FF0000"/>
                </a:solidFill>
              </a:rPr>
              <a:t> Hosts with 4 Cores and 32 GB Memory + 1 for Interactive refile ‘pattern parts’ via </a:t>
            </a:r>
            <a:r>
              <a:rPr lang="en-GB" sz="1400" b="0" dirty="0" err="1">
                <a:solidFill>
                  <a:srgbClr val="FF0000"/>
                </a:solidFill>
              </a:rPr>
              <a:t>JobMgr</a:t>
            </a:r>
            <a:r>
              <a:rPr lang="en-GB" sz="1400" b="0" dirty="0">
                <a:solidFill>
                  <a:srgbClr val="FF0000"/>
                </a:solidFill>
              </a:rPr>
              <a:t> </a:t>
            </a:r>
            <a:r>
              <a:rPr lang="en-GB" sz="1400" b="0" dirty="0" err="1">
                <a:solidFill>
                  <a:srgbClr val="FF0000"/>
                </a:solidFill>
              </a:rPr>
              <a:t>scriptin</a:t>
            </a:r>
            <a:endParaRPr lang="en-GB" sz="1400" b="0" dirty="0">
              <a:solidFill>
                <a:srgbClr val="FF0000"/>
              </a:solidFill>
            </a:endParaRPr>
          </a:p>
        </p:txBody>
      </p:sp>
    </p:spTree>
    <p:extLst>
      <p:ext uri="{BB962C8B-B14F-4D97-AF65-F5344CB8AC3E}">
        <p14:creationId xmlns:p14="http://schemas.microsoft.com/office/powerpoint/2010/main" val="4033608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Oval 245"/>
          <p:cNvSpPr>
            <a:spLocks noChangeArrowheads="1"/>
          </p:cNvSpPr>
          <p:nvPr/>
        </p:nvSpPr>
        <p:spPr bwMode="auto">
          <a:xfrm>
            <a:off x="382084" y="3771772"/>
            <a:ext cx="214975"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dirty="0">
                <a:ln>
                  <a:noFill/>
                </a:ln>
                <a:solidFill>
                  <a:srgbClr val="000000"/>
                </a:solidFill>
                <a:effectLst/>
                <a:uLnTx/>
                <a:uFillTx/>
                <a:latin typeface="Arial" charset="0"/>
                <a:ea typeface="+mn-ea"/>
                <a:cs typeface="+mn-cs"/>
              </a:rPr>
              <a:t>  </a:t>
            </a:r>
            <a:endParaRPr kumimoji="0" lang="en-US" altLang="de-DE" sz="800" b="1"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2" name="Oval 235"/>
          <p:cNvSpPr>
            <a:spLocks noChangeArrowheads="1"/>
          </p:cNvSpPr>
          <p:nvPr/>
        </p:nvSpPr>
        <p:spPr bwMode="auto">
          <a:xfrm>
            <a:off x="385522" y="3962273"/>
            <a:ext cx="214975"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dirty="0">
                <a:ln>
                  <a:noFill/>
                </a:ln>
                <a:solidFill>
                  <a:srgbClr val="000000"/>
                </a:solidFill>
                <a:effectLst/>
                <a:uLnTx/>
                <a:uFillTx/>
                <a:latin typeface="Arial" charset="0"/>
                <a:ea typeface="+mn-ea"/>
                <a:cs typeface="+mn-cs"/>
              </a:rPr>
              <a:t>  </a:t>
            </a:r>
            <a:endParaRPr kumimoji="0" lang="en-US" altLang="de-DE" sz="800" b="1"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3" name="Oval 282"/>
          <p:cNvSpPr>
            <a:spLocks noChangeArrowheads="1"/>
          </p:cNvSpPr>
          <p:nvPr/>
        </p:nvSpPr>
        <p:spPr bwMode="auto">
          <a:xfrm>
            <a:off x="382084" y="4143249"/>
            <a:ext cx="214975"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dirty="0">
                <a:ln>
                  <a:noFill/>
                </a:ln>
                <a:solidFill>
                  <a:srgbClr val="000000"/>
                </a:solidFill>
                <a:effectLst/>
                <a:uLnTx/>
                <a:uFillTx/>
                <a:latin typeface="Arial" charset="0"/>
                <a:ea typeface="+mn-ea"/>
                <a:cs typeface="+mn-cs"/>
              </a:rPr>
              <a:t>  </a:t>
            </a:r>
            <a:endParaRPr kumimoji="0" lang="en-US" altLang="de-DE" sz="800" b="1"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4" name="Oval 283"/>
          <p:cNvSpPr>
            <a:spLocks noChangeArrowheads="1"/>
          </p:cNvSpPr>
          <p:nvPr/>
        </p:nvSpPr>
        <p:spPr bwMode="auto">
          <a:xfrm>
            <a:off x="382084" y="4322634"/>
            <a:ext cx="214975" cy="179388"/>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dirty="0">
                <a:ln>
                  <a:noFill/>
                </a:ln>
                <a:solidFill>
                  <a:srgbClr val="000000"/>
                </a:solidFill>
                <a:effectLst/>
                <a:uLnTx/>
                <a:uFillTx/>
                <a:latin typeface="Arial" charset="0"/>
                <a:ea typeface="+mn-ea"/>
                <a:cs typeface="+mn-cs"/>
              </a:rPr>
              <a:t>  </a:t>
            </a:r>
            <a:endParaRPr kumimoji="0" lang="en-US" altLang="de-DE" sz="800" b="1"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5" name="Rechteck 79"/>
          <p:cNvSpPr>
            <a:spLocks noChangeArrowheads="1"/>
          </p:cNvSpPr>
          <p:nvPr/>
        </p:nvSpPr>
        <p:spPr bwMode="auto">
          <a:xfrm>
            <a:off x="696256" y="2180239"/>
            <a:ext cx="2617523" cy="1037432"/>
          </a:xfrm>
          <a:prstGeom prst="rect">
            <a:avLst/>
          </a:prstGeom>
          <a:solidFill>
            <a:srgbClr val="00CC99"/>
          </a:solidFill>
          <a:ln>
            <a:headEnd/>
            <a:tailEnd/>
          </a:ln>
        </p:spPr>
        <p:style>
          <a:lnRef idx="1">
            <a:schemeClr val="accent3"/>
          </a:lnRef>
          <a:fillRef idx="2">
            <a:schemeClr val="accent3"/>
          </a:fillRef>
          <a:effectRef idx="1">
            <a:schemeClr val="accent3"/>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l" eaLnBrk="1" hangingPunct="1"/>
            <a:endParaRPr lang="en-GB" altLang="de-DE" dirty="0">
              <a:solidFill>
                <a:srgbClr val="000000"/>
              </a:solidFill>
            </a:endParaRPr>
          </a:p>
        </p:txBody>
      </p:sp>
      <p:sp>
        <p:nvSpPr>
          <p:cNvPr id="56" name="Rechteck 45"/>
          <p:cNvSpPr>
            <a:spLocks noChangeArrowheads="1"/>
          </p:cNvSpPr>
          <p:nvPr/>
        </p:nvSpPr>
        <p:spPr bwMode="auto">
          <a:xfrm>
            <a:off x="696255" y="1094072"/>
            <a:ext cx="8661233" cy="993775"/>
          </a:xfrm>
          <a:prstGeom prst="rect">
            <a:avLst/>
          </a:prstGeom>
          <a:solidFill>
            <a:srgbClr val="00CC99"/>
          </a:solidFill>
          <a:ln>
            <a:headEnd/>
            <a:tailEnd/>
          </a:ln>
        </p:spPr>
        <p:style>
          <a:lnRef idx="1">
            <a:schemeClr val="accent3"/>
          </a:lnRef>
          <a:fillRef idx="2">
            <a:schemeClr val="accent3"/>
          </a:fillRef>
          <a:effectRef idx="1">
            <a:schemeClr val="accent3"/>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de-DE" sz="10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8" name="Textfeld 9"/>
          <p:cNvSpPr txBox="1">
            <a:spLocks noChangeArrowheads="1"/>
          </p:cNvSpPr>
          <p:nvPr/>
        </p:nvSpPr>
        <p:spPr bwMode="auto">
          <a:xfrm>
            <a:off x="5131597" y="1127409"/>
            <a:ext cx="17748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1000" b="0" i="0" u="none" strike="noStrike" kern="1200" cap="none" spc="0" normalizeH="0" baseline="0" noProof="0">
                <a:ln>
                  <a:noFill/>
                </a:ln>
                <a:solidFill>
                  <a:srgbClr val="000000"/>
                </a:solidFill>
                <a:effectLst/>
                <a:uLnTx/>
                <a:uFillTx/>
                <a:latin typeface="Arial" charset="0"/>
                <a:ea typeface="+mn-ea"/>
                <a:cs typeface="+mn-cs"/>
              </a:rPr>
              <a:t>JobMgr DB + Config</a:t>
            </a:r>
            <a:endParaRPr kumimoji="0" lang="en-GB" altLang="de-DE" sz="10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9" name="AutoShape 3"/>
          <p:cNvSpPr>
            <a:spLocks noChangeArrowheads="1"/>
          </p:cNvSpPr>
          <p:nvPr/>
        </p:nvSpPr>
        <p:spPr bwMode="auto">
          <a:xfrm>
            <a:off x="6971774" y="1295681"/>
            <a:ext cx="1339717" cy="704850"/>
          </a:xfrm>
          <a:prstGeom prst="can">
            <a:avLst>
              <a:gd name="adj" fmla="val 16792"/>
            </a:avLst>
          </a:prstGeom>
          <a:gradFill rotWithShape="1">
            <a:gsLst>
              <a:gs pos="0">
                <a:srgbClr val="F6B90C"/>
              </a:gs>
              <a:gs pos="50000">
                <a:srgbClr val="FFFF00"/>
              </a:gs>
              <a:gs pos="100000">
                <a:srgbClr val="F6B90C"/>
              </a:gs>
            </a:gsLst>
            <a:lin ang="0" scaled="1"/>
          </a:gra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18000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
                <a:srgbClr val="A3A3A3"/>
              </a:buClr>
              <a:buSzPct val="80000"/>
              <a:buFont typeface="Wingdings 3" pitchFamily="18" charset="2"/>
              <a:buNone/>
              <a:tabLst/>
              <a:defRPr/>
            </a:pPr>
            <a:r>
              <a:rPr kumimoji="0" lang="de-DE" altLang="de-DE" sz="1200" b="1" i="0" u="none" strike="noStrike" kern="1200" cap="none" spc="0" normalizeH="0" baseline="0" noProof="0">
                <a:ln>
                  <a:noFill/>
                </a:ln>
                <a:solidFill>
                  <a:srgbClr val="000000"/>
                </a:solidFill>
                <a:effectLst/>
                <a:uLnTx/>
                <a:uFillTx/>
                <a:latin typeface="Arial" charset="0"/>
                <a:ea typeface="+mn-ea"/>
                <a:cs typeface="+mn-cs"/>
              </a:rPr>
              <a:t>JobServer</a:t>
            </a:r>
          </a:p>
          <a:p>
            <a:pPr marL="0" marR="0" lvl="0" indent="0" algn="ctr" defTabSz="914400" rtl="0" eaLnBrk="1" fontAlgn="base" latinLnBrk="0" hangingPunct="1">
              <a:lnSpc>
                <a:spcPct val="100000"/>
              </a:lnSpc>
              <a:spcBef>
                <a:spcPct val="0"/>
              </a:spcBef>
              <a:spcAft>
                <a:spcPct val="0"/>
              </a:spcAft>
              <a:buClr>
                <a:srgbClr val="A3A3A3"/>
              </a:buClr>
              <a:buSzPct val="80000"/>
              <a:buFont typeface="Wingdings 3" pitchFamily="18" charset="2"/>
              <a:buNone/>
              <a:tabLst/>
              <a:defRPr/>
            </a:pPr>
            <a:r>
              <a:rPr kumimoji="0" lang="de-DE" altLang="de-DE" sz="1200" b="1" i="0" u="none" strike="noStrike" kern="1200" cap="none" spc="0" normalizeH="0" baseline="0" noProof="0">
                <a:ln>
                  <a:noFill/>
                </a:ln>
                <a:solidFill>
                  <a:srgbClr val="000000"/>
                </a:solidFill>
                <a:effectLst/>
                <a:uLnTx/>
                <a:uFillTx/>
                <a:latin typeface="Arial" charset="0"/>
                <a:ea typeface="+mn-ea"/>
                <a:cs typeface="+mn-cs"/>
              </a:rPr>
              <a:t>DB (MSSQL)</a:t>
            </a:r>
            <a:br>
              <a:rPr kumimoji="0" lang="de-DE" altLang="de-DE" sz="1600" b="1" i="0" u="none" strike="noStrike" kern="1200" cap="none" spc="0" normalizeH="0" baseline="0" noProof="0">
                <a:ln>
                  <a:noFill/>
                </a:ln>
                <a:solidFill>
                  <a:srgbClr val="000000"/>
                </a:solidFill>
                <a:effectLst/>
                <a:uLnTx/>
                <a:uFillTx/>
                <a:latin typeface="Arial" charset="0"/>
                <a:ea typeface="+mn-ea"/>
                <a:cs typeface="+mn-cs"/>
              </a:rPr>
            </a:br>
            <a:endParaRPr kumimoji="0" lang="de-DE" altLang="de-DE" sz="1600" b="1" i="0" u="none" strike="noStrike" kern="1200" cap="none" spc="0" normalizeH="0" baseline="0" noProof="0">
              <a:ln>
                <a:noFill/>
              </a:ln>
              <a:solidFill>
                <a:srgbClr val="000000"/>
              </a:solidFill>
              <a:effectLst/>
              <a:uLnTx/>
              <a:uFillTx/>
              <a:latin typeface="Arial" charset="0"/>
              <a:ea typeface="+mn-ea"/>
              <a:cs typeface="+mn-cs"/>
            </a:endParaRPr>
          </a:p>
        </p:txBody>
      </p:sp>
      <p:sp>
        <p:nvSpPr>
          <p:cNvPr id="60" name="AutoShape 4"/>
          <p:cNvSpPr>
            <a:spLocks noChangeArrowheads="1"/>
          </p:cNvSpPr>
          <p:nvPr/>
        </p:nvSpPr>
        <p:spPr bwMode="auto">
          <a:xfrm>
            <a:off x="1260345" y="1460784"/>
            <a:ext cx="1246850" cy="612775"/>
          </a:xfrm>
          <a:prstGeom prst="can">
            <a:avLst>
              <a:gd name="adj" fmla="val 20139"/>
            </a:avLst>
          </a:prstGeom>
          <a:gradFill rotWithShape="1">
            <a:gsLst>
              <a:gs pos="0">
                <a:srgbClr val="F6B90C"/>
              </a:gs>
              <a:gs pos="50000">
                <a:srgbClr val="FFFF00"/>
              </a:gs>
              <a:gs pos="100000">
                <a:srgbClr val="F6B90C"/>
              </a:gs>
            </a:gsLst>
            <a:lin ang="0" scaled="1"/>
          </a:gra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
                <a:srgbClr val="A3A3A3"/>
              </a:buClr>
              <a:buSzPct val="80000"/>
              <a:buFont typeface="Wingdings 3" pitchFamily="18" charset="2"/>
              <a:buNone/>
              <a:tabLst/>
              <a:defRPr/>
            </a:pPr>
            <a:r>
              <a:rPr kumimoji="0" lang="de-DE" altLang="de-DE" sz="1400" b="1" i="0" u="none" strike="noStrike" kern="1200" cap="none" spc="0" normalizeH="0" baseline="0" noProof="0" dirty="0">
                <a:ln>
                  <a:noFill/>
                </a:ln>
                <a:solidFill>
                  <a:srgbClr val="000000"/>
                </a:solidFill>
                <a:effectLst/>
                <a:uLnTx/>
                <a:uFillTx/>
                <a:latin typeface="Arial" charset="0"/>
                <a:ea typeface="+mn-ea"/>
                <a:cs typeface="+mn-cs"/>
              </a:rPr>
              <a:t>Teamcenter</a:t>
            </a:r>
          </a:p>
          <a:p>
            <a:pPr marL="0" marR="0" lvl="0" indent="0" algn="ctr" defTabSz="914400" rtl="0" eaLnBrk="1" fontAlgn="base" latinLnBrk="0" hangingPunct="1">
              <a:lnSpc>
                <a:spcPct val="100000"/>
              </a:lnSpc>
              <a:spcBef>
                <a:spcPct val="0"/>
              </a:spcBef>
              <a:spcAft>
                <a:spcPct val="0"/>
              </a:spcAft>
              <a:buClr>
                <a:srgbClr val="A3A3A3"/>
              </a:buClr>
              <a:buSzPct val="80000"/>
              <a:buFont typeface="Wingdings 3" pitchFamily="18" charset="2"/>
              <a:buNone/>
              <a:tabLst/>
              <a:defRPr/>
            </a:pPr>
            <a:r>
              <a:rPr kumimoji="0" lang="de-DE" sz="1400" b="0" i="0" u="none" strike="noStrike" kern="1200" cap="none" spc="0" normalizeH="0" baseline="0" noProof="0" dirty="0">
                <a:ln>
                  <a:noFill/>
                </a:ln>
                <a:solidFill>
                  <a:srgbClr val="000000"/>
                </a:solidFill>
                <a:effectLst/>
                <a:uLnTx/>
                <a:uFillTx/>
                <a:latin typeface="Arial" charset="0"/>
                <a:ea typeface="+mn-ea"/>
                <a:cs typeface="+mn-cs"/>
              </a:rPr>
              <a:t>VDH</a:t>
            </a:r>
            <a:endParaRPr kumimoji="0" lang="de-DE" altLang="de-DE" sz="1400" b="1"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61" name="Freihandform 13"/>
          <p:cNvSpPr>
            <a:spLocks/>
          </p:cNvSpPr>
          <p:nvPr/>
        </p:nvSpPr>
        <p:spPr bwMode="auto">
          <a:xfrm>
            <a:off x="2312858" y="1168684"/>
            <a:ext cx="2882371" cy="354013"/>
          </a:xfrm>
          <a:custGeom>
            <a:avLst/>
            <a:gdLst>
              <a:gd name="T0" fmla="*/ 0 w 1676"/>
              <a:gd name="T1" fmla="*/ 666108003 h 223"/>
              <a:gd name="T2" fmla="*/ 1780054225 w 1676"/>
              <a:gd name="T3" fmla="*/ 28575 h 223"/>
              <a:gd name="T4" fmla="*/ 2147483647 w 1676"/>
              <a:gd name="T5" fmla="*/ 1008063924 h 223"/>
              <a:gd name="T6" fmla="*/ 0 60000 65536"/>
              <a:gd name="T7" fmla="*/ 0 60000 65536"/>
              <a:gd name="T8" fmla="*/ 0 60000 65536"/>
            </a:gdLst>
            <a:ahLst/>
            <a:cxnLst>
              <a:cxn ang="T6">
                <a:pos x="T0" y="T1"/>
              </a:cxn>
              <a:cxn ang="T7">
                <a:pos x="T2" y="T3"/>
              </a:cxn>
              <a:cxn ang="T8">
                <a:pos x="T4" y="T5"/>
              </a:cxn>
            </a:cxnLst>
            <a:rect l="0" t="0" r="r" b="b"/>
            <a:pathLst>
              <a:path w="1676" h="223">
                <a:moveTo>
                  <a:pt x="0" y="223"/>
                </a:moveTo>
                <a:cubicBezTo>
                  <a:pt x="150" y="187"/>
                  <a:pt x="619" y="10"/>
                  <a:pt x="898" y="5"/>
                </a:cubicBezTo>
                <a:cubicBezTo>
                  <a:pt x="1177" y="0"/>
                  <a:pt x="1514" y="153"/>
                  <a:pt x="1676" y="192"/>
                </a:cubicBezTo>
              </a:path>
            </a:pathLst>
          </a:custGeom>
          <a:noFill/>
          <a:ln w="22225" algn="ctr">
            <a:solidFill>
              <a:srgbClr val="FF0000"/>
            </a:solidFill>
            <a:prstDash val="dash"/>
            <a:round/>
            <a:headEnd type="none" w="med" len="me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000" b="0" i="0" u="none" strike="noStrike" kern="1200" cap="none" spc="0" normalizeH="0" baseline="0" noProof="0">
              <a:ln>
                <a:solidFill>
                  <a:srgbClr val="000000"/>
                </a:solidFill>
              </a:ln>
              <a:solidFill>
                <a:srgbClr val="000000"/>
              </a:solidFill>
              <a:effectLst/>
              <a:uLnTx/>
              <a:uFillTx/>
              <a:latin typeface="Arial" charset="0"/>
              <a:ea typeface="+mn-ea"/>
              <a:cs typeface="+mn-cs"/>
            </a:endParaRPr>
          </a:p>
        </p:txBody>
      </p:sp>
      <p:cxnSp>
        <p:nvCxnSpPr>
          <p:cNvPr id="62" name="Gerade Verbindung mit Pfeil 17"/>
          <p:cNvCxnSpPr>
            <a:cxnSpLocks noChangeShapeType="1"/>
            <a:endCxn id="66" idx="1"/>
          </p:cNvCxnSpPr>
          <p:nvPr/>
        </p:nvCxnSpPr>
        <p:spPr bwMode="auto">
          <a:xfrm>
            <a:off x="3313777" y="1643345"/>
            <a:ext cx="1902090" cy="3968"/>
          </a:xfrm>
          <a:prstGeom prst="straightConnector1">
            <a:avLst/>
          </a:prstGeom>
          <a:noFill/>
          <a:ln w="9525" algn="ctr">
            <a:solidFill>
              <a:srgbClr val="FF0000"/>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3" name="AutoShape 4"/>
          <p:cNvSpPr>
            <a:spLocks noChangeArrowheads="1"/>
          </p:cNvSpPr>
          <p:nvPr/>
        </p:nvSpPr>
        <p:spPr bwMode="auto">
          <a:xfrm>
            <a:off x="1153826" y="2531490"/>
            <a:ext cx="1246850" cy="614363"/>
          </a:xfrm>
          <a:prstGeom prst="can">
            <a:avLst>
              <a:gd name="adj" fmla="val 26380"/>
            </a:avLst>
          </a:prstGeom>
          <a:gradFill rotWithShape="1">
            <a:gsLst>
              <a:gs pos="0">
                <a:srgbClr val="F6B90C"/>
              </a:gs>
              <a:gs pos="50000">
                <a:srgbClr val="FFFF00"/>
              </a:gs>
              <a:gs pos="100000">
                <a:srgbClr val="F6B90C"/>
              </a:gs>
            </a:gsLst>
            <a:lin ang="0" scaled="1"/>
          </a:gra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
                <a:srgbClr val="A3A3A3"/>
              </a:buClr>
              <a:buSzPct val="80000"/>
              <a:buFont typeface="Wingdings 3" pitchFamily="18" charset="2"/>
              <a:buNone/>
              <a:tabLst/>
              <a:defRPr/>
            </a:pPr>
            <a:r>
              <a:rPr kumimoji="0" lang="de-DE" altLang="de-DE" sz="1100" b="1" i="0" u="none" strike="noStrike" kern="1200" cap="none" spc="0" normalizeH="0" baseline="0" noProof="0" dirty="0">
                <a:ln>
                  <a:noFill/>
                </a:ln>
                <a:solidFill>
                  <a:srgbClr val="000000"/>
                </a:solidFill>
                <a:effectLst/>
                <a:uLnTx/>
                <a:uFillTx/>
                <a:latin typeface="Arial" charset="0"/>
                <a:ea typeface="+mn-ea"/>
                <a:cs typeface="+mn-cs"/>
              </a:rPr>
              <a:t>Teamcenter</a:t>
            </a:r>
          </a:p>
          <a:p>
            <a:pPr marL="0" marR="0" lvl="0" indent="0" algn="ctr" defTabSz="914400" rtl="0" eaLnBrk="1" fontAlgn="base" latinLnBrk="0" hangingPunct="1">
              <a:lnSpc>
                <a:spcPct val="100000"/>
              </a:lnSpc>
              <a:spcBef>
                <a:spcPct val="0"/>
              </a:spcBef>
              <a:spcAft>
                <a:spcPct val="0"/>
              </a:spcAft>
              <a:buClr>
                <a:srgbClr val="A3A3A3"/>
              </a:buClr>
              <a:buSzPct val="80000"/>
              <a:buFont typeface="Wingdings 3" pitchFamily="18" charset="2"/>
              <a:buNone/>
              <a:tabLst/>
              <a:defRPr/>
            </a:pPr>
            <a:r>
              <a:rPr kumimoji="0" lang="de-DE" altLang="de-DE" sz="1100" b="1" i="0" u="none" strike="noStrike" kern="1200" cap="none" spc="0" normalizeH="0" baseline="0" noProof="0" dirty="0">
                <a:ln>
                  <a:noFill/>
                </a:ln>
                <a:solidFill>
                  <a:srgbClr val="000000"/>
                </a:solidFill>
                <a:effectLst/>
                <a:uLnTx/>
                <a:uFillTx/>
                <a:latin typeface="Arial" charset="0"/>
                <a:ea typeface="+mn-ea"/>
                <a:cs typeface="+mn-cs"/>
              </a:rPr>
              <a:t>WLT</a:t>
            </a:r>
          </a:p>
        </p:txBody>
      </p:sp>
      <p:cxnSp>
        <p:nvCxnSpPr>
          <p:cNvPr id="64" name="Gewinkelte Verbindung 24"/>
          <p:cNvCxnSpPr>
            <a:cxnSpLocks noChangeShapeType="1"/>
            <a:stCxn id="60" idx="1"/>
            <a:endCxn id="68" idx="0"/>
          </p:cNvCxnSpPr>
          <p:nvPr/>
        </p:nvCxnSpPr>
        <p:spPr bwMode="auto">
          <a:xfrm rot="5400000" flipV="1">
            <a:off x="2909495" y="435920"/>
            <a:ext cx="38100" cy="2087827"/>
          </a:xfrm>
          <a:prstGeom prst="bentConnector3">
            <a:avLst>
              <a:gd name="adj1" fmla="val -600000"/>
            </a:avLst>
          </a:prstGeom>
          <a:noFill/>
          <a:ln w="9525" algn="ctr">
            <a:solidFill>
              <a:srgbClr val="0033CC"/>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5" name="Gewinkelte Verbindung 26"/>
          <p:cNvCxnSpPr>
            <a:cxnSpLocks noChangeShapeType="1"/>
            <a:stCxn id="63" idx="1"/>
            <a:endCxn id="67" idx="0"/>
          </p:cNvCxnSpPr>
          <p:nvPr/>
        </p:nvCxnSpPr>
        <p:spPr bwMode="auto">
          <a:xfrm rot="5400000" flipH="1" flipV="1">
            <a:off x="2271820" y="2037447"/>
            <a:ext cx="12700" cy="988080"/>
          </a:xfrm>
          <a:prstGeom prst="bentConnector3">
            <a:avLst>
              <a:gd name="adj1" fmla="val 1800000"/>
            </a:avLst>
          </a:prstGeom>
          <a:noFill/>
          <a:ln w="9525" algn="ctr">
            <a:solidFill>
              <a:srgbClr val="0033CC"/>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66" name="Picture 6" descr="V:\JobManager\ProgEntw\Ver02\08-Icons-und-Logos\LogosZurSoftware\JobServerAppl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5868" y="1352834"/>
            <a:ext cx="1233091"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Picture 2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79761" y="2531490"/>
            <a:ext cx="371139" cy="353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8" name="Picture 2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00731" y="1498881"/>
            <a:ext cx="541734" cy="51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9" name="Gerade Verbindung mit Pfeil 33"/>
          <p:cNvCxnSpPr>
            <a:cxnSpLocks noChangeShapeType="1"/>
            <a:stCxn id="66" idx="3"/>
            <a:endCxn id="59" idx="2"/>
          </p:cNvCxnSpPr>
          <p:nvPr/>
        </p:nvCxnSpPr>
        <p:spPr bwMode="auto">
          <a:xfrm>
            <a:off x="6448959" y="1646522"/>
            <a:ext cx="522817" cy="1587"/>
          </a:xfrm>
          <a:prstGeom prst="straightConnector1">
            <a:avLst/>
          </a:prstGeom>
          <a:ln>
            <a:headEnd type="none" w="med" len="med"/>
            <a:tailEnd type="arrow"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2"/>
          </a:lnRef>
          <a:fillRef idx="0">
            <a:schemeClr val="accent2"/>
          </a:fillRef>
          <a:effectRef idx="0">
            <a:schemeClr val="accent2"/>
          </a:effectRef>
          <a:fontRef idx="minor">
            <a:schemeClr val="tx1"/>
          </a:fontRef>
        </p:style>
      </p:cxnSp>
      <p:sp>
        <p:nvSpPr>
          <p:cNvPr id="70" name="Textfeld 62"/>
          <p:cNvSpPr txBox="1">
            <a:spLocks noChangeArrowheads="1"/>
          </p:cNvSpPr>
          <p:nvPr/>
        </p:nvSpPr>
        <p:spPr bwMode="auto">
          <a:xfrm rot="397797">
            <a:off x="2038889" y="2962459"/>
            <a:ext cx="7842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700" b="0" i="0" u="none" strike="noStrike" kern="1200" cap="none" spc="0" normalizeH="0" baseline="0" noProof="0" dirty="0">
                <a:ln>
                  <a:noFill/>
                </a:ln>
                <a:solidFill>
                  <a:srgbClr val="000000"/>
                </a:solidFill>
                <a:effectLst/>
                <a:uLnTx/>
                <a:uFillTx/>
                <a:latin typeface="Arial" charset="0"/>
                <a:ea typeface="+mn-ea"/>
                <a:cs typeface="+mn-cs"/>
              </a:rPr>
              <a:t>Import</a:t>
            </a:r>
            <a:endParaRPr kumimoji="0" lang="en-GB" altLang="de-DE" sz="7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71" name="Flussdiagramm: Magnetplattenspeicher 44"/>
          <p:cNvSpPr>
            <a:spLocks noChangeArrowheads="1"/>
          </p:cNvSpPr>
          <p:nvPr/>
        </p:nvSpPr>
        <p:spPr bwMode="auto">
          <a:xfrm>
            <a:off x="811480" y="1154394"/>
            <a:ext cx="316442" cy="260350"/>
          </a:xfrm>
          <a:prstGeom prst="flowChartMagneticDisk">
            <a:avLst/>
          </a:prstGeom>
          <a:ln>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2">
            <a:schemeClr val="dk1"/>
          </a:fillRef>
          <a:effectRef idx="1">
            <a:schemeClr val="dk1"/>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1000" b="0" i="0" u="none" strike="noStrike" kern="1200" cap="none" spc="0" normalizeH="0" baseline="0" noProof="0">
                <a:ln>
                  <a:noFill/>
                </a:ln>
                <a:solidFill>
                  <a:srgbClr val="000000"/>
                </a:solidFill>
                <a:effectLst/>
                <a:uLnTx/>
                <a:uFillTx/>
                <a:latin typeface="Arial" charset="0"/>
                <a:ea typeface="+mn-ea"/>
                <a:cs typeface="+mn-cs"/>
              </a:rPr>
              <a:t>Vol1</a:t>
            </a:r>
            <a:endParaRPr kumimoji="0" lang="en-GB" altLang="de-DE" sz="10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2" name="Flussdiagramm: Magnetplattenspeicher 69"/>
          <p:cNvSpPr>
            <a:spLocks noChangeArrowheads="1"/>
          </p:cNvSpPr>
          <p:nvPr/>
        </p:nvSpPr>
        <p:spPr bwMode="auto">
          <a:xfrm>
            <a:off x="814920" y="1459194"/>
            <a:ext cx="316442" cy="260350"/>
          </a:xfrm>
          <a:prstGeom prst="flowChartMagneticDisk">
            <a:avLst/>
          </a:prstGeom>
          <a:ln>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2">
            <a:schemeClr val="dk1"/>
          </a:fillRef>
          <a:effectRef idx="1">
            <a:schemeClr val="dk1"/>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1000" b="0" i="0" u="none" strike="noStrike" kern="1200" cap="none" spc="0" normalizeH="0" baseline="0" noProof="0">
                <a:ln>
                  <a:noFill/>
                </a:ln>
                <a:solidFill>
                  <a:srgbClr val="000000"/>
                </a:solidFill>
                <a:effectLst/>
                <a:uLnTx/>
                <a:uFillTx/>
                <a:latin typeface="Arial" charset="0"/>
                <a:ea typeface="+mn-ea"/>
                <a:cs typeface="+mn-cs"/>
              </a:rPr>
              <a:t>Vol2</a:t>
            </a:r>
            <a:endParaRPr kumimoji="0" lang="en-GB" altLang="de-DE" sz="10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3" name="Flussdiagramm: Magnetplattenspeicher 70"/>
          <p:cNvSpPr>
            <a:spLocks noChangeArrowheads="1"/>
          </p:cNvSpPr>
          <p:nvPr/>
        </p:nvSpPr>
        <p:spPr bwMode="auto">
          <a:xfrm>
            <a:off x="811480" y="1795744"/>
            <a:ext cx="316442" cy="260350"/>
          </a:xfrm>
          <a:prstGeom prst="flowChartMagneticDisk">
            <a:avLst/>
          </a:prstGeom>
          <a:ln>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2">
            <a:schemeClr val="dk1"/>
          </a:fillRef>
          <a:effectRef idx="1">
            <a:schemeClr val="dk1"/>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1000" b="0" i="0" u="none" strike="noStrike" kern="1200" cap="none" spc="0" normalizeH="0" baseline="0" noProof="0">
                <a:ln>
                  <a:noFill/>
                </a:ln>
                <a:solidFill>
                  <a:srgbClr val="000000"/>
                </a:solidFill>
                <a:effectLst/>
                <a:uLnTx/>
                <a:uFillTx/>
                <a:latin typeface="Arial" charset="0"/>
                <a:ea typeface="+mn-ea"/>
                <a:cs typeface="+mn-cs"/>
              </a:rPr>
              <a:t>Vol3</a:t>
            </a:r>
            <a:endParaRPr kumimoji="0" lang="en-GB" altLang="de-DE" sz="10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4" name="Flussdiagramm: Magnetplattenspeicher 71"/>
          <p:cNvSpPr>
            <a:spLocks noChangeArrowheads="1"/>
          </p:cNvSpPr>
          <p:nvPr/>
        </p:nvSpPr>
        <p:spPr bwMode="auto">
          <a:xfrm>
            <a:off x="769037" y="2582287"/>
            <a:ext cx="316442" cy="260350"/>
          </a:xfrm>
          <a:prstGeom prst="flowChartMagneticDisk">
            <a:avLst/>
          </a:prstGeom>
          <a:ln>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2">
            <a:schemeClr val="dk1"/>
          </a:fillRef>
          <a:effectRef idx="1">
            <a:schemeClr val="dk1"/>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1000" b="0" i="0" u="none" strike="noStrike" kern="1200" cap="none" spc="0" normalizeH="0" baseline="0" noProof="0" dirty="0">
                <a:ln>
                  <a:noFill/>
                </a:ln>
                <a:solidFill>
                  <a:srgbClr val="000000"/>
                </a:solidFill>
                <a:effectLst/>
                <a:uLnTx/>
                <a:uFillTx/>
                <a:latin typeface="Arial" charset="0"/>
                <a:ea typeface="+mn-ea"/>
                <a:cs typeface="+mn-cs"/>
              </a:rPr>
              <a:t>Vol1</a:t>
            </a:r>
            <a:endParaRPr kumimoji="0" lang="en-GB" altLang="de-DE" sz="10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75" name="Flussdiagramm: Magnetplattenspeicher 72"/>
          <p:cNvSpPr>
            <a:spLocks noChangeArrowheads="1"/>
          </p:cNvSpPr>
          <p:nvPr/>
        </p:nvSpPr>
        <p:spPr bwMode="auto">
          <a:xfrm>
            <a:off x="772476" y="2885500"/>
            <a:ext cx="316442" cy="260350"/>
          </a:xfrm>
          <a:prstGeom prst="flowChartMagneticDisk">
            <a:avLst/>
          </a:prstGeom>
          <a:ln>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2">
            <a:schemeClr val="dk1"/>
          </a:fillRef>
          <a:effectRef idx="1">
            <a:schemeClr val="dk1"/>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1000" b="0" i="0" u="none" strike="noStrike" kern="1200" cap="none" spc="0" normalizeH="0" baseline="0" noProof="0">
                <a:ln>
                  <a:noFill/>
                </a:ln>
                <a:solidFill>
                  <a:srgbClr val="000000"/>
                </a:solidFill>
                <a:effectLst/>
                <a:uLnTx/>
                <a:uFillTx/>
                <a:latin typeface="Arial" charset="0"/>
                <a:ea typeface="+mn-ea"/>
                <a:cs typeface="+mn-cs"/>
              </a:rPr>
              <a:t>Vol2</a:t>
            </a:r>
            <a:endParaRPr kumimoji="0" lang="en-GB" altLang="de-DE" sz="10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76" name="Picture 6" descr="V:\JobManager\ProgEntw\Ver02\08-Icons-und-Logos\LogosZurSoftware\JobServerAppl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84063" y="2896616"/>
            <a:ext cx="521097" cy="24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 name="Freihandform 50"/>
          <p:cNvSpPr>
            <a:spLocks/>
          </p:cNvSpPr>
          <p:nvPr/>
        </p:nvSpPr>
        <p:spPr bwMode="auto">
          <a:xfrm>
            <a:off x="2047485" y="2881494"/>
            <a:ext cx="536576" cy="95250"/>
          </a:xfrm>
          <a:custGeom>
            <a:avLst/>
            <a:gdLst>
              <a:gd name="T0" fmla="*/ 0 w 374650"/>
              <a:gd name="T1" fmla="*/ 0 h 95485"/>
              <a:gd name="T2" fmla="*/ 288558 w 374650"/>
              <a:gd name="T3" fmla="*/ 88463 h 95485"/>
              <a:gd name="T4" fmla="*/ 654803 w 374650"/>
              <a:gd name="T5" fmla="*/ 88463 h 95485"/>
              <a:gd name="T6" fmla="*/ 0 60000 65536"/>
              <a:gd name="T7" fmla="*/ 0 60000 65536"/>
              <a:gd name="T8" fmla="*/ 0 60000 65536"/>
            </a:gdLst>
            <a:ahLst/>
            <a:cxnLst>
              <a:cxn ang="T6">
                <a:pos x="T0" y="T1"/>
              </a:cxn>
              <a:cxn ang="T7">
                <a:pos x="T2" y="T3"/>
              </a:cxn>
              <a:cxn ang="T8">
                <a:pos x="T4" y="T5"/>
              </a:cxn>
            </a:cxnLst>
            <a:rect l="0" t="0" r="r" b="b"/>
            <a:pathLst>
              <a:path w="374650" h="95485">
                <a:moveTo>
                  <a:pt x="0" y="0"/>
                </a:moveTo>
                <a:cubicBezTo>
                  <a:pt x="51329" y="37041"/>
                  <a:pt x="102658" y="74083"/>
                  <a:pt x="165100" y="88900"/>
                </a:cubicBezTo>
                <a:cubicBezTo>
                  <a:pt x="227542" y="103717"/>
                  <a:pt x="374650" y="88900"/>
                  <a:pt x="374650" y="88900"/>
                </a:cubicBezTo>
              </a:path>
            </a:pathLst>
          </a:custGeom>
          <a:noFill/>
          <a:ln w="19050" algn="ctr">
            <a:solidFill>
              <a:srgbClr val="FF0000"/>
            </a:solidFill>
            <a:prstDash val="dash"/>
            <a:round/>
            <a:headEnd type="none" w="med" len="med"/>
            <a:tailEnd type="arrow" w="med" len="med"/>
          </a:ln>
          <a:effectLst/>
        </p:spPr>
        <p:txBody>
          <a:bodyPr lIns="0" tIns="0" rIns="0" bIns="0"/>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0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8" name="Textfeld 83"/>
          <p:cNvSpPr txBox="1">
            <a:spLocks noChangeArrowheads="1"/>
          </p:cNvSpPr>
          <p:nvPr/>
        </p:nvSpPr>
        <p:spPr bwMode="auto">
          <a:xfrm rot="860077">
            <a:off x="4311256" y="1138519"/>
            <a:ext cx="7842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marL="0" marR="0" lvl="0" indent="0" algn="l" defTabSz="914400" eaLnBrk="1" latinLnBrk="0" hangingPunct="1">
              <a:lnSpc>
                <a:spcPct val="100000"/>
              </a:lnSpc>
              <a:buClrTx/>
              <a:buSzTx/>
              <a:buFontTx/>
              <a:buNone/>
              <a:tabLst/>
              <a:defRPr kumimoji="0" sz="700" b="0" i="0" u="none" strike="noStrike" cap="none" spc="0" normalizeH="0" baseline="0">
                <a:ln>
                  <a:noFill/>
                </a:ln>
                <a:solidFill>
                  <a:srgbClr val="000000"/>
                </a:solidFill>
                <a:effectLst/>
                <a:uLnTx/>
                <a:uFillTx/>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de-DE" altLang="de-DE"/>
              <a:t>Import</a:t>
            </a:r>
            <a:endParaRPr lang="en-GB" altLang="de-DE"/>
          </a:p>
        </p:txBody>
      </p:sp>
      <p:cxnSp>
        <p:nvCxnSpPr>
          <p:cNvPr id="79" name="Gerade Verbindung mit Pfeil 33"/>
          <p:cNvCxnSpPr>
            <a:cxnSpLocks noChangeShapeType="1"/>
          </p:cNvCxnSpPr>
          <p:nvPr/>
        </p:nvCxnSpPr>
        <p:spPr bwMode="auto">
          <a:xfrm rot="5400000" flipH="1" flipV="1">
            <a:off x="4939699" y="-254505"/>
            <a:ext cx="1337506" cy="5466881"/>
          </a:xfrm>
          <a:prstGeom prst="bentConnector4">
            <a:avLst>
              <a:gd name="adj1" fmla="val -17092"/>
              <a:gd name="adj2" fmla="val 122424"/>
            </a:avLst>
          </a:prstGeom>
          <a:ln>
            <a:headEnd type="none" w="med" len="med"/>
            <a:tailEnd type="arrow"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80" name="Textfeld 92"/>
          <p:cNvSpPr txBox="1">
            <a:spLocks noChangeArrowheads="1"/>
          </p:cNvSpPr>
          <p:nvPr/>
        </p:nvSpPr>
        <p:spPr bwMode="auto">
          <a:xfrm>
            <a:off x="2113364" y="1094072"/>
            <a:ext cx="86849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800" b="0" i="0" u="none" strike="noStrike" kern="1200" cap="none" spc="0" normalizeH="0" baseline="0" noProof="0">
                <a:ln>
                  <a:noFill/>
                </a:ln>
                <a:solidFill>
                  <a:srgbClr val="000000"/>
                </a:solidFill>
                <a:effectLst/>
                <a:uLnTx/>
                <a:uFillTx/>
                <a:latin typeface="Arial" charset="0"/>
                <a:ea typeface="+mn-ea"/>
                <a:cs typeface="+mn-cs"/>
              </a:rPr>
              <a:t>Refile via 2-tier </a:t>
            </a:r>
            <a:endParaRPr kumimoji="0" lang="en-GB" altLang="de-DE" sz="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1" name="Textfeld 93"/>
          <p:cNvSpPr txBox="1">
            <a:spLocks noChangeArrowheads="1"/>
          </p:cNvSpPr>
          <p:nvPr/>
        </p:nvSpPr>
        <p:spPr bwMode="auto">
          <a:xfrm>
            <a:off x="2048952" y="2178231"/>
            <a:ext cx="80658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800" b="0" i="0" u="none" strike="noStrike" kern="1200" cap="none" spc="0" normalizeH="0" baseline="0" noProof="0" dirty="0">
                <a:ln>
                  <a:noFill/>
                </a:ln>
                <a:solidFill>
                  <a:srgbClr val="000000"/>
                </a:solidFill>
                <a:effectLst/>
                <a:uLnTx/>
                <a:uFillTx/>
                <a:latin typeface="Arial" charset="0"/>
                <a:ea typeface="+mn-ea"/>
                <a:cs typeface="+mn-cs"/>
              </a:rPr>
              <a:t>Refile via 2-tier </a:t>
            </a:r>
            <a:endParaRPr kumimoji="0" lang="en-GB" altLang="de-DE" sz="8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82" name="Picture 2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94401" y="1498881"/>
            <a:ext cx="541735" cy="51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3" name="Gerade Verbindung mit Pfeil 17"/>
          <p:cNvCxnSpPr>
            <a:cxnSpLocks noChangeShapeType="1"/>
            <a:stCxn id="68" idx="3"/>
            <a:endCxn id="66" idx="1"/>
          </p:cNvCxnSpPr>
          <p:nvPr/>
        </p:nvCxnSpPr>
        <p:spPr bwMode="auto">
          <a:xfrm flipV="1">
            <a:off x="4242466" y="1647316"/>
            <a:ext cx="973402" cy="109537"/>
          </a:xfrm>
          <a:prstGeom prst="straightConnector1">
            <a:avLst/>
          </a:prstGeom>
          <a:noFill/>
          <a:ln w="9525" algn="ctr">
            <a:solidFill>
              <a:srgbClr val="FF0000"/>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4" name="Gerade Verbindung mit Pfeil 88"/>
          <p:cNvCxnSpPr>
            <a:cxnSpLocks noChangeShapeType="1"/>
            <a:stCxn id="82" idx="0"/>
          </p:cNvCxnSpPr>
          <p:nvPr/>
        </p:nvCxnSpPr>
        <p:spPr bwMode="auto">
          <a:xfrm flipV="1">
            <a:off x="3066127" y="1241709"/>
            <a:ext cx="0" cy="257175"/>
          </a:xfrm>
          <a:prstGeom prst="straightConnector1">
            <a:avLst/>
          </a:prstGeom>
          <a:noFill/>
          <a:ln w="9525" algn="ctr">
            <a:solidFill>
              <a:srgbClr val="0033CC"/>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5" name="Textfeld 90"/>
          <p:cNvSpPr txBox="1"/>
          <p:nvPr/>
        </p:nvSpPr>
        <p:spPr>
          <a:xfrm rot="16200000">
            <a:off x="15591" y="1477415"/>
            <a:ext cx="993292" cy="226602"/>
          </a:xfrm>
          <a:prstGeom prst="rect">
            <a:avLst/>
          </a:prstGeom>
        </p:spPr>
        <p:style>
          <a:lnRef idx="1">
            <a:schemeClr val="accent3"/>
          </a:lnRef>
          <a:fillRef idx="2">
            <a:schemeClr val="accent3"/>
          </a:fillRef>
          <a:effectRef idx="1">
            <a:schemeClr val="accent3"/>
          </a:effectRef>
          <a:fontRef idx="minor">
            <a:schemeClr val="dk1"/>
          </a:fontRef>
        </p:style>
        <p:txBody>
          <a:bodyPr wrap="square" lIns="36005" tIns="36005" rIns="36005" bIns="36005">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err="1">
                <a:ln>
                  <a:noFill/>
                </a:ln>
                <a:solidFill>
                  <a:srgbClr val="000000"/>
                </a:solidFill>
                <a:effectLst/>
                <a:uLnTx/>
                <a:uFillTx/>
                <a:latin typeface="Arial"/>
                <a:ea typeface="+mn-ea"/>
                <a:cs typeface="+mn-cs"/>
              </a:rPr>
              <a:t>Veldhoven</a:t>
            </a:r>
            <a:r>
              <a:rPr kumimoji="0" lang="en-US" sz="1000" b="0" i="0" u="none" strike="noStrike" kern="1200" cap="none" spc="0" normalizeH="0" baseline="0" noProof="0" dirty="0">
                <a:ln>
                  <a:noFill/>
                </a:ln>
                <a:solidFill>
                  <a:srgbClr val="000000"/>
                </a:solidFill>
                <a:effectLst/>
                <a:uLnTx/>
                <a:uFillTx/>
                <a:latin typeface="Arial"/>
                <a:ea typeface="+mn-ea"/>
                <a:cs typeface="+mn-cs"/>
              </a:rPr>
              <a:t>/NL</a:t>
            </a:r>
            <a:endParaRPr kumimoji="0" lang="en-GB" sz="1000" b="0" i="0" u="none" strike="noStrike" kern="1200" cap="none" spc="0" normalizeH="0" baseline="0" noProof="0" dirty="0">
              <a:ln>
                <a:noFill/>
              </a:ln>
              <a:solidFill>
                <a:srgbClr val="000000"/>
              </a:solidFill>
              <a:effectLst/>
              <a:uLnTx/>
              <a:uFillTx/>
              <a:latin typeface="Arial"/>
              <a:ea typeface="+mn-ea"/>
              <a:cs typeface="+mn-cs"/>
            </a:endParaRPr>
          </a:p>
        </p:txBody>
      </p:sp>
      <p:sp>
        <p:nvSpPr>
          <p:cNvPr id="86" name="Textfeld 112"/>
          <p:cNvSpPr txBox="1"/>
          <p:nvPr/>
        </p:nvSpPr>
        <p:spPr>
          <a:xfrm rot="16200000">
            <a:off x="-5184" y="2552521"/>
            <a:ext cx="1034845" cy="226602"/>
          </a:xfrm>
          <a:prstGeom prst="rect">
            <a:avLst/>
          </a:prstGeom>
        </p:spPr>
        <p:style>
          <a:lnRef idx="1">
            <a:schemeClr val="accent3"/>
          </a:lnRef>
          <a:fillRef idx="2">
            <a:schemeClr val="accent3"/>
          </a:fillRef>
          <a:effectRef idx="1">
            <a:schemeClr val="accent3"/>
          </a:effectRef>
          <a:fontRef idx="minor">
            <a:schemeClr val="dk1"/>
          </a:fontRef>
        </p:style>
        <p:txBody>
          <a:bodyPr wrap="square" lIns="36005" tIns="36005" rIns="36005" bIns="36005">
            <a:spAutoFit/>
          </a:bodyPr>
          <a:lstStyle>
            <a:defPPr>
              <a:defRPr lang="de-DE"/>
            </a:defPPr>
            <a:lvl1pPr algn="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1000" b="0" i="0" u="none" strike="noStrike" kern="1200" cap="none" spc="0" normalizeH="0" baseline="0" noProof="0" dirty="0" err="1">
                <a:ln>
                  <a:noFill/>
                </a:ln>
                <a:solidFill>
                  <a:srgbClr val="000000"/>
                </a:solidFill>
                <a:effectLst/>
                <a:uLnTx/>
                <a:uFillTx/>
                <a:latin typeface="Arial"/>
                <a:ea typeface="+mn-ea"/>
                <a:cs typeface="+mn-cs"/>
              </a:rPr>
              <a:t>Wilton</a:t>
            </a:r>
            <a:r>
              <a:rPr kumimoji="0" lang="de-DE" sz="1000" b="0" i="0" u="none" strike="noStrike" kern="1200" cap="none" spc="0" normalizeH="0" baseline="0" noProof="0" dirty="0">
                <a:ln>
                  <a:noFill/>
                </a:ln>
                <a:solidFill>
                  <a:srgbClr val="000000"/>
                </a:solidFill>
                <a:effectLst/>
                <a:uLnTx/>
                <a:uFillTx/>
                <a:latin typeface="Arial"/>
                <a:ea typeface="+mn-ea"/>
                <a:cs typeface="+mn-cs"/>
              </a:rPr>
              <a:t>/USA</a:t>
            </a:r>
            <a:endParaRPr kumimoji="0" lang="en-GB" sz="1000" b="0" i="0" u="none" strike="noStrike" kern="1200" cap="none" spc="0" normalizeH="0" baseline="0" noProof="0" dirty="0">
              <a:ln>
                <a:noFill/>
              </a:ln>
              <a:solidFill>
                <a:srgbClr val="000000"/>
              </a:solidFill>
              <a:effectLst/>
              <a:uLnTx/>
              <a:uFillTx/>
              <a:latin typeface="Arial"/>
              <a:ea typeface="+mn-ea"/>
              <a:cs typeface="+mn-cs"/>
            </a:endParaRPr>
          </a:p>
        </p:txBody>
      </p:sp>
      <p:sp>
        <p:nvSpPr>
          <p:cNvPr id="87" name="Textfeld 113"/>
          <p:cNvSpPr txBox="1"/>
          <p:nvPr/>
        </p:nvSpPr>
        <p:spPr>
          <a:xfrm rot="16200000">
            <a:off x="3018150" y="2549770"/>
            <a:ext cx="1038764" cy="226602"/>
          </a:xfrm>
          <a:prstGeom prst="rect">
            <a:avLst/>
          </a:prstGeom>
        </p:spPr>
        <p:style>
          <a:lnRef idx="1">
            <a:schemeClr val="accent3"/>
          </a:lnRef>
          <a:fillRef idx="2">
            <a:schemeClr val="accent3"/>
          </a:fillRef>
          <a:effectRef idx="1">
            <a:schemeClr val="accent3"/>
          </a:effectRef>
          <a:fontRef idx="minor">
            <a:schemeClr val="dk1"/>
          </a:fontRef>
        </p:style>
        <p:txBody>
          <a:bodyPr wrap="square" lIns="36005" tIns="36005" rIns="36005" bIns="36005">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err="1">
                <a:ln>
                  <a:noFill/>
                </a:ln>
                <a:solidFill>
                  <a:srgbClr val="000000"/>
                </a:solidFill>
                <a:effectLst/>
                <a:uLnTx/>
                <a:uFillTx/>
                <a:latin typeface="Arial"/>
                <a:ea typeface="+mn-ea"/>
                <a:cs typeface="+mn-cs"/>
              </a:rPr>
              <a:t>Linkow</a:t>
            </a:r>
            <a:r>
              <a:rPr kumimoji="0" lang="en-US" sz="1000" b="0" i="0" u="none" strike="noStrike" kern="1200" cap="none" spc="0" normalizeH="0" baseline="0" noProof="0" dirty="0">
                <a:ln>
                  <a:noFill/>
                </a:ln>
                <a:solidFill>
                  <a:srgbClr val="000000"/>
                </a:solidFill>
                <a:effectLst/>
                <a:uLnTx/>
                <a:uFillTx/>
                <a:latin typeface="Arial"/>
                <a:ea typeface="+mn-ea"/>
                <a:cs typeface="+mn-cs"/>
              </a:rPr>
              <a:t>/Taiwan</a:t>
            </a:r>
            <a:endParaRPr kumimoji="0" lang="en-GB" sz="1000" b="0" i="0" u="none" strike="noStrike" kern="1200" cap="none" spc="0" normalizeH="0" baseline="0" noProof="0" dirty="0">
              <a:ln>
                <a:noFill/>
              </a:ln>
              <a:solidFill>
                <a:srgbClr val="000000"/>
              </a:solidFill>
              <a:effectLst/>
              <a:uLnTx/>
              <a:uFillTx/>
              <a:latin typeface="Arial"/>
              <a:ea typeface="+mn-ea"/>
              <a:cs typeface="+mn-cs"/>
            </a:endParaRPr>
          </a:p>
        </p:txBody>
      </p:sp>
      <p:graphicFrame>
        <p:nvGraphicFramePr>
          <p:cNvPr id="88" name="Group 295"/>
          <p:cNvGraphicFramePr>
            <a:graphicFrameLocks noGrp="1"/>
          </p:cNvGraphicFramePr>
          <p:nvPr>
            <p:extLst>
              <p:ext uri="{D42A27DB-BD31-4B8C-83A1-F6EECF244321}">
                <p14:modId xmlns:p14="http://schemas.microsoft.com/office/powerpoint/2010/main" val="420429142"/>
              </p:ext>
            </p:extLst>
          </p:nvPr>
        </p:nvGraphicFramePr>
        <p:xfrm>
          <a:off x="373046" y="3581272"/>
          <a:ext cx="5120973" cy="941880"/>
        </p:xfrm>
        <a:graphic>
          <a:graphicData uri="http://schemas.openxmlformats.org/drawingml/2006/table">
            <a:tbl>
              <a:tblPr/>
              <a:tblGrid>
                <a:gridCol w="341389">
                  <a:extLst>
                    <a:ext uri="{9D8B030D-6E8A-4147-A177-3AD203B41FA5}">
                      <a16:colId xmlns:a16="http://schemas.microsoft.com/office/drawing/2014/main" val="20000"/>
                    </a:ext>
                  </a:extLst>
                </a:gridCol>
                <a:gridCol w="2242125">
                  <a:extLst>
                    <a:ext uri="{9D8B030D-6E8A-4147-A177-3AD203B41FA5}">
                      <a16:colId xmlns:a16="http://schemas.microsoft.com/office/drawing/2014/main" val="20001"/>
                    </a:ext>
                  </a:extLst>
                </a:gridCol>
                <a:gridCol w="2537459">
                  <a:extLst>
                    <a:ext uri="{9D8B030D-6E8A-4147-A177-3AD203B41FA5}">
                      <a16:colId xmlns:a16="http://schemas.microsoft.com/office/drawing/2014/main" val="20002"/>
                    </a:ext>
                  </a:extLst>
                </a:gridCol>
              </a:tblGrid>
              <a:tr h="188277">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1000" b="1" i="0" u="none" strike="noStrike" cap="none" normalizeH="0" baseline="0" noProof="0" dirty="0">
                          <a:ln>
                            <a:noFill/>
                          </a:ln>
                          <a:solidFill>
                            <a:schemeClr val="tx1"/>
                          </a:solidFill>
                          <a:effectLst/>
                          <a:latin typeface="Arial" pitchFamily="34" charset="0"/>
                        </a:rPr>
                        <a:t>Nr</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1000" b="1" i="0" u="none" strike="noStrike" cap="none" normalizeH="0" baseline="0" noProof="0" dirty="0">
                          <a:ln>
                            <a:noFill/>
                          </a:ln>
                          <a:solidFill>
                            <a:schemeClr val="tx1"/>
                          </a:solidFill>
                          <a:effectLst/>
                          <a:latin typeface="Arial" pitchFamily="34" charset="0"/>
                        </a:rPr>
                        <a:t>Description</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1000" b="1" i="0" u="none" strike="noStrike" cap="none" normalizeH="0" baseline="0" noProof="0" dirty="0">
                          <a:ln>
                            <a:noFill/>
                          </a:ln>
                          <a:solidFill>
                            <a:schemeClr val="tx1"/>
                          </a:solidFill>
                          <a:effectLst/>
                          <a:latin typeface="Arial" pitchFamily="34" charset="0"/>
                        </a:rPr>
                        <a:t>Connect via:</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88277">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1000" b="1" i="0" u="none" strike="noStrike" cap="none" normalizeH="0" baseline="0" noProof="0" dirty="0">
                          <a:ln>
                            <a:noFill/>
                          </a:ln>
                          <a:solidFill>
                            <a:schemeClr val="tx1"/>
                          </a:solidFill>
                          <a:effectLst/>
                          <a:latin typeface="Arial" pitchFamily="34" charset="0"/>
                        </a:rPr>
                        <a:t>C1</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900" b="0" i="0" u="none" strike="noStrike" cap="none" normalizeH="0" baseline="0" noProof="0" dirty="0">
                          <a:ln>
                            <a:noFill/>
                          </a:ln>
                          <a:solidFill>
                            <a:schemeClr val="tx1"/>
                          </a:solidFill>
                          <a:effectLst/>
                          <a:latin typeface="Arial" pitchFamily="34" charset="0"/>
                        </a:rPr>
                        <a:t>communication  </a:t>
                      </a:r>
                      <a:r>
                        <a:rPr kumimoji="0" lang="en-GB" sz="900" b="0" i="0" u="none" strike="noStrike" cap="none" normalizeH="0" baseline="0" noProof="0" dirty="0" err="1">
                          <a:ln>
                            <a:noFill/>
                          </a:ln>
                          <a:solidFill>
                            <a:schemeClr val="tx1"/>
                          </a:solidFill>
                          <a:effectLst/>
                          <a:latin typeface="Arial" pitchFamily="34" charset="0"/>
                        </a:rPr>
                        <a:t>JobServer</a:t>
                      </a:r>
                      <a:r>
                        <a:rPr kumimoji="0" lang="en-GB" sz="900" b="0" i="0" u="none" strike="noStrike" cap="none" normalizeH="0" baseline="0" noProof="0" dirty="0">
                          <a:ln>
                            <a:noFill/>
                          </a:ln>
                          <a:solidFill>
                            <a:schemeClr val="tx1"/>
                          </a:solidFill>
                          <a:effectLst/>
                          <a:latin typeface="Arial" pitchFamily="34" charset="0"/>
                        </a:rPr>
                        <a:t> MS-SQL</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1000" b="0" i="0" u="none" strike="noStrike" cap="none" normalizeH="0" baseline="0" noProof="0" dirty="0">
                          <a:ln>
                            <a:noFill/>
                          </a:ln>
                          <a:solidFill>
                            <a:schemeClr val="tx1"/>
                          </a:solidFill>
                          <a:effectLst/>
                          <a:latin typeface="Arial" pitchFamily="34" charset="0"/>
                        </a:rPr>
                        <a:t>TCP:1433 UDP: 1434</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88277">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1000" b="1" i="0" u="none" strike="noStrike" cap="none" normalizeH="0" baseline="0" noProof="0" dirty="0">
                          <a:ln>
                            <a:noFill/>
                          </a:ln>
                          <a:solidFill>
                            <a:schemeClr val="tx1"/>
                          </a:solidFill>
                          <a:effectLst/>
                          <a:latin typeface="Arial" pitchFamily="34" charset="0"/>
                        </a:rPr>
                        <a:t>C2</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900" b="0" i="0" u="none" strike="noStrike" cap="none" normalizeH="0" baseline="0" noProof="0" dirty="0">
                          <a:ln>
                            <a:noFill/>
                          </a:ln>
                          <a:solidFill>
                            <a:schemeClr val="tx1"/>
                          </a:solidFill>
                          <a:effectLst/>
                          <a:latin typeface="Arial" pitchFamily="34" charset="0"/>
                        </a:rPr>
                        <a:t>communication </a:t>
                      </a:r>
                      <a:r>
                        <a:rPr kumimoji="0" lang="en-GB" sz="900" b="0" i="0" u="none" strike="noStrike" cap="none" normalizeH="0" baseline="0" noProof="0" dirty="0" err="1">
                          <a:ln>
                            <a:noFill/>
                          </a:ln>
                          <a:solidFill>
                            <a:schemeClr val="tx1"/>
                          </a:solidFill>
                          <a:effectLst/>
                          <a:latin typeface="Arial" pitchFamily="34" charset="0"/>
                        </a:rPr>
                        <a:t>JobClient</a:t>
                      </a:r>
                      <a:r>
                        <a:rPr kumimoji="0" lang="en-GB" sz="900" b="0" i="0" u="none" strike="noStrike" cap="none" normalizeH="0" baseline="0" noProof="0" dirty="0">
                          <a:ln>
                            <a:noFill/>
                          </a:ln>
                          <a:solidFill>
                            <a:schemeClr val="tx1"/>
                          </a:solidFill>
                          <a:effectLst/>
                          <a:latin typeface="Arial" pitchFamily="34" charset="0"/>
                        </a:rPr>
                        <a:t> – </a:t>
                      </a:r>
                      <a:r>
                        <a:rPr kumimoji="0" lang="en-GB" sz="900" b="0" i="0" u="none" strike="noStrike" cap="none" normalizeH="0" baseline="0" noProof="0" dirty="0" err="1">
                          <a:ln>
                            <a:noFill/>
                          </a:ln>
                          <a:solidFill>
                            <a:schemeClr val="tx1"/>
                          </a:solidFill>
                          <a:effectLst/>
                          <a:latin typeface="Arial" pitchFamily="34" charset="0"/>
                        </a:rPr>
                        <a:t>JobServer</a:t>
                      </a:r>
                      <a:endParaRPr kumimoji="0" lang="en-GB" sz="900" b="0" i="0" u="none" strike="noStrike" cap="none" normalizeH="0" baseline="0" noProof="0" dirty="0">
                        <a:ln>
                          <a:noFill/>
                        </a:ln>
                        <a:solidFill>
                          <a:schemeClr val="tx1"/>
                        </a:solidFill>
                        <a:effectLst/>
                        <a:latin typeface="Arial" pitchFamily="34" charset="0"/>
                      </a:endParaRP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1000" b="0" i="0" u="none" strike="noStrike" cap="none" normalizeH="0" baseline="0" noProof="0" dirty="0">
                          <a:ln>
                            <a:noFill/>
                          </a:ln>
                          <a:solidFill>
                            <a:schemeClr val="tx1"/>
                          </a:solidFill>
                          <a:effectLst/>
                          <a:latin typeface="Arial" pitchFamily="34" charset="0"/>
                        </a:rPr>
                        <a:t>Port:13000 – 13100 // 14000 - 14100</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88277">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900" b="1" i="0" u="none" strike="noStrike" cap="none" normalizeH="0" baseline="0" noProof="0" dirty="0">
                          <a:ln>
                            <a:noFill/>
                          </a:ln>
                          <a:solidFill>
                            <a:schemeClr val="tx1"/>
                          </a:solidFill>
                          <a:effectLst/>
                          <a:latin typeface="Arial" pitchFamily="34" charset="0"/>
                        </a:rPr>
                        <a:t>C3</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900" b="0" i="0" u="none" strike="noStrike" cap="none" normalizeH="0" baseline="0" noProof="0" dirty="0">
                          <a:ln>
                            <a:noFill/>
                          </a:ln>
                          <a:solidFill>
                            <a:schemeClr val="tx1"/>
                          </a:solidFill>
                          <a:effectLst/>
                          <a:latin typeface="Arial" pitchFamily="34" charset="0"/>
                        </a:rPr>
                        <a:t>ugmanager_refile_program.exe (2-tier)</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1000" b="0" i="0" u="none" strike="noStrike" cap="none" normalizeH="0" baseline="0" noProof="0" dirty="0">
                          <a:ln>
                            <a:noFill/>
                          </a:ln>
                          <a:solidFill>
                            <a:schemeClr val="tx1"/>
                          </a:solidFill>
                          <a:effectLst/>
                          <a:latin typeface="Arial" pitchFamily="34" charset="0"/>
                        </a:rPr>
                        <a:t>Handel by IT	</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88277">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900" b="1" i="0" u="none" strike="noStrike" cap="none" normalizeH="0" baseline="0" noProof="0" dirty="0">
                          <a:ln>
                            <a:noFill/>
                          </a:ln>
                          <a:solidFill>
                            <a:schemeClr val="tx1"/>
                          </a:solidFill>
                          <a:effectLst/>
                          <a:latin typeface="Arial" pitchFamily="34" charset="0"/>
                        </a:rPr>
                        <a:t>C4</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900" b="0" i="0" u="none" strike="noStrike" cap="none" normalizeH="0" baseline="0" noProof="0" dirty="0">
                          <a:ln>
                            <a:noFill/>
                          </a:ln>
                          <a:solidFill>
                            <a:schemeClr val="tx1"/>
                          </a:solidFill>
                          <a:effectLst/>
                          <a:latin typeface="Arial" pitchFamily="34" charset="0"/>
                        </a:rPr>
                        <a:t>Import Meta Data from TC </a:t>
                      </a:r>
                      <a:r>
                        <a:rPr kumimoji="0" lang="en-GB" sz="900" b="0" i="0" u="none" strike="noStrike" cap="none" normalizeH="0" baseline="0" noProof="0" dirty="0" err="1">
                          <a:ln>
                            <a:noFill/>
                          </a:ln>
                          <a:solidFill>
                            <a:schemeClr val="tx1"/>
                          </a:solidFill>
                          <a:effectLst/>
                          <a:latin typeface="Arial" pitchFamily="34" charset="0"/>
                        </a:rPr>
                        <a:t>Db</a:t>
                      </a:r>
                      <a:endParaRPr kumimoji="0" lang="en-GB" sz="900" b="0" i="0" u="none" strike="noStrike" cap="none" normalizeH="0" baseline="0" noProof="0" dirty="0">
                        <a:ln>
                          <a:noFill/>
                        </a:ln>
                        <a:solidFill>
                          <a:schemeClr val="tx1"/>
                        </a:solidFill>
                        <a:effectLst/>
                        <a:latin typeface="Arial" pitchFamily="34" charset="0"/>
                      </a:endParaRP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1000" b="0" i="0" u="none" strike="noStrike" cap="none" normalizeH="0" baseline="0" noProof="0" dirty="0">
                          <a:ln>
                            <a:noFill/>
                          </a:ln>
                          <a:solidFill>
                            <a:schemeClr val="tx1"/>
                          </a:solidFill>
                          <a:effectLst/>
                          <a:latin typeface="Arial" pitchFamily="34" charset="0"/>
                        </a:rPr>
                        <a:t>Uses  </a:t>
                      </a:r>
                      <a:r>
                        <a:rPr kumimoji="0" lang="en-GB" sz="1000" b="0" i="0" u="none" strike="noStrike" cap="none" normalizeH="0" baseline="0" noProof="0" dirty="0" err="1">
                          <a:ln>
                            <a:noFill/>
                          </a:ln>
                          <a:solidFill>
                            <a:schemeClr val="tx1"/>
                          </a:solidFill>
                          <a:effectLst/>
                          <a:latin typeface="Arial" pitchFamily="34" charset="0"/>
                        </a:rPr>
                        <a:t>TnsNames.ora</a:t>
                      </a:r>
                      <a:r>
                        <a:rPr kumimoji="0" lang="en-GB" sz="1000" b="0" i="0" u="none" strike="noStrike" cap="none" normalizeH="0" baseline="0" noProof="0" dirty="0">
                          <a:ln>
                            <a:noFill/>
                          </a:ln>
                          <a:solidFill>
                            <a:schemeClr val="tx1"/>
                          </a:solidFill>
                          <a:effectLst/>
                          <a:latin typeface="Arial" pitchFamily="34" charset="0"/>
                        </a:rPr>
                        <a:t> like (</a:t>
                      </a:r>
                      <a:r>
                        <a:rPr kumimoji="0" lang="en-GB" sz="1000" b="1" i="0" u="none" strike="noStrike" cap="none" normalizeH="0" baseline="0" noProof="0" dirty="0">
                          <a:ln>
                            <a:noFill/>
                          </a:ln>
                          <a:solidFill>
                            <a:schemeClr val="tx1"/>
                          </a:solidFill>
                          <a:effectLst/>
                          <a:latin typeface="Arial" pitchFamily="34" charset="0"/>
                        </a:rPr>
                        <a:t>C3)</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89" name="Oval 232"/>
          <p:cNvSpPr>
            <a:spLocks noChangeArrowheads="1"/>
          </p:cNvSpPr>
          <p:nvPr/>
        </p:nvSpPr>
        <p:spPr bwMode="auto">
          <a:xfrm>
            <a:off x="2981859" y="3279229"/>
            <a:ext cx="194336"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a:ln>
                  <a:noFill/>
                </a:ln>
                <a:solidFill>
                  <a:srgbClr val="000000"/>
                </a:solidFill>
                <a:effectLst/>
                <a:uLnTx/>
                <a:uFillTx/>
                <a:latin typeface="Arial" charset="0"/>
                <a:ea typeface="+mn-ea"/>
                <a:cs typeface="+mn-cs"/>
              </a:rPr>
              <a:t>C1</a:t>
            </a:r>
            <a:endParaRPr kumimoji="0" lang="en-US" altLang="de-DE" sz="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90" name="Oval 233"/>
          <p:cNvSpPr>
            <a:spLocks noChangeArrowheads="1"/>
          </p:cNvSpPr>
          <p:nvPr/>
        </p:nvSpPr>
        <p:spPr bwMode="auto">
          <a:xfrm>
            <a:off x="6612337" y="1568731"/>
            <a:ext cx="194337" cy="179388"/>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a:ln>
                  <a:noFill/>
                </a:ln>
                <a:solidFill>
                  <a:srgbClr val="000000"/>
                </a:solidFill>
                <a:effectLst/>
                <a:uLnTx/>
                <a:uFillTx/>
                <a:latin typeface="Arial" charset="0"/>
                <a:ea typeface="+mn-ea"/>
                <a:cs typeface="+mn-cs"/>
              </a:rPr>
              <a:t>C1</a:t>
            </a:r>
            <a:endParaRPr kumimoji="0" lang="en-US" altLang="de-DE" sz="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92" name="Oval 241"/>
          <p:cNvSpPr>
            <a:spLocks noChangeArrowheads="1"/>
          </p:cNvSpPr>
          <p:nvPr/>
        </p:nvSpPr>
        <p:spPr bwMode="auto">
          <a:xfrm>
            <a:off x="4663814" y="1608422"/>
            <a:ext cx="194336"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a:ln>
                  <a:noFill/>
                </a:ln>
                <a:solidFill>
                  <a:srgbClr val="000000"/>
                </a:solidFill>
                <a:effectLst/>
                <a:uLnTx/>
                <a:uFillTx/>
                <a:latin typeface="Arial" charset="0"/>
                <a:ea typeface="+mn-ea"/>
                <a:cs typeface="+mn-cs"/>
              </a:rPr>
              <a:t>C2</a:t>
            </a:r>
            <a:endParaRPr kumimoji="0" lang="en-US" altLang="de-DE" sz="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93" name="Oval 242"/>
          <p:cNvSpPr>
            <a:spLocks noChangeArrowheads="1"/>
          </p:cNvSpPr>
          <p:nvPr/>
        </p:nvSpPr>
        <p:spPr bwMode="auto">
          <a:xfrm>
            <a:off x="3453081" y="1535397"/>
            <a:ext cx="194336"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a:ln>
                  <a:noFill/>
                </a:ln>
                <a:solidFill>
                  <a:srgbClr val="000000"/>
                </a:solidFill>
                <a:effectLst/>
                <a:uLnTx/>
                <a:uFillTx/>
                <a:latin typeface="Arial" charset="0"/>
                <a:ea typeface="+mn-ea"/>
                <a:cs typeface="+mn-cs"/>
              </a:rPr>
              <a:t>C2</a:t>
            </a:r>
            <a:endParaRPr kumimoji="0" lang="en-US" altLang="de-DE" sz="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94" name="Oval 289"/>
          <p:cNvSpPr>
            <a:spLocks noChangeArrowheads="1"/>
          </p:cNvSpPr>
          <p:nvPr/>
        </p:nvSpPr>
        <p:spPr bwMode="auto">
          <a:xfrm>
            <a:off x="2167871" y="2748147"/>
            <a:ext cx="194337"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a:ln>
                  <a:noFill/>
                </a:ln>
                <a:solidFill>
                  <a:srgbClr val="000000"/>
                </a:solidFill>
                <a:effectLst/>
                <a:uLnTx/>
                <a:uFillTx/>
                <a:latin typeface="Arial" charset="0"/>
                <a:ea typeface="+mn-ea"/>
                <a:cs typeface="+mn-cs"/>
              </a:rPr>
              <a:t>C4</a:t>
            </a:r>
            <a:endParaRPr kumimoji="0" lang="en-US" altLang="de-DE" sz="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95" name="Oval 290"/>
          <p:cNvSpPr>
            <a:spLocks noChangeArrowheads="1"/>
          </p:cNvSpPr>
          <p:nvPr/>
        </p:nvSpPr>
        <p:spPr bwMode="auto">
          <a:xfrm>
            <a:off x="4194310" y="1067081"/>
            <a:ext cx="194337" cy="179388"/>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a:ln>
                  <a:noFill/>
                </a:ln>
                <a:solidFill>
                  <a:srgbClr val="000000"/>
                </a:solidFill>
                <a:effectLst/>
                <a:uLnTx/>
                <a:uFillTx/>
                <a:latin typeface="Arial" charset="0"/>
                <a:ea typeface="+mn-ea"/>
                <a:cs typeface="+mn-cs"/>
              </a:rPr>
              <a:t>C4</a:t>
            </a:r>
            <a:endParaRPr kumimoji="0" lang="en-US" altLang="de-DE" sz="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96" name="Oval 291"/>
          <p:cNvSpPr>
            <a:spLocks noChangeArrowheads="1"/>
          </p:cNvSpPr>
          <p:nvPr/>
        </p:nvSpPr>
        <p:spPr bwMode="auto">
          <a:xfrm>
            <a:off x="1854615" y="2208397"/>
            <a:ext cx="194336"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a:ln>
                  <a:noFill/>
                </a:ln>
                <a:solidFill>
                  <a:srgbClr val="000000"/>
                </a:solidFill>
                <a:effectLst/>
                <a:uLnTx/>
                <a:uFillTx/>
                <a:latin typeface="Arial" charset="0"/>
                <a:ea typeface="+mn-ea"/>
                <a:cs typeface="+mn-cs"/>
              </a:rPr>
              <a:t>C3</a:t>
            </a:r>
            <a:endParaRPr kumimoji="0" lang="en-US" altLang="de-DE" sz="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97" name="Oval 292"/>
          <p:cNvSpPr>
            <a:spLocks noChangeArrowheads="1"/>
          </p:cNvSpPr>
          <p:nvPr/>
        </p:nvSpPr>
        <p:spPr bwMode="auto">
          <a:xfrm>
            <a:off x="1893229" y="1067081"/>
            <a:ext cx="194337" cy="179388"/>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a:ln>
                  <a:noFill/>
                </a:ln>
                <a:solidFill>
                  <a:srgbClr val="000000"/>
                </a:solidFill>
                <a:effectLst/>
                <a:uLnTx/>
                <a:uFillTx/>
                <a:latin typeface="Arial" charset="0"/>
                <a:ea typeface="+mn-ea"/>
                <a:cs typeface="+mn-cs"/>
              </a:rPr>
              <a:t>C3</a:t>
            </a:r>
            <a:endParaRPr kumimoji="0" lang="en-US" altLang="de-DE" sz="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98" name="Rectangle 294"/>
          <p:cNvSpPr>
            <a:spLocks noChangeArrowheads="1"/>
          </p:cNvSpPr>
          <p:nvPr/>
        </p:nvSpPr>
        <p:spPr bwMode="auto">
          <a:xfrm>
            <a:off x="5248545" y="1848134"/>
            <a:ext cx="1040349"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de-DE" sz="600" b="0" i="0" u="none" strike="noStrike" kern="1200" cap="none" spc="0" normalizeH="0" baseline="0" noProof="0">
                <a:ln>
                  <a:noFill/>
                </a:ln>
                <a:solidFill>
                  <a:srgbClr val="000000"/>
                </a:solidFill>
                <a:effectLst/>
                <a:uLnTx/>
                <a:uFillTx/>
                <a:latin typeface="Arial Narrow" pitchFamily="34" charset="0"/>
                <a:ea typeface="+mn-ea"/>
                <a:cs typeface="+mn-cs"/>
              </a:rPr>
              <a:t>DEMCHTC00PA.ww500.siemens.net</a:t>
            </a:r>
          </a:p>
        </p:txBody>
      </p:sp>
      <p:sp>
        <p:nvSpPr>
          <p:cNvPr id="99" name="Rechteck 79"/>
          <p:cNvSpPr>
            <a:spLocks noChangeArrowheads="1"/>
          </p:cNvSpPr>
          <p:nvPr/>
        </p:nvSpPr>
        <p:spPr bwMode="auto">
          <a:xfrm>
            <a:off x="3697627" y="2177652"/>
            <a:ext cx="2617523" cy="1037432"/>
          </a:xfrm>
          <a:prstGeom prst="rect">
            <a:avLst/>
          </a:prstGeom>
          <a:solidFill>
            <a:srgbClr val="00CC99"/>
          </a:solidFill>
          <a:ln>
            <a:headEnd/>
            <a:tailEnd/>
          </a:ln>
        </p:spPr>
        <p:style>
          <a:lnRef idx="1">
            <a:schemeClr val="accent3"/>
          </a:lnRef>
          <a:fillRef idx="2">
            <a:schemeClr val="accent3"/>
          </a:fillRef>
          <a:effectRef idx="1">
            <a:schemeClr val="accent3"/>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l" eaLnBrk="1" hangingPunct="1"/>
            <a:endParaRPr lang="en-GB" altLang="de-DE">
              <a:solidFill>
                <a:srgbClr val="000000"/>
              </a:solidFill>
            </a:endParaRPr>
          </a:p>
        </p:txBody>
      </p:sp>
      <p:sp>
        <p:nvSpPr>
          <p:cNvPr id="100" name="AutoShape 4"/>
          <p:cNvSpPr>
            <a:spLocks noChangeArrowheads="1"/>
          </p:cNvSpPr>
          <p:nvPr/>
        </p:nvSpPr>
        <p:spPr bwMode="auto">
          <a:xfrm>
            <a:off x="4158484" y="2536885"/>
            <a:ext cx="1246850" cy="614363"/>
          </a:xfrm>
          <a:prstGeom prst="can">
            <a:avLst>
              <a:gd name="adj" fmla="val 26380"/>
            </a:avLst>
          </a:prstGeom>
          <a:gradFill rotWithShape="1">
            <a:gsLst>
              <a:gs pos="0">
                <a:srgbClr val="F6B90C"/>
              </a:gs>
              <a:gs pos="50000">
                <a:srgbClr val="FFFF00"/>
              </a:gs>
              <a:gs pos="100000">
                <a:srgbClr val="F6B90C"/>
              </a:gs>
            </a:gsLst>
            <a:lin ang="0" scaled="1"/>
          </a:gra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
                <a:srgbClr val="A3A3A3"/>
              </a:buClr>
              <a:buSzPct val="80000"/>
              <a:buFont typeface="Wingdings 3" pitchFamily="18" charset="2"/>
              <a:buNone/>
              <a:tabLst/>
              <a:defRPr/>
            </a:pPr>
            <a:r>
              <a:rPr kumimoji="0" lang="de-DE" altLang="de-DE" sz="1100" b="1" i="0" u="none" strike="noStrike" kern="1200" cap="none" spc="0" normalizeH="0" baseline="0" noProof="0" dirty="0">
                <a:ln>
                  <a:noFill/>
                </a:ln>
                <a:solidFill>
                  <a:srgbClr val="000000"/>
                </a:solidFill>
                <a:effectLst/>
                <a:uLnTx/>
                <a:uFillTx/>
                <a:latin typeface="Arial" charset="0"/>
                <a:ea typeface="+mn-ea"/>
                <a:cs typeface="+mn-cs"/>
              </a:rPr>
              <a:t>Teamcenter</a:t>
            </a:r>
          </a:p>
          <a:p>
            <a:pPr marL="0" marR="0" lvl="0" indent="0" algn="ctr" defTabSz="914400" rtl="0" eaLnBrk="1" fontAlgn="base" latinLnBrk="0" hangingPunct="1">
              <a:lnSpc>
                <a:spcPct val="100000"/>
              </a:lnSpc>
              <a:spcBef>
                <a:spcPct val="0"/>
              </a:spcBef>
              <a:spcAft>
                <a:spcPct val="0"/>
              </a:spcAft>
              <a:buClr>
                <a:srgbClr val="A3A3A3"/>
              </a:buClr>
              <a:buSzPct val="80000"/>
              <a:buFont typeface="Wingdings 3" pitchFamily="18" charset="2"/>
              <a:buNone/>
              <a:tabLst/>
              <a:defRPr/>
            </a:pPr>
            <a:r>
              <a:rPr kumimoji="0" lang="de-DE" altLang="de-DE" sz="1100" b="1" i="0" u="none" strike="noStrike" kern="1200" cap="none" spc="0" normalizeH="0" baseline="0" noProof="0" dirty="0">
                <a:ln>
                  <a:noFill/>
                </a:ln>
                <a:solidFill>
                  <a:srgbClr val="000000"/>
                </a:solidFill>
                <a:effectLst/>
                <a:uLnTx/>
                <a:uFillTx/>
                <a:latin typeface="Arial" charset="0"/>
                <a:ea typeface="+mn-ea"/>
                <a:cs typeface="+mn-cs"/>
              </a:rPr>
              <a:t>ACE</a:t>
            </a:r>
          </a:p>
        </p:txBody>
      </p:sp>
      <p:cxnSp>
        <p:nvCxnSpPr>
          <p:cNvPr id="101" name="Gewinkelte Verbindung 26"/>
          <p:cNvCxnSpPr>
            <a:cxnSpLocks noChangeShapeType="1"/>
            <a:stCxn id="100" idx="1"/>
            <a:endCxn id="102" idx="0"/>
          </p:cNvCxnSpPr>
          <p:nvPr/>
        </p:nvCxnSpPr>
        <p:spPr bwMode="auto">
          <a:xfrm rot="5400000" flipH="1" flipV="1">
            <a:off x="5316302" y="2003020"/>
            <a:ext cx="12700" cy="1067728"/>
          </a:xfrm>
          <a:prstGeom prst="bentConnector3">
            <a:avLst>
              <a:gd name="adj1" fmla="val 1800000"/>
            </a:avLst>
          </a:prstGeom>
          <a:noFill/>
          <a:ln w="9525" algn="ctr">
            <a:solidFill>
              <a:srgbClr val="0033CC"/>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02" name="Picture 2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64069" y="2536885"/>
            <a:ext cx="371139" cy="353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 name="Textfeld 62"/>
          <p:cNvSpPr txBox="1">
            <a:spLocks noChangeArrowheads="1"/>
          </p:cNvSpPr>
          <p:nvPr/>
        </p:nvSpPr>
        <p:spPr bwMode="auto">
          <a:xfrm rot="397797">
            <a:off x="5043546" y="2967854"/>
            <a:ext cx="7842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700" b="0" i="0" u="none" strike="noStrike" kern="1200" cap="none" spc="0" normalizeH="0" baseline="0" noProof="0" dirty="0">
                <a:ln>
                  <a:noFill/>
                </a:ln>
                <a:solidFill>
                  <a:srgbClr val="000000"/>
                </a:solidFill>
                <a:effectLst/>
                <a:uLnTx/>
                <a:uFillTx/>
                <a:latin typeface="Arial" charset="0"/>
                <a:ea typeface="+mn-ea"/>
                <a:cs typeface="+mn-cs"/>
              </a:rPr>
              <a:t>Import</a:t>
            </a:r>
            <a:endParaRPr kumimoji="0" lang="en-GB" altLang="de-DE" sz="7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04" name="Flussdiagramm: Magnetplattenspeicher 71"/>
          <p:cNvSpPr>
            <a:spLocks noChangeArrowheads="1"/>
          </p:cNvSpPr>
          <p:nvPr/>
        </p:nvSpPr>
        <p:spPr bwMode="auto">
          <a:xfrm>
            <a:off x="3773695" y="2587682"/>
            <a:ext cx="316442" cy="260350"/>
          </a:xfrm>
          <a:prstGeom prst="flowChartMagneticDisk">
            <a:avLst/>
          </a:prstGeom>
          <a:ln>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2">
            <a:schemeClr val="dk1"/>
          </a:fillRef>
          <a:effectRef idx="1">
            <a:schemeClr val="dk1"/>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1000" b="0" i="0" u="none" strike="noStrike" kern="1200" cap="none" spc="0" normalizeH="0" baseline="0" noProof="0">
                <a:ln>
                  <a:noFill/>
                </a:ln>
                <a:solidFill>
                  <a:srgbClr val="000000"/>
                </a:solidFill>
                <a:effectLst/>
                <a:uLnTx/>
                <a:uFillTx/>
                <a:latin typeface="Arial" charset="0"/>
                <a:ea typeface="+mn-ea"/>
                <a:cs typeface="+mn-cs"/>
              </a:rPr>
              <a:t>Vol1</a:t>
            </a:r>
            <a:endParaRPr kumimoji="0" lang="en-GB" altLang="de-DE" sz="10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5" name="Flussdiagramm: Magnetplattenspeicher 72"/>
          <p:cNvSpPr>
            <a:spLocks noChangeArrowheads="1"/>
          </p:cNvSpPr>
          <p:nvPr/>
        </p:nvSpPr>
        <p:spPr bwMode="auto">
          <a:xfrm>
            <a:off x="3777135" y="2890895"/>
            <a:ext cx="316442" cy="260350"/>
          </a:xfrm>
          <a:prstGeom prst="flowChartMagneticDisk">
            <a:avLst/>
          </a:prstGeom>
          <a:ln>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2">
            <a:schemeClr val="dk1"/>
          </a:fillRef>
          <a:effectRef idx="1">
            <a:schemeClr val="dk1"/>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1000" b="0" i="0" u="none" strike="noStrike" kern="1200" cap="none" spc="0" normalizeH="0" baseline="0" noProof="0">
                <a:ln>
                  <a:noFill/>
                </a:ln>
                <a:solidFill>
                  <a:srgbClr val="000000"/>
                </a:solidFill>
                <a:effectLst/>
                <a:uLnTx/>
                <a:uFillTx/>
                <a:latin typeface="Arial" charset="0"/>
                <a:ea typeface="+mn-ea"/>
                <a:cs typeface="+mn-cs"/>
              </a:rPr>
              <a:t>Vol2</a:t>
            </a:r>
            <a:endParaRPr kumimoji="0" lang="en-GB" altLang="de-DE" sz="10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106" name="Picture 6" descr="V:\JobManager\ProgEntw\Ver02\08-Icons-und-Logos\LogosZurSoftware\JobServerAppl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70128" y="2902011"/>
            <a:ext cx="521097" cy="24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 name="Freihandform 50"/>
          <p:cNvSpPr>
            <a:spLocks/>
          </p:cNvSpPr>
          <p:nvPr/>
        </p:nvSpPr>
        <p:spPr bwMode="auto">
          <a:xfrm>
            <a:off x="5052144" y="2886889"/>
            <a:ext cx="611924" cy="95250"/>
          </a:xfrm>
          <a:custGeom>
            <a:avLst/>
            <a:gdLst>
              <a:gd name="T0" fmla="*/ 0 w 374650"/>
              <a:gd name="T1" fmla="*/ 0 h 95485"/>
              <a:gd name="T2" fmla="*/ 288558 w 374650"/>
              <a:gd name="T3" fmla="*/ 88463 h 95485"/>
              <a:gd name="T4" fmla="*/ 654803 w 374650"/>
              <a:gd name="T5" fmla="*/ 88463 h 95485"/>
              <a:gd name="T6" fmla="*/ 0 60000 65536"/>
              <a:gd name="T7" fmla="*/ 0 60000 65536"/>
              <a:gd name="T8" fmla="*/ 0 60000 65536"/>
            </a:gdLst>
            <a:ahLst/>
            <a:cxnLst>
              <a:cxn ang="T6">
                <a:pos x="T0" y="T1"/>
              </a:cxn>
              <a:cxn ang="T7">
                <a:pos x="T2" y="T3"/>
              </a:cxn>
              <a:cxn ang="T8">
                <a:pos x="T4" y="T5"/>
              </a:cxn>
            </a:cxnLst>
            <a:rect l="0" t="0" r="r" b="b"/>
            <a:pathLst>
              <a:path w="374650" h="95485">
                <a:moveTo>
                  <a:pt x="0" y="0"/>
                </a:moveTo>
                <a:cubicBezTo>
                  <a:pt x="51329" y="37041"/>
                  <a:pt x="102658" y="74083"/>
                  <a:pt x="165100" y="88900"/>
                </a:cubicBezTo>
                <a:cubicBezTo>
                  <a:pt x="227542" y="103717"/>
                  <a:pt x="374650" y="88900"/>
                  <a:pt x="374650" y="88900"/>
                </a:cubicBezTo>
              </a:path>
            </a:pathLst>
          </a:custGeom>
          <a:noFill/>
          <a:ln w="19050" algn="ctr">
            <a:solidFill>
              <a:srgbClr val="FF0000"/>
            </a:solidFill>
            <a:prstDash val="dash"/>
            <a:round/>
            <a:headEnd type="none" w="med" len="med"/>
            <a:tailEnd type="arrow" w="med" len="med"/>
          </a:ln>
          <a:effectLst/>
        </p:spPr>
        <p:txBody>
          <a:bodyPr lIns="0" tIns="0" rIns="0" bIns="0"/>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0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8" name="Textfeld 93"/>
          <p:cNvSpPr txBox="1">
            <a:spLocks noChangeArrowheads="1"/>
          </p:cNvSpPr>
          <p:nvPr/>
        </p:nvSpPr>
        <p:spPr bwMode="auto">
          <a:xfrm>
            <a:off x="5053611" y="2183626"/>
            <a:ext cx="80658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800" b="0" i="0" u="none" strike="noStrike" kern="1200" cap="none" spc="0" normalizeH="0" baseline="0" noProof="0" dirty="0">
                <a:ln>
                  <a:noFill/>
                </a:ln>
                <a:solidFill>
                  <a:srgbClr val="000000"/>
                </a:solidFill>
                <a:effectLst/>
                <a:uLnTx/>
                <a:uFillTx/>
                <a:latin typeface="Arial" charset="0"/>
                <a:ea typeface="+mn-ea"/>
                <a:cs typeface="+mn-cs"/>
              </a:rPr>
              <a:t>Refile via 2-tier </a:t>
            </a:r>
            <a:endParaRPr kumimoji="0" lang="en-GB" altLang="de-DE" sz="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09" name="Oval 232"/>
          <p:cNvSpPr>
            <a:spLocks noChangeArrowheads="1"/>
          </p:cNvSpPr>
          <p:nvPr/>
        </p:nvSpPr>
        <p:spPr bwMode="auto">
          <a:xfrm>
            <a:off x="6002367" y="3288628"/>
            <a:ext cx="194336"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a:ln>
                  <a:noFill/>
                </a:ln>
                <a:solidFill>
                  <a:srgbClr val="000000"/>
                </a:solidFill>
                <a:effectLst/>
                <a:uLnTx/>
                <a:uFillTx/>
                <a:latin typeface="Arial" charset="0"/>
                <a:ea typeface="+mn-ea"/>
                <a:cs typeface="+mn-cs"/>
              </a:rPr>
              <a:t>C1</a:t>
            </a:r>
            <a:endParaRPr kumimoji="0" lang="en-US" altLang="de-DE" sz="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10" name="Oval 289"/>
          <p:cNvSpPr>
            <a:spLocks noChangeArrowheads="1"/>
          </p:cNvSpPr>
          <p:nvPr/>
        </p:nvSpPr>
        <p:spPr bwMode="auto">
          <a:xfrm>
            <a:off x="5172531" y="2753542"/>
            <a:ext cx="194337"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a:ln>
                  <a:noFill/>
                </a:ln>
                <a:solidFill>
                  <a:srgbClr val="000000"/>
                </a:solidFill>
                <a:effectLst/>
                <a:uLnTx/>
                <a:uFillTx/>
                <a:latin typeface="Arial" charset="0"/>
                <a:ea typeface="+mn-ea"/>
                <a:cs typeface="+mn-cs"/>
              </a:rPr>
              <a:t>C4</a:t>
            </a:r>
            <a:endParaRPr kumimoji="0" lang="en-US" altLang="de-DE" sz="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11" name="Oval 291"/>
          <p:cNvSpPr>
            <a:spLocks noChangeArrowheads="1"/>
          </p:cNvSpPr>
          <p:nvPr/>
        </p:nvSpPr>
        <p:spPr bwMode="auto">
          <a:xfrm>
            <a:off x="4859275" y="2213792"/>
            <a:ext cx="194336"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a:ln>
                  <a:noFill/>
                </a:ln>
                <a:solidFill>
                  <a:srgbClr val="000000"/>
                </a:solidFill>
                <a:effectLst/>
                <a:uLnTx/>
                <a:uFillTx/>
                <a:latin typeface="Arial" charset="0"/>
                <a:ea typeface="+mn-ea"/>
                <a:cs typeface="+mn-cs"/>
              </a:rPr>
              <a:t>C3</a:t>
            </a:r>
            <a:endParaRPr kumimoji="0" lang="en-US" altLang="de-DE" sz="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12" name="Freihandform 24"/>
          <p:cNvSpPr/>
          <p:nvPr/>
        </p:nvSpPr>
        <p:spPr bwMode="auto">
          <a:xfrm>
            <a:off x="2932514" y="1777063"/>
            <a:ext cx="2257425" cy="782515"/>
          </a:xfrm>
          <a:custGeom>
            <a:avLst/>
            <a:gdLst>
              <a:gd name="connsiteX0" fmla="*/ 0 w 2083777"/>
              <a:gd name="connsiteY0" fmla="*/ 782515 h 782515"/>
              <a:gd name="connsiteX1" fmla="*/ 219808 w 2083777"/>
              <a:gd name="connsiteY1" fmla="*/ 263769 h 782515"/>
              <a:gd name="connsiteX2" fmla="*/ 1538654 w 2083777"/>
              <a:gd name="connsiteY2" fmla="*/ 263769 h 782515"/>
              <a:gd name="connsiteX3" fmla="*/ 2083777 w 2083777"/>
              <a:gd name="connsiteY3" fmla="*/ 0 h 782515"/>
            </a:gdLst>
            <a:ahLst/>
            <a:cxnLst>
              <a:cxn ang="0">
                <a:pos x="connsiteX0" y="connsiteY0"/>
              </a:cxn>
              <a:cxn ang="0">
                <a:pos x="connsiteX1" y="connsiteY1"/>
              </a:cxn>
              <a:cxn ang="0">
                <a:pos x="connsiteX2" y="connsiteY2"/>
              </a:cxn>
              <a:cxn ang="0">
                <a:pos x="connsiteX3" y="connsiteY3"/>
              </a:cxn>
            </a:cxnLst>
            <a:rect l="l" t="t" r="r" b="b"/>
            <a:pathLst>
              <a:path w="2083777" h="782515">
                <a:moveTo>
                  <a:pt x="0" y="782515"/>
                </a:moveTo>
                <a:lnTo>
                  <a:pt x="219808" y="263769"/>
                </a:lnTo>
                <a:lnTo>
                  <a:pt x="1538654" y="263769"/>
                </a:lnTo>
                <a:lnTo>
                  <a:pt x="2083777" y="0"/>
                </a:lnTo>
              </a:path>
            </a:pathLst>
          </a:custGeom>
          <a:noFill/>
          <a:ln w="9525" algn="ctr">
            <a:solidFill>
              <a:srgbClr val="FF0000"/>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0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3" name="Oval 240"/>
          <p:cNvSpPr>
            <a:spLocks noChangeArrowheads="1"/>
          </p:cNvSpPr>
          <p:nvPr/>
        </p:nvSpPr>
        <p:spPr bwMode="auto">
          <a:xfrm>
            <a:off x="2940847" y="2280624"/>
            <a:ext cx="194337" cy="179388"/>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dirty="0">
                <a:ln>
                  <a:noFill/>
                </a:ln>
                <a:solidFill>
                  <a:srgbClr val="000000"/>
                </a:solidFill>
                <a:effectLst/>
                <a:uLnTx/>
                <a:uFillTx/>
                <a:latin typeface="Arial" charset="0"/>
                <a:ea typeface="+mn-ea"/>
                <a:cs typeface="+mn-cs"/>
              </a:rPr>
              <a:t>C2</a:t>
            </a:r>
            <a:endParaRPr kumimoji="0" lang="en-US" altLang="de-DE" sz="800" b="1" i="0" u="none" strike="noStrike" kern="1200" cap="none" spc="0" normalizeH="0" baseline="0" noProof="0" dirty="0">
              <a:ln>
                <a:noFill/>
              </a:ln>
              <a:solidFill>
                <a:srgbClr val="000000"/>
              </a:solidFill>
              <a:effectLst/>
              <a:uLnTx/>
              <a:uFillTx/>
              <a:latin typeface="Arial" charset="0"/>
              <a:ea typeface="+mn-ea"/>
              <a:cs typeface="+mn-cs"/>
            </a:endParaRPr>
          </a:p>
        </p:txBody>
      </p:sp>
      <p:cxnSp>
        <p:nvCxnSpPr>
          <p:cNvPr id="114" name="Gerade Verbindung mit Pfeil 27"/>
          <p:cNvCxnSpPr>
            <a:cxnSpLocks/>
          </p:cNvCxnSpPr>
          <p:nvPr/>
        </p:nvCxnSpPr>
        <p:spPr bwMode="auto">
          <a:xfrm>
            <a:off x="5836247" y="3151248"/>
            <a:ext cx="0" cy="222983"/>
          </a:xfrm>
          <a:prstGeom prst="straightConnector1">
            <a:avLst/>
          </a:prstGeom>
          <a:ln>
            <a:headEnd type="none" w="med" len="med"/>
            <a:tailEnd type="arrow"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115" name="Gerade Verbindung mit Pfeil 17"/>
          <p:cNvCxnSpPr>
            <a:cxnSpLocks noChangeShapeType="1"/>
          </p:cNvCxnSpPr>
          <p:nvPr/>
        </p:nvCxnSpPr>
        <p:spPr bwMode="auto">
          <a:xfrm>
            <a:off x="5984675" y="1941794"/>
            <a:ext cx="0" cy="544470"/>
          </a:xfrm>
          <a:prstGeom prst="straightConnector1">
            <a:avLst/>
          </a:prstGeom>
          <a:noFill/>
          <a:ln w="9525" algn="ctr">
            <a:solidFill>
              <a:srgbClr val="FF0000"/>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6" name="Oval 240"/>
          <p:cNvSpPr>
            <a:spLocks noChangeArrowheads="1"/>
          </p:cNvSpPr>
          <p:nvPr/>
        </p:nvSpPr>
        <p:spPr bwMode="auto">
          <a:xfrm>
            <a:off x="5884348" y="2225312"/>
            <a:ext cx="194337" cy="179388"/>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a:ln>
                  <a:noFill/>
                </a:ln>
                <a:solidFill>
                  <a:srgbClr val="000000"/>
                </a:solidFill>
                <a:effectLst/>
                <a:uLnTx/>
                <a:uFillTx/>
                <a:latin typeface="Arial" charset="0"/>
                <a:ea typeface="+mn-ea"/>
                <a:cs typeface="+mn-cs"/>
              </a:rPr>
              <a:t>C2</a:t>
            </a:r>
            <a:endParaRPr kumimoji="0" lang="en-US" altLang="de-DE" sz="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17" name="Textfeld 142"/>
          <p:cNvSpPr txBox="1"/>
          <p:nvPr/>
        </p:nvSpPr>
        <p:spPr>
          <a:xfrm rot="16200000">
            <a:off x="6056523" y="2551223"/>
            <a:ext cx="1046694" cy="226602"/>
          </a:xfrm>
          <a:prstGeom prst="rect">
            <a:avLst/>
          </a:prstGeom>
        </p:spPr>
        <p:style>
          <a:lnRef idx="1">
            <a:schemeClr val="accent3"/>
          </a:lnRef>
          <a:fillRef idx="2">
            <a:schemeClr val="accent3"/>
          </a:fillRef>
          <a:effectRef idx="1">
            <a:schemeClr val="accent3"/>
          </a:effectRef>
          <a:fontRef idx="minor">
            <a:schemeClr val="dk1"/>
          </a:fontRef>
        </p:style>
        <p:txBody>
          <a:bodyPr wrap="square" lIns="36005" tIns="36005" rIns="36005" bIns="36005">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a:ea typeface="+mn-ea"/>
                <a:cs typeface="+mn-cs"/>
              </a:rPr>
              <a:t>San Diego/USA</a:t>
            </a:r>
            <a:endParaRPr kumimoji="0" lang="en-GB" sz="1000" b="0" i="0" u="none" strike="noStrike" kern="1200" cap="none" spc="0" normalizeH="0" baseline="0" noProof="0" dirty="0">
              <a:ln>
                <a:noFill/>
              </a:ln>
              <a:solidFill>
                <a:srgbClr val="000000"/>
              </a:solidFill>
              <a:effectLst/>
              <a:uLnTx/>
              <a:uFillTx/>
              <a:latin typeface="Arial"/>
              <a:ea typeface="+mn-ea"/>
              <a:cs typeface="+mn-cs"/>
            </a:endParaRPr>
          </a:p>
        </p:txBody>
      </p:sp>
      <p:sp>
        <p:nvSpPr>
          <p:cNvPr id="118" name="Rechteck 79"/>
          <p:cNvSpPr>
            <a:spLocks noChangeArrowheads="1"/>
          </p:cNvSpPr>
          <p:nvPr/>
        </p:nvSpPr>
        <p:spPr bwMode="auto">
          <a:xfrm>
            <a:off x="6739965" y="2184772"/>
            <a:ext cx="2617523" cy="1037432"/>
          </a:xfrm>
          <a:prstGeom prst="rect">
            <a:avLst/>
          </a:prstGeom>
          <a:solidFill>
            <a:srgbClr val="00CC99"/>
          </a:solidFill>
          <a:ln>
            <a:headEnd/>
            <a:tailEnd/>
          </a:ln>
        </p:spPr>
        <p:style>
          <a:lnRef idx="1">
            <a:schemeClr val="accent3"/>
          </a:lnRef>
          <a:fillRef idx="2">
            <a:schemeClr val="accent3"/>
          </a:fillRef>
          <a:effectRef idx="1">
            <a:schemeClr val="accent3"/>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l" eaLnBrk="1" hangingPunct="1"/>
            <a:endParaRPr lang="en-GB" altLang="de-DE">
              <a:solidFill>
                <a:srgbClr val="000000"/>
              </a:solidFill>
            </a:endParaRPr>
          </a:p>
        </p:txBody>
      </p:sp>
      <p:sp>
        <p:nvSpPr>
          <p:cNvPr id="119" name="AutoShape 4"/>
          <p:cNvSpPr>
            <a:spLocks noChangeArrowheads="1"/>
          </p:cNvSpPr>
          <p:nvPr/>
        </p:nvSpPr>
        <p:spPr bwMode="auto">
          <a:xfrm>
            <a:off x="7200822" y="2544815"/>
            <a:ext cx="1246850" cy="614363"/>
          </a:xfrm>
          <a:prstGeom prst="can">
            <a:avLst>
              <a:gd name="adj" fmla="val 26380"/>
            </a:avLst>
          </a:prstGeom>
          <a:gradFill rotWithShape="1">
            <a:gsLst>
              <a:gs pos="0">
                <a:srgbClr val="F6B90C"/>
              </a:gs>
              <a:gs pos="50000">
                <a:srgbClr val="FFFF00"/>
              </a:gs>
              <a:gs pos="100000">
                <a:srgbClr val="F6B90C"/>
              </a:gs>
            </a:gsLst>
            <a:lin ang="0" scaled="1"/>
          </a:gra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
                <a:srgbClr val="A3A3A3"/>
              </a:buClr>
              <a:buSzPct val="80000"/>
              <a:buFont typeface="Wingdings 3" pitchFamily="18" charset="2"/>
              <a:buNone/>
              <a:tabLst/>
              <a:defRPr/>
            </a:pPr>
            <a:r>
              <a:rPr kumimoji="0" lang="de-DE" altLang="de-DE" sz="1100" b="1" i="0" u="none" strike="noStrike" kern="1200" cap="none" spc="0" normalizeH="0" baseline="0" noProof="0" dirty="0">
                <a:ln>
                  <a:noFill/>
                </a:ln>
                <a:solidFill>
                  <a:srgbClr val="000000"/>
                </a:solidFill>
                <a:effectLst/>
                <a:uLnTx/>
                <a:uFillTx/>
                <a:latin typeface="Arial" charset="0"/>
                <a:ea typeface="+mn-ea"/>
                <a:cs typeface="+mn-cs"/>
              </a:rPr>
              <a:t>Teamcenter</a:t>
            </a:r>
          </a:p>
          <a:p>
            <a:pPr marL="0" marR="0" lvl="0" indent="0" algn="ctr" defTabSz="914400" rtl="0" eaLnBrk="1" fontAlgn="base" latinLnBrk="0" hangingPunct="1">
              <a:lnSpc>
                <a:spcPct val="100000"/>
              </a:lnSpc>
              <a:spcBef>
                <a:spcPct val="0"/>
              </a:spcBef>
              <a:spcAft>
                <a:spcPct val="0"/>
              </a:spcAft>
              <a:buClr>
                <a:srgbClr val="A3A3A3"/>
              </a:buClr>
              <a:buSzPct val="80000"/>
              <a:buFont typeface="Wingdings 3" pitchFamily="18" charset="2"/>
              <a:buNone/>
              <a:tabLst/>
              <a:defRPr/>
            </a:pPr>
            <a:r>
              <a:rPr kumimoji="0" lang="de-DE" altLang="de-DE" sz="1100" b="1" i="0" u="none" strike="noStrike" kern="1200" cap="none" spc="0" normalizeH="0" baseline="0" noProof="0" dirty="0">
                <a:ln>
                  <a:noFill/>
                </a:ln>
                <a:solidFill>
                  <a:srgbClr val="000000"/>
                </a:solidFill>
                <a:effectLst/>
                <a:uLnTx/>
                <a:uFillTx/>
                <a:latin typeface="Arial" charset="0"/>
                <a:ea typeface="+mn-ea"/>
                <a:cs typeface="+mn-cs"/>
              </a:rPr>
              <a:t>SAN</a:t>
            </a:r>
          </a:p>
        </p:txBody>
      </p:sp>
      <p:cxnSp>
        <p:nvCxnSpPr>
          <p:cNvPr id="120" name="Gewinkelte Verbindung 26"/>
          <p:cNvCxnSpPr>
            <a:cxnSpLocks noChangeShapeType="1"/>
            <a:stCxn id="119" idx="1"/>
            <a:endCxn id="121" idx="0"/>
          </p:cNvCxnSpPr>
          <p:nvPr/>
        </p:nvCxnSpPr>
        <p:spPr bwMode="auto">
          <a:xfrm rot="5400000" flipH="1" flipV="1">
            <a:off x="8358640" y="2010950"/>
            <a:ext cx="12700" cy="1067728"/>
          </a:xfrm>
          <a:prstGeom prst="bentConnector3">
            <a:avLst>
              <a:gd name="adj1" fmla="val 1800000"/>
            </a:avLst>
          </a:prstGeom>
          <a:noFill/>
          <a:ln w="9525" algn="ctr">
            <a:solidFill>
              <a:srgbClr val="0033CC"/>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21" name="Picture 2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06407" y="2544815"/>
            <a:ext cx="371139" cy="353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2" name="Textfeld 62"/>
          <p:cNvSpPr txBox="1">
            <a:spLocks noChangeArrowheads="1"/>
          </p:cNvSpPr>
          <p:nvPr/>
        </p:nvSpPr>
        <p:spPr bwMode="auto">
          <a:xfrm rot="397797">
            <a:off x="8085884" y="2975784"/>
            <a:ext cx="7842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700" b="0" i="0" u="none" strike="noStrike" kern="1200" cap="none" spc="0" normalizeH="0" baseline="0" noProof="0" dirty="0">
                <a:ln>
                  <a:noFill/>
                </a:ln>
                <a:solidFill>
                  <a:srgbClr val="000000"/>
                </a:solidFill>
                <a:effectLst/>
                <a:uLnTx/>
                <a:uFillTx/>
                <a:latin typeface="Arial" charset="0"/>
                <a:ea typeface="+mn-ea"/>
                <a:cs typeface="+mn-cs"/>
              </a:rPr>
              <a:t>Import</a:t>
            </a:r>
            <a:endParaRPr kumimoji="0" lang="en-GB" altLang="de-DE" sz="7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23" name="Flussdiagramm: Magnetplattenspeicher 71"/>
          <p:cNvSpPr>
            <a:spLocks noChangeArrowheads="1"/>
          </p:cNvSpPr>
          <p:nvPr/>
        </p:nvSpPr>
        <p:spPr bwMode="auto">
          <a:xfrm>
            <a:off x="6816033" y="2595612"/>
            <a:ext cx="316442" cy="260350"/>
          </a:xfrm>
          <a:prstGeom prst="flowChartMagneticDisk">
            <a:avLst/>
          </a:prstGeom>
          <a:ln>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2">
            <a:schemeClr val="dk1"/>
          </a:fillRef>
          <a:effectRef idx="1">
            <a:schemeClr val="dk1"/>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1000" b="0" i="0" u="none" strike="noStrike" kern="1200" cap="none" spc="0" normalizeH="0" baseline="0" noProof="0">
                <a:ln>
                  <a:noFill/>
                </a:ln>
                <a:solidFill>
                  <a:srgbClr val="000000"/>
                </a:solidFill>
                <a:effectLst/>
                <a:uLnTx/>
                <a:uFillTx/>
                <a:latin typeface="Arial" charset="0"/>
                <a:ea typeface="+mn-ea"/>
                <a:cs typeface="+mn-cs"/>
              </a:rPr>
              <a:t>Vol1</a:t>
            </a:r>
            <a:endParaRPr kumimoji="0" lang="en-GB" altLang="de-DE" sz="10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4" name="Flussdiagramm: Magnetplattenspeicher 72"/>
          <p:cNvSpPr>
            <a:spLocks noChangeArrowheads="1"/>
          </p:cNvSpPr>
          <p:nvPr/>
        </p:nvSpPr>
        <p:spPr bwMode="auto">
          <a:xfrm>
            <a:off x="6819473" y="2898825"/>
            <a:ext cx="316442" cy="260350"/>
          </a:xfrm>
          <a:prstGeom prst="flowChartMagneticDisk">
            <a:avLst/>
          </a:prstGeom>
          <a:ln>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2">
            <a:schemeClr val="dk1"/>
          </a:fillRef>
          <a:effectRef idx="1">
            <a:schemeClr val="dk1"/>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1000" b="0" i="0" u="none" strike="noStrike" kern="1200" cap="none" spc="0" normalizeH="0" baseline="0" noProof="0">
                <a:ln>
                  <a:noFill/>
                </a:ln>
                <a:solidFill>
                  <a:srgbClr val="000000"/>
                </a:solidFill>
                <a:effectLst/>
                <a:uLnTx/>
                <a:uFillTx/>
                <a:latin typeface="Arial" charset="0"/>
                <a:ea typeface="+mn-ea"/>
                <a:cs typeface="+mn-cs"/>
              </a:rPr>
              <a:t>Vol2</a:t>
            </a:r>
            <a:endParaRPr kumimoji="0" lang="en-GB" altLang="de-DE" sz="10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125" name="Picture 6" descr="V:\JobManager\ProgEntw\Ver02\08-Icons-und-Logos\LogosZurSoftware\JobServerAppl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12466" y="2909941"/>
            <a:ext cx="521097" cy="24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 name="Freihandform 50"/>
          <p:cNvSpPr>
            <a:spLocks/>
          </p:cNvSpPr>
          <p:nvPr/>
        </p:nvSpPr>
        <p:spPr bwMode="auto">
          <a:xfrm>
            <a:off x="8094483" y="2894819"/>
            <a:ext cx="611924" cy="95250"/>
          </a:xfrm>
          <a:custGeom>
            <a:avLst/>
            <a:gdLst>
              <a:gd name="T0" fmla="*/ 0 w 374650"/>
              <a:gd name="T1" fmla="*/ 0 h 95485"/>
              <a:gd name="T2" fmla="*/ 288558 w 374650"/>
              <a:gd name="T3" fmla="*/ 88463 h 95485"/>
              <a:gd name="T4" fmla="*/ 654803 w 374650"/>
              <a:gd name="T5" fmla="*/ 88463 h 95485"/>
              <a:gd name="T6" fmla="*/ 0 60000 65536"/>
              <a:gd name="T7" fmla="*/ 0 60000 65536"/>
              <a:gd name="T8" fmla="*/ 0 60000 65536"/>
            </a:gdLst>
            <a:ahLst/>
            <a:cxnLst>
              <a:cxn ang="T6">
                <a:pos x="T0" y="T1"/>
              </a:cxn>
              <a:cxn ang="T7">
                <a:pos x="T2" y="T3"/>
              </a:cxn>
              <a:cxn ang="T8">
                <a:pos x="T4" y="T5"/>
              </a:cxn>
            </a:cxnLst>
            <a:rect l="0" t="0" r="r" b="b"/>
            <a:pathLst>
              <a:path w="374650" h="95485">
                <a:moveTo>
                  <a:pt x="0" y="0"/>
                </a:moveTo>
                <a:cubicBezTo>
                  <a:pt x="51329" y="37041"/>
                  <a:pt x="102658" y="74083"/>
                  <a:pt x="165100" y="88900"/>
                </a:cubicBezTo>
                <a:cubicBezTo>
                  <a:pt x="227542" y="103717"/>
                  <a:pt x="374650" y="88900"/>
                  <a:pt x="374650" y="88900"/>
                </a:cubicBezTo>
              </a:path>
            </a:pathLst>
          </a:custGeom>
          <a:noFill/>
          <a:ln w="19050" algn="ctr">
            <a:solidFill>
              <a:srgbClr val="FF0000"/>
            </a:solidFill>
            <a:prstDash val="dash"/>
            <a:round/>
            <a:headEnd type="none" w="med" len="med"/>
            <a:tailEnd type="arrow" w="med" len="med"/>
          </a:ln>
          <a:effectLst/>
        </p:spPr>
        <p:txBody>
          <a:bodyPr lIns="0" tIns="0" rIns="0" bIns="0"/>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0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7" name="Textfeld 93"/>
          <p:cNvSpPr txBox="1">
            <a:spLocks noChangeArrowheads="1"/>
          </p:cNvSpPr>
          <p:nvPr/>
        </p:nvSpPr>
        <p:spPr bwMode="auto">
          <a:xfrm>
            <a:off x="8095949" y="2191556"/>
            <a:ext cx="80658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800" b="0" i="0" u="none" strike="noStrike" kern="1200" cap="none" spc="0" normalizeH="0" baseline="0" noProof="0" dirty="0">
                <a:ln>
                  <a:noFill/>
                </a:ln>
                <a:solidFill>
                  <a:srgbClr val="000000"/>
                </a:solidFill>
                <a:effectLst/>
                <a:uLnTx/>
                <a:uFillTx/>
                <a:latin typeface="Arial" charset="0"/>
                <a:ea typeface="+mn-ea"/>
                <a:cs typeface="+mn-cs"/>
              </a:rPr>
              <a:t>Refile via 2-tier </a:t>
            </a:r>
            <a:endParaRPr kumimoji="0" lang="en-GB" altLang="de-DE" sz="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28" name="Oval 289"/>
          <p:cNvSpPr>
            <a:spLocks noChangeArrowheads="1"/>
          </p:cNvSpPr>
          <p:nvPr/>
        </p:nvSpPr>
        <p:spPr bwMode="auto">
          <a:xfrm>
            <a:off x="8214869" y="2761472"/>
            <a:ext cx="194337"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a:ln>
                  <a:noFill/>
                </a:ln>
                <a:solidFill>
                  <a:srgbClr val="000000"/>
                </a:solidFill>
                <a:effectLst/>
                <a:uLnTx/>
                <a:uFillTx/>
                <a:latin typeface="Arial" charset="0"/>
                <a:ea typeface="+mn-ea"/>
                <a:cs typeface="+mn-cs"/>
              </a:rPr>
              <a:t>C4</a:t>
            </a:r>
            <a:endParaRPr kumimoji="0" lang="en-US" altLang="de-DE" sz="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29" name="Oval 291"/>
          <p:cNvSpPr>
            <a:spLocks noChangeArrowheads="1"/>
          </p:cNvSpPr>
          <p:nvPr/>
        </p:nvSpPr>
        <p:spPr bwMode="auto">
          <a:xfrm>
            <a:off x="7901613" y="2221722"/>
            <a:ext cx="194336"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a:ln>
                  <a:noFill/>
                </a:ln>
                <a:solidFill>
                  <a:srgbClr val="000000"/>
                </a:solidFill>
                <a:effectLst/>
                <a:uLnTx/>
                <a:uFillTx/>
                <a:latin typeface="Arial" charset="0"/>
                <a:ea typeface="+mn-ea"/>
                <a:cs typeface="+mn-cs"/>
              </a:rPr>
              <a:t>C3</a:t>
            </a:r>
            <a:endParaRPr kumimoji="0" lang="en-US" altLang="de-DE" sz="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30" name="Freihandform 31"/>
          <p:cNvSpPr/>
          <p:nvPr/>
        </p:nvSpPr>
        <p:spPr bwMode="auto">
          <a:xfrm>
            <a:off x="6437713" y="1820008"/>
            <a:ext cx="2586142" cy="685800"/>
          </a:xfrm>
          <a:custGeom>
            <a:avLst/>
            <a:gdLst>
              <a:gd name="connsiteX0" fmla="*/ 0 w 2743200"/>
              <a:gd name="connsiteY0" fmla="*/ 0 h 685800"/>
              <a:gd name="connsiteX1" fmla="*/ 465992 w 2743200"/>
              <a:gd name="connsiteY1" fmla="*/ 228600 h 685800"/>
              <a:gd name="connsiteX2" fmla="*/ 2743200 w 2743200"/>
              <a:gd name="connsiteY2" fmla="*/ 228600 h 685800"/>
              <a:gd name="connsiteX3" fmla="*/ 2734407 w 2743200"/>
              <a:gd name="connsiteY3" fmla="*/ 685800 h 685800"/>
            </a:gdLst>
            <a:ahLst/>
            <a:cxnLst>
              <a:cxn ang="0">
                <a:pos x="connsiteX0" y="connsiteY0"/>
              </a:cxn>
              <a:cxn ang="0">
                <a:pos x="connsiteX1" y="connsiteY1"/>
              </a:cxn>
              <a:cxn ang="0">
                <a:pos x="connsiteX2" y="connsiteY2"/>
              </a:cxn>
              <a:cxn ang="0">
                <a:pos x="connsiteX3" y="connsiteY3"/>
              </a:cxn>
            </a:cxnLst>
            <a:rect l="l" t="t" r="r" b="b"/>
            <a:pathLst>
              <a:path w="2743200" h="685800">
                <a:moveTo>
                  <a:pt x="0" y="0"/>
                </a:moveTo>
                <a:lnTo>
                  <a:pt x="465992" y="228600"/>
                </a:lnTo>
                <a:lnTo>
                  <a:pt x="2743200" y="228600"/>
                </a:lnTo>
                <a:lnTo>
                  <a:pt x="2734407" y="685800"/>
                </a:lnTo>
              </a:path>
            </a:pathLst>
          </a:custGeom>
          <a:noFill/>
          <a:ln w="9525" algn="ctr">
            <a:solidFill>
              <a:srgbClr val="FF0000"/>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0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1" name="Oval 240"/>
          <p:cNvSpPr>
            <a:spLocks noChangeArrowheads="1"/>
          </p:cNvSpPr>
          <p:nvPr/>
        </p:nvSpPr>
        <p:spPr bwMode="auto">
          <a:xfrm>
            <a:off x="8926686" y="2233242"/>
            <a:ext cx="194337" cy="179388"/>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a:ln>
                  <a:noFill/>
                </a:ln>
                <a:solidFill>
                  <a:srgbClr val="000000"/>
                </a:solidFill>
                <a:effectLst/>
                <a:uLnTx/>
                <a:uFillTx/>
                <a:latin typeface="Arial" charset="0"/>
                <a:ea typeface="+mn-ea"/>
                <a:cs typeface="+mn-cs"/>
              </a:rPr>
              <a:t>C2</a:t>
            </a:r>
            <a:endParaRPr kumimoji="0" lang="en-US" altLang="de-DE" sz="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32" name="Textfeld 61"/>
          <p:cNvSpPr txBox="1">
            <a:spLocks noChangeArrowheads="1"/>
          </p:cNvSpPr>
          <p:nvPr/>
        </p:nvSpPr>
        <p:spPr bwMode="auto">
          <a:xfrm>
            <a:off x="282301" y="4591732"/>
            <a:ext cx="9539685" cy="192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9388" indent="-179388" eaLnBrk="0" hangingPunct="0">
              <a:tabLst>
                <a:tab pos="7802563" algn="l"/>
              </a:tabLst>
              <a:defRPr sz="1000">
                <a:solidFill>
                  <a:schemeClr val="tx1"/>
                </a:solidFill>
                <a:latin typeface="Arial" charset="0"/>
              </a:defRPr>
            </a:lvl1pPr>
            <a:lvl2pPr marL="468313" indent="-201613" eaLnBrk="0" hangingPunct="0">
              <a:tabLst>
                <a:tab pos="7802563" algn="l"/>
              </a:tabLst>
              <a:defRPr sz="1000">
                <a:solidFill>
                  <a:schemeClr val="tx1"/>
                </a:solidFill>
                <a:latin typeface="Arial" charset="0"/>
              </a:defRPr>
            </a:lvl2pPr>
            <a:lvl3pPr marL="1143000" indent="-228600" eaLnBrk="0" hangingPunct="0">
              <a:tabLst>
                <a:tab pos="7802563" algn="l"/>
              </a:tabLst>
              <a:defRPr sz="1000">
                <a:solidFill>
                  <a:schemeClr val="tx1"/>
                </a:solidFill>
                <a:latin typeface="Arial" charset="0"/>
              </a:defRPr>
            </a:lvl3pPr>
            <a:lvl4pPr marL="1600200" indent="-228600" eaLnBrk="0" hangingPunct="0">
              <a:tabLst>
                <a:tab pos="7802563" algn="l"/>
              </a:tabLst>
              <a:defRPr sz="1000">
                <a:solidFill>
                  <a:schemeClr val="tx1"/>
                </a:solidFill>
                <a:latin typeface="Arial" charset="0"/>
              </a:defRPr>
            </a:lvl4pPr>
            <a:lvl5pPr marL="2057400" indent="-228600" eaLnBrk="0" hangingPunct="0">
              <a:tabLst>
                <a:tab pos="7802563" algn="l"/>
              </a:tabLst>
              <a:defRPr sz="1000">
                <a:solidFill>
                  <a:schemeClr val="tx1"/>
                </a:solidFill>
                <a:latin typeface="Arial" charset="0"/>
              </a:defRPr>
            </a:lvl5pPr>
            <a:lvl6pPr marL="2514600" indent="-228600" eaLnBrk="0" fontAlgn="base" hangingPunct="0">
              <a:spcBef>
                <a:spcPct val="0"/>
              </a:spcBef>
              <a:spcAft>
                <a:spcPct val="0"/>
              </a:spcAft>
              <a:tabLst>
                <a:tab pos="7802563" algn="l"/>
              </a:tabLst>
              <a:defRPr sz="1000">
                <a:solidFill>
                  <a:schemeClr val="tx1"/>
                </a:solidFill>
                <a:latin typeface="Arial" charset="0"/>
              </a:defRPr>
            </a:lvl6pPr>
            <a:lvl7pPr marL="2971800" indent="-228600" eaLnBrk="0" fontAlgn="base" hangingPunct="0">
              <a:spcBef>
                <a:spcPct val="0"/>
              </a:spcBef>
              <a:spcAft>
                <a:spcPct val="0"/>
              </a:spcAft>
              <a:tabLst>
                <a:tab pos="7802563" algn="l"/>
              </a:tabLst>
              <a:defRPr sz="1000">
                <a:solidFill>
                  <a:schemeClr val="tx1"/>
                </a:solidFill>
                <a:latin typeface="Arial" charset="0"/>
              </a:defRPr>
            </a:lvl7pPr>
            <a:lvl8pPr marL="3429000" indent="-228600" eaLnBrk="0" fontAlgn="base" hangingPunct="0">
              <a:spcBef>
                <a:spcPct val="0"/>
              </a:spcBef>
              <a:spcAft>
                <a:spcPct val="0"/>
              </a:spcAft>
              <a:tabLst>
                <a:tab pos="7802563" algn="l"/>
              </a:tabLst>
              <a:defRPr sz="1000">
                <a:solidFill>
                  <a:schemeClr val="tx1"/>
                </a:solidFill>
                <a:latin typeface="Arial" charset="0"/>
              </a:defRPr>
            </a:lvl8pPr>
            <a:lvl9pPr marL="3886200" indent="-228600" eaLnBrk="0" fontAlgn="base" hangingPunct="0">
              <a:spcBef>
                <a:spcPct val="0"/>
              </a:spcBef>
              <a:spcAft>
                <a:spcPct val="0"/>
              </a:spcAft>
              <a:tabLst>
                <a:tab pos="7802563" algn="l"/>
              </a:tabLst>
              <a:defRPr sz="1000">
                <a:solidFill>
                  <a:schemeClr val="tx1"/>
                </a:solidFill>
                <a:latin typeface="Arial" charset="0"/>
              </a:defRPr>
            </a:lvl9pPr>
          </a:lstStyle>
          <a:p>
            <a:pPr marL="179388" marR="0" lvl="0" indent="-179388" algn="l" defTabSz="914400" rtl="0" eaLnBrk="1" fontAlgn="base" latinLnBrk="0" hangingPunct="1">
              <a:lnSpc>
                <a:spcPct val="100000"/>
              </a:lnSpc>
              <a:spcBef>
                <a:spcPct val="0"/>
              </a:spcBef>
              <a:spcAft>
                <a:spcPct val="0"/>
              </a:spcAft>
              <a:buClrTx/>
              <a:buSzTx/>
              <a:buFontTx/>
              <a:buNone/>
              <a:tabLst>
                <a:tab pos="7802563" algn="l"/>
              </a:tabLst>
              <a:defRPr/>
            </a:pPr>
            <a:r>
              <a:rPr kumimoji="0" lang="en-GB" altLang="de-DE" sz="1000" b="1" i="0" u="none" strike="noStrike" kern="1200" cap="none" spc="0" normalizeH="0" baseline="0" noProof="0" dirty="0">
                <a:ln>
                  <a:noFill/>
                </a:ln>
                <a:solidFill>
                  <a:srgbClr val="000000"/>
                </a:solidFill>
                <a:effectLst/>
                <a:uLnTx/>
                <a:uFillTx/>
                <a:latin typeface="Arial" charset="0"/>
                <a:ea typeface="+mn-ea"/>
                <a:cs typeface="+mn-cs"/>
              </a:rPr>
              <a:t>System prerequisite </a:t>
            </a:r>
          </a:p>
          <a:p>
            <a:pPr marL="179388" marR="0" lvl="0" indent="-179388" algn="l" defTabSz="914400" rtl="0" eaLnBrk="1" fontAlgn="base" latinLnBrk="0" hangingPunct="1">
              <a:lnSpc>
                <a:spcPct val="100000"/>
              </a:lnSpc>
              <a:spcBef>
                <a:spcPct val="0"/>
              </a:spcBef>
              <a:spcAft>
                <a:spcPct val="0"/>
              </a:spcAft>
              <a:buClrTx/>
              <a:buSzTx/>
              <a:buFontTx/>
              <a:buNone/>
              <a:tabLst>
                <a:tab pos="7802563" algn="l"/>
              </a:tabLst>
              <a:defRPr/>
            </a:pPr>
            <a:endParaRPr kumimoji="0" lang="en-GB" altLang="de-DE" sz="1000" b="1" i="0" u="none" strike="noStrike" kern="1200" cap="none" spc="0" normalizeH="0" baseline="0" noProof="0" dirty="0">
              <a:ln>
                <a:noFill/>
              </a:ln>
              <a:solidFill>
                <a:srgbClr val="000000"/>
              </a:solidFill>
              <a:effectLst/>
              <a:uLnTx/>
              <a:uFillTx/>
              <a:latin typeface="Arial" charset="0"/>
              <a:ea typeface="+mn-ea"/>
              <a:cs typeface="+mn-cs"/>
            </a:endParaRPr>
          </a:p>
          <a:p>
            <a:pPr marL="179388" marR="0" lvl="0" indent="-179388" algn="l" defTabSz="914400" rtl="0" eaLnBrk="1" fontAlgn="base" latinLnBrk="0" hangingPunct="1">
              <a:lnSpc>
                <a:spcPct val="100000"/>
              </a:lnSpc>
              <a:spcBef>
                <a:spcPct val="0"/>
              </a:spcBef>
              <a:spcAft>
                <a:spcPct val="0"/>
              </a:spcAft>
              <a:buClrTx/>
              <a:buSzTx/>
              <a:buFont typeface="Arial" charset="0"/>
              <a:buAutoNum type="arabicPeriod"/>
              <a:tabLst>
                <a:tab pos="7802563" algn="l"/>
              </a:tabLst>
              <a:defRPr/>
            </a:pPr>
            <a:r>
              <a:rPr kumimoji="0" lang="en-GB" altLang="de-DE" sz="900" b="0" i="0" u="none" strike="noStrike" kern="1200" cap="none" spc="0" normalizeH="0" baseline="0" noProof="0" dirty="0" err="1">
                <a:ln>
                  <a:noFill/>
                </a:ln>
                <a:solidFill>
                  <a:srgbClr val="000000"/>
                </a:solidFill>
                <a:effectLst/>
                <a:uLnTx/>
                <a:uFillTx/>
                <a:latin typeface="Arial" charset="0"/>
                <a:ea typeface="+mn-ea"/>
                <a:cs typeface="+mn-cs"/>
              </a:rPr>
              <a:t>Teamcenter</a:t>
            </a:r>
            <a:r>
              <a:rPr kumimoji="0" lang="en-GB" altLang="de-DE" sz="900" b="0" i="0" u="none" strike="noStrike" kern="1200" cap="none" spc="0" normalizeH="0" baseline="0" noProof="0" dirty="0">
                <a:ln>
                  <a:noFill/>
                </a:ln>
                <a:solidFill>
                  <a:srgbClr val="000000"/>
                </a:solidFill>
                <a:effectLst/>
                <a:uLnTx/>
                <a:uFillTx/>
                <a:latin typeface="Arial" charset="0"/>
                <a:ea typeface="+mn-ea"/>
                <a:cs typeface="+mn-cs"/>
              </a:rPr>
              <a:t> </a:t>
            </a:r>
            <a:r>
              <a:rPr kumimoji="0" lang="en-GB" altLang="de-DE" sz="900" b="0" i="0" u="none" strike="noStrike" kern="1200" cap="none" spc="0" normalizeH="0" baseline="0" noProof="0" dirty="0" err="1">
                <a:ln>
                  <a:noFill/>
                </a:ln>
                <a:solidFill>
                  <a:srgbClr val="000000"/>
                </a:solidFill>
                <a:effectLst/>
                <a:uLnTx/>
                <a:uFillTx/>
                <a:latin typeface="Arial" charset="0"/>
                <a:ea typeface="+mn-ea"/>
                <a:cs typeface="+mn-cs"/>
              </a:rPr>
              <a:t>inc.</a:t>
            </a:r>
            <a:r>
              <a:rPr kumimoji="0" lang="en-GB" altLang="de-DE" sz="900" b="0" i="0" u="none" strike="noStrike" kern="1200" cap="none" spc="0" normalizeH="0" baseline="0" noProof="0" dirty="0">
                <a:ln>
                  <a:noFill/>
                </a:ln>
                <a:solidFill>
                  <a:srgbClr val="000000"/>
                </a:solidFill>
                <a:effectLst/>
                <a:uLnTx/>
                <a:uFillTx/>
                <a:latin typeface="Arial" charset="0"/>
                <a:ea typeface="+mn-ea"/>
                <a:cs typeface="+mn-cs"/>
              </a:rPr>
              <a:t> all volumes data </a:t>
            </a:r>
          </a:p>
          <a:p>
            <a:pPr marL="179388" marR="0" lvl="0" indent="-179388" algn="l" defTabSz="914400" rtl="0" eaLnBrk="1" fontAlgn="base" latinLnBrk="0" hangingPunct="1">
              <a:lnSpc>
                <a:spcPct val="100000"/>
              </a:lnSpc>
              <a:spcBef>
                <a:spcPct val="0"/>
              </a:spcBef>
              <a:spcAft>
                <a:spcPct val="0"/>
              </a:spcAft>
              <a:buClrTx/>
              <a:buSzTx/>
              <a:buFont typeface="Arial" charset="0"/>
              <a:buAutoNum type="arabicPeriod"/>
              <a:tabLst>
                <a:tab pos="7802563" algn="l"/>
              </a:tabLst>
              <a:defRPr/>
            </a:pPr>
            <a:r>
              <a:rPr kumimoji="0" lang="en-GB" altLang="de-DE" sz="900" b="0" i="0" u="none" strike="noStrike" kern="1200" cap="none" spc="0" normalizeH="0" baseline="0" noProof="0" dirty="0">
                <a:ln>
                  <a:noFill/>
                </a:ln>
                <a:solidFill>
                  <a:srgbClr val="000000"/>
                </a:solidFill>
                <a:effectLst/>
                <a:uLnTx/>
                <a:uFillTx/>
                <a:latin typeface="Arial" charset="0"/>
                <a:ea typeface="+mn-ea"/>
                <a:cs typeface="+mn-cs"/>
              </a:rPr>
              <a:t>The Volumes need to have +1/3 free </a:t>
            </a:r>
            <a:r>
              <a:rPr kumimoji="0" lang="en-GB" altLang="de-DE" sz="900" b="0" i="0" u="none" strike="noStrike" kern="1200" cap="none" spc="0" normalizeH="0" baseline="0" noProof="0" dirty="0" err="1">
                <a:ln>
                  <a:noFill/>
                </a:ln>
                <a:solidFill>
                  <a:srgbClr val="000000"/>
                </a:solidFill>
                <a:effectLst/>
                <a:uLnTx/>
                <a:uFillTx/>
                <a:latin typeface="Arial" charset="0"/>
                <a:ea typeface="+mn-ea"/>
                <a:cs typeface="+mn-cs"/>
              </a:rPr>
              <a:t>diskspace</a:t>
            </a:r>
            <a:br>
              <a:rPr kumimoji="0" lang="en-GB" altLang="de-DE" sz="900" b="0" i="0" u="none" strike="noStrike" kern="1200" cap="none" spc="0" normalizeH="0" baseline="0" noProof="0" dirty="0">
                <a:ln>
                  <a:noFill/>
                </a:ln>
                <a:solidFill>
                  <a:srgbClr val="000000"/>
                </a:solidFill>
                <a:effectLst/>
                <a:uLnTx/>
                <a:uFillTx/>
                <a:latin typeface="Arial" charset="0"/>
                <a:ea typeface="+mn-ea"/>
                <a:cs typeface="+mn-cs"/>
              </a:rPr>
            </a:br>
            <a:r>
              <a:rPr kumimoji="0" lang="en-GB" altLang="de-DE" sz="900" b="0" i="0" u="none" strike="noStrike" kern="1200" cap="none" spc="0" normalizeH="0" baseline="0" noProof="0" dirty="0">
                <a:ln>
                  <a:noFill/>
                </a:ln>
                <a:solidFill>
                  <a:srgbClr val="000000"/>
                </a:solidFill>
                <a:effectLst/>
                <a:uLnTx/>
                <a:uFillTx/>
                <a:latin typeface="Arial" charset="0"/>
                <a:ea typeface="+mn-ea"/>
                <a:cs typeface="+mn-cs"/>
              </a:rPr>
              <a:t>Example.: </a:t>
            </a:r>
            <a:r>
              <a:rPr kumimoji="0" lang="en-GB" altLang="de-DE" sz="900" b="0" i="0" u="none" strike="noStrike" kern="1200" cap="none" spc="0" normalizeH="0" baseline="0" noProof="0" dirty="0" err="1">
                <a:ln>
                  <a:noFill/>
                </a:ln>
                <a:solidFill>
                  <a:srgbClr val="000000"/>
                </a:solidFill>
                <a:effectLst/>
                <a:uLnTx/>
                <a:uFillTx/>
                <a:latin typeface="Arial" charset="0"/>
                <a:ea typeface="+mn-ea"/>
                <a:cs typeface="+mn-cs"/>
              </a:rPr>
              <a:t>fpr</a:t>
            </a:r>
            <a:r>
              <a:rPr kumimoji="0" lang="en-GB" altLang="de-DE" sz="900" b="0" i="0" u="none" strike="noStrike" kern="1200" cap="none" spc="0" normalizeH="0" baseline="0" noProof="0" dirty="0">
                <a:ln>
                  <a:noFill/>
                </a:ln>
                <a:solidFill>
                  <a:srgbClr val="000000"/>
                </a:solidFill>
                <a:effectLst/>
                <a:uLnTx/>
                <a:uFillTx/>
                <a:latin typeface="Arial" charset="0"/>
                <a:ea typeface="+mn-ea"/>
                <a:cs typeface="+mn-cs"/>
              </a:rPr>
              <a:t> 100 GB NX Data we need 33 GB of free disc space </a:t>
            </a:r>
          </a:p>
          <a:p>
            <a:pPr marL="179388" marR="0" lvl="0" indent="-179388" algn="l" defTabSz="914400" rtl="0" eaLnBrk="1" fontAlgn="base" latinLnBrk="0" hangingPunct="1">
              <a:lnSpc>
                <a:spcPct val="100000"/>
              </a:lnSpc>
              <a:spcBef>
                <a:spcPct val="0"/>
              </a:spcBef>
              <a:spcAft>
                <a:spcPct val="0"/>
              </a:spcAft>
              <a:buClrTx/>
              <a:buSzTx/>
              <a:buFont typeface="Arial" charset="0"/>
              <a:buAutoNum type="arabicPeriod"/>
              <a:tabLst>
                <a:tab pos="7802563" algn="l"/>
              </a:tabLst>
              <a:defRPr/>
            </a:pPr>
            <a:r>
              <a:rPr kumimoji="0" lang="en-GB" altLang="de-DE" sz="900" b="0" i="0" u="none" strike="noStrike" kern="1200" cap="none" spc="0" normalizeH="0" baseline="0" noProof="0" dirty="0">
                <a:ln>
                  <a:noFill/>
                </a:ln>
                <a:solidFill>
                  <a:srgbClr val="000000"/>
                </a:solidFill>
                <a:effectLst/>
                <a:uLnTx/>
                <a:uFillTx/>
                <a:latin typeface="Arial" charset="0"/>
                <a:ea typeface="+mn-ea"/>
                <a:cs typeface="+mn-cs"/>
              </a:rPr>
              <a:t>Oracle Read Only User reading data from  TC. Database.</a:t>
            </a:r>
          </a:p>
          <a:p>
            <a:pPr marL="179388" marR="0" lvl="0" indent="-179388" algn="l" defTabSz="914400" rtl="0" eaLnBrk="1" fontAlgn="base" latinLnBrk="0" hangingPunct="1">
              <a:lnSpc>
                <a:spcPct val="100000"/>
              </a:lnSpc>
              <a:spcBef>
                <a:spcPct val="0"/>
              </a:spcBef>
              <a:spcAft>
                <a:spcPct val="0"/>
              </a:spcAft>
              <a:buClrTx/>
              <a:buSzTx/>
              <a:buFont typeface="Arial" charset="0"/>
              <a:buAutoNum type="arabicPeriod"/>
              <a:tabLst>
                <a:tab pos="7802563" algn="l"/>
              </a:tabLst>
              <a:defRPr/>
            </a:pPr>
            <a:r>
              <a:rPr kumimoji="0" lang="en-GB" altLang="de-DE" sz="900" b="0" i="0" u="none" strike="noStrike" kern="1200" cap="none" spc="0" normalizeH="0" baseline="0" noProof="0" dirty="0">
                <a:ln>
                  <a:noFill/>
                </a:ln>
                <a:solidFill>
                  <a:srgbClr val="000000"/>
                </a:solidFill>
                <a:effectLst/>
                <a:uLnTx/>
                <a:uFillTx/>
                <a:latin typeface="Arial" charset="0"/>
                <a:ea typeface="+mn-ea"/>
                <a:cs typeface="+mn-cs"/>
              </a:rPr>
              <a:t>TC Refile User with DBA right</a:t>
            </a:r>
          </a:p>
          <a:p>
            <a:pPr marL="179388" marR="0" lvl="0" indent="-179388" algn="l" defTabSz="914400" rtl="0" eaLnBrk="1" fontAlgn="base" latinLnBrk="0" hangingPunct="1">
              <a:lnSpc>
                <a:spcPct val="100000"/>
              </a:lnSpc>
              <a:spcBef>
                <a:spcPct val="0"/>
              </a:spcBef>
              <a:spcAft>
                <a:spcPct val="0"/>
              </a:spcAft>
              <a:buClrTx/>
              <a:buSzTx/>
              <a:buFont typeface="Arial" charset="0"/>
              <a:buAutoNum type="arabicPeriod"/>
              <a:tabLst>
                <a:tab pos="7802563" algn="l"/>
              </a:tabLst>
              <a:defRPr/>
            </a:pPr>
            <a:r>
              <a:rPr kumimoji="0" lang="en-GB" altLang="de-DE" sz="900" b="0" i="0" u="none" strike="noStrike" kern="1200" cap="none" spc="0" normalizeH="0" baseline="0" noProof="0" dirty="0">
                <a:ln>
                  <a:noFill/>
                </a:ln>
                <a:solidFill>
                  <a:srgbClr val="000000"/>
                </a:solidFill>
                <a:effectLst/>
                <a:uLnTx/>
                <a:uFillTx/>
                <a:latin typeface="Arial" charset="0"/>
                <a:ea typeface="+mn-ea"/>
                <a:cs typeface="+mn-cs"/>
              </a:rPr>
              <a:t>TC Refile User mast have read write right’s on all Volumes </a:t>
            </a:r>
          </a:p>
          <a:p>
            <a:pPr marL="179388" marR="0" lvl="0" indent="-179388" algn="l" defTabSz="914400" rtl="0" eaLnBrk="1" fontAlgn="base" latinLnBrk="0" hangingPunct="1">
              <a:lnSpc>
                <a:spcPct val="100000"/>
              </a:lnSpc>
              <a:spcBef>
                <a:spcPct val="0"/>
              </a:spcBef>
              <a:spcAft>
                <a:spcPct val="0"/>
              </a:spcAft>
              <a:buClrTx/>
              <a:buSzTx/>
              <a:buFont typeface="Arial" charset="0"/>
              <a:buAutoNum type="arabicPeriod"/>
              <a:tabLst>
                <a:tab pos="7802563" algn="l"/>
              </a:tabLst>
              <a:defRPr/>
            </a:pPr>
            <a:r>
              <a:rPr kumimoji="0" lang="en-GB" altLang="de-DE" sz="900" b="0" i="0" u="none" strike="noStrike" kern="1200" cap="none" spc="0" normalizeH="0" baseline="0" noProof="0" dirty="0">
                <a:ln>
                  <a:noFill/>
                </a:ln>
                <a:solidFill>
                  <a:srgbClr val="000000"/>
                </a:solidFill>
                <a:effectLst/>
                <a:uLnTx/>
                <a:uFillTx/>
                <a:latin typeface="Arial" charset="0"/>
                <a:ea typeface="+mn-ea"/>
                <a:cs typeface="+mn-cs"/>
              </a:rPr>
              <a:t>Script to get TC Prompt.</a:t>
            </a:r>
          </a:p>
          <a:p>
            <a:pPr marL="179388" marR="0" lvl="0" indent="-179388" algn="l" defTabSz="914400" rtl="0" eaLnBrk="1" fontAlgn="base" latinLnBrk="0" hangingPunct="1">
              <a:lnSpc>
                <a:spcPct val="100000"/>
              </a:lnSpc>
              <a:spcBef>
                <a:spcPct val="0"/>
              </a:spcBef>
              <a:spcAft>
                <a:spcPct val="0"/>
              </a:spcAft>
              <a:buClrTx/>
              <a:buSzTx/>
              <a:buFont typeface="Arial" charset="0"/>
              <a:buAutoNum type="arabicPeriod"/>
              <a:tabLst>
                <a:tab pos="7802563" algn="l"/>
              </a:tabLst>
              <a:defRPr/>
            </a:pPr>
            <a:r>
              <a:rPr kumimoji="0" lang="en-GB" altLang="de-DE" sz="900" b="0" i="0" u="none" strike="noStrike" kern="1200" cap="none" spc="0" normalizeH="0" baseline="0" noProof="0" dirty="0" err="1">
                <a:ln>
                  <a:noFill/>
                </a:ln>
                <a:solidFill>
                  <a:srgbClr val="000000"/>
                </a:solidFill>
                <a:effectLst/>
                <a:uLnTx/>
                <a:uFillTx/>
                <a:latin typeface="Arial" charset="0"/>
                <a:ea typeface="+mn-ea"/>
                <a:cs typeface="+mn-cs"/>
              </a:rPr>
              <a:t>JobClients</a:t>
            </a:r>
            <a:r>
              <a:rPr kumimoji="0" lang="en-GB" altLang="de-DE" sz="900" b="0" i="0" u="none" strike="noStrike" kern="1200" cap="none" spc="0" normalizeH="0" baseline="0" noProof="0" dirty="0">
                <a:ln>
                  <a:noFill/>
                </a:ln>
                <a:solidFill>
                  <a:srgbClr val="000000"/>
                </a:solidFill>
                <a:effectLst/>
                <a:uLnTx/>
                <a:uFillTx/>
                <a:latin typeface="Arial" charset="0"/>
                <a:ea typeface="+mn-ea"/>
                <a:cs typeface="+mn-cs"/>
              </a:rPr>
              <a:t> with TC 2Tier client and NX in the correct version</a:t>
            </a:r>
          </a:p>
          <a:p>
            <a:pPr marL="179388" marR="0" lvl="0" indent="-179388" algn="l" defTabSz="914400" rtl="0" eaLnBrk="1" fontAlgn="base" latinLnBrk="0" hangingPunct="1">
              <a:lnSpc>
                <a:spcPct val="100000"/>
              </a:lnSpc>
              <a:spcBef>
                <a:spcPct val="0"/>
              </a:spcBef>
              <a:spcAft>
                <a:spcPct val="0"/>
              </a:spcAft>
              <a:buClrTx/>
              <a:buSzTx/>
              <a:buFont typeface="Arial" charset="0"/>
              <a:buAutoNum type="arabicPeriod"/>
              <a:tabLst>
                <a:tab pos="7802563" algn="l"/>
              </a:tabLst>
              <a:defRPr/>
            </a:pPr>
            <a:r>
              <a:rPr kumimoji="0" lang="en-GB" altLang="de-DE" sz="900" b="0" i="0" u="none" strike="noStrike" kern="1200" cap="none" spc="0" normalizeH="0" baseline="0" noProof="0" dirty="0">
                <a:ln>
                  <a:noFill/>
                </a:ln>
                <a:solidFill>
                  <a:srgbClr val="000000"/>
                </a:solidFill>
                <a:effectLst/>
                <a:uLnTx/>
                <a:uFillTx/>
                <a:latin typeface="Arial" charset="0"/>
                <a:ea typeface="+mn-ea"/>
                <a:cs typeface="+mn-cs"/>
              </a:rPr>
              <a:t>Remote Access to NX Refile </a:t>
            </a:r>
            <a:r>
              <a:rPr kumimoji="0" lang="en-GB" altLang="de-DE" sz="900" b="0" i="0" u="none" strike="noStrike" kern="1200" cap="none" spc="0" normalizeH="0" baseline="0" noProof="0" dirty="0" err="1">
                <a:ln>
                  <a:noFill/>
                </a:ln>
                <a:solidFill>
                  <a:srgbClr val="000000"/>
                </a:solidFill>
                <a:effectLst/>
                <a:uLnTx/>
                <a:uFillTx/>
                <a:latin typeface="Arial" charset="0"/>
                <a:ea typeface="+mn-ea"/>
                <a:cs typeface="+mn-cs"/>
              </a:rPr>
              <a:t>JobClient‘s</a:t>
            </a:r>
            <a:endParaRPr kumimoji="0" lang="en-GB" altLang="de-DE" sz="900" b="0" i="0" u="none" strike="noStrike" kern="1200" cap="none" spc="0" normalizeH="0" baseline="0" noProof="0" dirty="0">
              <a:ln>
                <a:noFill/>
              </a:ln>
              <a:solidFill>
                <a:srgbClr val="000000"/>
              </a:solidFill>
              <a:effectLst/>
              <a:uLnTx/>
              <a:uFillTx/>
              <a:latin typeface="Arial" charset="0"/>
              <a:ea typeface="+mn-ea"/>
              <a:cs typeface="+mn-cs"/>
            </a:endParaRPr>
          </a:p>
          <a:p>
            <a:pPr marL="179388" marR="0" lvl="0" indent="-179388" algn="l" defTabSz="914400" rtl="0" eaLnBrk="1" fontAlgn="base" latinLnBrk="0" hangingPunct="1">
              <a:lnSpc>
                <a:spcPct val="100000"/>
              </a:lnSpc>
              <a:spcBef>
                <a:spcPct val="0"/>
              </a:spcBef>
              <a:spcAft>
                <a:spcPct val="0"/>
              </a:spcAft>
              <a:buClrTx/>
              <a:buSzTx/>
              <a:buFont typeface="Arial" charset="0"/>
              <a:buAutoNum type="arabicPeriod"/>
              <a:tabLst>
                <a:tab pos="7802563" algn="l"/>
              </a:tabLst>
              <a:defRPr/>
            </a:pPr>
            <a:r>
              <a:rPr kumimoji="0" lang="en-GB" altLang="de-DE" sz="900" b="0" i="0" u="none" strike="noStrike" kern="1200" cap="none" spc="0" normalizeH="0" baseline="0" noProof="0" dirty="0">
                <a:ln>
                  <a:noFill/>
                </a:ln>
                <a:solidFill>
                  <a:srgbClr val="000000"/>
                </a:solidFill>
                <a:effectLst/>
                <a:uLnTx/>
                <a:uFillTx/>
                <a:latin typeface="Arial" charset="0"/>
                <a:ea typeface="+mn-ea"/>
                <a:cs typeface="+mn-cs"/>
              </a:rPr>
              <a:t>600 MB of Network disk space for </a:t>
            </a:r>
            <a:r>
              <a:rPr kumimoji="0" lang="en-GB" altLang="de-DE" sz="900" b="0" i="0" u="none" strike="noStrike" kern="1200" cap="none" spc="0" normalizeH="0" baseline="0" noProof="0" dirty="0" err="1">
                <a:ln>
                  <a:noFill/>
                </a:ln>
                <a:solidFill>
                  <a:srgbClr val="000000"/>
                </a:solidFill>
                <a:effectLst/>
                <a:uLnTx/>
                <a:uFillTx/>
                <a:latin typeface="Arial" charset="0"/>
                <a:ea typeface="+mn-ea"/>
                <a:cs typeface="+mn-cs"/>
              </a:rPr>
              <a:t>PLMJobmanager</a:t>
            </a:r>
            <a:r>
              <a:rPr kumimoji="0" lang="en-GB" altLang="de-DE" sz="900" b="0" i="0" u="none" strike="noStrike" kern="1200" cap="none" spc="0" normalizeH="0" baseline="0" noProof="0" dirty="0">
                <a:ln>
                  <a:noFill/>
                </a:ln>
                <a:solidFill>
                  <a:srgbClr val="000000"/>
                </a:solidFill>
                <a:effectLst/>
                <a:uLnTx/>
                <a:uFillTx/>
                <a:latin typeface="Arial" charset="0"/>
                <a:ea typeface="+mn-ea"/>
                <a:cs typeface="+mn-cs"/>
              </a:rPr>
              <a:t> Software Installation and configuration</a:t>
            </a:r>
          </a:p>
          <a:p>
            <a:pPr marL="179388" marR="0" lvl="0" indent="-179388" algn="l" defTabSz="914400" rtl="0" eaLnBrk="1" fontAlgn="base" latinLnBrk="0" hangingPunct="1">
              <a:lnSpc>
                <a:spcPct val="100000"/>
              </a:lnSpc>
              <a:spcBef>
                <a:spcPct val="0"/>
              </a:spcBef>
              <a:spcAft>
                <a:spcPct val="0"/>
              </a:spcAft>
              <a:buClrTx/>
              <a:buSzTx/>
              <a:buFont typeface="Arial" charset="0"/>
              <a:buAutoNum type="arabicPeriod"/>
              <a:tabLst>
                <a:tab pos="7802563" algn="l"/>
              </a:tabLst>
              <a:defRPr/>
            </a:pPr>
            <a:r>
              <a:rPr kumimoji="0" lang="en-GB" altLang="de-DE" sz="900" b="0" i="0" u="none" strike="noStrike" kern="1200" cap="none" spc="0" normalizeH="0" baseline="0" noProof="0" dirty="0">
                <a:ln>
                  <a:noFill/>
                </a:ln>
                <a:solidFill>
                  <a:srgbClr val="000000"/>
                </a:solidFill>
                <a:effectLst/>
                <a:uLnTx/>
                <a:uFillTx/>
                <a:latin typeface="Arial" charset="0"/>
                <a:ea typeface="+mn-ea"/>
                <a:cs typeface="+mn-cs"/>
              </a:rPr>
              <a:t>~1 GB Network </a:t>
            </a:r>
            <a:r>
              <a:rPr kumimoji="0" lang="en-GB" altLang="de-DE" sz="900" b="0" i="0" u="none" strike="noStrike" kern="1200" cap="none" spc="0" normalizeH="0" baseline="0" noProof="0" dirty="0" err="1">
                <a:ln>
                  <a:noFill/>
                </a:ln>
                <a:solidFill>
                  <a:srgbClr val="000000"/>
                </a:solidFill>
                <a:effectLst/>
                <a:uLnTx/>
                <a:uFillTx/>
                <a:latin typeface="Arial" charset="0"/>
                <a:ea typeface="+mn-ea"/>
                <a:cs typeface="+mn-cs"/>
              </a:rPr>
              <a:t>diskspace</a:t>
            </a:r>
            <a:r>
              <a:rPr kumimoji="0" lang="en-GB" altLang="de-DE" sz="900" b="0" i="0" u="none" strike="noStrike" kern="1200" cap="none" spc="0" normalizeH="0" baseline="0" noProof="0" dirty="0">
                <a:ln>
                  <a:noFill/>
                </a:ln>
                <a:solidFill>
                  <a:srgbClr val="000000"/>
                </a:solidFill>
                <a:effectLst/>
                <a:uLnTx/>
                <a:uFillTx/>
                <a:latin typeface="Arial" charset="0"/>
                <a:ea typeface="+mn-ea"/>
                <a:cs typeface="+mn-cs"/>
              </a:rPr>
              <a:t> for </a:t>
            </a:r>
            <a:r>
              <a:rPr kumimoji="0" lang="en-GB" altLang="de-DE" sz="900" b="0" i="0" u="none" strike="noStrike" kern="1200" cap="none" spc="0" normalizeH="0" baseline="0" noProof="0" dirty="0" err="1">
                <a:ln>
                  <a:noFill/>
                </a:ln>
                <a:solidFill>
                  <a:srgbClr val="000000"/>
                </a:solidFill>
                <a:effectLst/>
                <a:uLnTx/>
                <a:uFillTx/>
                <a:latin typeface="Arial" charset="0"/>
                <a:ea typeface="+mn-ea"/>
                <a:cs typeface="+mn-cs"/>
              </a:rPr>
              <a:t>JobProcess</a:t>
            </a:r>
            <a:r>
              <a:rPr kumimoji="0" lang="en-GB" altLang="de-DE" sz="900" b="0" i="0" u="none" strike="noStrike" kern="1200" cap="none" spc="0" normalizeH="0" baseline="0" noProof="0" dirty="0">
                <a:ln>
                  <a:noFill/>
                </a:ln>
                <a:solidFill>
                  <a:srgbClr val="000000"/>
                </a:solidFill>
                <a:effectLst/>
                <a:uLnTx/>
                <a:uFillTx/>
                <a:latin typeface="Arial" charset="0"/>
                <a:ea typeface="+mn-ea"/>
                <a:cs typeface="+mn-cs"/>
              </a:rPr>
              <a:t> </a:t>
            </a:r>
            <a:r>
              <a:rPr kumimoji="0" lang="en-GB" altLang="de-DE" sz="900" b="0" i="0" u="none" strike="noStrike" kern="1200" cap="none" spc="0" normalizeH="0" baseline="0" noProof="0" dirty="0" err="1">
                <a:ln>
                  <a:noFill/>
                </a:ln>
                <a:solidFill>
                  <a:srgbClr val="000000"/>
                </a:solidFill>
                <a:effectLst/>
                <a:uLnTx/>
                <a:uFillTx/>
                <a:latin typeface="Arial" charset="0"/>
                <a:ea typeface="+mn-ea"/>
                <a:cs typeface="+mn-cs"/>
              </a:rPr>
              <a:t>Logfiles</a:t>
            </a:r>
            <a:r>
              <a:rPr kumimoji="0" lang="en-GB" altLang="de-DE" sz="900" b="0" i="0" u="none" strike="noStrike" kern="1200" cap="none" spc="0" normalizeH="0" baseline="0" noProof="0" dirty="0">
                <a:ln>
                  <a:noFill/>
                </a:ln>
                <a:solidFill>
                  <a:srgbClr val="000000"/>
                </a:solidFill>
                <a:effectLst/>
                <a:uLnTx/>
                <a:uFillTx/>
                <a:latin typeface="Arial" charset="0"/>
                <a:ea typeface="+mn-ea"/>
                <a:cs typeface="+mn-cs"/>
              </a:rPr>
              <a:t> for each 250.000 Parts to refile</a:t>
            </a:r>
          </a:p>
        </p:txBody>
      </p:sp>
      <p:sp>
        <p:nvSpPr>
          <p:cNvPr id="5" name="Titel 4"/>
          <p:cNvSpPr>
            <a:spLocks noGrp="1"/>
          </p:cNvSpPr>
          <p:nvPr>
            <p:ph type="title"/>
          </p:nvPr>
        </p:nvSpPr>
        <p:spPr>
          <a:xfrm>
            <a:off x="247650" y="409575"/>
            <a:ext cx="9391650" cy="389209"/>
          </a:xfrm>
        </p:spPr>
        <p:txBody>
          <a:bodyPr/>
          <a:lstStyle/>
          <a:p>
            <a:r>
              <a:rPr lang="en-GB" altLang="de-DE"/>
              <a:t>System Sketch TC + JobManager (productiv environment) </a:t>
            </a:r>
            <a:endParaRPr lang="en-GB"/>
          </a:p>
        </p:txBody>
      </p:sp>
      <p:cxnSp>
        <p:nvCxnSpPr>
          <p:cNvPr id="91" name="Gerade Verbindung mit Pfeil 27"/>
          <p:cNvCxnSpPr>
            <a:cxnSpLocks/>
          </p:cNvCxnSpPr>
          <p:nvPr/>
        </p:nvCxnSpPr>
        <p:spPr bwMode="auto">
          <a:xfrm>
            <a:off x="9023855" y="3151248"/>
            <a:ext cx="0" cy="222983"/>
          </a:xfrm>
          <a:prstGeom prst="straightConnector1">
            <a:avLst/>
          </a:prstGeom>
          <a:ln>
            <a:headEnd type="none" w="med" len="med"/>
            <a:tailEnd type="arrow"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133" name="Gerade Verbindung mit Pfeil 27"/>
          <p:cNvCxnSpPr>
            <a:cxnSpLocks/>
          </p:cNvCxnSpPr>
          <p:nvPr/>
        </p:nvCxnSpPr>
        <p:spPr bwMode="auto">
          <a:xfrm>
            <a:off x="2879630" y="3145850"/>
            <a:ext cx="0" cy="222983"/>
          </a:xfrm>
          <a:prstGeom prst="straightConnector1">
            <a:avLst/>
          </a:prstGeom>
          <a:ln>
            <a:headEnd type="none" w="med" len="med"/>
            <a:tailEnd type="arrow"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1"/>
          </a:lnRef>
          <a:fillRef idx="0">
            <a:schemeClr val="accent1"/>
          </a:fillRef>
          <a:effectRef idx="0">
            <a:schemeClr val="accent1"/>
          </a:effectRef>
          <a:fontRef idx="minor">
            <a:schemeClr val="tx1"/>
          </a:fontRef>
        </p:style>
      </p:cxnSp>
      <p:grpSp>
        <p:nvGrpSpPr>
          <p:cNvPr id="2" name="Gruppieren 1">
            <a:extLst>
              <a:ext uri="{FF2B5EF4-FFF2-40B4-BE49-F238E27FC236}">
                <a16:creationId xmlns:a16="http://schemas.microsoft.com/office/drawing/2014/main" id="{F194DA71-ABEF-4156-B182-50DB65F777F1}"/>
              </a:ext>
            </a:extLst>
          </p:cNvPr>
          <p:cNvGrpSpPr/>
          <p:nvPr/>
        </p:nvGrpSpPr>
        <p:grpSpPr>
          <a:xfrm>
            <a:off x="881330" y="2140736"/>
            <a:ext cx="8500533" cy="3928533"/>
            <a:chOff x="881330" y="2140736"/>
            <a:chExt cx="8500533" cy="3928533"/>
          </a:xfrm>
        </p:grpSpPr>
        <p:cxnSp>
          <p:nvCxnSpPr>
            <p:cNvPr id="135" name="Gerader Verbinder 134">
              <a:extLst>
                <a:ext uri="{FF2B5EF4-FFF2-40B4-BE49-F238E27FC236}">
                  <a16:creationId xmlns:a16="http://schemas.microsoft.com/office/drawing/2014/main" id="{D483CB46-D85F-4434-A95D-AC13C463A07B}"/>
                </a:ext>
              </a:extLst>
            </p:cNvPr>
            <p:cNvCxnSpPr/>
            <p:nvPr/>
          </p:nvCxnSpPr>
          <p:spPr bwMode="auto">
            <a:xfrm flipV="1">
              <a:off x="881330" y="2140736"/>
              <a:ext cx="8500533" cy="3928533"/>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36" name="Rechteck 135">
              <a:extLst>
                <a:ext uri="{FF2B5EF4-FFF2-40B4-BE49-F238E27FC236}">
                  <a16:creationId xmlns:a16="http://schemas.microsoft.com/office/drawing/2014/main" id="{97A3A1BF-B25F-4DA0-B667-EF6D30B13199}"/>
                </a:ext>
              </a:extLst>
            </p:cNvPr>
            <p:cNvSpPr/>
            <p:nvPr/>
          </p:nvSpPr>
          <p:spPr bwMode="auto">
            <a:xfrm rot="20101041">
              <a:off x="3842083" y="3713970"/>
              <a:ext cx="2861476" cy="677333"/>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mn-lt"/>
                </a:rPr>
                <a:t>Template </a:t>
              </a:r>
              <a:r>
                <a:rPr kumimoji="0" lang="de-DE" sz="2000" b="0" i="0" u="none" strike="noStrike" cap="none" normalizeH="0" baseline="0" dirty="0" err="1">
                  <a:ln>
                    <a:noFill/>
                  </a:ln>
                  <a:solidFill>
                    <a:schemeClr val="tx1"/>
                  </a:solidFill>
                  <a:effectLst/>
                  <a:latin typeface="+mn-lt"/>
                </a:rPr>
                <a:t>please</a:t>
              </a:r>
              <a:r>
                <a:rPr kumimoji="0" lang="de-DE" sz="2000" b="0" i="0" u="none" strike="noStrike" cap="none" normalizeH="0" baseline="0" dirty="0">
                  <a:ln>
                    <a:noFill/>
                  </a:ln>
                  <a:solidFill>
                    <a:schemeClr val="tx1"/>
                  </a:solidFill>
                  <a:effectLst/>
                  <a:latin typeface="+mn-lt"/>
                </a:rPr>
                <a:t> update</a:t>
              </a:r>
            </a:p>
          </p:txBody>
        </p:sp>
      </p:grpSp>
    </p:spTree>
    <p:extLst>
      <p:ext uri="{BB962C8B-B14F-4D97-AF65-F5344CB8AC3E}">
        <p14:creationId xmlns:p14="http://schemas.microsoft.com/office/powerpoint/2010/main" val="420875664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a:xfrm>
            <a:off x="276225" y="409575"/>
            <a:ext cx="9391650" cy="448841"/>
          </a:xfrm>
        </p:spPr>
        <p:txBody>
          <a:bodyPr/>
          <a:lstStyle/>
          <a:p>
            <a:pPr eaLnBrk="1" hangingPunct="1"/>
            <a:r>
              <a:rPr lang="en-GB" altLang="de-DE" dirty="0"/>
              <a:t>Refile settings and method's</a:t>
            </a:r>
          </a:p>
        </p:txBody>
      </p:sp>
      <p:sp>
        <p:nvSpPr>
          <p:cNvPr id="2" name="Rechteck 1"/>
          <p:cNvSpPr/>
          <p:nvPr/>
        </p:nvSpPr>
        <p:spPr>
          <a:xfrm>
            <a:off x="323850" y="874713"/>
            <a:ext cx="9582150" cy="113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p>
            <a:pPr algn="l">
              <a:spcBef>
                <a:spcPct val="20000"/>
              </a:spcBef>
              <a:defRPr/>
            </a:pPr>
            <a:r>
              <a:rPr lang="en-GB" sz="1100" b="1" dirty="0">
                <a:solidFill>
                  <a:schemeClr val="tx1"/>
                </a:solidFill>
                <a:latin typeface="+mn-lt"/>
              </a:rPr>
              <a:t>Refile </a:t>
            </a:r>
            <a:r>
              <a:rPr lang="en-GB" sz="1100" b="1" dirty="0" err="1">
                <a:solidFill>
                  <a:schemeClr val="tx1"/>
                </a:solidFill>
                <a:latin typeface="+mn-lt"/>
              </a:rPr>
              <a:t>Methodes</a:t>
            </a:r>
            <a:r>
              <a:rPr lang="en-GB" sz="1100" b="1" dirty="0">
                <a:solidFill>
                  <a:schemeClr val="tx1"/>
                </a:solidFill>
                <a:latin typeface="+mn-lt"/>
              </a:rPr>
              <a:t> : </a:t>
            </a:r>
          </a:p>
          <a:p>
            <a:pPr algn="l">
              <a:spcBef>
                <a:spcPct val="20000"/>
              </a:spcBef>
              <a:defRPr/>
            </a:pPr>
            <a:r>
              <a:rPr lang="en-GB" sz="1050" dirty="0">
                <a:solidFill>
                  <a:srgbClr val="FF0000"/>
                </a:solidFill>
                <a:latin typeface="+mn-lt"/>
              </a:rPr>
              <a:t>Data has been refiled in </a:t>
            </a:r>
            <a:r>
              <a:rPr lang="en-GB" sz="1050" dirty="0" err="1">
                <a:solidFill>
                  <a:srgbClr val="FF0000"/>
                </a:solidFill>
                <a:latin typeface="+mn-lt"/>
              </a:rPr>
              <a:t>ButtonUp</a:t>
            </a:r>
            <a:r>
              <a:rPr lang="en-GB" sz="1050" dirty="0">
                <a:solidFill>
                  <a:srgbClr val="FF0000"/>
                </a:solidFill>
                <a:latin typeface="+mn-lt"/>
              </a:rPr>
              <a:t> Principe so first all </a:t>
            </a:r>
            <a:r>
              <a:rPr lang="en-GB" sz="1050" dirty="0" err="1">
                <a:solidFill>
                  <a:srgbClr val="FF0000"/>
                </a:solidFill>
                <a:latin typeface="+mn-lt"/>
              </a:rPr>
              <a:t>Singelparts</a:t>
            </a:r>
            <a:r>
              <a:rPr lang="en-GB" sz="1050" dirty="0">
                <a:solidFill>
                  <a:srgbClr val="FF0000"/>
                </a:solidFill>
                <a:latin typeface="+mn-lt"/>
              </a:rPr>
              <a:t> and then Assemblies has been refiled. Assemblies are refiled in order ascending by levels and components. With this method we  achieve to refile assemblies where there subcomponents has been refiled before.</a:t>
            </a:r>
          </a:p>
          <a:p>
            <a:pPr algn="l">
              <a:spcBef>
                <a:spcPct val="20000"/>
              </a:spcBef>
              <a:defRPr/>
            </a:pPr>
            <a:r>
              <a:rPr lang="en-GB" sz="1050" dirty="0">
                <a:solidFill>
                  <a:srgbClr val="FF0000"/>
                </a:solidFill>
                <a:latin typeface="+mn-lt"/>
              </a:rPr>
              <a:t>In following table you see the used refile parameter and settings.</a:t>
            </a:r>
            <a:br>
              <a:rPr lang="en-GB" sz="1050" dirty="0">
                <a:solidFill>
                  <a:srgbClr val="FF0000"/>
                </a:solidFill>
                <a:latin typeface="+mn-lt"/>
              </a:rPr>
            </a:br>
            <a:r>
              <a:rPr lang="en-GB" sz="1050" dirty="0">
                <a:solidFill>
                  <a:srgbClr val="FF0000"/>
                </a:solidFill>
                <a:latin typeface="+mn-lt"/>
              </a:rPr>
              <a:t>Additional because of TC Issue </a:t>
            </a:r>
            <a:r>
              <a:rPr lang="en-US" sz="1050" dirty="0">
                <a:solidFill>
                  <a:srgbClr val="FF0000"/>
                </a:solidFill>
                <a:latin typeface="+mn-lt"/>
              </a:rPr>
              <a:t>Associated PR Number(s): 7912475, 7884777, 7941876 it was needed to use an additional TC-tool to correct </a:t>
            </a:r>
            <a:r>
              <a:rPr lang="en-US" sz="1050" dirty="0" err="1">
                <a:solidFill>
                  <a:srgbClr val="FF0000"/>
                </a:solidFill>
                <a:latin typeface="+mn-lt"/>
              </a:rPr>
              <a:t>tc</a:t>
            </a:r>
            <a:r>
              <a:rPr lang="en-US" sz="1050" dirty="0">
                <a:solidFill>
                  <a:srgbClr val="FF0000"/>
                </a:solidFill>
                <a:latin typeface="+mn-lt"/>
              </a:rPr>
              <a:t> file owner ship.  See Tc10.1.71.1_a01_partch_4* Customer must request for this patch.</a:t>
            </a:r>
            <a:endParaRPr lang="en-GB" sz="1050" dirty="0">
              <a:solidFill>
                <a:srgbClr val="FF0000"/>
              </a:solidFill>
              <a:latin typeface="+mn-lt"/>
            </a:endParaRPr>
          </a:p>
        </p:txBody>
      </p:sp>
      <p:graphicFrame>
        <p:nvGraphicFramePr>
          <p:cNvPr id="5" name="Tabelle 4"/>
          <p:cNvGraphicFramePr>
            <a:graphicFrameLocks noGrp="1"/>
          </p:cNvGraphicFramePr>
          <p:nvPr>
            <p:extLst>
              <p:ext uri="{D42A27DB-BD31-4B8C-83A1-F6EECF244321}">
                <p14:modId xmlns:p14="http://schemas.microsoft.com/office/powerpoint/2010/main" val="3426700934"/>
              </p:ext>
            </p:extLst>
          </p:nvPr>
        </p:nvGraphicFramePr>
        <p:xfrm>
          <a:off x="395875" y="2019964"/>
          <a:ext cx="9438100" cy="1915524"/>
        </p:xfrm>
        <a:graphic>
          <a:graphicData uri="http://schemas.openxmlformats.org/drawingml/2006/table">
            <a:tbl>
              <a:tblPr firstRow="1" firstCol="1" bandRow="1">
                <a:tableStyleId>{93296810-A885-4BE3-A3E7-6D5BEEA58F35}</a:tableStyleId>
              </a:tblPr>
              <a:tblGrid>
                <a:gridCol w="1117557">
                  <a:extLst>
                    <a:ext uri="{9D8B030D-6E8A-4147-A177-3AD203B41FA5}">
                      <a16:colId xmlns:a16="http://schemas.microsoft.com/office/drawing/2014/main" val="20000"/>
                    </a:ext>
                  </a:extLst>
                </a:gridCol>
                <a:gridCol w="1462543">
                  <a:extLst>
                    <a:ext uri="{9D8B030D-6E8A-4147-A177-3AD203B41FA5}">
                      <a16:colId xmlns:a16="http://schemas.microsoft.com/office/drawing/2014/main" val="20001"/>
                    </a:ext>
                  </a:extLst>
                </a:gridCol>
                <a:gridCol w="6858000">
                  <a:extLst>
                    <a:ext uri="{9D8B030D-6E8A-4147-A177-3AD203B41FA5}">
                      <a16:colId xmlns:a16="http://schemas.microsoft.com/office/drawing/2014/main" val="20002"/>
                    </a:ext>
                  </a:extLst>
                </a:gridCol>
              </a:tblGrid>
              <a:tr h="203122">
                <a:tc>
                  <a:txBody>
                    <a:bodyPr/>
                    <a:lstStyle/>
                    <a:p>
                      <a:pPr algn="l" fontAlgn="t"/>
                      <a:r>
                        <a:rPr lang="en-GB" sz="1000" u="none" strike="noStrike" noProof="0">
                          <a:effectLst/>
                        </a:rPr>
                        <a:t>Type</a:t>
                      </a:r>
                      <a:endParaRPr lang="en-GB" sz="1000" b="0" i="0" u="none" strike="noStrike" noProof="0">
                        <a:solidFill>
                          <a:srgbClr val="000000"/>
                        </a:solidFill>
                        <a:effectLst/>
                        <a:latin typeface="Arial"/>
                      </a:endParaRPr>
                    </a:p>
                  </a:txBody>
                  <a:tcPr marL="18000" marR="6702" marT="18001" marB="0"/>
                </a:tc>
                <a:tc>
                  <a:txBody>
                    <a:bodyPr/>
                    <a:lstStyle/>
                    <a:p>
                      <a:pPr algn="l" fontAlgn="t"/>
                      <a:r>
                        <a:rPr lang="en-GB" sz="1000" u="none" strike="noStrike" noProof="0">
                          <a:effectLst/>
                        </a:rPr>
                        <a:t>Descrption</a:t>
                      </a:r>
                      <a:endParaRPr lang="en-GB" sz="1000" b="0" i="0" u="none" strike="noStrike" noProof="0">
                        <a:solidFill>
                          <a:srgbClr val="000000"/>
                        </a:solidFill>
                        <a:effectLst/>
                        <a:latin typeface="Arial"/>
                      </a:endParaRPr>
                    </a:p>
                  </a:txBody>
                  <a:tcPr marL="18000" marR="6702" marT="18001" marB="0"/>
                </a:tc>
                <a:tc>
                  <a:txBody>
                    <a:bodyPr/>
                    <a:lstStyle/>
                    <a:p>
                      <a:pPr algn="l" fontAlgn="t"/>
                      <a:r>
                        <a:rPr lang="en-GB" sz="1000" u="none" strike="noStrike" noProof="0">
                          <a:effectLst/>
                        </a:rPr>
                        <a:t>Refile Parameter:</a:t>
                      </a:r>
                      <a:endParaRPr lang="en-GB" sz="1000" b="0" i="0" u="none" strike="noStrike" noProof="0">
                        <a:solidFill>
                          <a:srgbClr val="000000"/>
                        </a:solidFill>
                        <a:effectLst/>
                        <a:latin typeface="Arial"/>
                      </a:endParaRPr>
                    </a:p>
                  </a:txBody>
                  <a:tcPr marL="18000" marR="6702" marT="18001" marB="0"/>
                </a:tc>
                <a:extLst>
                  <a:ext uri="{0D108BD9-81ED-4DB2-BD59-A6C34878D82A}">
                    <a16:rowId xmlns:a16="http://schemas.microsoft.com/office/drawing/2014/main" val="10000"/>
                  </a:ext>
                </a:extLst>
              </a:tr>
              <a:tr h="397688">
                <a:tc>
                  <a:txBody>
                    <a:bodyPr/>
                    <a:lstStyle/>
                    <a:p>
                      <a:pPr algn="l" fontAlgn="t"/>
                      <a:r>
                        <a:rPr lang="en-GB" sz="1000" b="0" i="0" u="none" strike="noStrike" noProof="0" dirty="0">
                          <a:solidFill>
                            <a:srgbClr val="FF0000"/>
                          </a:solidFill>
                          <a:effectLst/>
                          <a:latin typeface="Arial"/>
                        </a:rPr>
                        <a:t>Owing Site Objects</a:t>
                      </a:r>
                    </a:p>
                  </a:txBody>
                  <a:tcPr marL="18000" marR="6702" marT="18001" marB="0"/>
                </a:tc>
                <a:tc>
                  <a:txBody>
                    <a:bodyPr/>
                    <a:lstStyle/>
                    <a:p>
                      <a:pPr algn="l" fontAlgn="t"/>
                      <a:r>
                        <a:rPr lang="en-GB" sz="1000" u="none" strike="noStrike" noProof="0" dirty="0" err="1">
                          <a:solidFill>
                            <a:srgbClr val="FF0000"/>
                          </a:solidFill>
                          <a:effectLst/>
                        </a:rPr>
                        <a:t>Rf</a:t>
                      </a:r>
                      <a:r>
                        <a:rPr lang="en-GB" sz="1000" u="none" strike="noStrike" noProof="0" dirty="0">
                          <a:solidFill>
                            <a:srgbClr val="FF0000"/>
                          </a:solidFill>
                          <a:effectLst/>
                        </a:rPr>
                        <a:t> with Load Comp NO</a:t>
                      </a:r>
                      <a:endParaRPr lang="en-GB" sz="1000" b="0" i="0" u="none" strike="noStrike" noProof="0" dirty="0">
                        <a:solidFill>
                          <a:srgbClr val="FF0000"/>
                        </a:solidFill>
                        <a:effectLst/>
                        <a:latin typeface="Arial"/>
                      </a:endParaRPr>
                    </a:p>
                  </a:txBody>
                  <a:tcPr marL="18000" marR="6702" marT="18001" marB="0"/>
                </a:tc>
                <a:tc>
                  <a:txBody>
                    <a:bodyPr/>
                    <a:lstStyle/>
                    <a:p>
                      <a:pPr marL="0" indent="0" algn="l" fontAlgn="t"/>
                      <a:r>
                        <a:rPr lang="en-GB" sz="1000" u="none" strike="noStrike" noProof="1">
                          <a:solidFill>
                            <a:srgbClr val="FF0000"/>
                          </a:solidFill>
                          <a:effectLst/>
                        </a:rPr>
                        <a:t>-keep_volume=yes -update_mod_props=no -refile_released=yes -bypass=yes -use_default_load_option_file -non_masters=yes -convert_line_widths</a:t>
                      </a:r>
                      <a:br>
                        <a:rPr lang="en-GB" sz="1000" u="none" strike="noStrike" noProof="1">
                          <a:solidFill>
                            <a:srgbClr val="FF0000"/>
                          </a:solidFill>
                          <a:effectLst/>
                        </a:rPr>
                      </a:br>
                      <a:r>
                        <a:rPr lang="en-GB" sz="1000" u="none" strike="noStrike" noProof="1">
                          <a:solidFill>
                            <a:srgbClr val="FF0000"/>
                          </a:solidFill>
                          <a:effectLst/>
                        </a:rPr>
                        <a:t>+ set UGII_LOAD_OPTIONS_NE=load_options_refile_LoadCompNO.def</a:t>
                      </a:r>
                      <a:endParaRPr lang="en-GB" sz="1000" b="0" i="0" u="none" strike="noStrike" noProof="1">
                        <a:solidFill>
                          <a:srgbClr val="FF0000"/>
                        </a:solidFill>
                        <a:effectLst/>
                        <a:latin typeface="Arial"/>
                      </a:endParaRPr>
                    </a:p>
                  </a:txBody>
                  <a:tcPr marL="18000" marR="6702" marT="18001" marB="0"/>
                </a:tc>
                <a:extLst>
                  <a:ext uri="{0D108BD9-81ED-4DB2-BD59-A6C34878D82A}">
                    <a16:rowId xmlns:a16="http://schemas.microsoft.com/office/drawing/2014/main" val="10001"/>
                  </a:ext>
                </a:extLst>
              </a:tr>
              <a:tr h="397688">
                <a:tc>
                  <a:txBody>
                    <a:bodyPr/>
                    <a:lstStyle/>
                    <a:p>
                      <a:pPr algn="l" fontAlgn="t"/>
                      <a:r>
                        <a:rPr lang="en-GB" sz="1000" b="0" i="0" u="none" strike="noStrike" noProof="0" dirty="0">
                          <a:solidFill>
                            <a:srgbClr val="FF0000"/>
                          </a:solidFill>
                          <a:effectLst/>
                          <a:latin typeface="Arial"/>
                        </a:rPr>
                        <a:t>Remote Site</a:t>
                      </a:r>
                      <a:br>
                        <a:rPr lang="en-GB" sz="1000" b="0" i="0" u="none" strike="noStrike" noProof="0" dirty="0">
                          <a:solidFill>
                            <a:srgbClr val="FF0000"/>
                          </a:solidFill>
                          <a:effectLst/>
                          <a:latin typeface="Arial"/>
                        </a:rPr>
                      </a:br>
                      <a:r>
                        <a:rPr lang="en-GB" sz="1000" b="0" i="0" u="none" strike="noStrike" noProof="0" dirty="0">
                          <a:solidFill>
                            <a:srgbClr val="FF0000"/>
                          </a:solidFill>
                          <a:effectLst/>
                          <a:latin typeface="Arial"/>
                        </a:rPr>
                        <a:t>Objects</a:t>
                      </a:r>
                    </a:p>
                  </a:txBody>
                  <a:tcPr marL="18000" marR="6702" marT="18001" marB="0"/>
                </a:tc>
                <a:tc>
                  <a:txBody>
                    <a:bodyPr/>
                    <a:lstStyle/>
                    <a:p>
                      <a:pPr algn="l" fontAlgn="t"/>
                      <a:r>
                        <a:rPr lang="en-GB" sz="1000" u="none" strike="noStrike" noProof="0" dirty="0" err="1">
                          <a:solidFill>
                            <a:srgbClr val="FF0000"/>
                          </a:solidFill>
                          <a:effectLst/>
                        </a:rPr>
                        <a:t>Rf</a:t>
                      </a:r>
                      <a:r>
                        <a:rPr lang="en-GB" sz="1000" u="none" strike="noStrike" noProof="0" dirty="0">
                          <a:solidFill>
                            <a:srgbClr val="FF0000"/>
                          </a:solidFill>
                          <a:effectLst/>
                        </a:rPr>
                        <a:t> with Load Comp NO</a:t>
                      </a:r>
                      <a:endParaRPr lang="en-GB" sz="1000" b="0" i="0" u="none" strike="noStrike" noProof="0" dirty="0">
                        <a:solidFill>
                          <a:srgbClr val="FF0000"/>
                        </a:solidFill>
                        <a:effectLst/>
                        <a:latin typeface="+mn-lt"/>
                      </a:endParaRPr>
                    </a:p>
                  </a:txBody>
                  <a:tcPr marL="18000" marR="6702" marT="18001" marB="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000" u="none" strike="noStrike" noProof="1">
                          <a:solidFill>
                            <a:srgbClr val="FF0000"/>
                          </a:solidFill>
                          <a:effectLst/>
                        </a:rPr>
                        <a:t>-keep_volume=yes -update_mod_props=no -refile_released=yes -bypass=yes -use_default_load_option_file -non_masters=yes -convert_line_widths -replica_bypass=yes -replace_file=yes </a:t>
                      </a:r>
                      <a:br>
                        <a:rPr lang="en-GB" sz="1000" u="none" strike="noStrike" noProof="1">
                          <a:solidFill>
                            <a:srgbClr val="FF0000"/>
                          </a:solidFill>
                          <a:effectLst/>
                        </a:rPr>
                      </a:br>
                      <a:r>
                        <a:rPr lang="en-GB" sz="1000" u="none" strike="noStrike" noProof="1">
                          <a:solidFill>
                            <a:srgbClr val="FF0000"/>
                          </a:solidFill>
                          <a:effectLst/>
                        </a:rPr>
                        <a:t>+ set UGII_LOAD_OPTIONS_NE=load_options_refile_LoadCompNO.def</a:t>
                      </a:r>
                      <a:br>
                        <a:rPr lang="en-GB" sz="1000" u="none" strike="noStrike" noProof="1">
                          <a:solidFill>
                            <a:srgbClr val="FF0000"/>
                          </a:solidFill>
                          <a:effectLst/>
                        </a:rPr>
                      </a:br>
                      <a:r>
                        <a:rPr lang="en-GB" sz="1000" u="none" strike="noStrike" noProof="1">
                          <a:solidFill>
                            <a:srgbClr val="FF0000"/>
                          </a:solidFill>
                          <a:effectLst/>
                        </a:rPr>
                        <a:t>+ set UGII_UGMGR_REFILE_REPLACE_FILE=yes</a:t>
                      </a:r>
                    </a:p>
                    <a:p>
                      <a:pPr marL="0" marR="0" lvl="0" indent="0" algn="l" defTabSz="914400" rtl="0" eaLnBrk="1" fontAlgn="t" latinLnBrk="0" hangingPunct="1">
                        <a:lnSpc>
                          <a:spcPct val="100000"/>
                        </a:lnSpc>
                        <a:spcBef>
                          <a:spcPts val="0"/>
                        </a:spcBef>
                        <a:spcAft>
                          <a:spcPts val="0"/>
                        </a:spcAft>
                        <a:buClrTx/>
                        <a:buSzTx/>
                        <a:buFontTx/>
                        <a:buNone/>
                        <a:tabLst/>
                        <a:defRPr/>
                      </a:pPr>
                      <a:r>
                        <a:rPr lang="en-GB" sz="1000" u="none" strike="noStrike" noProof="1">
                          <a:solidFill>
                            <a:srgbClr val="FF0000"/>
                          </a:solidFill>
                          <a:effectLst/>
                        </a:rPr>
                        <a:t>+ set UGII_UGMGR_ALLOW_REFILE_REPLICA_BYPASS=true</a:t>
                      </a:r>
                    </a:p>
                    <a:p>
                      <a:pPr marL="0" marR="0" lvl="0" indent="0" algn="l" defTabSz="914400" rtl="0" eaLnBrk="1" fontAlgn="t" latinLnBrk="0" hangingPunct="1">
                        <a:lnSpc>
                          <a:spcPct val="100000"/>
                        </a:lnSpc>
                        <a:spcBef>
                          <a:spcPts val="0"/>
                        </a:spcBef>
                        <a:spcAft>
                          <a:spcPts val="0"/>
                        </a:spcAft>
                        <a:buClrTx/>
                        <a:buSzTx/>
                        <a:buFontTx/>
                        <a:buNone/>
                        <a:tabLst/>
                        <a:defRPr/>
                      </a:pPr>
                      <a:r>
                        <a:rPr lang="en-GB" sz="1000" u="none" strike="noStrike" noProof="1">
                          <a:solidFill>
                            <a:srgbClr val="FF0000"/>
                          </a:solidFill>
                          <a:effectLst/>
                        </a:rPr>
                        <a:t>+ set IMAN_UG_REFILE_REPLACE_FILE=true</a:t>
                      </a:r>
                    </a:p>
                    <a:p>
                      <a:pPr marL="0" marR="0" lvl="0" indent="0" algn="l" defTabSz="914400" rtl="0" eaLnBrk="1" fontAlgn="t" latinLnBrk="0" hangingPunct="1">
                        <a:lnSpc>
                          <a:spcPct val="100000"/>
                        </a:lnSpc>
                        <a:spcBef>
                          <a:spcPts val="0"/>
                        </a:spcBef>
                        <a:spcAft>
                          <a:spcPts val="0"/>
                        </a:spcAft>
                        <a:buClrTx/>
                        <a:buSzTx/>
                        <a:buFontTx/>
                        <a:buNone/>
                        <a:tabLst/>
                        <a:defRPr/>
                      </a:pPr>
                      <a:r>
                        <a:rPr lang="en-GB" sz="1000" u="none" strike="noStrike" noProof="1">
                          <a:solidFill>
                            <a:srgbClr val="FF0000"/>
                          </a:solidFill>
                          <a:effectLst/>
                        </a:rPr>
                        <a:t>+ set UGII_DISABLE_PREVIEW=ON</a:t>
                      </a:r>
                    </a:p>
                    <a:p>
                      <a:pPr marL="0" marR="0" lvl="0" indent="0" algn="l" defTabSz="914400" rtl="0" eaLnBrk="1" fontAlgn="t" latinLnBrk="0" hangingPunct="1">
                        <a:lnSpc>
                          <a:spcPct val="100000"/>
                        </a:lnSpc>
                        <a:spcBef>
                          <a:spcPts val="0"/>
                        </a:spcBef>
                        <a:spcAft>
                          <a:spcPts val="0"/>
                        </a:spcAft>
                        <a:buClrTx/>
                        <a:buSzTx/>
                        <a:buFontTx/>
                        <a:buNone/>
                        <a:tabLst/>
                        <a:defRPr/>
                      </a:pPr>
                      <a:r>
                        <a:rPr lang="en-GB" sz="1000" u="none" strike="noStrike" noProof="1">
                          <a:solidFill>
                            <a:srgbClr val="FF0000"/>
                          </a:solidFill>
                          <a:effectLst/>
                        </a:rPr>
                        <a:t>+ set UGII_DISABLE_QAF_NAMED_REFS=ON</a:t>
                      </a:r>
                      <a:endParaRPr lang="en-GB" sz="1000" b="0" i="0" u="none" strike="noStrike" noProof="1">
                        <a:solidFill>
                          <a:srgbClr val="FF0000"/>
                        </a:solidFill>
                        <a:effectLst/>
                        <a:latin typeface="+mn-lt"/>
                      </a:endParaRPr>
                    </a:p>
                  </a:txBody>
                  <a:tcPr marL="18000" marR="6702" marT="18001" marB="0"/>
                </a:tc>
                <a:extLst>
                  <a:ext uri="{0D108BD9-81ED-4DB2-BD59-A6C34878D82A}">
                    <a16:rowId xmlns:a16="http://schemas.microsoft.com/office/drawing/2014/main" val="10002"/>
                  </a:ext>
                </a:extLst>
              </a:tr>
            </a:tbl>
          </a:graphicData>
        </a:graphic>
      </p:graphicFrame>
      <p:pic>
        <p:nvPicPr>
          <p:cNvPr id="12" name="Grafik 11">
            <a:extLst>
              <a:ext uri="{FF2B5EF4-FFF2-40B4-BE49-F238E27FC236}">
                <a16:creationId xmlns:a16="http://schemas.microsoft.com/office/drawing/2014/main" id="{EE534D8B-4FCA-4AEA-9EA1-CAB8ADE8937A}"/>
              </a:ext>
            </a:extLst>
          </p:cNvPr>
          <p:cNvPicPr>
            <a:picLocks noChangeAspect="1"/>
          </p:cNvPicPr>
          <p:nvPr/>
        </p:nvPicPr>
        <p:blipFill>
          <a:blip r:embed="rId2"/>
          <a:stretch>
            <a:fillRect/>
          </a:stretch>
        </p:blipFill>
        <p:spPr>
          <a:xfrm>
            <a:off x="395875" y="4339025"/>
            <a:ext cx="3829584" cy="1505160"/>
          </a:xfrm>
          <a:prstGeom prst="rect">
            <a:avLst/>
          </a:prstGeom>
        </p:spPr>
      </p:pic>
      <p:pic>
        <p:nvPicPr>
          <p:cNvPr id="13" name="Grafik 12">
            <a:extLst>
              <a:ext uri="{FF2B5EF4-FFF2-40B4-BE49-F238E27FC236}">
                <a16:creationId xmlns:a16="http://schemas.microsoft.com/office/drawing/2014/main" id="{88C64F96-4833-4E9E-801C-D1ACCCFB5D62}"/>
              </a:ext>
            </a:extLst>
          </p:cNvPr>
          <p:cNvPicPr>
            <a:picLocks noChangeAspect="1"/>
          </p:cNvPicPr>
          <p:nvPr/>
        </p:nvPicPr>
        <p:blipFill>
          <a:blip r:embed="rId3"/>
          <a:stretch>
            <a:fillRect/>
          </a:stretch>
        </p:blipFill>
        <p:spPr>
          <a:xfrm>
            <a:off x="4398473" y="4078737"/>
            <a:ext cx="4174027" cy="1794902"/>
          </a:xfrm>
          <a:prstGeom prst="rect">
            <a:avLst/>
          </a:prstGeom>
        </p:spPr>
      </p:pic>
      <p:sp>
        <p:nvSpPr>
          <p:cNvPr id="14" name="Textfeld 13">
            <a:extLst>
              <a:ext uri="{FF2B5EF4-FFF2-40B4-BE49-F238E27FC236}">
                <a16:creationId xmlns:a16="http://schemas.microsoft.com/office/drawing/2014/main" id="{A46BB7F1-BE31-4D73-9292-AFAD06B9B1B3}"/>
              </a:ext>
            </a:extLst>
          </p:cNvPr>
          <p:cNvSpPr txBox="1"/>
          <p:nvPr/>
        </p:nvSpPr>
        <p:spPr>
          <a:xfrm>
            <a:off x="395875" y="4003133"/>
            <a:ext cx="3279273"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l"/>
            <a:r>
              <a:rPr lang="en-GB" sz="1200" dirty="0">
                <a:solidFill>
                  <a:schemeClr val="tx1"/>
                </a:solidFill>
                <a:latin typeface="+mn-lt"/>
              </a:rPr>
              <a:t>Used settings </a:t>
            </a:r>
            <a:r>
              <a:rPr lang="en-GB" sz="1200" dirty="0">
                <a:solidFill>
                  <a:schemeClr val="tx1"/>
                </a:solidFill>
              </a:rPr>
              <a:t>extracted from </a:t>
            </a:r>
            <a:r>
              <a:rPr lang="en-GB" sz="1200" dirty="0" err="1">
                <a:solidFill>
                  <a:schemeClr val="tx1"/>
                </a:solidFill>
              </a:rPr>
              <a:t>NX.syslog</a:t>
            </a:r>
            <a:r>
              <a:rPr lang="en-GB" sz="1200" dirty="0">
                <a:solidFill>
                  <a:schemeClr val="tx1"/>
                </a:solidFill>
              </a:rPr>
              <a:t> files</a:t>
            </a:r>
            <a:endParaRPr lang="en-GB" sz="1200" dirty="0">
              <a:solidFill>
                <a:schemeClr val="tx1"/>
              </a:solidFill>
              <a:latin typeface="+mn-lt"/>
            </a:endParaRPr>
          </a:p>
        </p:txBody>
      </p:sp>
      <p:sp>
        <p:nvSpPr>
          <p:cNvPr id="16" name="Textfeld 15">
            <a:extLst>
              <a:ext uri="{FF2B5EF4-FFF2-40B4-BE49-F238E27FC236}">
                <a16:creationId xmlns:a16="http://schemas.microsoft.com/office/drawing/2014/main" id="{DB51AB55-06AE-495C-B73E-9CA6868C6A7B}"/>
              </a:ext>
            </a:extLst>
          </p:cNvPr>
          <p:cNvSpPr txBox="1"/>
          <p:nvPr/>
        </p:nvSpPr>
        <p:spPr>
          <a:xfrm>
            <a:off x="393798" y="5971169"/>
            <a:ext cx="8167272"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l"/>
            <a:r>
              <a:rPr lang="en-GB" sz="1200" dirty="0">
                <a:solidFill>
                  <a:schemeClr val="tx1"/>
                </a:solidFill>
                <a:latin typeface="+mn-lt"/>
              </a:rPr>
              <a:t>More Details for used settings please review:</a:t>
            </a:r>
            <a:br>
              <a:rPr lang="en-GB" sz="1200" dirty="0">
                <a:solidFill>
                  <a:schemeClr val="tx1"/>
                </a:solidFill>
                <a:latin typeface="+mn-lt"/>
              </a:rPr>
            </a:br>
            <a:r>
              <a:rPr lang="en-GB" sz="1200" dirty="0">
                <a:solidFill>
                  <a:schemeClr val="tx1"/>
                </a:solidFill>
                <a:latin typeface="+mn-lt"/>
              </a:rPr>
              <a:t>Slide(s): ‘</a:t>
            </a:r>
            <a:r>
              <a:rPr lang="en-GB" sz="1200" dirty="0"/>
              <a:t>Check settings and Result #Date# ~22:20</a:t>
            </a:r>
            <a:r>
              <a:rPr lang="en-GB" sz="1200" dirty="0">
                <a:solidFill>
                  <a:schemeClr val="tx1"/>
                </a:solidFill>
                <a:latin typeface="+mn-lt"/>
              </a:rPr>
              <a:t>’</a:t>
            </a:r>
          </a:p>
        </p:txBody>
      </p:sp>
      <p:grpSp>
        <p:nvGrpSpPr>
          <p:cNvPr id="15" name="Gruppieren 14">
            <a:extLst>
              <a:ext uri="{FF2B5EF4-FFF2-40B4-BE49-F238E27FC236}">
                <a16:creationId xmlns:a16="http://schemas.microsoft.com/office/drawing/2014/main" id="{A4421EA1-591D-4FD2-B961-523757DC1420}"/>
              </a:ext>
            </a:extLst>
          </p:cNvPr>
          <p:cNvGrpSpPr/>
          <p:nvPr/>
        </p:nvGrpSpPr>
        <p:grpSpPr>
          <a:xfrm>
            <a:off x="881330" y="2140736"/>
            <a:ext cx="8500533" cy="3928533"/>
            <a:chOff x="881330" y="2140736"/>
            <a:chExt cx="8500533" cy="3928533"/>
          </a:xfrm>
        </p:grpSpPr>
        <p:cxnSp>
          <p:nvCxnSpPr>
            <p:cNvPr id="17" name="Gerader Verbinder 16">
              <a:extLst>
                <a:ext uri="{FF2B5EF4-FFF2-40B4-BE49-F238E27FC236}">
                  <a16:creationId xmlns:a16="http://schemas.microsoft.com/office/drawing/2014/main" id="{6B776B94-8876-422D-AB04-1AE0BAA45495}"/>
                </a:ext>
              </a:extLst>
            </p:cNvPr>
            <p:cNvCxnSpPr/>
            <p:nvPr/>
          </p:nvCxnSpPr>
          <p:spPr bwMode="auto">
            <a:xfrm flipV="1">
              <a:off x="881330" y="2140736"/>
              <a:ext cx="8500533" cy="3928533"/>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8" name="Rechteck 17">
              <a:extLst>
                <a:ext uri="{FF2B5EF4-FFF2-40B4-BE49-F238E27FC236}">
                  <a16:creationId xmlns:a16="http://schemas.microsoft.com/office/drawing/2014/main" id="{EA298F70-0C7C-4817-B11F-F796F7A0D0DE}"/>
                </a:ext>
              </a:extLst>
            </p:cNvPr>
            <p:cNvSpPr/>
            <p:nvPr/>
          </p:nvSpPr>
          <p:spPr bwMode="auto">
            <a:xfrm rot="20101041">
              <a:off x="3842083" y="3713970"/>
              <a:ext cx="2861476" cy="677333"/>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mn-lt"/>
                </a:rPr>
                <a:t>Template </a:t>
              </a:r>
              <a:r>
                <a:rPr kumimoji="0" lang="de-DE" sz="2000" b="0" i="0" u="none" strike="noStrike" cap="none" normalizeH="0" baseline="0" dirty="0" err="1">
                  <a:ln>
                    <a:noFill/>
                  </a:ln>
                  <a:solidFill>
                    <a:schemeClr val="tx1"/>
                  </a:solidFill>
                  <a:effectLst/>
                  <a:latin typeface="+mn-lt"/>
                </a:rPr>
                <a:t>please</a:t>
              </a:r>
              <a:r>
                <a:rPr kumimoji="0" lang="de-DE" sz="2000" b="0" i="0" u="none" strike="noStrike" cap="none" normalizeH="0" baseline="0" dirty="0">
                  <a:ln>
                    <a:noFill/>
                  </a:ln>
                  <a:solidFill>
                    <a:schemeClr val="tx1"/>
                  </a:solidFill>
                  <a:effectLst/>
                  <a:latin typeface="+mn-lt"/>
                </a:rPr>
                <a:t> update</a:t>
              </a:r>
            </a:p>
          </p:txBody>
        </p:sp>
      </p:grpSp>
    </p:spTree>
    <p:extLst>
      <p:ext uri="{BB962C8B-B14F-4D97-AF65-F5344CB8AC3E}">
        <p14:creationId xmlns:p14="http://schemas.microsoft.com/office/powerpoint/2010/main" val="13498974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226B03-807C-4F00-AB49-A6BB198DF18D}"/>
              </a:ext>
            </a:extLst>
          </p:cNvPr>
          <p:cNvSpPr>
            <a:spLocks noGrp="1"/>
          </p:cNvSpPr>
          <p:nvPr>
            <p:ph type="title"/>
          </p:nvPr>
        </p:nvSpPr>
        <p:spPr>
          <a:xfrm>
            <a:off x="247650" y="409575"/>
            <a:ext cx="9391650" cy="389209"/>
          </a:xfrm>
        </p:spPr>
        <p:txBody>
          <a:bodyPr/>
          <a:lstStyle/>
          <a:p>
            <a:r>
              <a:rPr lang="en-GB" altLang="de-DE" dirty="0"/>
              <a:t>Refile settings in </a:t>
            </a:r>
            <a:r>
              <a:rPr lang="en-GB" altLang="de-DE" dirty="0" err="1"/>
              <a:t>JobManager</a:t>
            </a:r>
            <a:endParaRPr lang="en-GB" dirty="0"/>
          </a:p>
        </p:txBody>
      </p:sp>
      <p:sp>
        <p:nvSpPr>
          <p:cNvPr id="3" name="Textfeld 2">
            <a:extLst>
              <a:ext uri="{FF2B5EF4-FFF2-40B4-BE49-F238E27FC236}">
                <a16:creationId xmlns:a16="http://schemas.microsoft.com/office/drawing/2014/main" id="{E4F174BC-BC35-4362-8137-2E135418F29E}"/>
              </a:ext>
            </a:extLst>
          </p:cNvPr>
          <p:cNvSpPr txBox="1"/>
          <p:nvPr/>
        </p:nvSpPr>
        <p:spPr>
          <a:xfrm>
            <a:off x="376247" y="3131572"/>
            <a:ext cx="1497526" cy="276999"/>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algn="l"/>
            <a:r>
              <a:rPr lang="en-GB" sz="1200" dirty="0">
                <a:solidFill>
                  <a:schemeClr val="tx1"/>
                </a:solidFill>
                <a:latin typeface="+mn-lt"/>
              </a:rPr>
              <a:t>Define Refile Order</a:t>
            </a:r>
          </a:p>
        </p:txBody>
      </p:sp>
      <p:pic>
        <p:nvPicPr>
          <p:cNvPr id="4" name="Grafik 3">
            <a:extLst>
              <a:ext uri="{FF2B5EF4-FFF2-40B4-BE49-F238E27FC236}">
                <a16:creationId xmlns:a16="http://schemas.microsoft.com/office/drawing/2014/main" id="{2D5E95EB-9631-4281-B980-86F5F1F855CD}"/>
              </a:ext>
            </a:extLst>
          </p:cNvPr>
          <p:cNvPicPr>
            <a:picLocks noChangeAspect="1"/>
          </p:cNvPicPr>
          <p:nvPr/>
        </p:nvPicPr>
        <p:blipFill>
          <a:blip r:embed="rId2"/>
          <a:stretch>
            <a:fillRect/>
          </a:stretch>
        </p:blipFill>
        <p:spPr>
          <a:xfrm>
            <a:off x="376247" y="3584611"/>
            <a:ext cx="9263053" cy="2751627"/>
          </a:xfrm>
          <a:prstGeom prst="rect">
            <a:avLst/>
          </a:prstGeom>
        </p:spPr>
      </p:pic>
      <p:sp>
        <p:nvSpPr>
          <p:cNvPr id="8" name="Textfeld 7">
            <a:extLst>
              <a:ext uri="{FF2B5EF4-FFF2-40B4-BE49-F238E27FC236}">
                <a16:creationId xmlns:a16="http://schemas.microsoft.com/office/drawing/2014/main" id="{BF83D593-172E-4CA7-95F2-2BF5B5E8C37C}"/>
              </a:ext>
            </a:extLst>
          </p:cNvPr>
          <p:cNvSpPr txBox="1"/>
          <p:nvPr/>
        </p:nvSpPr>
        <p:spPr>
          <a:xfrm>
            <a:off x="376247" y="952551"/>
            <a:ext cx="2332498" cy="276999"/>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algn="l"/>
            <a:r>
              <a:rPr lang="en-GB" sz="1200" dirty="0">
                <a:solidFill>
                  <a:schemeClr val="tx1"/>
                </a:solidFill>
                <a:latin typeface="+mn-lt"/>
              </a:rPr>
              <a:t>PGR.20 is used for NX11 Refile</a:t>
            </a:r>
          </a:p>
        </p:txBody>
      </p:sp>
      <p:pic>
        <p:nvPicPr>
          <p:cNvPr id="9" name="Grafik 8">
            <a:extLst>
              <a:ext uri="{FF2B5EF4-FFF2-40B4-BE49-F238E27FC236}">
                <a16:creationId xmlns:a16="http://schemas.microsoft.com/office/drawing/2014/main" id="{17FB10DE-561A-44C4-80C6-7470DE75CD2D}"/>
              </a:ext>
            </a:extLst>
          </p:cNvPr>
          <p:cNvPicPr>
            <a:picLocks noChangeAspect="1"/>
          </p:cNvPicPr>
          <p:nvPr/>
        </p:nvPicPr>
        <p:blipFill>
          <a:blip r:embed="rId3"/>
          <a:stretch>
            <a:fillRect/>
          </a:stretch>
        </p:blipFill>
        <p:spPr>
          <a:xfrm>
            <a:off x="376247" y="1315830"/>
            <a:ext cx="8205893" cy="1719943"/>
          </a:xfrm>
          <a:prstGeom prst="rect">
            <a:avLst/>
          </a:prstGeom>
        </p:spPr>
      </p:pic>
      <p:grpSp>
        <p:nvGrpSpPr>
          <p:cNvPr id="12" name="Gruppieren 11">
            <a:extLst>
              <a:ext uri="{FF2B5EF4-FFF2-40B4-BE49-F238E27FC236}">
                <a16:creationId xmlns:a16="http://schemas.microsoft.com/office/drawing/2014/main" id="{5F7FD6BA-284C-4CCE-B972-876FBAED6BF3}"/>
              </a:ext>
            </a:extLst>
          </p:cNvPr>
          <p:cNvGrpSpPr/>
          <p:nvPr/>
        </p:nvGrpSpPr>
        <p:grpSpPr>
          <a:xfrm>
            <a:off x="881330" y="2140736"/>
            <a:ext cx="8500533" cy="3928533"/>
            <a:chOff x="881330" y="2140736"/>
            <a:chExt cx="8500533" cy="3928533"/>
          </a:xfrm>
        </p:grpSpPr>
        <p:cxnSp>
          <p:nvCxnSpPr>
            <p:cNvPr id="13" name="Gerader Verbinder 12">
              <a:extLst>
                <a:ext uri="{FF2B5EF4-FFF2-40B4-BE49-F238E27FC236}">
                  <a16:creationId xmlns:a16="http://schemas.microsoft.com/office/drawing/2014/main" id="{C2C7D29F-4DB2-4F56-B446-198F8918BDF2}"/>
                </a:ext>
              </a:extLst>
            </p:cNvPr>
            <p:cNvCxnSpPr/>
            <p:nvPr/>
          </p:nvCxnSpPr>
          <p:spPr bwMode="auto">
            <a:xfrm flipV="1">
              <a:off x="881330" y="2140736"/>
              <a:ext cx="8500533" cy="3928533"/>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4" name="Rechteck 13">
              <a:extLst>
                <a:ext uri="{FF2B5EF4-FFF2-40B4-BE49-F238E27FC236}">
                  <a16:creationId xmlns:a16="http://schemas.microsoft.com/office/drawing/2014/main" id="{FDB036BB-3C68-4A1F-86D2-082A0CA16F43}"/>
                </a:ext>
              </a:extLst>
            </p:cNvPr>
            <p:cNvSpPr/>
            <p:nvPr/>
          </p:nvSpPr>
          <p:spPr bwMode="auto">
            <a:xfrm rot="20101041">
              <a:off x="3842083" y="3713970"/>
              <a:ext cx="2861476" cy="677333"/>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mn-lt"/>
                </a:rPr>
                <a:t>Template </a:t>
              </a:r>
              <a:r>
                <a:rPr kumimoji="0" lang="de-DE" sz="2000" b="0" i="0" u="none" strike="noStrike" cap="none" normalizeH="0" baseline="0" dirty="0" err="1">
                  <a:ln>
                    <a:noFill/>
                  </a:ln>
                  <a:solidFill>
                    <a:schemeClr val="tx1"/>
                  </a:solidFill>
                  <a:effectLst/>
                  <a:latin typeface="+mn-lt"/>
                </a:rPr>
                <a:t>please</a:t>
              </a:r>
              <a:r>
                <a:rPr kumimoji="0" lang="de-DE" sz="2000" b="0" i="0" u="none" strike="noStrike" cap="none" normalizeH="0" baseline="0" dirty="0">
                  <a:ln>
                    <a:noFill/>
                  </a:ln>
                  <a:solidFill>
                    <a:schemeClr val="tx1"/>
                  </a:solidFill>
                  <a:effectLst/>
                  <a:latin typeface="+mn-lt"/>
                </a:rPr>
                <a:t> update</a:t>
              </a:r>
            </a:p>
          </p:txBody>
        </p:sp>
      </p:grpSp>
    </p:spTree>
    <p:extLst>
      <p:ext uri="{BB962C8B-B14F-4D97-AF65-F5344CB8AC3E}">
        <p14:creationId xmlns:p14="http://schemas.microsoft.com/office/powerpoint/2010/main" val="3947460279"/>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247650" y="409575"/>
            <a:ext cx="9391650" cy="389209"/>
          </a:xfrm>
        </p:spPr>
        <p:txBody>
          <a:bodyPr/>
          <a:lstStyle/>
          <a:p>
            <a:r>
              <a:rPr lang="en-US" dirty="0"/>
              <a:t>Content of section</a:t>
            </a:r>
          </a:p>
        </p:txBody>
      </p:sp>
      <p:sp>
        <p:nvSpPr>
          <p:cNvPr id="4" name="Rechteck 3"/>
          <p:cNvSpPr/>
          <p:nvPr/>
        </p:nvSpPr>
        <p:spPr bwMode="auto">
          <a:xfrm>
            <a:off x="704850" y="1900439"/>
            <a:ext cx="8201025" cy="430779"/>
          </a:xfrm>
          <a:prstGeom prst="rect">
            <a:avLst/>
          </a:prstGeom>
          <a:solidFill>
            <a:srgbClr val="FFFF00">
              <a:alpha val="30000"/>
            </a:srgbClr>
          </a:solidFill>
          <a:ln>
            <a:noFill/>
          </a:ln>
        </p:spPr>
        <p:style>
          <a:lnRef idx="0">
            <a:scrgbClr r="0" g="0" b="0"/>
          </a:lnRef>
          <a:fillRef idx="0">
            <a:scrgbClr r="0" g="0" b="0"/>
          </a:fillRef>
          <a:effectRef idx="0">
            <a:scrgbClr r="0" g="0" b="0"/>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000" b="0" i="0" u="none" strike="noStrike" cap="none" normalizeH="0" baseline="0" dirty="0">
              <a:ln>
                <a:noFill/>
              </a:ln>
              <a:solidFill>
                <a:schemeClr val="accent2"/>
              </a:solidFill>
              <a:effectLst/>
              <a:latin typeface="+mn-lt"/>
            </a:endParaRPr>
          </a:p>
        </p:txBody>
      </p:sp>
      <p:sp>
        <p:nvSpPr>
          <p:cNvPr id="6" name="Rechteck 5">
            <a:extLst>
              <a:ext uri="{FF2B5EF4-FFF2-40B4-BE49-F238E27FC236}">
                <a16:creationId xmlns:a16="http://schemas.microsoft.com/office/drawing/2014/main" id="{C8209B54-193F-489F-8388-30F9E13DCEF2}"/>
              </a:ext>
            </a:extLst>
          </p:cNvPr>
          <p:cNvSpPr/>
          <p:nvPr/>
        </p:nvSpPr>
        <p:spPr bwMode="auto">
          <a:xfrm>
            <a:off x="381000" y="1058167"/>
            <a:ext cx="8524875" cy="496202"/>
          </a:xfrm>
          <a:prstGeom prst="rect">
            <a:avLst/>
          </a:prstGeom>
          <a:solidFill>
            <a:srgbClr val="FFC000">
              <a:alpha val="36000"/>
            </a:srgbClr>
          </a:solidFill>
          <a:ln>
            <a:noFill/>
          </a:ln>
        </p:spPr>
        <p:style>
          <a:lnRef idx="0">
            <a:scrgbClr r="0" g="0" b="0"/>
          </a:lnRef>
          <a:fillRef idx="0">
            <a:scrgbClr r="0" g="0" b="0"/>
          </a:fillRef>
          <a:effectRef idx="0">
            <a:scrgbClr r="0" g="0" b="0"/>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000" b="0" i="0" u="none" strike="noStrike" cap="none" normalizeH="0" baseline="0" dirty="0">
              <a:ln>
                <a:noFill/>
              </a:ln>
              <a:solidFill>
                <a:schemeClr val="accent2"/>
              </a:solidFill>
              <a:effectLst/>
              <a:latin typeface="+mn-lt"/>
            </a:endParaRPr>
          </a:p>
        </p:txBody>
      </p:sp>
    </p:spTree>
    <p:extLst>
      <p:ext uri="{BB962C8B-B14F-4D97-AF65-F5344CB8AC3E}">
        <p14:creationId xmlns:p14="http://schemas.microsoft.com/office/powerpoint/2010/main" val="1028299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FDB730-7AA2-491D-9FE9-0CF0751F4913}"/>
              </a:ext>
            </a:extLst>
          </p:cNvPr>
          <p:cNvSpPr>
            <a:spLocks noGrp="1"/>
          </p:cNvSpPr>
          <p:nvPr>
            <p:ph type="title"/>
          </p:nvPr>
        </p:nvSpPr>
        <p:spPr>
          <a:xfrm>
            <a:off x="247650" y="409575"/>
            <a:ext cx="9391650" cy="389209"/>
          </a:xfrm>
        </p:spPr>
        <p:txBody>
          <a:bodyPr/>
          <a:lstStyle/>
          <a:p>
            <a:r>
              <a:rPr lang="en-GB" dirty="0"/>
              <a:t>Check settings and Result </a:t>
            </a:r>
            <a:r>
              <a:rPr lang="en-GB" dirty="0">
                <a:solidFill>
                  <a:srgbClr val="FF0000"/>
                </a:solidFill>
              </a:rPr>
              <a:t>#Date# ~</a:t>
            </a:r>
            <a:r>
              <a:rPr lang="en-GB" dirty="0" err="1">
                <a:solidFill>
                  <a:srgbClr val="FF0000"/>
                </a:solidFill>
              </a:rPr>
              <a:t>hh:mm</a:t>
            </a:r>
            <a:endParaRPr lang="en-GB" dirty="0">
              <a:solidFill>
                <a:srgbClr val="FF0000"/>
              </a:solidFill>
            </a:endParaRPr>
          </a:p>
        </p:txBody>
      </p:sp>
      <p:pic>
        <p:nvPicPr>
          <p:cNvPr id="3" name="Grafik 2">
            <a:extLst>
              <a:ext uri="{FF2B5EF4-FFF2-40B4-BE49-F238E27FC236}">
                <a16:creationId xmlns:a16="http://schemas.microsoft.com/office/drawing/2014/main" id="{440C8D69-E61A-47E2-B514-4F8E68AF94F5}"/>
              </a:ext>
            </a:extLst>
          </p:cNvPr>
          <p:cNvPicPr>
            <a:picLocks noChangeAspect="1"/>
          </p:cNvPicPr>
          <p:nvPr/>
        </p:nvPicPr>
        <p:blipFill>
          <a:blip r:embed="rId2"/>
          <a:stretch>
            <a:fillRect/>
          </a:stretch>
        </p:blipFill>
        <p:spPr>
          <a:xfrm>
            <a:off x="350047" y="1196710"/>
            <a:ext cx="5925377" cy="1448002"/>
          </a:xfrm>
          <a:prstGeom prst="rect">
            <a:avLst/>
          </a:prstGeom>
        </p:spPr>
      </p:pic>
      <p:sp>
        <p:nvSpPr>
          <p:cNvPr id="4" name="Rechteck: abgerundete Ecken 3">
            <a:extLst>
              <a:ext uri="{FF2B5EF4-FFF2-40B4-BE49-F238E27FC236}">
                <a16:creationId xmlns:a16="http://schemas.microsoft.com/office/drawing/2014/main" id="{8DADCE3A-EBC9-43F1-9F39-3C57F417352D}"/>
              </a:ext>
            </a:extLst>
          </p:cNvPr>
          <p:cNvSpPr/>
          <p:nvPr/>
        </p:nvSpPr>
        <p:spPr bwMode="auto">
          <a:xfrm>
            <a:off x="4345757" y="2215299"/>
            <a:ext cx="1310325" cy="429413"/>
          </a:xfrm>
          <a:prstGeom prst="roundRect">
            <a:avLst/>
          </a:prstGeom>
          <a:noFill/>
          <a:ln w="28575" cap="flat" cmpd="sng" algn="ctr">
            <a:solidFill>
              <a:srgbClr val="FF0000"/>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dirty="0">
              <a:ln>
                <a:noFill/>
              </a:ln>
              <a:solidFill>
                <a:schemeClr val="accent2"/>
              </a:solidFill>
              <a:effectLst/>
              <a:latin typeface="+mn-lt"/>
            </a:endParaRPr>
          </a:p>
        </p:txBody>
      </p:sp>
      <p:sp>
        <p:nvSpPr>
          <p:cNvPr id="5" name="Textfeld 4">
            <a:extLst>
              <a:ext uri="{FF2B5EF4-FFF2-40B4-BE49-F238E27FC236}">
                <a16:creationId xmlns:a16="http://schemas.microsoft.com/office/drawing/2014/main" id="{11E18933-4C4D-4156-9C38-512EADD12293}"/>
              </a:ext>
            </a:extLst>
          </p:cNvPr>
          <p:cNvSpPr txBox="1"/>
          <p:nvPr/>
        </p:nvSpPr>
        <p:spPr>
          <a:xfrm>
            <a:off x="5656082" y="2765639"/>
            <a:ext cx="1527142" cy="27699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GB" sz="1200" dirty="0">
                <a:solidFill>
                  <a:schemeClr val="tx1"/>
                </a:solidFill>
                <a:latin typeface="+mn-lt"/>
              </a:rPr>
              <a:t>OK</a:t>
            </a:r>
          </a:p>
        </p:txBody>
      </p:sp>
      <p:pic>
        <p:nvPicPr>
          <p:cNvPr id="6" name="Grafik 5">
            <a:extLst>
              <a:ext uri="{FF2B5EF4-FFF2-40B4-BE49-F238E27FC236}">
                <a16:creationId xmlns:a16="http://schemas.microsoft.com/office/drawing/2014/main" id="{032B3CA6-CAA2-4A85-8568-3D9DB4B8FEEE}"/>
              </a:ext>
            </a:extLst>
          </p:cNvPr>
          <p:cNvPicPr>
            <a:picLocks noChangeAspect="1"/>
          </p:cNvPicPr>
          <p:nvPr/>
        </p:nvPicPr>
        <p:blipFill>
          <a:blip r:embed="rId3"/>
          <a:stretch>
            <a:fillRect/>
          </a:stretch>
        </p:blipFill>
        <p:spPr>
          <a:xfrm>
            <a:off x="350047" y="3392046"/>
            <a:ext cx="5048955" cy="2562583"/>
          </a:xfrm>
          <a:prstGeom prst="rect">
            <a:avLst/>
          </a:prstGeom>
        </p:spPr>
      </p:pic>
      <p:sp>
        <p:nvSpPr>
          <p:cNvPr id="7" name="Textfeld 6">
            <a:extLst>
              <a:ext uri="{FF2B5EF4-FFF2-40B4-BE49-F238E27FC236}">
                <a16:creationId xmlns:a16="http://schemas.microsoft.com/office/drawing/2014/main" id="{E15C7601-BDE9-44E9-99A9-E8876ECCBD59}"/>
              </a:ext>
            </a:extLst>
          </p:cNvPr>
          <p:cNvSpPr txBox="1"/>
          <p:nvPr/>
        </p:nvSpPr>
        <p:spPr>
          <a:xfrm>
            <a:off x="350046" y="3139126"/>
            <a:ext cx="3279273"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l"/>
            <a:r>
              <a:rPr lang="en-GB" sz="1200" dirty="0">
                <a:solidFill>
                  <a:schemeClr val="tx1"/>
                </a:solidFill>
                <a:latin typeface="+mn-lt"/>
              </a:rPr>
              <a:t>Check Result of Change </a:t>
            </a:r>
            <a:r>
              <a:rPr lang="en-GB" sz="1200" dirty="0" err="1">
                <a:solidFill>
                  <a:schemeClr val="tx1"/>
                </a:solidFill>
                <a:latin typeface="+mn-lt"/>
              </a:rPr>
              <a:t>OwerTool</a:t>
            </a:r>
            <a:endParaRPr lang="en-GB" sz="1200" dirty="0">
              <a:solidFill>
                <a:schemeClr val="tx1"/>
              </a:solidFill>
              <a:latin typeface="+mn-lt"/>
            </a:endParaRPr>
          </a:p>
        </p:txBody>
      </p:sp>
      <p:sp>
        <p:nvSpPr>
          <p:cNvPr id="8" name="Textfeld 7">
            <a:extLst>
              <a:ext uri="{FF2B5EF4-FFF2-40B4-BE49-F238E27FC236}">
                <a16:creationId xmlns:a16="http://schemas.microsoft.com/office/drawing/2014/main" id="{7FB0E21A-FC7B-490A-AF0C-D0FB4261742F}"/>
              </a:ext>
            </a:extLst>
          </p:cNvPr>
          <p:cNvSpPr txBox="1"/>
          <p:nvPr/>
        </p:nvSpPr>
        <p:spPr>
          <a:xfrm>
            <a:off x="4345757" y="5816129"/>
            <a:ext cx="1100966" cy="27699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GB" sz="1200" dirty="0">
                <a:solidFill>
                  <a:schemeClr val="tx1"/>
                </a:solidFill>
                <a:latin typeface="+mn-lt"/>
              </a:rPr>
              <a:t>OK</a:t>
            </a:r>
          </a:p>
        </p:txBody>
      </p:sp>
      <p:cxnSp>
        <p:nvCxnSpPr>
          <p:cNvPr id="10" name="Gerade Verbindung mit Pfeil 9">
            <a:extLst>
              <a:ext uri="{FF2B5EF4-FFF2-40B4-BE49-F238E27FC236}">
                <a16:creationId xmlns:a16="http://schemas.microsoft.com/office/drawing/2014/main" id="{8301514A-1A09-467F-8374-CEDB7A6FD7AB}"/>
              </a:ext>
            </a:extLst>
          </p:cNvPr>
          <p:cNvCxnSpPr>
            <a:cxnSpLocks/>
            <a:stCxn id="8" idx="1"/>
          </p:cNvCxnSpPr>
          <p:nvPr/>
        </p:nvCxnSpPr>
        <p:spPr bwMode="auto">
          <a:xfrm flipH="1" flipV="1">
            <a:off x="3827283" y="5816129"/>
            <a:ext cx="518474" cy="138500"/>
          </a:xfrm>
          <a:prstGeom prst="straightConnector1">
            <a:avLst/>
          </a:prstGeom>
          <a:noFill/>
          <a:ln w="28575" cap="flat" cmpd="sng" algn="ctr">
            <a:solidFill>
              <a:srgbClr val="FF0000"/>
            </a:solidFill>
            <a:prstDash val="dash"/>
            <a:round/>
            <a:headEnd type="none" w="med" len="med"/>
            <a:tailEnd type="triangle"/>
          </a:ln>
          <a:effectLst/>
        </p:spPr>
      </p:cxnSp>
      <p:sp>
        <p:nvSpPr>
          <p:cNvPr id="11" name="Textfeld 10">
            <a:extLst>
              <a:ext uri="{FF2B5EF4-FFF2-40B4-BE49-F238E27FC236}">
                <a16:creationId xmlns:a16="http://schemas.microsoft.com/office/drawing/2014/main" id="{BD7597C4-37A4-4B47-9BDD-E82B0CDD3ECA}"/>
              </a:ext>
            </a:extLst>
          </p:cNvPr>
          <p:cNvSpPr txBox="1"/>
          <p:nvPr/>
        </p:nvSpPr>
        <p:spPr>
          <a:xfrm>
            <a:off x="5656082" y="3433775"/>
            <a:ext cx="3195687"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l"/>
            <a:r>
              <a:rPr lang="en-GB" sz="1200" dirty="0">
                <a:solidFill>
                  <a:schemeClr val="tx1"/>
                </a:solidFill>
                <a:latin typeface="+mn-lt"/>
              </a:rPr>
              <a:t>Check Result of Part History</a:t>
            </a:r>
          </a:p>
        </p:txBody>
      </p:sp>
      <p:pic>
        <p:nvPicPr>
          <p:cNvPr id="12" name="Grafik 11">
            <a:extLst>
              <a:ext uri="{FF2B5EF4-FFF2-40B4-BE49-F238E27FC236}">
                <a16:creationId xmlns:a16="http://schemas.microsoft.com/office/drawing/2014/main" id="{28438D62-53DF-460C-B72C-D9128C27E041}"/>
              </a:ext>
            </a:extLst>
          </p:cNvPr>
          <p:cNvPicPr>
            <a:picLocks noChangeAspect="1"/>
          </p:cNvPicPr>
          <p:nvPr/>
        </p:nvPicPr>
        <p:blipFill>
          <a:blip r:embed="rId4"/>
          <a:stretch>
            <a:fillRect/>
          </a:stretch>
        </p:blipFill>
        <p:spPr>
          <a:xfrm>
            <a:off x="5872899" y="3805426"/>
            <a:ext cx="3547276" cy="1204067"/>
          </a:xfrm>
          <a:prstGeom prst="rect">
            <a:avLst/>
          </a:prstGeom>
        </p:spPr>
      </p:pic>
      <p:cxnSp>
        <p:nvCxnSpPr>
          <p:cNvPr id="14" name="Gerader Verbinder 13">
            <a:extLst>
              <a:ext uri="{FF2B5EF4-FFF2-40B4-BE49-F238E27FC236}">
                <a16:creationId xmlns:a16="http://schemas.microsoft.com/office/drawing/2014/main" id="{5E82FA69-9371-47DA-8776-650E4E727DB9}"/>
              </a:ext>
            </a:extLst>
          </p:cNvPr>
          <p:cNvCxnSpPr/>
          <p:nvPr/>
        </p:nvCxnSpPr>
        <p:spPr bwMode="auto">
          <a:xfrm flipV="1">
            <a:off x="5551402" y="2904138"/>
            <a:ext cx="0" cy="3601437"/>
          </a:xfrm>
          <a:prstGeom prst="line">
            <a:avLst/>
          </a:prstGeom>
          <a:ln>
            <a:headEnd type="none" w="med" len="med"/>
            <a:tailEnd type="none" w="med" len="med"/>
          </a:ln>
        </p:spPr>
        <p:style>
          <a:lnRef idx="1">
            <a:schemeClr val="accent3"/>
          </a:lnRef>
          <a:fillRef idx="0">
            <a:schemeClr val="accent3"/>
          </a:fillRef>
          <a:effectRef idx="0">
            <a:schemeClr val="accent3"/>
          </a:effectRef>
          <a:fontRef idx="minor">
            <a:schemeClr val="tx1"/>
          </a:fontRef>
        </p:style>
      </p:cxnSp>
      <p:sp>
        <p:nvSpPr>
          <p:cNvPr id="16" name="Textfeld 15">
            <a:extLst>
              <a:ext uri="{FF2B5EF4-FFF2-40B4-BE49-F238E27FC236}">
                <a16:creationId xmlns:a16="http://schemas.microsoft.com/office/drawing/2014/main" id="{46A917A8-2402-4833-8BEB-8EF6DEC22404}"/>
              </a:ext>
            </a:extLst>
          </p:cNvPr>
          <p:cNvSpPr txBox="1"/>
          <p:nvPr/>
        </p:nvSpPr>
        <p:spPr>
          <a:xfrm>
            <a:off x="7646537" y="5104145"/>
            <a:ext cx="1527142" cy="27699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GB" sz="1200" dirty="0">
                <a:solidFill>
                  <a:schemeClr val="tx1"/>
                </a:solidFill>
                <a:latin typeface="+mn-lt"/>
              </a:rPr>
              <a:t>OK</a:t>
            </a:r>
          </a:p>
        </p:txBody>
      </p:sp>
      <p:cxnSp>
        <p:nvCxnSpPr>
          <p:cNvPr id="18" name="Gerade Verbindung mit Pfeil 17">
            <a:extLst>
              <a:ext uri="{FF2B5EF4-FFF2-40B4-BE49-F238E27FC236}">
                <a16:creationId xmlns:a16="http://schemas.microsoft.com/office/drawing/2014/main" id="{E9CE88FA-338F-4F7A-B823-E9FF286F34CE}"/>
              </a:ext>
            </a:extLst>
          </p:cNvPr>
          <p:cNvCxnSpPr/>
          <p:nvPr/>
        </p:nvCxnSpPr>
        <p:spPr bwMode="auto">
          <a:xfrm flipV="1">
            <a:off x="8134350" y="4918320"/>
            <a:ext cx="275758" cy="185825"/>
          </a:xfrm>
          <a:prstGeom prst="straightConnector1">
            <a:avLst/>
          </a:prstGeom>
          <a:noFill/>
          <a:ln w="28575" cap="flat" cmpd="sng" algn="ctr">
            <a:solidFill>
              <a:srgbClr val="FF0000"/>
            </a:solidFill>
            <a:prstDash val="dash"/>
            <a:round/>
            <a:headEnd type="none" w="med" len="med"/>
            <a:tailEnd type="triangle"/>
          </a:ln>
          <a:effectLst/>
        </p:spPr>
      </p:cxnSp>
      <p:grpSp>
        <p:nvGrpSpPr>
          <p:cNvPr id="20" name="Gruppieren 19">
            <a:extLst>
              <a:ext uri="{FF2B5EF4-FFF2-40B4-BE49-F238E27FC236}">
                <a16:creationId xmlns:a16="http://schemas.microsoft.com/office/drawing/2014/main" id="{5EAD86CE-FC78-4251-BAA0-00F1097CB4F2}"/>
              </a:ext>
            </a:extLst>
          </p:cNvPr>
          <p:cNvGrpSpPr/>
          <p:nvPr/>
        </p:nvGrpSpPr>
        <p:grpSpPr>
          <a:xfrm>
            <a:off x="881330" y="2140736"/>
            <a:ext cx="8500533" cy="3928533"/>
            <a:chOff x="881330" y="2140736"/>
            <a:chExt cx="8500533" cy="3928533"/>
          </a:xfrm>
        </p:grpSpPr>
        <p:cxnSp>
          <p:nvCxnSpPr>
            <p:cNvPr id="21" name="Gerader Verbinder 20">
              <a:extLst>
                <a:ext uri="{FF2B5EF4-FFF2-40B4-BE49-F238E27FC236}">
                  <a16:creationId xmlns:a16="http://schemas.microsoft.com/office/drawing/2014/main" id="{2B661BA2-9F95-41AF-B1C6-62A8DBA3A692}"/>
                </a:ext>
              </a:extLst>
            </p:cNvPr>
            <p:cNvCxnSpPr/>
            <p:nvPr/>
          </p:nvCxnSpPr>
          <p:spPr bwMode="auto">
            <a:xfrm flipV="1">
              <a:off x="881330" y="2140736"/>
              <a:ext cx="8500533" cy="3928533"/>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22" name="Rechteck 21">
              <a:extLst>
                <a:ext uri="{FF2B5EF4-FFF2-40B4-BE49-F238E27FC236}">
                  <a16:creationId xmlns:a16="http://schemas.microsoft.com/office/drawing/2014/main" id="{1B994F97-EB41-42E5-BA78-E7AAAACF909A}"/>
                </a:ext>
              </a:extLst>
            </p:cNvPr>
            <p:cNvSpPr/>
            <p:nvPr/>
          </p:nvSpPr>
          <p:spPr bwMode="auto">
            <a:xfrm rot="20101041">
              <a:off x="3842083" y="3713970"/>
              <a:ext cx="2861476" cy="677333"/>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mn-lt"/>
                </a:rPr>
                <a:t>Template </a:t>
              </a:r>
              <a:r>
                <a:rPr kumimoji="0" lang="de-DE" sz="2000" b="0" i="0" u="none" strike="noStrike" cap="none" normalizeH="0" baseline="0" dirty="0" err="1">
                  <a:ln>
                    <a:noFill/>
                  </a:ln>
                  <a:solidFill>
                    <a:schemeClr val="tx1"/>
                  </a:solidFill>
                  <a:effectLst/>
                  <a:latin typeface="+mn-lt"/>
                </a:rPr>
                <a:t>please</a:t>
              </a:r>
              <a:r>
                <a:rPr kumimoji="0" lang="de-DE" sz="2000" b="0" i="0" u="none" strike="noStrike" cap="none" normalizeH="0" baseline="0" dirty="0">
                  <a:ln>
                    <a:noFill/>
                  </a:ln>
                  <a:solidFill>
                    <a:schemeClr val="tx1"/>
                  </a:solidFill>
                  <a:effectLst/>
                  <a:latin typeface="+mn-lt"/>
                </a:rPr>
                <a:t> update</a:t>
              </a:r>
            </a:p>
          </p:txBody>
        </p:sp>
      </p:grpSp>
    </p:spTree>
    <p:extLst>
      <p:ext uri="{BB962C8B-B14F-4D97-AF65-F5344CB8AC3E}">
        <p14:creationId xmlns:p14="http://schemas.microsoft.com/office/powerpoint/2010/main" val="264849397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FDB730-7AA2-491D-9FE9-0CF0751F4913}"/>
              </a:ext>
            </a:extLst>
          </p:cNvPr>
          <p:cNvSpPr>
            <a:spLocks noGrp="1"/>
          </p:cNvSpPr>
          <p:nvPr>
            <p:ph type="title"/>
          </p:nvPr>
        </p:nvSpPr>
        <p:spPr>
          <a:xfrm>
            <a:off x="247650" y="409575"/>
            <a:ext cx="9391650" cy="389209"/>
          </a:xfrm>
        </p:spPr>
        <p:txBody>
          <a:bodyPr/>
          <a:lstStyle/>
          <a:p>
            <a:r>
              <a:rPr lang="en-GB" dirty="0"/>
              <a:t>Check settings and Result </a:t>
            </a:r>
            <a:r>
              <a:rPr lang="en-GB" dirty="0">
                <a:solidFill>
                  <a:srgbClr val="FF0000"/>
                </a:solidFill>
              </a:rPr>
              <a:t>#Date# ~</a:t>
            </a:r>
            <a:r>
              <a:rPr lang="en-GB" dirty="0" err="1">
                <a:solidFill>
                  <a:srgbClr val="FF0000"/>
                </a:solidFill>
              </a:rPr>
              <a:t>hh:mm</a:t>
            </a:r>
            <a:endParaRPr lang="en-GB" dirty="0">
              <a:solidFill>
                <a:srgbClr val="FF0000"/>
              </a:solidFill>
            </a:endParaRPr>
          </a:p>
        </p:txBody>
      </p:sp>
      <p:sp>
        <p:nvSpPr>
          <p:cNvPr id="7" name="Textfeld 6">
            <a:extLst>
              <a:ext uri="{FF2B5EF4-FFF2-40B4-BE49-F238E27FC236}">
                <a16:creationId xmlns:a16="http://schemas.microsoft.com/office/drawing/2014/main" id="{E15C7601-BDE9-44E9-99A9-E8876ECCBD59}"/>
              </a:ext>
            </a:extLst>
          </p:cNvPr>
          <p:cNvSpPr txBox="1"/>
          <p:nvPr/>
        </p:nvSpPr>
        <p:spPr>
          <a:xfrm>
            <a:off x="350047" y="950241"/>
            <a:ext cx="3279273"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l"/>
            <a:r>
              <a:rPr lang="en-GB" sz="1200" dirty="0">
                <a:solidFill>
                  <a:schemeClr val="tx1"/>
                </a:solidFill>
                <a:latin typeface="+mn-lt"/>
              </a:rPr>
              <a:t>Check Result of Logfiles</a:t>
            </a:r>
          </a:p>
        </p:txBody>
      </p:sp>
      <p:pic>
        <p:nvPicPr>
          <p:cNvPr id="9" name="Grafik 8">
            <a:extLst>
              <a:ext uri="{FF2B5EF4-FFF2-40B4-BE49-F238E27FC236}">
                <a16:creationId xmlns:a16="http://schemas.microsoft.com/office/drawing/2014/main" id="{E7B38BEC-CD9F-4797-A385-3D92B437D4F6}"/>
              </a:ext>
            </a:extLst>
          </p:cNvPr>
          <p:cNvPicPr>
            <a:picLocks noChangeAspect="1"/>
          </p:cNvPicPr>
          <p:nvPr/>
        </p:nvPicPr>
        <p:blipFill>
          <a:blip r:embed="rId2"/>
          <a:stretch>
            <a:fillRect/>
          </a:stretch>
        </p:blipFill>
        <p:spPr>
          <a:xfrm>
            <a:off x="350047" y="1304841"/>
            <a:ext cx="3829584" cy="1505160"/>
          </a:xfrm>
          <a:prstGeom prst="rect">
            <a:avLst/>
          </a:prstGeom>
        </p:spPr>
      </p:pic>
      <p:pic>
        <p:nvPicPr>
          <p:cNvPr id="13" name="Grafik 12">
            <a:extLst>
              <a:ext uri="{FF2B5EF4-FFF2-40B4-BE49-F238E27FC236}">
                <a16:creationId xmlns:a16="http://schemas.microsoft.com/office/drawing/2014/main" id="{08710199-2F0D-4FDB-87FE-F6E0D50E9FC9}"/>
              </a:ext>
            </a:extLst>
          </p:cNvPr>
          <p:cNvPicPr>
            <a:picLocks noChangeAspect="1"/>
          </p:cNvPicPr>
          <p:nvPr/>
        </p:nvPicPr>
        <p:blipFill>
          <a:blip r:embed="rId3"/>
          <a:stretch>
            <a:fillRect/>
          </a:stretch>
        </p:blipFill>
        <p:spPr>
          <a:xfrm>
            <a:off x="171450" y="3346306"/>
            <a:ext cx="9021434" cy="457264"/>
          </a:xfrm>
          <a:prstGeom prst="rect">
            <a:avLst/>
          </a:prstGeom>
        </p:spPr>
      </p:pic>
      <p:sp>
        <p:nvSpPr>
          <p:cNvPr id="17" name="Textfeld 16">
            <a:extLst>
              <a:ext uri="{FF2B5EF4-FFF2-40B4-BE49-F238E27FC236}">
                <a16:creationId xmlns:a16="http://schemas.microsoft.com/office/drawing/2014/main" id="{824F0FCC-D2C8-4BCF-8E6C-417FC4A5CA45}"/>
              </a:ext>
            </a:extLst>
          </p:cNvPr>
          <p:cNvSpPr txBox="1"/>
          <p:nvPr/>
        </p:nvSpPr>
        <p:spPr>
          <a:xfrm>
            <a:off x="171450" y="3041718"/>
            <a:ext cx="3279273"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l"/>
            <a:r>
              <a:rPr lang="en-GB" sz="1200" dirty="0">
                <a:solidFill>
                  <a:schemeClr val="tx1"/>
                </a:solidFill>
                <a:latin typeface="+mn-lt"/>
              </a:rPr>
              <a:t>Check </a:t>
            </a:r>
            <a:r>
              <a:rPr lang="en-GB" sz="1200" dirty="0">
                <a:solidFill>
                  <a:schemeClr val="tx1"/>
                </a:solidFill>
              </a:rPr>
              <a:t>setting</a:t>
            </a:r>
            <a:r>
              <a:rPr lang="en-GB" sz="1200" dirty="0">
                <a:solidFill>
                  <a:schemeClr val="tx1"/>
                </a:solidFill>
                <a:latin typeface="+mn-lt"/>
              </a:rPr>
              <a:t> in </a:t>
            </a:r>
            <a:r>
              <a:rPr lang="en-GB" sz="1200" dirty="0" err="1">
                <a:solidFill>
                  <a:schemeClr val="tx1"/>
                </a:solidFill>
                <a:latin typeface="+mn-lt"/>
              </a:rPr>
              <a:t>NXSite.dpv</a:t>
            </a:r>
            <a:endParaRPr lang="en-GB" sz="1200" dirty="0">
              <a:solidFill>
                <a:schemeClr val="tx1"/>
              </a:solidFill>
              <a:latin typeface="+mn-lt"/>
            </a:endParaRPr>
          </a:p>
        </p:txBody>
      </p:sp>
      <p:pic>
        <p:nvPicPr>
          <p:cNvPr id="15" name="Grafik 14">
            <a:extLst>
              <a:ext uri="{FF2B5EF4-FFF2-40B4-BE49-F238E27FC236}">
                <a16:creationId xmlns:a16="http://schemas.microsoft.com/office/drawing/2014/main" id="{7C601404-59DA-487E-AEA3-C02B46A8544D}"/>
              </a:ext>
            </a:extLst>
          </p:cNvPr>
          <p:cNvPicPr>
            <a:picLocks noChangeAspect="1"/>
          </p:cNvPicPr>
          <p:nvPr/>
        </p:nvPicPr>
        <p:blipFill>
          <a:blip r:embed="rId4"/>
          <a:stretch>
            <a:fillRect/>
          </a:stretch>
        </p:blipFill>
        <p:spPr>
          <a:xfrm>
            <a:off x="4433493" y="1017408"/>
            <a:ext cx="5129607" cy="2205818"/>
          </a:xfrm>
          <a:prstGeom prst="rect">
            <a:avLst/>
          </a:prstGeom>
        </p:spPr>
      </p:pic>
      <p:cxnSp>
        <p:nvCxnSpPr>
          <p:cNvPr id="22" name="Gerade Verbindung mit Pfeil 21">
            <a:extLst>
              <a:ext uri="{FF2B5EF4-FFF2-40B4-BE49-F238E27FC236}">
                <a16:creationId xmlns:a16="http://schemas.microsoft.com/office/drawing/2014/main" id="{72FEF084-52ED-44B4-B939-0FAF4C22497D}"/>
              </a:ext>
            </a:extLst>
          </p:cNvPr>
          <p:cNvCxnSpPr>
            <a:cxnSpLocks/>
            <a:stCxn id="32" idx="1"/>
          </p:cNvCxnSpPr>
          <p:nvPr/>
        </p:nvCxnSpPr>
        <p:spPr bwMode="auto">
          <a:xfrm flipH="1" flipV="1">
            <a:off x="6076951" y="2728200"/>
            <a:ext cx="934998" cy="226196"/>
          </a:xfrm>
          <a:prstGeom prst="straightConnector1">
            <a:avLst/>
          </a:prstGeom>
          <a:noFill/>
          <a:ln w="28575" cap="flat" cmpd="sng" algn="ctr">
            <a:solidFill>
              <a:srgbClr val="FF0000"/>
            </a:solidFill>
            <a:prstDash val="dash"/>
            <a:round/>
            <a:headEnd type="none" w="med" len="med"/>
            <a:tailEnd type="triangle"/>
          </a:ln>
          <a:effectLst/>
        </p:spPr>
      </p:cxnSp>
      <p:cxnSp>
        <p:nvCxnSpPr>
          <p:cNvPr id="24" name="Gerade Verbindung mit Pfeil 23">
            <a:extLst>
              <a:ext uri="{FF2B5EF4-FFF2-40B4-BE49-F238E27FC236}">
                <a16:creationId xmlns:a16="http://schemas.microsoft.com/office/drawing/2014/main" id="{AD9E9894-4DC5-407E-9DAC-4052C53AE96C}"/>
              </a:ext>
            </a:extLst>
          </p:cNvPr>
          <p:cNvCxnSpPr>
            <a:cxnSpLocks/>
          </p:cNvCxnSpPr>
          <p:nvPr/>
        </p:nvCxnSpPr>
        <p:spPr bwMode="auto">
          <a:xfrm flipV="1">
            <a:off x="5221038" y="3133725"/>
            <a:ext cx="203450" cy="212584"/>
          </a:xfrm>
          <a:prstGeom prst="straightConnector1">
            <a:avLst/>
          </a:prstGeom>
          <a:ln>
            <a:headEnd type="none" w="med" len="med"/>
            <a:tailEnd type="triangle"/>
          </a:ln>
        </p:spPr>
        <p:style>
          <a:lnRef idx="1">
            <a:schemeClr val="accent2"/>
          </a:lnRef>
          <a:fillRef idx="0">
            <a:schemeClr val="accent2"/>
          </a:fillRef>
          <a:effectRef idx="0">
            <a:schemeClr val="accent2"/>
          </a:effectRef>
          <a:fontRef idx="minor">
            <a:schemeClr val="tx1"/>
          </a:fontRef>
        </p:style>
      </p:cxnSp>
      <p:pic>
        <p:nvPicPr>
          <p:cNvPr id="25" name="Grafik 24">
            <a:extLst>
              <a:ext uri="{FF2B5EF4-FFF2-40B4-BE49-F238E27FC236}">
                <a16:creationId xmlns:a16="http://schemas.microsoft.com/office/drawing/2014/main" id="{DCA2DE12-1C66-4A8B-8B1F-CF987641D4D8}"/>
              </a:ext>
            </a:extLst>
          </p:cNvPr>
          <p:cNvPicPr>
            <a:picLocks noChangeAspect="1"/>
          </p:cNvPicPr>
          <p:nvPr/>
        </p:nvPicPr>
        <p:blipFill>
          <a:blip r:embed="rId5"/>
          <a:stretch>
            <a:fillRect/>
          </a:stretch>
        </p:blipFill>
        <p:spPr>
          <a:xfrm>
            <a:off x="171450" y="4828573"/>
            <a:ext cx="8077200" cy="1437787"/>
          </a:xfrm>
          <a:prstGeom prst="rect">
            <a:avLst/>
          </a:prstGeom>
        </p:spPr>
      </p:pic>
      <p:cxnSp>
        <p:nvCxnSpPr>
          <p:cNvPr id="31" name="Gerade Verbindung mit Pfeil 30">
            <a:extLst>
              <a:ext uri="{FF2B5EF4-FFF2-40B4-BE49-F238E27FC236}">
                <a16:creationId xmlns:a16="http://schemas.microsoft.com/office/drawing/2014/main" id="{E85AEE27-75FD-40C2-9C8D-0176FDDB72D7}"/>
              </a:ext>
            </a:extLst>
          </p:cNvPr>
          <p:cNvCxnSpPr>
            <a:cxnSpLocks/>
          </p:cNvCxnSpPr>
          <p:nvPr/>
        </p:nvCxnSpPr>
        <p:spPr bwMode="auto">
          <a:xfrm flipV="1">
            <a:off x="2143125" y="3133725"/>
            <a:ext cx="3248025" cy="295275"/>
          </a:xfrm>
          <a:prstGeom prst="straightConnector1">
            <a:avLst/>
          </a:prstGeom>
          <a:ln>
            <a:headEnd type="none" w="med" len="med"/>
            <a:tailEnd type="triangle"/>
          </a:ln>
        </p:spPr>
        <p:style>
          <a:lnRef idx="1">
            <a:schemeClr val="accent2"/>
          </a:lnRef>
          <a:fillRef idx="0">
            <a:schemeClr val="accent2"/>
          </a:fillRef>
          <a:effectRef idx="0">
            <a:schemeClr val="accent2"/>
          </a:effectRef>
          <a:fontRef idx="minor">
            <a:schemeClr val="tx1"/>
          </a:fontRef>
        </p:style>
      </p:cxnSp>
      <p:cxnSp>
        <p:nvCxnSpPr>
          <p:cNvPr id="33" name="Gerade Verbindung mit Pfeil 32">
            <a:extLst>
              <a:ext uri="{FF2B5EF4-FFF2-40B4-BE49-F238E27FC236}">
                <a16:creationId xmlns:a16="http://schemas.microsoft.com/office/drawing/2014/main" id="{F3E19241-2CD9-4E9B-9270-3594F224B890}"/>
              </a:ext>
            </a:extLst>
          </p:cNvPr>
          <p:cNvCxnSpPr>
            <a:cxnSpLocks/>
          </p:cNvCxnSpPr>
          <p:nvPr/>
        </p:nvCxnSpPr>
        <p:spPr bwMode="auto">
          <a:xfrm flipV="1">
            <a:off x="5109947" y="2847975"/>
            <a:ext cx="281203" cy="726965"/>
          </a:xfrm>
          <a:prstGeom prst="straightConnector1">
            <a:avLst/>
          </a:prstGeom>
          <a:ln>
            <a:headEnd type="none" w="med" len="med"/>
            <a:tailEnd type="triangle"/>
          </a:ln>
        </p:spPr>
        <p:style>
          <a:lnRef idx="1">
            <a:schemeClr val="accent3"/>
          </a:lnRef>
          <a:fillRef idx="0">
            <a:schemeClr val="accent3"/>
          </a:fillRef>
          <a:effectRef idx="0">
            <a:schemeClr val="accent3"/>
          </a:effectRef>
          <a:fontRef idx="minor">
            <a:schemeClr val="tx1"/>
          </a:fontRef>
        </p:style>
      </p:cxnSp>
      <p:cxnSp>
        <p:nvCxnSpPr>
          <p:cNvPr id="35" name="Gerade Verbindung mit Pfeil 34">
            <a:extLst>
              <a:ext uri="{FF2B5EF4-FFF2-40B4-BE49-F238E27FC236}">
                <a16:creationId xmlns:a16="http://schemas.microsoft.com/office/drawing/2014/main" id="{E9FF575D-4576-4F1C-B333-467533683339}"/>
              </a:ext>
            </a:extLst>
          </p:cNvPr>
          <p:cNvCxnSpPr>
            <a:cxnSpLocks/>
          </p:cNvCxnSpPr>
          <p:nvPr/>
        </p:nvCxnSpPr>
        <p:spPr bwMode="auto">
          <a:xfrm flipV="1">
            <a:off x="2143125" y="2847976"/>
            <a:ext cx="3248025" cy="726964"/>
          </a:xfrm>
          <a:prstGeom prst="straightConnector1">
            <a:avLst/>
          </a:prstGeom>
          <a:ln>
            <a:headEnd type="none" w="med" len="med"/>
            <a:tailEnd type="triangle"/>
          </a:ln>
        </p:spPr>
        <p:style>
          <a:lnRef idx="1">
            <a:schemeClr val="accent3"/>
          </a:lnRef>
          <a:fillRef idx="0">
            <a:schemeClr val="accent3"/>
          </a:fillRef>
          <a:effectRef idx="0">
            <a:schemeClr val="accent3"/>
          </a:effectRef>
          <a:fontRef idx="minor">
            <a:schemeClr val="tx1"/>
          </a:fontRef>
        </p:style>
      </p:cxnSp>
      <p:cxnSp>
        <p:nvCxnSpPr>
          <p:cNvPr id="37" name="Gerade Verbindung mit Pfeil 36">
            <a:extLst>
              <a:ext uri="{FF2B5EF4-FFF2-40B4-BE49-F238E27FC236}">
                <a16:creationId xmlns:a16="http://schemas.microsoft.com/office/drawing/2014/main" id="{AB753449-3D62-4FA0-8503-573BAE3353E4}"/>
              </a:ext>
            </a:extLst>
          </p:cNvPr>
          <p:cNvCxnSpPr>
            <a:cxnSpLocks/>
          </p:cNvCxnSpPr>
          <p:nvPr/>
        </p:nvCxnSpPr>
        <p:spPr bwMode="auto">
          <a:xfrm flipV="1">
            <a:off x="2085975" y="2995613"/>
            <a:ext cx="3457575" cy="726698"/>
          </a:xfrm>
          <a:prstGeom prst="straightConnector1">
            <a:avLst/>
          </a:prstGeom>
          <a:ln>
            <a:headEnd type="none" w="med" len="med"/>
            <a:tailEnd type="triangle"/>
          </a:ln>
        </p:spPr>
        <p:style>
          <a:lnRef idx="1">
            <a:schemeClr val="accent5"/>
          </a:lnRef>
          <a:fillRef idx="0">
            <a:schemeClr val="accent5"/>
          </a:fillRef>
          <a:effectRef idx="0">
            <a:schemeClr val="accent5"/>
          </a:effectRef>
          <a:fontRef idx="minor">
            <a:schemeClr val="tx1"/>
          </a:fontRef>
        </p:style>
      </p:cxnSp>
      <p:cxnSp>
        <p:nvCxnSpPr>
          <p:cNvPr id="39" name="Gerade Verbindung mit Pfeil 38">
            <a:extLst>
              <a:ext uri="{FF2B5EF4-FFF2-40B4-BE49-F238E27FC236}">
                <a16:creationId xmlns:a16="http://schemas.microsoft.com/office/drawing/2014/main" id="{67500074-DF7C-4813-8EAF-68202EABEDB3}"/>
              </a:ext>
            </a:extLst>
          </p:cNvPr>
          <p:cNvCxnSpPr>
            <a:cxnSpLocks/>
          </p:cNvCxnSpPr>
          <p:nvPr/>
        </p:nvCxnSpPr>
        <p:spPr bwMode="auto">
          <a:xfrm flipH="1" flipV="1">
            <a:off x="5795963" y="3041718"/>
            <a:ext cx="166687" cy="680592"/>
          </a:xfrm>
          <a:prstGeom prst="straightConnector1">
            <a:avLst/>
          </a:prstGeom>
          <a:ln>
            <a:headEnd type="none" w="med" len="med"/>
            <a:tailEnd type="triangle"/>
          </a:ln>
        </p:spPr>
        <p:style>
          <a:lnRef idx="1">
            <a:schemeClr val="accent5"/>
          </a:lnRef>
          <a:fillRef idx="0">
            <a:schemeClr val="accent5"/>
          </a:fillRef>
          <a:effectRef idx="0">
            <a:schemeClr val="accent5"/>
          </a:effectRef>
          <a:fontRef idx="minor">
            <a:schemeClr val="tx1"/>
          </a:fontRef>
        </p:style>
      </p:cxnSp>
      <p:cxnSp>
        <p:nvCxnSpPr>
          <p:cNvPr id="42" name="Gerade Verbindung mit Pfeil 41">
            <a:extLst>
              <a:ext uri="{FF2B5EF4-FFF2-40B4-BE49-F238E27FC236}">
                <a16:creationId xmlns:a16="http://schemas.microsoft.com/office/drawing/2014/main" id="{16865A3F-C76F-4321-B7BF-743DC951A151}"/>
              </a:ext>
            </a:extLst>
          </p:cNvPr>
          <p:cNvCxnSpPr>
            <a:cxnSpLocks/>
            <a:stCxn id="29" idx="0"/>
          </p:cNvCxnSpPr>
          <p:nvPr/>
        </p:nvCxnSpPr>
        <p:spPr bwMode="auto">
          <a:xfrm flipH="1" flipV="1">
            <a:off x="5366524" y="3771124"/>
            <a:ext cx="57964" cy="375970"/>
          </a:xfrm>
          <a:prstGeom prst="straightConnector1">
            <a:avLst/>
          </a:prstGeom>
          <a:noFill/>
          <a:ln w="28575" cap="flat" cmpd="sng" algn="ctr">
            <a:solidFill>
              <a:srgbClr val="FF0000"/>
            </a:solidFill>
            <a:prstDash val="dash"/>
            <a:round/>
            <a:headEnd type="none" w="med" len="med"/>
            <a:tailEnd type="triangle"/>
          </a:ln>
          <a:effectLst/>
        </p:spPr>
      </p:cxnSp>
      <p:cxnSp>
        <p:nvCxnSpPr>
          <p:cNvPr id="44" name="Gerade Verbindung mit Pfeil 43">
            <a:extLst>
              <a:ext uri="{FF2B5EF4-FFF2-40B4-BE49-F238E27FC236}">
                <a16:creationId xmlns:a16="http://schemas.microsoft.com/office/drawing/2014/main" id="{BDCCBD8B-AA4E-4FF4-9F31-514B3BEBA88A}"/>
              </a:ext>
            </a:extLst>
          </p:cNvPr>
          <p:cNvCxnSpPr>
            <a:cxnSpLocks/>
            <a:stCxn id="26" idx="1"/>
          </p:cNvCxnSpPr>
          <p:nvPr/>
        </p:nvCxnSpPr>
        <p:spPr bwMode="auto">
          <a:xfrm flipH="1" flipV="1">
            <a:off x="4517229" y="5999442"/>
            <a:ext cx="1845252" cy="143714"/>
          </a:xfrm>
          <a:prstGeom prst="straightConnector1">
            <a:avLst/>
          </a:prstGeom>
          <a:noFill/>
          <a:ln w="28575" cap="flat" cmpd="sng" algn="ctr">
            <a:solidFill>
              <a:srgbClr val="FF0000"/>
            </a:solidFill>
            <a:prstDash val="dash"/>
            <a:round/>
            <a:headEnd type="none" w="med" len="med"/>
            <a:tailEnd type="triangle"/>
          </a:ln>
          <a:effectLst/>
        </p:spPr>
      </p:cxnSp>
      <p:sp>
        <p:nvSpPr>
          <p:cNvPr id="46" name="Textfeld 45">
            <a:extLst>
              <a:ext uri="{FF2B5EF4-FFF2-40B4-BE49-F238E27FC236}">
                <a16:creationId xmlns:a16="http://schemas.microsoft.com/office/drawing/2014/main" id="{9B5436B0-7FF6-46D3-AC0D-98CCCD806EA8}"/>
              </a:ext>
            </a:extLst>
          </p:cNvPr>
          <p:cNvSpPr txBox="1"/>
          <p:nvPr/>
        </p:nvSpPr>
        <p:spPr>
          <a:xfrm>
            <a:off x="8141497" y="5270467"/>
            <a:ext cx="465176" cy="27699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GB" sz="1200" dirty="0">
                <a:solidFill>
                  <a:schemeClr val="tx1"/>
                </a:solidFill>
                <a:latin typeface="+mn-lt"/>
              </a:rPr>
              <a:t>OK</a:t>
            </a:r>
          </a:p>
        </p:txBody>
      </p:sp>
      <p:cxnSp>
        <p:nvCxnSpPr>
          <p:cNvPr id="47" name="Gerade Verbindung mit Pfeil 46">
            <a:extLst>
              <a:ext uri="{FF2B5EF4-FFF2-40B4-BE49-F238E27FC236}">
                <a16:creationId xmlns:a16="http://schemas.microsoft.com/office/drawing/2014/main" id="{C0F5D436-ABAE-4365-A9D9-0FF6E9EBAF2D}"/>
              </a:ext>
            </a:extLst>
          </p:cNvPr>
          <p:cNvCxnSpPr>
            <a:cxnSpLocks/>
            <a:stCxn id="46" idx="1"/>
          </p:cNvCxnSpPr>
          <p:nvPr/>
        </p:nvCxnSpPr>
        <p:spPr bwMode="auto">
          <a:xfrm flipH="1">
            <a:off x="7208643" y="5408967"/>
            <a:ext cx="932854" cy="274857"/>
          </a:xfrm>
          <a:prstGeom prst="straightConnector1">
            <a:avLst/>
          </a:prstGeom>
          <a:noFill/>
          <a:ln w="28575" cap="flat" cmpd="sng" algn="ctr">
            <a:solidFill>
              <a:srgbClr val="FF0000"/>
            </a:solidFill>
            <a:prstDash val="dash"/>
            <a:round/>
            <a:headEnd type="none" w="med" len="med"/>
            <a:tailEnd type="triangle"/>
          </a:ln>
          <a:effectLst/>
        </p:spPr>
      </p:cxnSp>
      <p:sp>
        <p:nvSpPr>
          <p:cNvPr id="3" name="Rechteck 2">
            <a:extLst>
              <a:ext uri="{FF2B5EF4-FFF2-40B4-BE49-F238E27FC236}">
                <a16:creationId xmlns:a16="http://schemas.microsoft.com/office/drawing/2014/main" id="{B5099E3C-5928-468C-BEDA-4A5FDF15C30D}"/>
              </a:ext>
            </a:extLst>
          </p:cNvPr>
          <p:cNvSpPr/>
          <p:nvPr/>
        </p:nvSpPr>
        <p:spPr>
          <a:xfrm>
            <a:off x="209418" y="3828277"/>
            <a:ext cx="4224075" cy="95410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l"/>
            <a:r>
              <a:rPr lang="de-DE" sz="800" dirty="0" err="1">
                <a:solidFill>
                  <a:schemeClr val="tx1"/>
                </a:solidFill>
              </a:rPr>
              <a:t>Environvariable</a:t>
            </a:r>
            <a:r>
              <a:rPr lang="de-DE" sz="800" dirty="0">
                <a:solidFill>
                  <a:schemeClr val="tx1"/>
                </a:solidFill>
              </a:rPr>
              <a:t> </a:t>
            </a:r>
            <a:r>
              <a:rPr lang="de-DE" sz="800" dirty="0" err="1">
                <a:solidFill>
                  <a:schemeClr val="tx1"/>
                </a:solidFill>
              </a:rPr>
              <a:t>set</a:t>
            </a:r>
            <a:r>
              <a:rPr lang="de-DE" sz="800" dirty="0">
                <a:solidFill>
                  <a:schemeClr val="tx1"/>
                </a:solidFill>
              </a:rPr>
              <a:t> CONVERT LEGACY LINEWIDTH</a:t>
            </a:r>
          </a:p>
          <a:p>
            <a:pPr algn="l"/>
            <a:r>
              <a:rPr lang="de-DE" sz="800" dirty="0">
                <a:solidFill>
                  <a:schemeClr val="tx1"/>
                </a:solidFill>
              </a:rPr>
              <a:t>REM  # (0.25)</a:t>
            </a:r>
          </a:p>
          <a:p>
            <a:pPr algn="l"/>
            <a:r>
              <a:rPr lang="de-DE" sz="800" dirty="0" err="1">
                <a:solidFill>
                  <a:schemeClr val="tx1"/>
                </a:solidFill>
              </a:rPr>
              <a:t>set</a:t>
            </a:r>
            <a:r>
              <a:rPr lang="de-DE" sz="800" dirty="0">
                <a:solidFill>
                  <a:schemeClr val="tx1"/>
                </a:solidFill>
              </a:rPr>
              <a:t> UGII_CONVERT_LEGACY_THIN_LINEWIDTH_TO_NEW_LINEWIDTH=2</a:t>
            </a:r>
          </a:p>
          <a:p>
            <a:pPr algn="l"/>
            <a:r>
              <a:rPr lang="de-DE" sz="800" dirty="0">
                <a:solidFill>
                  <a:schemeClr val="tx1"/>
                </a:solidFill>
              </a:rPr>
              <a:t> REM  # (0.35)</a:t>
            </a:r>
          </a:p>
          <a:p>
            <a:pPr algn="l"/>
            <a:r>
              <a:rPr lang="de-DE" sz="800" dirty="0" err="1">
                <a:solidFill>
                  <a:schemeClr val="tx1"/>
                </a:solidFill>
              </a:rPr>
              <a:t>set</a:t>
            </a:r>
            <a:r>
              <a:rPr lang="de-DE" sz="800" dirty="0">
                <a:solidFill>
                  <a:schemeClr val="tx1"/>
                </a:solidFill>
              </a:rPr>
              <a:t> UGII_CONVERT_LEGACY_NORMAL_LINEWIDTH_TO_NEW_LINEWIDTH=3</a:t>
            </a:r>
          </a:p>
          <a:p>
            <a:pPr algn="l"/>
            <a:r>
              <a:rPr lang="de-DE" sz="800" dirty="0">
                <a:solidFill>
                  <a:schemeClr val="tx1"/>
                </a:solidFill>
              </a:rPr>
              <a:t> REM  # (0.50)</a:t>
            </a:r>
          </a:p>
          <a:p>
            <a:pPr algn="l"/>
            <a:r>
              <a:rPr lang="de-DE" sz="800" dirty="0" err="1">
                <a:solidFill>
                  <a:schemeClr val="tx1"/>
                </a:solidFill>
              </a:rPr>
              <a:t>set</a:t>
            </a:r>
            <a:r>
              <a:rPr lang="de-DE" sz="800" dirty="0">
                <a:solidFill>
                  <a:schemeClr val="tx1"/>
                </a:solidFill>
              </a:rPr>
              <a:t> UGII_CONVERT_LEGACY_THICK_LINEWIDTH_TO_NEW_LINEWIDTH=4</a:t>
            </a:r>
          </a:p>
        </p:txBody>
      </p:sp>
      <p:sp>
        <p:nvSpPr>
          <p:cNvPr id="26" name="Textfeld 25">
            <a:extLst>
              <a:ext uri="{FF2B5EF4-FFF2-40B4-BE49-F238E27FC236}">
                <a16:creationId xmlns:a16="http://schemas.microsoft.com/office/drawing/2014/main" id="{89E4DE48-DFE1-4647-B3BA-FA4E72AFB9DC}"/>
              </a:ext>
            </a:extLst>
          </p:cNvPr>
          <p:cNvSpPr txBox="1"/>
          <p:nvPr/>
        </p:nvSpPr>
        <p:spPr>
          <a:xfrm>
            <a:off x="6362481" y="6004656"/>
            <a:ext cx="465176" cy="27699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GB" sz="1200" dirty="0">
                <a:solidFill>
                  <a:schemeClr val="tx1"/>
                </a:solidFill>
                <a:latin typeface="+mn-lt"/>
              </a:rPr>
              <a:t>OK</a:t>
            </a:r>
          </a:p>
        </p:txBody>
      </p:sp>
      <p:sp>
        <p:nvSpPr>
          <p:cNvPr id="29" name="Textfeld 28">
            <a:extLst>
              <a:ext uri="{FF2B5EF4-FFF2-40B4-BE49-F238E27FC236}">
                <a16:creationId xmlns:a16="http://schemas.microsoft.com/office/drawing/2014/main" id="{85C295E8-2BB1-4379-8967-A655A499B36B}"/>
              </a:ext>
            </a:extLst>
          </p:cNvPr>
          <p:cNvSpPr txBox="1"/>
          <p:nvPr/>
        </p:nvSpPr>
        <p:spPr>
          <a:xfrm>
            <a:off x="5191900" y="4147094"/>
            <a:ext cx="465176" cy="27699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GB" sz="1200" dirty="0">
                <a:solidFill>
                  <a:schemeClr val="tx1"/>
                </a:solidFill>
                <a:latin typeface="+mn-lt"/>
              </a:rPr>
              <a:t>OK</a:t>
            </a:r>
          </a:p>
        </p:txBody>
      </p:sp>
      <p:sp>
        <p:nvSpPr>
          <p:cNvPr id="32" name="Textfeld 31">
            <a:extLst>
              <a:ext uri="{FF2B5EF4-FFF2-40B4-BE49-F238E27FC236}">
                <a16:creationId xmlns:a16="http://schemas.microsoft.com/office/drawing/2014/main" id="{C236C79E-4AAC-4C73-88EA-7F594543530F}"/>
              </a:ext>
            </a:extLst>
          </p:cNvPr>
          <p:cNvSpPr txBox="1"/>
          <p:nvPr/>
        </p:nvSpPr>
        <p:spPr>
          <a:xfrm>
            <a:off x="7011949" y="2815896"/>
            <a:ext cx="465176" cy="27699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GB" sz="1200" dirty="0">
                <a:solidFill>
                  <a:schemeClr val="tx1"/>
                </a:solidFill>
                <a:latin typeface="+mn-lt"/>
              </a:rPr>
              <a:t>OK</a:t>
            </a:r>
          </a:p>
        </p:txBody>
      </p:sp>
      <p:sp>
        <p:nvSpPr>
          <p:cNvPr id="34" name="Textfeld 33">
            <a:extLst>
              <a:ext uri="{FF2B5EF4-FFF2-40B4-BE49-F238E27FC236}">
                <a16:creationId xmlns:a16="http://schemas.microsoft.com/office/drawing/2014/main" id="{9F2C6C99-33E7-4AC1-9F29-402F91CAC11F}"/>
              </a:ext>
            </a:extLst>
          </p:cNvPr>
          <p:cNvSpPr txBox="1"/>
          <p:nvPr/>
        </p:nvSpPr>
        <p:spPr>
          <a:xfrm>
            <a:off x="3608798" y="1327710"/>
            <a:ext cx="465176" cy="27699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GB" sz="1200" dirty="0">
                <a:solidFill>
                  <a:schemeClr val="tx1"/>
                </a:solidFill>
                <a:latin typeface="+mn-lt"/>
              </a:rPr>
              <a:t>OK</a:t>
            </a:r>
          </a:p>
        </p:txBody>
      </p:sp>
      <p:cxnSp>
        <p:nvCxnSpPr>
          <p:cNvPr id="55" name="Gerade Verbindung mit Pfeil 54">
            <a:extLst>
              <a:ext uri="{FF2B5EF4-FFF2-40B4-BE49-F238E27FC236}">
                <a16:creationId xmlns:a16="http://schemas.microsoft.com/office/drawing/2014/main" id="{A50F1CDF-F1E1-4C80-B7F9-BD88E253E613}"/>
              </a:ext>
            </a:extLst>
          </p:cNvPr>
          <p:cNvCxnSpPr>
            <a:cxnSpLocks/>
            <a:stCxn id="29" idx="1"/>
            <a:endCxn id="3" idx="3"/>
          </p:cNvCxnSpPr>
          <p:nvPr/>
        </p:nvCxnSpPr>
        <p:spPr bwMode="auto">
          <a:xfrm flipH="1">
            <a:off x="4433493" y="4285594"/>
            <a:ext cx="758407" cy="19737"/>
          </a:xfrm>
          <a:prstGeom prst="straightConnector1">
            <a:avLst/>
          </a:prstGeom>
          <a:noFill/>
          <a:ln w="28575" cap="flat" cmpd="sng" algn="ctr">
            <a:solidFill>
              <a:srgbClr val="FF0000"/>
            </a:solidFill>
            <a:prstDash val="dash"/>
            <a:round/>
            <a:headEnd type="none" w="med" len="med"/>
            <a:tailEnd type="triangle"/>
          </a:ln>
          <a:effectLst/>
        </p:spPr>
      </p:cxnSp>
    </p:spTree>
    <p:extLst>
      <p:ext uri="{BB962C8B-B14F-4D97-AF65-F5344CB8AC3E}">
        <p14:creationId xmlns:p14="http://schemas.microsoft.com/office/powerpoint/2010/main" val="3602890337"/>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 val="73f988fe6df8ae7d8013c6fd66a1c042d9bb9d"/>
</p:tagLst>
</file>

<file path=ppt/theme/theme1.xml><?xml version="1.0" encoding="utf-8"?>
<a:theme xmlns:a="http://schemas.openxmlformats.org/drawingml/2006/main" name="addPLM">
  <a:themeElements>
    <a:clrScheme name="addPLM - 1">
      <a:dk1>
        <a:sysClr val="windowText" lastClr="000000"/>
      </a:dk1>
      <a:lt1>
        <a:sysClr val="window" lastClr="FFFFFF"/>
      </a:lt1>
      <a:dk2>
        <a:srgbClr val="1F497D"/>
      </a:dk2>
      <a:lt2>
        <a:srgbClr val="EEECE1"/>
      </a:lt2>
      <a:accent1>
        <a:srgbClr val="FF0000"/>
      </a:accent1>
      <a:accent2>
        <a:srgbClr val="00B050"/>
      </a:accent2>
      <a:accent3>
        <a:srgbClr val="0070C0"/>
      </a:accent3>
      <a:accent4>
        <a:srgbClr val="FFFF00"/>
      </a:accent4>
      <a:accent5>
        <a:srgbClr val="FFC000"/>
      </a:accent5>
      <a:accent6>
        <a:srgbClr val="00B0F0"/>
      </a:accent6>
      <a:hlink>
        <a:srgbClr val="0000FF"/>
      </a:hlink>
      <a:folHlink>
        <a:srgbClr val="800080"/>
      </a:folHlink>
    </a:clrScheme>
    <a:fontScheme name="JF Masterfoli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8575" cap="flat" cmpd="sng" algn="ctr">
          <a:solidFill>
            <a:srgbClr val="FF0000"/>
          </a:solidFill>
          <a:prstDash val="dash"/>
          <a:round/>
          <a:headEnd type="none" w="med" len="med"/>
          <a:tailEnd type="none" w="med" len="med"/>
        </a:ln>
        <a:effectLst/>
      </a:spPr>
      <a:bodyPr vert="horz" wrap="none" lIns="91440" tIns="45720" rIns="9144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000" b="0" i="0" u="none" strike="noStrike" cap="none" normalizeH="0" baseline="0" dirty="0" smtClean="0">
            <a:ln>
              <a:noFill/>
            </a:ln>
            <a:solidFill>
              <a:schemeClr val="accent2"/>
            </a:solidFill>
            <a:effectLst/>
            <a:latin typeface="+mn-lt"/>
          </a:defRPr>
        </a:defPPr>
      </a:lstStyle>
    </a:spDef>
    <a:lnDef>
      <a:spPr bwMode="auto">
        <a:ln>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sz="1200" dirty="0" smtClean="0">
            <a:solidFill>
              <a:schemeClr val="tx1"/>
            </a:solidFill>
            <a:latin typeface="+mn-lt"/>
          </a:defRPr>
        </a:defPPr>
      </a:lstStyle>
    </a:txDef>
  </a:objectDefaults>
  <a:extraClrSchemeLst>
    <a:extraClrScheme>
      <a:clrScheme name="JF Masterfoli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JF Masterfoli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JF Masterfoli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JF Masterfoli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JF Masterfoli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JF Masterfoli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JF Masterfoli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addPLM_PPT_DesignTemplateV4</Template>
  <TotalTime>0</TotalTime>
  <Words>1982</Words>
  <Application>Microsoft Office PowerPoint</Application>
  <PresentationFormat>A4-Papier (210 x 297 mm)</PresentationFormat>
  <Paragraphs>279</Paragraphs>
  <Slides>22</Slides>
  <Notes>4</Notes>
  <HiddenSlides>3</HiddenSlides>
  <MMClips>0</MMClips>
  <ScaleCrop>false</ScaleCrop>
  <HeadingPairs>
    <vt:vector size="8" baseType="variant">
      <vt:variant>
        <vt:lpstr>Verwendete Schriftarten</vt:lpstr>
      </vt:variant>
      <vt:variant>
        <vt:i4>7</vt:i4>
      </vt:variant>
      <vt:variant>
        <vt:lpstr>Design</vt:lpstr>
      </vt:variant>
      <vt:variant>
        <vt:i4>1</vt:i4>
      </vt:variant>
      <vt:variant>
        <vt:lpstr>Eingebettete OLE-Server</vt:lpstr>
      </vt:variant>
      <vt:variant>
        <vt:i4>1</vt:i4>
      </vt:variant>
      <vt:variant>
        <vt:lpstr>Folientitel</vt:lpstr>
      </vt:variant>
      <vt:variant>
        <vt:i4>22</vt:i4>
      </vt:variant>
    </vt:vector>
  </HeadingPairs>
  <TitlesOfParts>
    <vt:vector size="31" baseType="lpstr">
      <vt:lpstr>Arial</vt:lpstr>
      <vt:lpstr>Arial Narrow</vt:lpstr>
      <vt:lpstr>Courier New</vt:lpstr>
      <vt:lpstr>Symbol</vt:lpstr>
      <vt:lpstr>Verdana</vt:lpstr>
      <vt:lpstr>Wingdings</vt:lpstr>
      <vt:lpstr>Wingdings 3</vt:lpstr>
      <vt:lpstr>addPLM</vt:lpstr>
      <vt:lpstr>Photo Editor Photo</vt:lpstr>
      <vt:lpstr>PLMJobManager</vt:lpstr>
      <vt:lpstr>Content of section</vt:lpstr>
      <vt:lpstr>Task description</vt:lpstr>
      <vt:lpstr>System Sketch TC + JobManager (productiv environment) </vt:lpstr>
      <vt:lpstr>Refile settings and method's</vt:lpstr>
      <vt:lpstr>Refile settings in JobManager</vt:lpstr>
      <vt:lpstr>Content of section</vt:lpstr>
      <vt:lpstr>Check settings and Result #Date# ~hh:mm</vt:lpstr>
      <vt:lpstr>Check settings and Result #Date# ~hh:mm</vt:lpstr>
      <vt:lpstr>Check settings and Result #Date# ~hh:mm</vt:lpstr>
      <vt:lpstr>Content of section</vt:lpstr>
      <vt:lpstr>Process Report #Date# ~hh:mm</vt:lpstr>
      <vt:lpstr>Content of section</vt:lpstr>
      <vt:lpstr>Process Report for all Sites</vt:lpstr>
      <vt:lpstr>Content of section</vt:lpstr>
      <vt:lpstr>Refile Statistic</vt:lpstr>
      <vt:lpstr>NX-Refile Report Detailed Lists</vt:lpstr>
      <vt:lpstr>Content of section</vt:lpstr>
      <vt:lpstr>ACE NX-Refile Report 14.09.2017 Issue: Datasets below folder of revision</vt:lpstr>
      <vt:lpstr>#Template please Update</vt:lpstr>
      <vt:lpstr>#Templates – Designs #Version: 18.04.2020/J.Fes </vt:lpstr>
      <vt:lpstr>#Templates – Designs #Version: 07.02.2018/J.Fes  </vt:lpstr>
    </vt:vector>
  </TitlesOfParts>
  <Company>addPLM GmbH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Dokumentation: Refile NX11</dc:title>
  <dc:creator>JFES (Josef Feuerstein)</dc:creator>
  <cp:lastModifiedBy>Josef Feuerstein</cp:lastModifiedBy>
  <cp:revision>665</cp:revision>
  <cp:lastPrinted>2017-09-20T19:19:56Z</cp:lastPrinted>
  <dcterms:created xsi:type="dcterms:W3CDTF">2000-01-12T13:35:21Z</dcterms:created>
  <dcterms:modified xsi:type="dcterms:W3CDTF">2020-04-18T16:51:08Z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pReplaceAllVariables">
    <vt:bool>false</vt:bool>
  </property>
  <property fmtid="{D5CDD505-2E9C-101B-9397-08002B2CF9AE}" pid="3" name="#Datum#">
    <vt:lpwstr>#Datum#</vt:lpwstr>
  </property>
  <property fmtid="{D5CDD505-2E9C-101B-9397-08002B2CF9AE}" pid="4" name="#PrjNr#">
    <vt:lpwstr>#PrjNr#</vt:lpwstr>
  </property>
  <property fmtid="{D5CDD505-2E9C-101B-9397-08002B2CF9AE}" pid="5" name="#Doc_NE#">
    <vt:lpwstr>#Doc_NE#</vt:lpwstr>
  </property>
  <property fmtid="{D5CDD505-2E9C-101B-9397-08002B2CF9AE}" pid="6" name="#PrjTitel#">
    <vt:lpwstr>#PrjTitel#</vt:lpwstr>
  </property>
  <property fmtid="{D5CDD505-2E9C-101B-9397-08002B2CF9AE}" pid="7" name="#Betreff#">
    <vt:lpwstr>#Betreff#</vt:lpwstr>
  </property>
  <property fmtid="{D5CDD505-2E9C-101B-9397-08002B2CF9AE}" pid="8" name="#ma_namenskuerzel#">
    <vt:lpwstr>#ma_namenskuerzel#</vt:lpwstr>
  </property>
  <property fmtid="{D5CDD505-2E9C-101B-9397-08002B2CF9AE}" pid="9" name="#TG_NAME#">
    <vt:lpwstr>#TG_NAME#</vt:lpwstr>
  </property>
  <property fmtid="{D5CDD505-2E9C-101B-9397-08002B2CF9AE}" pid="10" name="#ma_Vorname#">
    <vt:lpwstr>#ma_Vorname#</vt:lpwstr>
  </property>
  <property fmtid="{D5CDD505-2E9C-101B-9397-08002B2CF9AE}" pid="11" name="#ma_Nachname#">
    <vt:lpwstr>#ma_Nachname#</vt:lpwstr>
  </property>
  <property fmtid="{D5CDD505-2E9C-101B-9397-08002B2CF9AE}" pid="12" name="#ma_EmailG#">
    <vt:lpwstr>#ma_EmailG#</vt:lpwstr>
  </property>
  <property fmtid="{D5CDD505-2E9C-101B-9397-08002B2CF9AE}" pid="13" name="#JFEndKunde#">
    <vt:lpwstr>#JFEndKunde#</vt:lpwstr>
  </property>
</Properties>
</file>