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9906000" cy="6858000" type="A4"/>
  <p:notesSz cx="68119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D60093"/>
    <a:srgbClr val="EAEAEA"/>
    <a:srgbClr val="C0C0C0"/>
    <a:srgbClr val="333399"/>
    <a:srgbClr val="0033CC"/>
    <a:srgbClr val="89D8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3" autoAdjust="0"/>
    <p:restoredTop sz="92217" autoAdjust="0"/>
  </p:normalViewPr>
  <p:slideViewPr>
    <p:cSldViewPr snapToObjects="1">
      <p:cViewPr varScale="1">
        <p:scale>
          <a:sx n="91" d="100"/>
          <a:sy n="91" d="100"/>
        </p:scale>
        <p:origin x="1458" y="90"/>
      </p:cViewPr>
      <p:guideLst>
        <p:guide orient="horz" pos="2160"/>
        <p:guide pos="312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>
            <a:extLst>
              <a:ext uri="{FF2B5EF4-FFF2-40B4-BE49-F238E27FC236}">
                <a16:creationId xmlns:a16="http://schemas.microsoft.com/office/drawing/2014/main" id="{77BCAC32-7F1E-43B1-A863-919EC7C04C9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t" anchorCtr="0" compatLnSpc="1">
            <a:prstTxWarp prst="textNoShape">
              <a:avLst/>
            </a:prstTxWarp>
          </a:bodyPr>
          <a:lstStyle>
            <a:lvl1pPr algn="l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17763" name="Rectangle 3">
            <a:extLst>
              <a:ext uri="{FF2B5EF4-FFF2-40B4-BE49-F238E27FC236}">
                <a16:creationId xmlns:a16="http://schemas.microsoft.com/office/drawing/2014/main" id="{7499B6F6-3136-409F-AFBC-729D3A2A57F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9213" y="0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17764" name="Rectangle 4">
            <a:extLst>
              <a:ext uri="{FF2B5EF4-FFF2-40B4-BE49-F238E27FC236}">
                <a16:creationId xmlns:a16="http://schemas.microsoft.com/office/drawing/2014/main" id="{1D680FA3-88DE-4385-9F6F-065EDB5F437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b" anchorCtr="0" compatLnSpc="1">
            <a:prstTxWarp prst="textNoShape">
              <a:avLst/>
            </a:prstTxWarp>
          </a:bodyPr>
          <a:lstStyle>
            <a:lvl1pPr algn="l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117765" name="Rectangle 5">
            <a:extLst>
              <a:ext uri="{FF2B5EF4-FFF2-40B4-BE49-F238E27FC236}">
                <a16:creationId xmlns:a16="http://schemas.microsoft.com/office/drawing/2014/main" id="{5A5097E1-A0E7-433A-88C2-3BDB900CC7E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9213" y="9444038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07B24C71-FCDA-43F7-8E7A-84CD8D77D798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017AA95-2763-46B0-8F94-D7192765C28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t" anchorCtr="0" compatLnSpc="1">
            <a:prstTxWarp prst="textNoShape">
              <a:avLst/>
            </a:prstTxWarp>
          </a:bodyPr>
          <a:lstStyle>
            <a:lvl1pPr algn="l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CCD658C-F653-45B0-B134-AEE5AA12250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67C35AAE-5DF5-4A26-B6D2-7ED8AF2B04C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41300" y="746125"/>
            <a:ext cx="538480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DC0962A-634A-4CDA-9D9F-63FA9109A16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722813"/>
            <a:ext cx="6170613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/>
              <a:t>Klicken Sie, um die Formate des Vorlagentextes zu bearbeiten</a:t>
            </a:r>
          </a:p>
          <a:p>
            <a:pPr lvl="1"/>
            <a:r>
              <a:rPr lang="de-DE" altLang="en-US" noProof="0"/>
              <a:t>Zweite Ebene</a:t>
            </a:r>
          </a:p>
          <a:p>
            <a:pPr lvl="2"/>
            <a:r>
              <a:rPr lang="de-DE" altLang="en-US" noProof="0"/>
              <a:t>Dritte Ebene</a:t>
            </a:r>
          </a:p>
          <a:p>
            <a:pPr lvl="3"/>
            <a:r>
              <a:rPr lang="de-DE" altLang="en-US" noProof="0"/>
              <a:t>Vierte Ebene</a:t>
            </a:r>
          </a:p>
          <a:p>
            <a:pPr lvl="4"/>
            <a:r>
              <a:rPr lang="de-DE" altLang="en-US" noProof="0"/>
              <a:t>Fünfte Ebene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F80D88F-4FC2-461C-BA21-5B85A5C7AA7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b" anchorCtr="0" compatLnSpc="1">
            <a:prstTxWarp prst="textNoShape">
              <a:avLst/>
            </a:prstTxWarp>
          </a:bodyPr>
          <a:lstStyle>
            <a:lvl1pPr algn="l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63104452-E351-4C25-B3A4-9775CB1E36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275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30" tIns="46566" rIns="93130" bIns="46566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36854407-7DE2-4C25-BDAF-4F020EC296CF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2625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11843221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436C402-C3E5-47BE-961E-E6FDB4A27F5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21613" y="6592888"/>
            <a:ext cx="2063750" cy="265112"/>
          </a:xfrm>
          <a:prstGeom prst="rect">
            <a:avLst/>
          </a:prstGeom>
        </p:spPr>
        <p:txBody>
          <a:bodyPr/>
          <a:lstStyle>
            <a:lvl1pPr algn="ctr" eaLnBrk="1" hangingPunct="1">
              <a:defRPr/>
            </a:lvl1pPr>
          </a:lstStyle>
          <a:p>
            <a:pPr>
              <a:defRPr/>
            </a:pPr>
            <a:r>
              <a:rPr lang="de-DE" altLang="en-US"/>
              <a:t>Folie </a:t>
            </a:r>
            <a:fld id="{099EAC7B-18A3-4295-A219-8DF3F46D4A6B}" type="slidenum">
              <a:rPr lang="de-DE" altLang="en-US" smtClean="0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498528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9834733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3">
            <a:extLst>
              <a:ext uri="{FF2B5EF4-FFF2-40B4-BE49-F238E27FC236}">
                <a16:creationId xmlns:a16="http://schemas.microsoft.com/office/drawing/2014/main" id="{278EEE12-5FB1-469A-93C0-291453DB5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88" y="1268413"/>
            <a:ext cx="9263062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lnSpc>
                <a:spcPct val="150000"/>
              </a:lnSpc>
            </a:pPr>
            <a:r>
              <a:rPr lang="de-DE" altLang="en-US" sz="3200">
                <a:solidFill>
                  <a:schemeClr val="tx1"/>
                </a:solidFill>
                <a:latin typeface="Arial" panose="020B0604020202020204" pitchFamily="34" charset="0"/>
              </a:rPr>
              <a:t>Abschnitt 1</a:t>
            </a:r>
          </a:p>
          <a:p>
            <a:pPr algn="l" eaLnBrk="1" hangingPunct="1">
              <a:lnSpc>
                <a:spcPct val="150000"/>
              </a:lnSpc>
            </a:pPr>
            <a:r>
              <a:rPr lang="de-DE" altLang="en-US" sz="3200">
                <a:solidFill>
                  <a:schemeClr val="tx1"/>
                </a:solidFill>
                <a:latin typeface="Arial" panose="020B0604020202020204" pitchFamily="34" charset="0"/>
              </a:rPr>
              <a:t>Abschnitt 2</a:t>
            </a:r>
          </a:p>
          <a:p>
            <a:pPr algn="l" eaLnBrk="1" hangingPunct="1">
              <a:lnSpc>
                <a:spcPct val="150000"/>
              </a:lnSpc>
            </a:pPr>
            <a:r>
              <a:rPr lang="de-DE" altLang="en-US" sz="3200">
                <a:solidFill>
                  <a:schemeClr val="tx1"/>
                </a:solidFill>
                <a:latin typeface="Arial" panose="020B0604020202020204" pitchFamily="34" charset="0"/>
              </a:rPr>
              <a:t>Abschnitt 3</a:t>
            </a:r>
          </a:p>
          <a:p>
            <a:pPr algn="l" eaLnBrk="1" hangingPunct="1">
              <a:lnSpc>
                <a:spcPct val="150000"/>
              </a:lnSpc>
            </a:pPr>
            <a:r>
              <a:rPr lang="de-DE" altLang="en-US" sz="3200">
                <a:solidFill>
                  <a:schemeClr val="tx1"/>
                </a:solidFill>
                <a:latin typeface="Arial" panose="020B0604020202020204" pitchFamily="34" charset="0"/>
              </a:rPr>
              <a:t>Abschnitt 4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971798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>
            <a:extLst>
              <a:ext uri="{FF2B5EF4-FFF2-40B4-BE49-F238E27FC236}">
                <a16:creationId xmlns:a16="http://schemas.microsoft.com/office/drawing/2014/main" id="{052DF751-83D3-4BBC-8223-BAB29D482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0"/>
            <a:ext cx="9902825" cy="908050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/>
          </a:p>
        </p:txBody>
      </p:sp>
      <p:sp>
        <p:nvSpPr>
          <p:cNvPr id="1027" name="Rectangle 15">
            <a:extLst>
              <a:ext uri="{FF2B5EF4-FFF2-40B4-BE49-F238E27FC236}">
                <a16:creationId xmlns:a16="http://schemas.microsoft.com/office/drawing/2014/main" id="{B5B0E199-841C-43EB-80D3-5BD8438A7F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altLang="en-US"/>
          </a:p>
        </p:txBody>
      </p:sp>
      <p:sp>
        <p:nvSpPr>
          <p:cNvPr id="1028" name="Rectangle 23">
            <a:extLst>
              <a:ext uri="{FF2B5EF4-FFF2-40B4-BE49-F238E27FC236}">
                <a16:creationId xmlns:a16="http://schemas.microsoft.com/office/drawing/2014/main" id="{1C9A2A19-70C6-451A-AA1F-41FA65CC0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3525" y="6664325"/>
            <a:ext cx="5524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fld id="{0E273EF4-8A78-4E8E-840F-A8E1E1E2C718}" type="slidenum">
              <a:rPr lang="de-DE" altLang="en-US" sz="900">
                <a:solidFill>
                  <a:schemeClr val="tx1"/>
                </a:solidFill>
                <a:latin typeface="Arial" panose="020B0604020202020204" pitchFamily="34" charset="0"/>
              </a:rPr>
              <a:pPr algn="r"/>
              <a:t>‹Nr.›</a:t>
            </a:fld>
            <a:r>
              <a:rPr lang="de-DE" altLang="en-US" sz="90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029" name="Text Box 50">
            <a:extLst>
              <a:ext uri="{FF2B5EF4-FFF2-40B4-BE49-F238E27FC236}">
                <a16:creationId xmlns:a16="http://schemas.microsoft.com/office/drawing/2014/main" id="{8FEA45BB-C3E3-4A60-9D4E-2A8B848DC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6654800"/>
            <a:ext cx="8431212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b="1" dirty="0">
                <a:solidFill>
                  <a:schemeClr val="tx1"/>
                </a:solidFill>
              </a:rPr>
              <a:t>(c)</a:t>
            </a:r>
            <a:r>
              <a:rPr lang="en-US" sz="900" b="1" i="1" dirty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 [Dokument:#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Doc_NE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#] - [Autor:#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ma_namk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#] - [Output: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eaLnBrk="1" hangingPunct="1">
                <a:spcBef>
                  <a:spcPct val="50000"/>
                </a:spcBef>
                <a:defRPr/>
              </a:pPr>
              <a:t>16.05.2018</a:t>
            </a:fld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0" name="Rectangle 59">
            <a:extLst>
              <a:ext uri="{FF2B5EF4-FFF2-40B4-BE49-F238E27FC236}">
                <a16:creationId xmlns:a16="http://schemas.microsoft.com/office/drawing/2014/main" id="{1DEB2F07-80FF-4803-9379-CAFCA7C37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93551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 altLang="en-US"/>
              <a:t>Zweite Ebene</a:t>
            </a:r>
          </a:p>
          <a:p>
            <a:pPr lvl="2"/>
            <a:r>
              <a:rPr lang="de-DE" altLang="en-US"/>
              <a:t>Dritte Ebene</a:t>
            </a:r>
          </a:p>
        </p:txBody>
      </p:sp>
      <p:sp>
        <p:nvSpPr>
          <p:cNvPr id="1031" name="Line 34">
            <a:extLst>
              <a:ext uri="{FF2B5EF4-FFF2-40B4-BE49-F238E27FC236}">
                <a16:creationId xmlns:a16="http://schemas.microsoft.com/office/drawing/2014/main" id="{8F4F3939-DE5E-4B04-8179-0E4B3605E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pic>
        <p:nvPicPr>
          <p:cNvPr id="1032" name="Picture 2" descr="V:\JobManager\ProgEntw\Ver02\08-Icons-und-Logos\LogosZurSoftware\PlmJobManagerTradeMarkLogoV2.png">
            <a:extLst>
              <a:ext uri="{FF2B5EF4-FFF2-40B4-BE49-F238E27FC236}">
                <a16:creationId xmlns:a16="http://schemas.microsoft.com/office/drawing/2014/main" id="{CDB96A24-F2A9-43D2-82F2-078E02D33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15888"/>
            <a:ext cx="150177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9">
            <a:extLst>
              <a:ext uri="{FF2B5EF4-FFF2-40B4-BE49-F238E27FC236}">
                <a16:creationId xmlns:a16="http://schemas.microsoft.com/office/drawing/2014/main" id="{86ACC7CC-7797-43CE-85C0-C4E3025DD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1588"/>
            <a:ext cx="99028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de-DE" altLang="en-US"/>
          </a:p>
        </p:txBody>
      </p:sp>
      <p:sp>
        <p:nvSpPr>
          <p:cNvPr id="1034" name="Line 34">
            <a:extLst>
              <a:ext uri="{FF2B5EF4-FFF2-40B4-BE49-F238E27FC236}">
                <a16:creationId xmlns:a16="http://schemas.microsoft.com/office/drawing/2014/main" id="{A1A92E6B-2C85-4CCA-8B86-72DCF3BB5341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pic>
        <p:nvPicPr>
          <p:cNvPr id="1035" name="Picture 2" descr="V:\JobManager\ProgEntw\Ver02\08-Icons-und-Logos\LogosZurSoftware\PlmJobManagerTradeMarkLogoV2.png">
            <a:extLst>
              <a:ext uri="{FF2B5EF4-FFF2-40B4-BE49-F238E27FC236}">
                <a16:creationId xmlns:a16="http://schemas.microsoft.com/office/drawing/2014/main" id="{70E7725D-16E8-431B-9306-6E3075DD3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5725"/>
            <a:ext cx="12509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1" r:id="rId3"/>
    <p:sldLayoutId id="2147483673" r:id="rId4"/>
  </p:sldLayoutIdLst>
  <p:hf hdr="0" ftr="0" dt="0"/>
  <p:txStyles>
    <p:titleStyle>
      <a:lvl1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fontAlgn="base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fontAlgn="base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9">
            <a:extLst>
              <a:ext uri="{FF2B5EF4-FFF2-40B4-BE49-F238E27FC236}">
                <a16:creationId xmlns:a16="http://schemas.microsoft.com/office/drawing/2014/main" id="{1ADC97C2-B652-4DF1-96F6-497F451D5F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en-US" dirty="0"/>
              <a:t>TC Volume Management</a:t>
            </a:r>
          </a:p>
        </p:txBody>
      </p:sp>
      <p:sp>
        <p:nvSpPr>
          <p:cNvPr id="7171" name="Foliennummernplatzhalter 2">
            <a:extLst>
              <a:ext uri="{FF2B5EF4-FFF2-40B4-BE49-F238E27FC236}">
                <a16:creationId xmlns:a16="http://schemas.microsoft.com/office/drawing/2014/main" id="{499AEBFE-7F97-428B-BBB5-485D3FE0A20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r>
              <a:rPr lang="de-DE" altLang="en-US"/>
              <a:t>Folie </a:t>
            </a:r>
            <a:fld id="{2F84A9A1-4AC1-4DBA-918B-D2952F7F3282}" type="slidenum">
              <a:rPr lang="de-DE" altLang="en-US" smtClean="0"/>
              <a:pPr/>
              <a:t>1</a:t>
            </a:fld>
            <a:endParaRPr lang="de-DE" altLang="en-US"/>
          </a:p>
        </p:txBody>
      </p:sp>
      <p:sp>
        <p:nvSpPr>
          <p:cNvPr id="7172" name="Text Box 25">
            <a:extLst>
              <a:ext uri="{FF2B5EF4-FFF2-40B4-BE49-F238E27FC236}">
                <a16:creationId xmlns:a16="http://schemas.microsoft.com/office/drawing/2014/main" id="{6DAE0B53-21DD-45FC-85A1-819211308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192" y="5834063"/>
            <a:ext cx="2801937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957263">
              <a:spcBef>
                <a:spcPct val="20000"/>
              </a:spcBef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79425" indent="-182563" defTabSz="957263">
              <a:spcBef>
                <a:spcPct val="20000"/>
              </a:spcBef>
              <a:buChar char="-"/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57263" indent="-171450" defTabSz="957263">
              <a:spcBef>
                <a:spcPct val="20000"/>
              </a:spcBef>
              <a:buFont typeface="Wingdings" panose="05000000000000000000" pitchFamily="2" charset="2"/>
              <a:buChar char="§"/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36688" indent="-190500" defTabSz="957263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16113" indent="-190500" defTabSz="957263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373313" indent="-190500" defTabSz="957263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30513" indent="-190500" defTabSz="957263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87713" indent="-190500" defTabSz="957263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44913" indent="-190500" defTabSz="957263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1000" b="0" dirty="0">
                <a:latin typeface="Verdana" panose="020B0604030504040204" pitchFamily="34" charset="0"/>
              </a:rPr>
              <a:t>#New:  14.05.2018 / </a:t>
            </a:r>
            <a:r>
              <a:rPr lang="de-DE" altLang="en-US" sz="1000" b="0" dirty="0" err="1">
                <a:latin typeface="Verdana" panose="020B0604030504040204" pitchFamily="34" charset="0"/>
              </a:rPr>
              <a:t>J.Fes</a:t>
            </a:r>
            <a:endParaRPr lang="de-DE" altLang="en-US" sz="1000" b="0" dirty="0">
              <a:latin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de-DE" altLang="en-US" sz="1000" b="0" dirty="0">
              <a:latin typeface="Verdana" panose="020B0604030504040204" pitchFamily="34" charset="0"/>
            </a:endParaRPr>
          </a:p>
        </p:txBody>
      </p:sp>
      <p:sp>
        <p:nvSpPr>
          <p:cNvPr id="7173" name="Rectangle 34">
            <a:extLst>
              <a:ext uri="{FF2B5EF4-FFF2-40B4-BE49-F238E27FC236}">
                <a16:creationId xmlns:a16="http://schemas.microsoft.com/office/drawing/2014/main" id="{F2B2E894-432B-4A65-9A93-12D9D54E3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3357563"/>
            <a:ext cx="817245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5" tIns="0" rIns="95785" bIns="0" anchor="ctr"/>
          <a:lstStyle>
            <a:lvl1pPr>
              <a:spcBef>
                <a:spcPct val="20000"/>
              </a:spcBef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61950" indent="-182563">
              <a:spcBef>
                <a:spcPct val="20000"/>
              </a:spcBef>
              <a:buChar char="-"/>
              <a:defRPr sz="1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714375" indent="-171450">
              <a:spcBef>
                <a:spcPct val="20000"/>
              </a:spcBef>
              <a:buFont typeface="Wingdings" panose="05000000000000000000" pitchFamily="2" charset="2"/>
              <a:buChar char="§"/>
              <a:defRPr sz="12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33500" indent="-19050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14500" indent="-190500">
              <a:spcBef>
                <a:spcPct val="20000"/>
              </a:spcBef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71700" indent="-1905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28900" indent="-1905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86100" indent="-1905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43300" indent="-19050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3600" dirty="0"/>
              <a:t>Documentation TC - Volume</a:t>
            </a:r>
            <a:br>
              <a:rPr lang="en-GB" altLang="en-US" sz="3600" dirty="0"/>
            </a:br>
            <a:r>
              <a:rPr lang="en-GB" altLang="en-US" sz="3600" dirty="0"/>
              <a:t>Auto Revoke Grand</a:t>
            </a:r>
            <a:br>
              <a:rPr lang="en-GB" altLang="en-US" sz="3600" dirty="0"/>
            </a:br>
            <a:r>
              <a:rPr lang="en-GB" altLang="en-US" sz="2600" b="0" dirty="0"/>
              <a:t>with </a:t>
            </a:r>
            <a:r>
              <a:rPr lang="en-GB" altLang="en-US" sz="2600" b="0" dirty="0" err="1"/>
              <a:t>PLMJobManager</a:t>
            </a:r>
            <a:endParaRPr lang="en-GB" altLang="en-US" sz="4200" dirty="0"/>
          </a:p>
        </p:txBody>
      </p:sp>
      <p:pic>
        <p:nvPicPr>
          <p:cNvPr id="7174" name="Picture 35" descr="MyApplLogo">
            <a:extLst>
              <a:ext uri="{FF2B5EF4-FFF2-40B4-BE49-F238E27FC236}">
                <a16:creationId xmlns:a16="http://schemas.microsoft.com/office/drawing/2014/main" id="{80367510-9069-4603-AC0E-107DACB30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006475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17C3BE5-0231-402E-A47A-D4B058A63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91" y="2350064"/>
            <a:ext cx="6210749" cy="18266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A4125EF-A9D0-4D07-90B3-791147A84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dirty="0"/>
              <a:t>Basis </a:t>
            </a:r>
            <a:r>
              <a:rPr lang="de-DE" dirty="0" err="1"/>
              <a:t>RevokeGrand</a:t>
            </a:r>
            <a:r>
              <a:rPr lang="de-DE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F0CBA1D-5D28-496E-BA84-067FA6B575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/>
              <a:t>Folie </a:t>
            </a:r>
            <a:fld id="{099EAC7B-18A3-4295-A219-8DF3F46D4A6B}" type="slidenum">
              <a:rPr lang="de-DE" altLang="en-US" smtClean="0"/>
              <a:pPr>
                <a:defRPr/>
              </a:pPr>
              <a:t>2</a:t>
            </a:fld>
            <a:endParaRPr lang="de-DE" alt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6A4D4F5-5800-40C9-B138-CE53E0D5998D}"/>
              </a:ext>
            </a:extLst>
          </p:cNvPr>
          <p:cNvSpPr txBox="1"/>
          <p:nvPr/>
        </p:nvSpPr>
        <p:spPr>
          <a:xfrm>
            <a:off x="344488" y="1313890"/>
            <a:ext cx="763284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 algn="l">
              <a:buAutoNum type="arabicPeriod"/>
            </a:pPr>
            <a:r>
              <a:rPr lang="de-DE" sz="1200" b="1" dirty="0" err="1">
                <a:solidFill>
                  <a:schemeClr val="tx1"/>
                </a:solidFill>
              </a:rPr>
              <a:t>Script</a:t>
            </a:r>
            <a:r>
              <a:rPr lang="de-DE" sz="1200" b="1" dirty="0">
                <a:solidFill>
                  <a:schemeClr val="tx1"/>
                </a:solidFill>
              </a:rPr>
              <a:t> (1) </a:t>
            </a:r>
            <a:r>
              <a:rPr lang="de-DE" sz="1200" dirty="0">
                <a:solidFill>
                  <a:schemeClr val="tx1"/>
                </a:solidFill>
              </a:rPr>
              <a:t>ausführen </a:t>
            </a:r>
            <a:r>
              <a:rPr lang="de-DE" sz="1200" dirty="0">
                <a:solidFill>
                  <a:schemeClr val="tx1"/>
                </a:solidFill>
                <a:sym typeface="Wingdings" panose="05000000000000000000" pitchFamily="2" charset="2"/>
              </a:rPr>
              <a:t>      </a:t>
            </a:r>
            <a:endParaRPr lang="de-DE" sz="1200" dirty="0">
              <a:solidFill>
                <a:schemeClr val="tx1"/>
              </a:solidFill>
              <a:latin typeface="+mn-lt"/>
            </a:endParaRPr>
          </a:p>
          <a:p>
            <a:pPr marL="228600" indent="-228600">
              <a:buAutoNum type="arabicPeriod"/>
            </a:pPr>
            <a:r>
              <a:rPr lang="de-DE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JobMgrCmdTools</a:t>
            </a:r>
            <a:r>
              <a:rPr lang="de-DE" sz="1200" dirty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Schritt -&gt; via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cmd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toos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abfrage</a:t>
            </a:r>
          </a:p>
          <a:p>
            <a:pPr marL="228600" indent="-228600">
              <a:buAutoNum type="arabicPeriod"/>
            </a:pPr>
            <a:r>
              <a:rPr lang="de-DE" sz="1200" dirty="0" err="1">
                <a:solidFill>
                  <a:schemeClr val="tx1"/>
                </a:solidFill>
                <a:sym typeface="Wingdings" panose="05000000000000000000" pitchFamily="2" charset="2"/>
              </a:rPr>
              <a:t>JobMgrCmdTools</a:t>
            </a:r>
            <a:r>
              <a:rPr lang="de-DE" sz="1200" dirty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Schritt -&gt; für alle Group – Default Volums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CurDir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–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bzw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- alle User Default Volums –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CurDir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die mehr N Files haben einen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Revoke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– Grand ausführen via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Script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 (2) -&gt; Call </a:t>
            </a:r>
            <a:r>
              <a:rPr lang="de-DE" sz="1200" b="1" dirty="0" err="1">
                <a:solidFill>
                  <a:schemeClr val="tx1"/>
                </a:solidFill>
                <a:latin typeface="+mn-lt"/>
              </a:rPr>
              <a:t>Script</a:t>
            </a:r>
            <a:r>
              <a:rPr lang="de-DE" sz="1200" b="1" dirty="0">
                <a:solidFill>
                  <a:schemeClr val="tx1"/>
                </a:solidFill>
                <a:latin typeface="+mn-lt"/>
              </a:rPr>
              <a:t> (3)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3408EF4-248B-4B83-AAE9-4BCC338FFBDB}"/>
              </a:ext>
            </a:extLst>
          </p:cNvPr>
          <p:cNvSpPr/>
          <p:nvPr/>
        </p:nvSpPr>
        <p:spPr>
          <a:xfrm>
            <a:off x="6722275" y="3122222"/>
            <a:ext cx="358857" cy="34623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07C3610-79A4-4AA2-B850-1E2349411726}"/>
              </a:ext>
            </a:extLst>
          </p:cNvPr>
          <p:cNvSpPr/>
          <p:nvPr/>
        </p:nvSpPr>
        <p:spPr>
          <a:xfrm>
            <a:off x="6742608" y="3527554"/>
            <a:ext cx="358857" cy="34623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F430BEE-D780-40B5-B578-F88FE0C390A4}"/>
              </a:ext>
            </a:extLst>
          </p:cNvPr>
          <p:cNvSpPr txBox="1"/>
          <p:nvPr/>
        </p:nvSpPr>
        <p:spPr>
          <a:xfrm>
            <a:off x="632520" y="5072851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Offene Punkte: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- TC.DB Connection Daten für SQL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- TC Prompt für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VolumeRevokeGrand</a:t>
            </a:r>
            <a:endParaRPr lang="de-DE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0DC7274-7E59-4750-92FB-36448D701755}"/>
              </a:ext>
            </a:extLst>
          </p:cNvPr>
          <p:cNvSpPr/>
          <p:nvPr/>
        </p:nvSpPr>
        <p:spPr>
          <a:xfrm>
            <a:off x="6762940" y="3914788"/>
            <a:ext cx="358857" cy="34623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7611651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17C3BE5-0231-402E-A47A-D4B058A63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78" y="3774256"/>
            <a:ext cx="6210749" cy="18266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A4125EF-A9D0-4D07-90B3-791147A84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dirty="0"/>
              <a:t>Basis </a:t>
            </a:r>
            <a:r>
              <a:rPr lang="de-DE" dirty="0" err="1"/>
              <a:t>RevokeGrand</a:t>
            </a:r>
            <a:r>
              <a:rPr lang="de-DE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F0CBA1D-5D28-496E-BA84-067FA6B575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en-US"/>
              <a:t>Folie </a:t>
            </a:r>
            <a:fld id="{099EAC7B-18A3-4295-A219-8DF3F46D4A6B}" type="slidenum">
              <a:rPr lang="de-DE" altLang="en-US" smtClean="0"/>
              <a:pPr>
                <a:defRPr/>
              </a:pPr>
              <a:t>3</a:t>
            </a:fld>
            <a:endParaRPr lang="de-DE" altLang="en-US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6A4D4F5-5800-40C9-B138-CE53E0D5998D}"/>
              </a:ext>
            </a:extLst>
          </p:cNvPr>
          <p:cNvSpPr txBox="1"/>
          <p:nvPr/>
        </p:nvSpPr>
        <p:spPr>
          <a:xfrm>
            <a:off x="488504" y="1120711"/>
            <a:ext cx="7632848" cy="24929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de-DE" sz="1200" b="1" dirty="0">
                <a:solidFill>
                  <a:schemeClr val="tx1"/>
                </a:solidFill>
              </a:rPr>
              <a:t>Standard </a:t>
            </a:r>
            <a:r>
              <a:rPr lang="de-DE" sz="1200" b="1" dirty="0" err="1">
                <a:solidFill>
                  <a:schemeClr val="tx1"/>
                </a:solidFill>
              </a:rPr>
              <a:t>Taskscheduler</a:t>
            </a:r>
            <a:r>
              <a:rPr lang="de-DE" sz="1200" b="1" dirty="0">
                <a:solidFill>
                  <a:schemeClr val="tx1"/>
                </a:solidFill>
              </a:rPr>
              <a:t> </a:t>
            </a:r>
            <a:r>
              <a:rPr lang="de-DE" sz="1200" b="1" dirty="0" err="1">
                <a:solidFill>
                  <a:schemeClr val="tx1"/>
                </a:solidFill>
              </a:rPr>
              <a:t>Script</a:t>
            </a:r>
            <a:r>
              <a:rPr lang="de-DE" sz="1200" b="1" dirty="0">
                <a:solidFill>
                  <a:schemeClr val="tx1"/>
                </a:solidFill>
              </a:rPr>
              <a:t> erstellen </a:t>
            </a:r>
            <a:br>
              <a:rPr lang="de-DE" sz="1200" b="1" dirty="0">
                <a:solidFill>
                  <a:schemeClr val="tx1"/>
                </a:solidFill>
              </a:rPr>
            </a:br>
            <a:r>
              <a:rPr lang="de-DE" sz="1200" b="1" dirty="0">
                <a:solidFill>
                  <a:schemeClr val="tx1"/>
                </a:solidFill>
              </a:rPr>
              <a:t>alle Optionen die durch </a:t>
            </a:r>
            <a:r>
              <a:rPr lang="de-DE" sz="1200" b="1" dirty="0" err="1">
                <a:solidFill>
                  <a:schemeClr val="tx1"/>
                </a:solidFill>
              </a:rPr>
              <a:t>Script</a:t>
            </a:r>
            <a:r>
              <a:rPr lang="de-DE" sz="1200" b="1" dirty="0">
                <a:solidFill>
                  <a:schemeClr val="tx1"/>
                </a:solidFill>
              </a:rPr>
              <a:t> 1 und 2 gesteuert werden in  </a:t>
            </a:r>
            <a:r>
              <a:rPr lang="de-DE" sz="1200" b="1" dirty="0" err="1">
                <a:solidFill>
                  <a:schemeClr val="tx1"/>
                </a:solidFill>
              </a:rPr>
              <a:t>TaskSheduler</a:t>
            </a:r>
            <a:r>
              <a:rPr lang="de-DE" sz="1200" b="1" dirty="0">
                <a:solidFill>
                  <a:schemeClr val="tx1"/>
                </a:solidFill>
              </a:rPr>
              <a:t> </a:t>
            </a:r>
            <a:r>
              <a:rPr lang="de-DE" sz="1200" b="1" dirty="0" err="1">
                <a:solidFill>
                  <a:schemeClr val="tx1"/>
                </a:solidFill>
              </a:rPr>
              <a:t>Script</a:t>
            </a:r>
            <a:r>
              <a:rPr lang="de-DE" sz="1200" b="1" dirty="0">
                <a:solidFill>
                  <a:schemeClr val="tx1"/>
                </a:solidFill>
              </a:rPr>
              <a:t> als Optionen übernehmen und die </a:t>
            </a:r>
            <a:r>
              <a:rPr lang="de-DE" sz="1200" b="1" dirty="0" err="1">
                <a:solidFill>
                  <a:schemeClr val="tx1"/>
                </a:solidFill>
              </a:rPr>
              <a:t>Loging</a:t>
            </a:r>
            <a:r>
              <a:rPr lang="de-DE" sz="1200" b="1" dirty="0">
                <a:solidFill>
                  <a:schemeClr val="tx1"/>
                </a:solidFill>
              </a:rPr>
              <a:t> die im </a:t>
            </a:r>
            <a:r>
              <a:rPr lang="de-DE" sz="1200" b="1" dirty="0" err="1">
                <a:solidFill>
                  <a:schemeClr val="tx1"/>
                </a:solidFill>
              </a:rPr>
              <a:t>JobMgrCMDTools</a:t>
            </a:r>
            <a:r>
              <a:rPr lang="de-DE" sz="1200" b="1" dirty="0">
                <a:solidFill>
                  <a:schemeClr val="tx1"/>
                </a:solidFill>
              </a:rPr>
              <a:t> steckt in das </a:t>
            </a:r>
            <a:r>
              <a:rPr lang="de-DE" sz="1200" b="1" dirty="0" err="1">
                <a:solidFill>
                  <a:schemeClr val="tx1"/>
                </a:solidFill>
              </a:rPr>
              <a:t>Script</a:t>
            </a:r>
            <a:r>
              <a:rPr lang="de-DE" sz="1200" b="1" dirty="0">
                <a:solidFill>
                  <a:schemeClr val="tx1"/>
                </a:solidFill>
              </a:rPr>
              <a:t> packen</a:t>
            </a:r>
            <a:br>
              <a:rPr lang="de-DE" sz="1200" b="1" dirty="0">
                <a:solidFill>
                  <a:schemeClr val="tx1"/>
                </a:solidFill>
              </a:rPr>
            </a:br>
            <a:br>
              <a:rPr lang="de-DE" sz="1200" b="1" dirty="0">
                <a:solidFill>
                  <a:schemeClr val="tx1"/>
                </a:solidFill>
              </a:rPr>
            </a:br>
            <a:r>
              <a:rPr lang="de-DE" sz="1200" b="1" dirty="0">
                <a:solidFill>
                  <a:schemeClr val="tx1"/>
                </a:solidFill>
              </a:rPr>
              <a:t>Parameter:</a:t>
            </a:r>
            <a:br>
              <a:rPr lang="de-DE" sz="1200" b="1" dirty="0">
                <a:solidFill>
                  <a:schemeClr val="tx1"/>
                </a:solidFill>
              </a:rPr>
            </a:br>
            <a:r>
              <a:rPr lang="de-DE" sz="1200" b="1" dirty="0" err="1">
                <a:solidFill>
                  <a:schemeClr val="tx1"/>
                </a:solidFill>
              </a:rPr>
              <a:t>SiteID</a:t>
            </a:r>
            <a:r>
              <a:rPr lang="de-DE" sz="1200" b="1" dirty="0">
                <a:solidFill>
                  <a:schemeClr val="tx1"/>
                </a:solidFill>
              </a:rPr>
              <a:t> </a:t>
            </a:r>
            <a: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  <a:t> für TC.DB </a:t>
            </a:r>
            <a:r>
              <a:rPr lang="de-DE" sz="1200" b="1" dirty="0" err="1">
                <a:solidFill>
                  <a:schemeClr val="tx1"/>
                </a:solidFill>
                <a:sym typeface="Wingdings" panose="05000000000000000000" pitchFamily="2" charset="2"/>
              </a:rPr>
              <a:t>connect</a:t>
            </a:r>
            <a:b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sz="1200" b="1" dirty="0" err="1">
                <a:solidFill>
                  <a:schemeClr val="tx1"/>
                </a:solidFill>
                <a:sym typeface="Wingdings" panose="05000000000000000000" pitchFamily="2" charset="2"/>
              </a:rPr>
              <a:t>TCPrompt</a:t>
            </a:r>
            <a: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  <a:t> TC_DATA -&gt; TC_ProfileVars.bat</a:t>
            </a:r>
            <a:b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  <a:t>TC-User TC-PW </a:t>
            </a:r>
            <a:b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b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sz="1200" b="1" dirty="0" err="1">
                <a:solidFill>
                  <a:schemeClr val="tx1"/>
                </a:solidFill>
                <a:sym typeface="Wingdings" panose="05000000000000000000" pitchFamily="2" charset="2"/>
              </a:rPr>
              <a:t>set</a:t>
            </a:r>
            <a: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1200" b="1" dirty="0" err="1">
                <a:solidFill>
                  <a:schemeClr val="tx1"/>
                </a:solidFill>
                <a:sym typeface="Wingdings" panose="05000000000000000000" pitchFamily="2" charset="2"/>
              </a:rPr>
              <a:t>TcUserVolume_Aktive</a:t>
            </a:r>
            <a:br>
              <a:rPr lang="de-DE" sz="1200" b="1" dirty="0">
                <a:solidFill>
                  <a:schemeClr val="tx1"/>
                </a:solidFill>
                <a:sym typeface="Wingdings" panose="05000000000000000000" pitchFamily="2" charset="2"/>
              </a:rPr>
            </a:br>
            <a:br>
              <a:rPr lang="de-DE" sz="1200" b="1" dirty="0">
                <a:solidFill>
                  <a:schemeClr val="tx1"/>
                </a:solidFill>
              </a:rPr>
            </a:br>
            <a:endParaRPr lang="de-DE" sz="1200" b="1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</a:pPr>
            <a:r>
              <a:rPr lang="de-DE" sz="1200" b="1" dirty="0">
                <a:solidFill>
                  <a:schemeClr val="tx1"/>
                </a:solidFill>
              </a:rPr>
              <a:t>Call </a:t>
            </a:r>
            <a:r>
              <a:rPr lang="de-DE" sz="1200" b="1" dirty="0" err="1">
                <a:solidFill>
                  <a:schemeClr val="tx1"/>
                </a:solidFill>
              </a:rPr>
              <a:t>Script</a:t>
            </a:r>
            <a:r>
              <a:rPr lang="de-DE" sz="1200" b="1" dirty="0">
                <a:solidFill>
                  <a:schemeClr val="tx1"/>
                </a:solidFill>
              </a:rPr>
              <a:t> (3) muss die Methode für das erhalten des </a:t>
            </a:r>
            <a:r>
              <a:rPr lang="de-DE" sz="1200" b="1" dirty="0" err="1">
                <a:solidFill>
                  <a:schemeClr val="tx1"/>
                </a:solidFill>
              </a:rPr>
              <a:t>TCPrompt</a:t>
            </a:r>
            <a:r>
              <a:rPr lang="de-DE" sz="1200" b="1" dirty="0">
                <a:solidFill>
                  <a:schemeClr val="tx1"/>
                </a:solidFill>
              </a:rPr>
              <a:t> beinhalten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53408EF4-248B-4B83-AAE9-4BCC338FFBDB}"/>
              </a:ext>
            </a:extLst>
          </p:cNvPr>
          <p:cNvSpPr/>
          <p:nvPr/>
        </p:nvSpPr>
        <p:spPr>
          <a:xfrm>
            <a:off x="6824962" y="4546414"/>
            <a:ext cx="358857" cy="34623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07C3610-79A4-4AA2-B850-1E2349411726}"/>
              </a:ext>
            </a:extLst>
          </p:cNvPr>
          <p:cNvSpPr/>
          <p:nvPr/>
        </p:nvSpPr>
        <p:spPr>
          <a:xfrm>
            <a:off x="6845295" y="4951746"/>
            <a:ext cx="358857" cy="34623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F430BEE-D780-40B5-B578-F88FE0C390A4}"/>
              </a:ext>
            </a:extLst>
          </p:cNvPr>
          <p:cNvSpPr txBox="1"/>
          <p:nvPr/>
        </p:nvSpPr>
        <p:spPr>
          <a:xfrm>
            <a:off x="633037" y="578600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Offene Punkte: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- TC.DB Connection Daten für SQL</a:t>
            </a:r>
          </a:p>
          <a:p>
            <a:pPr algn="l"/>
            <a:r>
              <a:rPr lang="de-DE" sz="1200" dirty="0">
                <a:solidFill>
                  <a:schemeClr val="tx1"/>
                </a:solidFill>
                <a:latin typeface="+mn-lt"/>
              </a:rPr>
              <a:t>- TC Prompt für </a:t>
            </a:r>
            <a:r>
              <a:rPr lang="de-DE" sz="1200" dirty="0" err="1">
                <a:solidFill>
                  <a:schemeClr val="tx1"/>
                </a:solidFill>
                <a:latin typeface="+mn-lt"/>
              </a:rPr>
              <a:t>VolumeRevokeGrand</a:t>
            </a:r>
            <a:endParaRPr lang="de-DE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0DC7274-7E59-4750-92FB-36448D701755}"/>
              </a:ext>
            </a:extLst>
          </p:cNvPr>
          <p:cNvSpPr/>
          <p:nvPr/>
        </p:nvSpPr>
        <p:spPr>
          <a:xfrm>
            <a:off x="6865627" y="5338980"/>
            <a:ext cx="358857" cy="346234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195B03C-13BE-4807-BF7C-D2EADB34A87D}"/>
              </a:ext>
            </a:extLst>
          </p:cNvPr>
          <p:cNvCxnSpPr>
            <a:cxnSpLocks/>
          </p:cNvCxnSpPr>
          <p:nvPr/>
        </p:nvCxnSpPr>
        <p:spPr bwMode="auto">
          <a:xfrm>
            <a:off x="1929181" y="4546414"/>
            <a:ext cx="5295303" cy="40533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DD38F463-C48A-4760-8222-0264D74B201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29181" y="4648779"/>
            <a:ext cx="5400600" cy="284869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6937921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ddPLM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 algn="l">
          <a:defRPr dirty="0" smtClean="0">
            <a:solidFill>
              <a:schemeClr val="tx1"/>
            </a:solidFill>
            <a:latin typeface="+mj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#JFEndKunde#_Dokumentation_#SpDocTitle#_[#ma_namk#_#DatumRev#].pptx" id="{FBDE1844-6F6C-4F2F-8C24-B953F291714C}" vid="{D598FF85-D9F6-4AE2-9635-7A6CBCC359D1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118</Words>
  <Application>Microsoft Office PowerPoint</Application>
  <PresentationFormat>A4-Papier (210 x 297 mm)</PresentationFormat>
  <Paragraphs>25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Verdana</vt:lpstr>
      <vt:lpstr>Wingdings</vt:lpstr>
      <vt:lpstr>addPLM</vt:lpstr>
      <vt:lpstr>TC Volume Management</vt:lpstr>
      <vt:lpstr>Basis RevokeGrand </vt:lpstr>
      <vt:lpstr>Basis RevokeGrand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Datenexport</dc:title>
  <dc:creator>Josef Feuerstein</dc:creator>
  <cp:lastModifiedBy>Josef Feuerstein</cp:lastModifiedBy>
  <cp:revision>63</cp:revision>
  <cp:lastPrinted>2002-04-15T13:20:54Z</cp:lastPrinted>
  <dcterms:created xsi:type="dcterms:W3CDTF">2007-11-30T14:53:25Z</dcterms:created>
  <dcterms:modified xsi:type="dcterms:W3CDTF">2018-05-16T14:20:01Z</dcterms:modified>
</cp:coreProperties>
</file>