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4"/>
  </p:notesMasterIdLst>
  <p:handoutMasterIdLst>
    <p:handoutMasterId r:id="rId25"/>
  </p:handoutMasterIdLst>
  <p:sldIdLst>
    <p:sldId id="398" r:id="rId2"/>
    <p:sldId id="457" r:id="rId3"/>
    <p:sldId id="416" r:id="rId4"/>
    <p:sldId id="406" r:id="rId5"/>
    <p:sldId id="435" r:id="rId6"/>
    <p:sldId id="433" r:id="rId7"/>
    <p:sldId id="412" r:id="rId8"/>
    <p:sldId id="439" r:id="rId9"/>
    <p:sldId id="418" r:id="rId10"/>
    <p:sldId id="440" r:id="rId11"/>
    <p:sldId id="441" r:id="rId12"/>
    <p:sldId id="443" r:id="rId13"/>
    <p:sldId id="438" r:id="rId14"/>
    <p:sldId id="445" r:id="rId15"/>
    <p:sldId id="456" r:id="rId16"/>
    <p:sldId id="442" r:id="rId17"/>
    <p:sldId id="446" r:id="rId18"/>
    <p:sldId id="451" r:id="rId19"/>
    <p:sldId id="452" r:id="rId20"/>
    <p:sldId id="458" r:id="rId21"/>
    <p:sldId id="454" r:id="rId22"/>
    <p:sldId id="448" r:id="rId23"/>
  </p:sldIdLst>
  <p:sldSz cx="9906000" cy="6858000" type="A4"/>
  <p:notesSz cx="6669088" cy="9926638"/>
  <p:defaultTextStyle>
    <a:defPPr>
      <a:defRPr lang="en-US"/>
    </a:defPPr>
    <a:lvl1pPr algn="ctr" rtl="0" fontAlgn="base">
      <a:spcBef>
        <a:spcPct val="0"/>
      </a:spcBef>
      <a:spcAft>
        <a:spcPct val="0"/>
      </a:spcAft>
      <a:defRPr sz="1000" kern="1200">
        <a:solidFill>
          <a:schemeClr val="accent2"/>
        </a:solidFill>
        <a:latin typeface="Arial Narrow" panose="020B0606020202030204" pitchFamily="34" charset="0"/>
        <a:ea typeface="ＭＳ Ｐゴシック" panose="020B0600070205080204" pitchFamily="34" charset="-128"/>
        <a:cs typeface="+mn-cs"/>
      </a:defRPr>
    </a:lvl1pPr>
    <a:lvl2pPr marL="457200" algn="ctr" rtl="0" fontAlgn="base">
      <a:spcBef>
        <a:spcPct val="0"/>
      </a:spcBef>
      <a:spcAft>
        <a:spcPct val="0"/>
      </a:spcAft>
      <a:defRPr sz="1000" kern="1200">
        <a:solidFill>
          <a:schemeClr val="accent2"/>
        </a:solidFill>
        <a:latin typeface="Arial Narrow" panose="020B0606020202030204" pitchFamily="34" charset="0"/>
        <a:ea typeface="ＭＳ Ｐゴシック" panose="020B0600070205080204" pitchFamily="34" charset="-128"/>
        <a:cs typeface="+mn-cs"/>
      </a:defRPr>
    </a:lvl2pPr>
    <a:lvl3pPr marL="914400" algn="ctr" rtl="0" fontAlgn="base">
      <a:spcBef>
        <a:spcPct val="0"/>
      </a:spcBef>
      <a:spcAft>
        <a:spcPct val="0"/>
      </a:spcAft>
      <a:defRPr sz="1000" kern="1200">
        <a:solidFill>
          <a:schemeClr val="accent2"/>
        </a:solidFill>
        <a:latin typeface="Arial Narrow" panose="020B0606020202030204" pitchFamily="34" charset="0"/>
        <a:ea typeface="ＭＳ Ｐゴシック" panose="020B0600070205080204" pitchFamily="34" charset="-128"/>
        <a:cs typeface="+mn-cs"/>
      </a:defRPr>
    </a:lvl3pPr>
    <a:lvl4pPr marL="1371600" algn="ctr" rtl="0" fontAlgn="base">
      <a:spcBef>
        <a:spcPct val="0"/>
      </a:spcBef>
      <a:spcAft>
        <a:spcPct val="0"/>
      </a:spcAft>
      <a:defRPr sz="1000" kern="1200">
        <a:solidFill>
          <a:schemeClr val="accent2"/>
        </a:solidFill>
        <a:latin typeface="Arial Narrow" panose="020B0606020202030204" pitchFamily="34" charset="0"/>
        <a:ea typeface="ＭＳ Ｐゴシック" panose="020B0600070205080204" pitchFamily="34" charset="-128"/>
        <a:cs typeface="+mn-cs"/>
      </a:defRPr>
    </a:lvl4pPr>
    <a:lvl5pPr marL="1828800" algn="ctr" rtl="0" fontAlgn="base">
      <a:spcBef>
        <a:spcPct val="0"/>
      </a:spcBef>
      <a:spcAft>
        <a:spcPct val="0"/>
      </a:spcAft>
      <a:defRPr sz="1000" kern="1200">
        <a:solidFill>
          <a:schemeClr val="accent2"/>
        </a:solidFill>
        <a:latin typeface="Arial Narrow" panose="020B0606020202030204" pitchFamily="34" charset="0"/>
        <a:ea typeface="ＭＳ Ｐゴシック" panose="020B0600070205080204" pitchFamily="34" charset="-128"/>
        <a:cs typeface="+mn-cs"/>
      </a:defRPr>
    </a:lvl5pPr>
    <a:lvl6pPr marL="2286000" algn="l" defTabSz="914400" rtl="0" eaLnBrk="1" latinLnBrk="0" hangingPunct="1">
      <a:defRPr sz="1000" kern="1200">
        <a:solidFill>
          <a:schemeClr val="accent2"/>
        </a:solidFill>
        <a:latin typeface="Arial Narrow" panose="020B0606020202030204" pitchFamily="34" charset="0"/>
        <a:ea typeface="ＭＳ Ｐゴシック" panose="020B0600070205080204" pitchFamily="34" charset="-128"/>
        <a:cs typeface="+mn-cs"/>
      </a:defRPr>
    </a:lvl6pPr>
    <a:lvl7pPr marL="2743200" algn="l" defTabSz="914400" rtl="0" eaLnBrk="1" latinLnBrk="0" hangingPunct="1">
      <a:defRPr sz="1000" kern="1200">
        <a:solidFill>
          <a:schemeClr val="accent2"/>
        </a:solidFill>
        <a:latin typeface="Arial Narrow" panose="020B0606020202030204" pitchFamily="34" charset="0"/>
        <a:ea typeface="ＭＳ Ｐゴシック" panose="020B0600070205080204" pitchFamily="34" charset="-128"/>
        <a:cs typeface="+mn-cs"/>
      </a:defRPr>
    </a:lvl7pPr>
    <a:lvl8pPr marL="3200400" algn="l" defTabSz="914400" rtl="0" eaLnBrk="1" latinLnBrk="0" hangingPunct="1">
      <a:defRPr sz="1000" kern="1200">
        <a:solidFill>
          <a:schemeClr val="accent2"/>
        </a:solidFill>
        <a:latin typeface="Arial Narrow" panose="020B0606020202030204" pitchFamily="34" charset="0"/>
        <a:ea typeface="ＭＳ Ｐゴシック" panose="020B0600070205080204" pitchFamily="34" charset="-128"/>
        <a:cs typeface="+mn-cs"/>
      </a:defRPr>
    </a:lvl8pPr>
    <a:lvl9pPr marL="3657600" algn="l" defTabSz="914400" rtl="0" eaLnBrk="1" latinLnBrk="0" hangingPunct="1">
      <a:defRPr sz="1000" kern="1200">
        <a:solidFill>
          <a:schemeClr val="accent2"/>
        </a:solidFill>
        <a:latin typeface="Arial Narrow" panose="020B060602020203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52">
          <p15:clr>
            <a:srgbClr val="A4A3A4"/>
          </p15:clr>
        </p15:guide>
        <p15:guide id="2" orient="horz" pos="4059">
          <p15:clr>
            <a:srgbClr val="A4A3A4"/>
          </p15:clr>
        </p15:guide>
        <p15:guide id="3" orient="horz" pos="554">
          <p15:clr>
            <a:srgbClr val="A4A3A4"/>
          </p15:clr>
        </p15:guide>
        <p15:guide id="4" pos="74">
          <p15:clr>
            <a:srgbClr val="A4A3A4"/>
          </p15:clr>
        </p15:guide>
      </p15:sldGuideLst>
    </p:ext>
    <p:ext uri="{2D200454-40CA-4A62-9FC3-DE9A4176ACB9}">
      <p15:notesGuideLst xmlns:p15="http://schemas.microsoft.com/office/powerpoint/2012/main">
        <p15:guide id="1" orient="horz" pos="3127">
          <p15:clr>
            <a:srgbClr val="A4A3A4"/>
          </p15:clr>
        </p15:guide>
        <p15:guide id="2" pos="21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a:srgbClr val="336600"/>
    <a:srgbClr val="FFFF99"/>
    <a:srgbClr val="FFCC00"/>
    <a:srgbClr val="FF9900"/>
    <a:srgbClr val="DDDDDD"/>
    <a:srgbClr val="FFFF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04" autoAdjust="0"/>
    <p:restoredTop sz="95349" autoAdjust="0"/>
  </p:normalViewPr>
  <p:slideViewPr>
    <p:cSldViewPr snapToGrid="0">
      <p:cViewPr varScale="1">
        <p:scale>
          <a:sx n="98" d="100"/>
          <a:sy n="98" d="100"/>
        </p:scale>
        <p:origin x="822" y="72"/>
      </p:cViewPr>
      <p:guideLst>
        <p:guide orient="horz" pos="352"/>
        <p:guide orient="horz" pos="4059"/>
        <p:guide orient="horz" pos="554"/>
        <p:guide pos="74"/>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8" d="100"/>
          <a:sy n="58" d="100"/>
        </p:scale>
        <p:origin x="-1824" y="-90"/>
      </p:cViewPr>
      <p:guideLst>
        <p:guide orient="horz" pos="3127"/>
        <p:guide pos="210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7.xml"/><Relationship Id="rId1"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7DC1092-6644-4640-8F33-8228713421F3}"/>
              </a:ext>
            </a:extLst>
          </p:cNvPr>
          <p:cNvSpPr>
            <a:spLocks noGrp="1" noChangeArrowheads="1"/>
          </p:cNvSpPr>
          <p:nvPr>
            <p:ph type="hdr" sz="quarter"/>
          </p:nvPr>
        </p:nvSpPr>
        <p:spPr bwMode="auto">
          <a:xfrm>
            <a:off x="0" y="0"/>
            <a:ext cx="963613" cy="274638"/>
          </a:xfrm>
          <a:prstGeom prst="rect">
            <a:avLst/>
          </a:prstGeom>
          <a:noFill/>
          <a:ln w="9525">
            <a:noFill/>
            <a:miter lim="800000"/>
            <a:headEnd/>
            <a:tailEnd/>
          </a:ln>
          <a:effectLst/>
        </p:spPr>
        <p:txBody>
          <a:bodyPr vert="horz" wrap="none" lIns="92063" tIns="46032" rIns="92063" bIns="46032" numCol="1" anchor="t" anchorCtr="0" compatLnSpc="1">
            <a:prstTxWarp prst="textNoShape">
              <a:avLst/>
            </a:prstTxWarp>
            <a:spAutoFit/>
          </a:bodyPr>
          <a:lstStyle>
            <a:lvl1pPr algn="l" defTabSz="925513" eaLnBrk="0" hangingPunct="0">
              <a:defRPr sz="1200" b="1">
                <a:latin typeface="Arial" panose="020B0604020202020204" pitchFamily="34" charset="0"/>
              </a:defRPr>
            </a:lvl1pPr>
          </a:lstStyle>
          <a:p>
            <a:endParaRPr lang="en-US" altLang="en-US"/>
          </a:p>
        </p:txBody>
      </p:sp>
      <p:sp>
        <p:nvSpPr>
          <p:cNvPr id="3075" name="Rectangle 3">
            <a:extLst>
              <a:ext uri="{FF2B5EF4-FFF2-40B4-BE49-F238E27FC236}">
                <a16:creationId xmlns:a16="http://schemas.microsoft.com/office/drawing/2014/main" id="{CF43A6E9-994B-49DD-9BE3-E5B299A731EC}"/>
              </a:ext>
            </a:extLst>
          </p:cNvPr>
          <p:cNvSpPr>
            <a:spLocks noGrp="1" noChangeArrowheads="1"/>
          </p:cNvSpPr>
          <p:nvPr>
            <p:ph type="dt" sz="quarter" idx="1"/>
          </p:nvPr>
        </p:nvSpPr>
        <p:spPr bwMode="auto">
          <a:xfrm>
            <a:off x="5386388" y="0"/>
            <a:ext cx="1317625" cy="274638"/>
          </a:xfrm>
          <a:prstGeom prst="rect">
            <a:avLst/>
          </a:prstGeom>
          <a:noFill/>
          <a:ln w="9525">
            <a:noFill/>
            <a:miter lim="800000"/>
            <a:headEnd/>
            <a:tailEnd/>
          </a:ln>
          <a:effectLst/>
        </p:spPr>
        <p:txBody>
          <a:bodyPr vert="horz" wrap="none" lIns="92063" tIns="46032" rIns="92063" bIns="46032" numCol="1" anchor="t" anchorCtr="0" compatLnSpc="1">
            <a:prstTxWarp prst="textNoShape">
              <a:avLst/>
            </a:prstTxWarp>
            <a:spAutoFit/>
          </a:bodyPr>
          <a:lstStyle>
            <a:lvl1pPr algn="r" defTabSz="925513" eaLnBrk="0" hangingPunct="0">
              <a:defRPr sz="1200" b="1">
                <a:latin typeface="Arial" panose="020B0604020202020204" pitchFamily="34" charset="0"/>
              </a:defRPr>
            </a:lvl1pPr>
          </a:lstStyle>
          <a:p>
            <a:endParaRPr lang="en-US" altLang="en-US"/>
          </a:p>
        </p:txBody>
      </p:sp>
      <p:sp>
        <p:nvSpPr>
          <p:cNvPr id="3076" name="Rectangle 4">
            <a:extLst>
              <a:ext uri="{FF2B5EF4-FFF2-40B4-BE49-F238E27FC236}">
                <a16:creationId xmlns:a16="http://schemas.microsoft.com/office/drawing/2014/main" id="{D28BB8E0-9BFB-41F8-9550-2B88425E6718}"/>
              </a:ext>
            </a:extLst>
          </p:cNvPr>
          <p:cNvSpPr>
            <a:spLocks noGrp="1" noChangeArrowheads="1"/>
          </p:cNvSpPr>
          <p:nvPr>
            <p:ph type="ftr" sz="quarter" idx="2"/>
          </p:nvPr>
        </p:nvSpPr>
        <p:spPr bwMode="auto">
          <a:xfrm>
            <a:off x="0" y="9677400"/>
            <a:ext cx="896938" cy="274638"/>
          </a:xfrm>
          <a:prstGeom prst="rect">
            <a:avLst/>
          </a:prstGeom>
          <a:noFill/>
          <a:ln w="9525">
            <a:noFill/>
            <a:miter lim="800000"/>
            <a:headEnd/>
            <a:tailEnd/>
          </a:ln>
          <a:effectLst/>
        </p:spPr>
        <p:txBody>
          <a:bodyPr vert="horz" wrap="none" lIns="92063" tIns="46032" rIns="92063" bIns="46032" numCol="1" anchor="b" anchorCtr="0" compatLnSpc="1">
            <a:prstTxWarp prst="textNoShape">
              <a:avLst/>
            </a:prstTxWarp>
            <a:spAutoFit/>
          </a:bodyPr>
          <a:lstStyle>
            <a:lvl1pPr algn="l" defTabSz="925513" eaLnBrk="0" hangingPunct="0">
              <a:defRPr sz="1200" b="1">
                <a:latin typeface="Arial" panose="020B0604020202020204" pitchFamily="34" charset="0"/>
              </a:defRPr>
            </a:lvl1pPr>
          </a:lstStyle>
          <a:p>
            <a:endParaRPr lang="en-US" altLang="en-US"/>
          </a:p>
        </p:txBody>
      </p:sp>
      <p:sp>
        <p:nvSpPr>
          <p:cNvPr id="3077" name="Rectangle 5">
            <a:extLst>
              <a:ext uri="{FF2B5EF4-FFF2-40B4-BE49-F238E27FC236}">
                <a16:creationId xmlns:a16="http://schemas.microsoft.com/office/drawing/2014/main" id="{C6F0B36B-0721-4C2A-BFAD-4C3334C47CDF}"/>
              </a:ext>
            </a:extLst>
          </p:cNvPr>
          <p:cNvSpPr>
            <a:spLocks noGrp="1" noChangeArrowheads="1"/>
          </p:cNvSpPr>
          <p:nvPr>
            <p:ph type="sldNum" sz="quarter" idx="3"/>
          </p:nvPr>
        </p:nvSpPr>
        <p:spPr bwMode="auto">
          <a:xfrm>
            <a:off x="6207125" y="9677400"/>
            <a:ext cx="496888" cy="274638"/>
          </a:xfrm>
          <a:prstGeom prst="rect">
            <a:avLst/>
          </a:prstGeom>
          <a:noFill/>
          <a:ln w="9525">
            <a:noFill/>
            <a:miter lim="800000"/>
            <a:headEnd/>
            <a:tailEnd/>
          </a:ln>
          <a:effectLst/>
        </p:spPr>
        <p:txBody>
          <a:bodyPr vert="horz" wrap="none" lIns="92063" tIns="46032" rIns="92063" bIns="46032" numCol="1" anchor="b" anchorCtr="0" compatLnSpc="1">
            <a:prstTxWarp prst="textNoShape">
              <a:avLst/>
            </a:prstTxWarp>
            <a:spAutoFit/>
          </a:bodyPr>
          <a:lstStyle>
            <a:lvl1pPr algn="r" defTabSz="925513" eaLnBrk="0" hangingPunct="0">
              <a:defRPr sz="1200" b="1">
                <a:latin typeface="Arial" panose="020B0604020202020204" pitchFamily="34" charset="0"/>
              </a:defRPr>
            </a:lvl1pPr>
          </a:lstStyle>
          <a:p>
            <a:fld id="{4114E5ED-86BD-4E03-A667-111E2B0BDE3F}" type="slidenum">
              <a:rPr lang="en-US" altLang="en-US"/>
              <a:pPr/>
              <a:t>‹Nr.›</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FF04D6DC-9C5E-46FD-B255-4568412337DE}"/>
              </a:ext>
            </a:extLst>
          </p:cNvPr>
          <p:cNvSpPr>
            <a:spLocks noGrp="1" noChangeArrowheads="1"/>
          </p:cNvSpPr>
          <p:nvPr>
            <p:ph type="hdr" sz="quarter"/>
          </p:nvPr>
        </p:nvSpPr>
        <p:spPr bwMode="auto">
          <a:xfrm>
            <a:off x="0" y="0"/>
            <a:ext cx="963613" cy="274638"/>
          </a:xfrm>
          <a:prstGeom prst="rect">
            <a:avLst/>
          </a:prstGeom>
          <a:noFill/>
          <a:ln w="9525">
            <a:noFill/>
            <a:miter lim="800000"/>
            <a:headEnd/>
            <a:tailEnd/>
          </a:ln>
          <a:effectLst/>
        </p:spPr>
        <p:txBody>
          <a:bodyPr vert="horz" wrap="none" lIns="92063" tIns="46032" rIns="92063" bIns="46032" numCol="1" anchor="t" anchorCtr="0" compatLnSpc="1">
            <a:prstTxWarp prst="textNoShape">
              <a:avLst/>
            </a:prstTxWarp>
            <a:spAutoFit/>
          </a:bodyPr>
          <a:lstStyle>
            <a:lvl1pPr algn="l" defTabSz="935038" eaLnBrk="0" hangingPunct="0">
              <a:defRPr sz="1200" b="1">
                <a:latin typeface="Arial" panose="020B0604020202020204" pitchFamily="34" charset="0"/>
              </a:defRPr>
            </a:lvl1pPr>
          </a:lstStyle>
          <a:p>
            <a:endParaRPr lang="en-US" altLang="en-US"/>
          </a:p>
        </p:txBody>
      </p:sp>
      <p:sp>
        <p:nvSpPr>
          <p:cNvPr id="2051" name="Rectangle 3">
            <a:extLst>
              <a:ext uri="{FF2B5EF4-FFF2-40B4-BE49-F238E27FC236}">
                <a16:creationId xmlns:a16="http://schemas.microsoft.com/office/drawing/2014/main" id="{6A5931A3-82AD-42FE-97B0-745531B6619E}"/>
              </a:ext>
            </a:extLst>
          </p:cNvPr>
          <p:cNvSpPr>
            <a:spLocks noGrp="1" noChangeArrowheads="1"/>
          </p:cNvSpPr>
          <p:nvPr>
            <p:ph type="dt" idx="1"/>
          </p:nvPr>
        </p:nvSpPr>
        <p:spPr bwMode="auto">
          <a:xfrm>
            <a:off x="5351463" y="0"/>
            <a:ext cx="1317625" cy="274638"/>
          </a:xfrm>
          <a:prstGeom prst="rect">
            <a:avLst/>
          </a:prstGeom>
          <a:noFill/>
          <a:ln w="9525">
            <a:noFill/>
            <a:miter lim="800000"/>
            <a:headEnd/>
            <a:tailEnd/>
          </a:ln>
          <a:effectLst/>
        </p:spPr>
        <p:txBody>
          <a:bodyPr vert="horz" wrap="none" lIns="92063" tIns="46032" rIns="92063" bIns="46032" numCol="1" anchor="t" anchorCtr="0" compatLnSpc="1">
            <a:prstTxWarp prst="textNoShape">
              <a:avLst/>
            </a:prstTxWarp>
            <a:spAutoFit/>
          </a:bodyPr>
          <a:lstStyle>
            <a:lvl1pPr algn="r" defTabSz="935038" eaLnBrk="0" hangingPunct="0">
              <a:defRPr sz="1200" b="1">
                <a:latin typeface="Arial" panose="020B0604020202020204" pitchFamily="34" charset="0"/>
              </a:defRPr>
            </a:lvl1pPr>
          </a:lstStyle>
          <a:p>
            <a:endParaRPr lang="en-US" altLang="en-US"/>
          </a:p>
        </p:txBody>
      </p:sp>
      <p:sp>
        <p:nvSpPr>
          <p:cNvPr id="14340" name="Rectangle 4">
            <a:extLst>
              <a:ext uri="{FF2B5EF4-FFF2-40B4-BE49-F238E27FC236}">
                <a16:creationId xmlns:a16="http://schemas.microsoft.com/office/drawing/2014/main" id="{7D440872-F451-42FF-AC8D-C2813872ED75}"/>
              </a:ext>
            </a:extLst>
          </p:cNvPr>
          <p:cNvSpPr>
            <a:spLocks noChangeArrowheads="1" noTextEdit="1"/>
          </p:cNvSpPr>
          <p:nvPr>
            <p:ph type="sldImg" idx="2"/>
          </p:nvPr>
        </p:nvSpPr>
        <p:spPr bwMode="auto">
          <a:xfrm>
            <a:off x="649288" y="744538"/>
            <a:ext cx="5376862" cy="3722687"/>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a16="http://schemas.microsoft.com/office/drawing/2014/main" id="{37779795-226B-46C2-A445-569BB0D157B3}"/>
              </a:ext>
            </a:extLst>
          </p:cNvPr>
          <p:cNvSpPr>
            <a:spLocks noGrp="1" noChangeArrowheads="1"/>
          </p:cNvSpPr>
          <p:nvPr>
            <p:ph type="body" sz="quarter" idx="3"/>
          </p:nvPr>
        </p:nvSpPr>
        <p:spPr bwMode="auto">
          <a:xfrm>
            <a:off x="887413" y="4716463"/>
            <a:ext cx="4545012" cy="1227137"/>
          </a:xfrm>
          <a:prstGeom prst="rect">
            <a:avLst/>
          </a:prstGeom>
          <a:noFill/>
          <a:ln w="9525">
            <a:noFill/>
            <a:miter lim="800000"/>
            <a:headEnd/>
            <a:tailEnd/>
          </a:ln>
          <a:effectLst/>
        </p:spPr>
        <p:txBody>
          <a:bodyPr vert="horz" wrap="none" lIns="92063" tIns="46032" rIns="92063" bIns="46032" numCol="1" anchor="t" anchorCtr="0" compatLnSpc="1">
            <a:prstTxWarp prst="textNoShape">
              <a:avLst/>
            </a:prstTxWarp>
            <a:spAutoFit/>
          </a:bodyPr>
          <a:lstStyle/>
          <a:p>
            <a:pPr lvl="0"/>
            <a:r>
              <a:rPr lang="en-US" altLang="en-US"/>
              <a:t>Klicken Sie, um die Textformatierung des Masters zu bearbeiten.</a:t>
            </a:r>
          </a:p>
          <a:p>
            <a:pPr lvl="1"/>
            <a:r>
              <a:rPr lang="en-US" altLang="en-US"/>
              <a:t>Zweite Ebene</a:t>
            </a:r>
          </a:p>
          <a:p>
            <a:pPr lvl="2"/>
            <a:r>
              <a:rPr lang="en-US" altLang="en-US"/>
              <a:t>Dritte Ebene</a:t>
            </a:r>
          </a:p>
          <a:p>
            <a:pPr lvl="3"/>
            <a:r>
              <a:rPr lang="en-US" altLang="en-US"/>
              <a:t>Vierte Ebene</a:t>
            </a:r>
          </a:p>
          <a:p>
            <a:pPr lvl="4"/>
            <a:r>
              <a:rPr lang="en-US" altLang="en-US"/>
              <a:t>Fünfte Ebene</a:t>
            </a:r>
          </a:p>
        </p:txBody>
      </p:sp>
      <p:sp>
        <p:nvSpPr>
          <p:cNvPr id="2054" name="Rectangle 6">
            <a:extLst>
              <a:ext uri="{FF2B5EF4-FFF2-40B4-BE49-F238E27FC236}">
                <a16:creationId xmlns:a16="http://schemas.microsoft.com/office/drawing/2014/main" id="{FFA35B1E-C25D-49E9-A2D8-6458C7DD1722}"/>
              </a:ext>
            </a:extLst>
          </p:cNvPr>
          <p:cNvSpPr>
            <a:spLocks noGrp="1" noChangeArrowheads="1"/>
          </p:cNvSpPr>
          <p:nvPr>
            <p:ph type="ftr" sz="quarter" idx="4"/>
          </p:nvPr>
        </p:nvSpPr>
        <p:spPr bwMode="auto">
          <a:xfrm>
            <a:off x="0" y="9650413"/>
            <a:ext cx="896938" cy="274637"/>
          </a:xfrm>
          <a:prstGeom prst="rect">
            <a:avLst/>
          </a:prstGeom>
          <a:noFill/>
          <a:ln w="9525">
            <a:noFill/>
            <a:miter lim="800000"/>
            <a:headEnd/>
            <a:tailEnd/>
          </a:ln>
          <a:effectLst/>
        </p:spPr>
        <p:txBody>
          <a:bodyPr vert="horz" wrap="none" lIns="92063" tIns="46032" rIns="92063" bIns="46032" numCol="1" anchor="b" anchorCtr="0" compatLnSpc="1">
            <a:prstTxWarp prst="textNoShape">
              <a:avLst/>
            </a:prstTxWarp>
            <a:spAutoFit/>
          </a:bodyPr>
          <a:lstStyle>
            <a:lvl1pPr algn="l" defTabSz="935038" eaLnBrk="0" hangingPunct="0">
              <a:defRPr sz="1200" b="1">
                <a:latin typeface="Arial" panose="020B0604020202020204" pitchFamily="34" charset="0"/>
              </a:defRPr>
            </a:lvl1pPr>
          </a:lstStyle>
          <a:p>
            <a:endParaRPr lang="en-US" altLang="en-US"/>
          </a:p>
        </p:txBody>
      </p:sp>
      <p:sp>
        <p:nvSpPr>
          <p:cNvPr id="2055" name="Rectangle 7">
            <a:extLst>
              <a:ext uri="{FF2B5EF4-FFF2-40B4-BE49-F238E27FC236}">
                <a16:creationId xmlns:a16="http://schemas.microsoft.com/office/drawing/2014/main" id="{1C842D4F-F9C9-4D11-AFF1-09A6941D77F8}"/>
              </a:ext>
            </a:extLst>
          </p:cNvPr>
          <p:cNvSpPr>
            <a:spLocks noGrp="1" noChangeArrowheads="1"/>
          </p:cNvSpPr>
          <p:nvPr>
            <p:ph type="sldNum" sz="quarter" idx="5"/>
          </p:nvPr>
        </p:nvSpPr>
        <p:spPr bwMode="auto">
          <a:xfrm>
            <a:off x="6172200" y="9650413"/>
            <a:ext cx="496888" cy="274637"/>
          </a:xfrm>
          <a:prstGeom prst="rect">
            <a:avLst/>
          </a:prstGeom>
          <a:noFill/>
          <a:ln w="9525">
            <a:noFill/>
            <a:miter lim="800000"/>
            <a:headEnd/>
            <a:tailEnd/>
          </a:ln>
          <a:effectLst/>
        </p:spPr>
        <p:txBody>
          <a:bodyPr vert="horz" wrap="none" lIns="92063" tIns="46032" rIns="92063" bIns="46032" numCol="1" anchor="b" anchorCtr="0" compatLnSpc="1">
            <a:prstTxWarp prst="textNoShape">
              <a:avLst/>
            </a:prstTxWarp>
            <a:spAutoFit/>
          </a:bodyPr>
          <a:lstStyle>
            <a:lvl1pPr algn="r" defTabSz="935038" eaLnBrk="0" hangingPunct="0">
              <a:defRPr sz="1200" b="1">
                <a:latin typeface="Arial" panose="020B0604020202020204" pitchFamily="34" charset="0"/>
              </a:defRPr>
            </a:lvl1pPr>
          </a:lstStyle>
          <a:p>
            <a:fld id="{3489A5B9-C0B5-428C-8FF7-C7F5ADC40E0C}" type="slidenum">
              <a:rPr lang="en-US" altLang="en-US"/>
              <a:pPr/>
              <a:t>‹Nr.›</a:t>
            </a:fld>
            <a:endParaRPr lang="en-US" altLang="en-US"/>
          </a:p>
        </p:txBody>
      </p:sp>
    </p:spTree>
  </p:cSld>
  <p:clrMap bg1="lt1" tx1="dk1" bg2="lt2" tx2="dk2" accent1="accent1" accent2="accent2" accent3="accent3" accent4="accent4" accent5="accent5" accent6="accent6" hlink="hlink" folHlink="folHlink"/>
  <p:notesStyle>
    <a:lvl1pPr algn="l" defTabSz="925513"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60375" algn="l" defTabSz="925513"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9163" algn="l" defTabSz="925513"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82713" algn="l" defTabSz="925513"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43088" algn="l" defTabSz="925513"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A0D9D67E-7BC0-4F08-AB90-7FB9DC98532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38"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935038"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fld id="{260433F2-503B-45B9-B2B5-746925197874}" type="slidenum">
              <a:rPr lang="en-US" altLang="en-US" sz="1200">
                <a:latin typeface="Arial" panose="020B0604020202020204" pitchFamily="34" charset="0"/>
              </a:rPr>
              <a:pPr/>
              <a:t>1</a:t>
            </a:fld>
            <a:endParaRPr lang="en-US" altLang="en-US" sz="1200">
              <a:latin typeface="Arial" panose="020B0604020202020204" pitchFamily="34" charset="0"/>
            </a:endParaRPr>
          </a:p>
        </p:txBody>
      </p:sp>
      <p:sp>
        <p:nvSpPr>
          <p:cNvPr id="16387" name="Rectangle 2">
            <a:extLst>
              <a:ext uri="{FF2B5EF4-FFF2-40B4-BE49-F238E27FC236}">
                <a16:creationId xmlns:a16="http://schemas.microsoft.com/office/drawing/2014/main" id="{234C2D6B-DDBB-4EBD-97A0-C4EDE93AE93C}"/>
              </a:ext>
            </a:extLst>
          </p:cNvPr>
          <p:cNvSpPr>
            <a:spLocks noChangeArrowheads="1" noTextEdit="1"/>
          </p:cNvSpPr>
          <p:nvPr>
            <p:ph type="sldImg"/>
          </p:nvPr>
        </p:nvSpPr>
        <p:spPr>
          <a:ln/>
        </p:spPr>
      </p:sp>
      <p:sp>
        <p:nvSpPr>
          <p:cNvPr id="16388" name="Rectangle 3">
            <a:extLst>
              <a:ext uri="{FF2B5EF4-FFF2-40B4-BE49-F238E27FC236}">
                <a16:creationId xmlns:a16="http://schemas.microsoft.com/office/drawing/2014/main" id="{ADC66FE5-7EF3-4FA9-9F55-6C268D4BAC56}"/>
              </a:ext>
            </a:extLst>
          </p:cNvPr>
          <p:cNvSpPr>
            <a:spLocks noGrp="1" noChangeArrowheads="1"/>
          </p:cNvSpPr>
          <p:nvPr>
            <p:ph type="body" idx="1"/>
          </p:nvPr>
        </p:nvSpPr>
        <p:spPr>
          <a:xfrm>
            <a:off x="887413" y="4716463"/>
            <a:ext cx="2911475" cy="274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de-DE" altLang="en-US">
                <a:latin typeface="Arial" panose="020B0604020202020204" pitchFamily="34" charset="0"/>
                <a:ea typeface="ＭＳ Ｐゴシック" panose="020B0600070205080204" pitchFamily="34" charset="-128"/>
              </a:rPr>
              <a:t>Anmeldung des Vortrags am 30.04.2009</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129E59BF-CBD1-4D1F-BC12-69CE2B5FF7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38"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935038"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fld id="{7DC257A0-9CAF-478D-91B7-C65778A58CE3}" type="slidenum">
              <a:rPr lang="en-US" altLang="en-US" sz="1200">
                <a:latin typeface="Arial" panose="020B0604020202020204" pitchFamily="34" charset="0"/>
              </a:rPr>
              <a:pPr/>
              <a:t>4</a:t>
            </a:fld>
            <a:endParaRPr lang="en-US" altLang="en-US" sz="1200">
              <a:latin typeface="Arial" panose="020B0604020202020204" pitchFamily="34" charset="0"/>
            </a:endParaRPr>
          </a:p>
        </p:txBody>
      </p:sp>
      <p:sp>
        <p:nvSpPr>
          <p:cNvPr id="20483" name="Rectangle 2">
            <a:extLst>
              <a:ext uri="{FF2B5EF4-FFF2-40B4-BE49-F238E27FC236}">
                <a16:creationId xmlns:a16="http://schemas.microsoft.com/office/drawing/2014/main" id="{DE58BAFC-0EF3-40D3-BECF-4FECD6D8532E}"/>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4098C507-0A4A-4C99-BD78-DFE9D3587334}"/>
              </a:ext>
            </a:extLst>
          </p:cNvPr>
          <p:cNvSpPr>
            <a:spLocks noGrp="1" noChangeArrowheads="1"/>
          </p:cNvSpPr>
          <p:nvPr>
            <p:ph type="body" idx="1"/>
          </p:nvPr>
        </p:nvSpPr>
        <p:spPr>
          <a:xfrm>
            <a:off x="887413" y="4716463"/>
            <a:ext cx="1874837" cy="2143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de-DE" altLang="en-US" sz="10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53C50097-1B30-4368-A975-961A710C6E6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38"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935038"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fld id="{EA59CD82-246B-4A90-8428-DDA161E3A997}" type="slidenum">
              <a:rPr lang="en-US" altLang="en-US" sz="1200">
                <a:latin typeface="Arial" panose="020B0604020202020204" pitchFamily="34" charset="0"/>
              </a:rPr>
              <a:pPr/>
              <a:t>6</a:t>
            </a:fld>
            <a:endParaRPr lang="en-US" altLang="en-US" sz="1200">
              <a:latin typeface="Arial" panose="020B0604020202020204" pitchFamily="34" charset="0"/>
            </a:endParaRPr>
          </a:p>
        </p:txBody>
      </p:sp>
      <p:sp>
        <p:nvSpPr>
          <p:cNvPr id="23555" name="Rectangle 2">
            <a:extLst>
              <a:ext uri="{FF2B5EF4-FFF2-40B4-BE49-F238E27FC236}">
                <a16:creationId xmlns:a16="http://schemas.microsoft.com/office/drawing/2014/main" id="{2988D992-8B5B-489A-BB80-EF07D51AC91F}"/>
              </a:ext>
            </a:extLst>
          </p:cNvPr>
          <p:cNvSpPr>
            <a:spLocks noChangeArrowheads="1" noTextEdit="1"/>
          </p:cNvSpPr>
          <p:nvPr>
            <p:ph type="sldImg"/>
          </p:nvPr>
        </p:nvSpPr>
        <p:spPr>
          <a:ln/>
        </p:spPr>
      </p:sp>
      <p:sp>
        <p:nvSpPr>
          <p:cNvPr id="23556" name="Rectangle 3">
            <a:extLst>
              <a:ext uri="{FF2B5EF4-FFF2-40B4-BE49-F238E27FC236}">
                <a16:creationId xmlns:a16="http://schemas.microsoft.com/office/drawing/2014/main" id="{B571583B-1231-4815-950D-A80FF8FB0A2A}"/>
              </a:ext>
            </a:extLst>
          </p:cNvPr>
          <p:cNvSpPr>
            <a:spLocks noGrp="1" noChangeArrowheads="1"/>
          </p:cNvSpPr>
          <p:nvPr>
            <p:ph type="body" idx="1"/>
          </p:nvPr>
        </p:nvSpPr>
        <p:spPr>
          <a:xfrm>
            <a:off x="887413" y="4716463"/>
            <a:ext cx="1874837" cy="2143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de-DE" altLang="en-US" sz="10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980D80DD-5FAD-411B-AC22-0EB8062EB3B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38"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935038"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fld id="{93F87AE3-93C9-4413-A964-17F94FE3BD3F}" type="slidenum">
              <a:rPr lang="en-US" altLang="en-US" sz="1200">
                <a:latin typeface="Arial" panose="020B0604020202020204" pitchFamily="34" charset="0"/>
              </a:rPr>
              <a:pPr/>
              <a:t>12</a:t>
            </a:fld>
            <a:endParaRPr lang="en-US" altLang="en-US" sz="1200">
              <a:latin typeface="Arial" panose="020B0604020202020204" pitchFamily="34" charset="0"/>
            </a:endParaRPr>
          </a:p>
        </p:txBody>
      </p:sp>
      <p:sp>
        <p:nvSpPr>
          <p:cNvPr id="30723" name="Text Box 2">
            <a:extLst>
              <a:ext uri="{FF2B5EF4-FFF2-40B4-BE49-F238E27FC236}">
                <a16:creationId xmlns:a16="http://schemas.microsoft.com/office/drawing/2014/main" id="{A76E6E07-65D1-4959-B65F-D7512EF99708}"/>
              </a:ext>
            </a:extLst>
          </p:cNvPr>
          <p:cNvSpPr txBox="1">
            <a:spLocks noChangeArrowheads="1"/>
          </p:cNvSpPr>
          <p:nvPr/>
        </p:nvSpPr>
        <p:spPr bwMode="auto">
          <a:xfrm>
            <a:off x="3778250" y="9428163"/>
            <a:ext cx="28892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354" tIns="45999" rIns="92354" bIns="45999" anchor="b"/>
          <a:lstStyle>
            <a:lvl1pPr defTabSz="444500" eaLnBrk="0" hangingPunct="0">
              <a:tabLst>
                <a:tab pos="0" algn="l"/>
                <a:tab pos="442913" algn="l"/>
                <a:tab pos="889000" algn="l"/>
                <a:tab pos="1333500" algn="l"/>
                <a:tab pos="1778000" algn="l"/>
                <a:tab pos="2224088" algn="l"/>
                <a:tab pos="2668588" algn="l"/>
                <a:tab pos="3113088" algn="l"/>
                <a:tab pos="3559175" algn="l"/>
                <a:tab pos="4003675" algn="l"/>
                <a:tab pos="4448175" algn="l"/>
                <a:tab pos="4892675" algn="l"/>
                <a:tab pos="5338763" algn="l"/>
                <a:tab pos="5783263" algn="l"/>
                <a:tab pos="6227763" algn="l"/>
                <a:tab pos="6673850" algn="l"/>
                <a:tab pos="7118350" algn="l"/>
                <a:tab pos="7562850" algn="l"/>
                <a:tab pos="8008938" algn="l"/>
                <a:tab pos="8453438" algn="l"/>
                <a:tab pos="8897938" algn="l"/>
              </a:tabLst>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444500" eaLnBrk="0" hangingPunct="0">
              <a:tabLst>
                <a:tab pos="0" algn="l"/>
                <a:tab pos="442913" algn="l"/>
                <a:tab pos="889000" algn="l"/>
                <a:tab pos="1333500" algn="l"/>
                <a:tab pos="1778000" algn="l"/>
                <a:tab pos="2224088" algn="l"/>
                <a:tab pos="2668588" algn="l"/>
                <a:tab pos="3113088" algn="l"/>
                <a:tab pos="3559175" algn="l"/>
                <a:tab pos="4003675" algn="l"/>
                <a:tab pos="4448175" algn="l"/>
                <a:tab pos="4892675" algn="l"/>
                <a:tab pos="5338763" algn="l"/>
                <a:tab pos="5783263" algn="l"/>
                <a:tab pos="6227763" algn="l"/>
                <a:tab pos="6673850" algn="l"/>
                <a:tab pos="7118350" algn="l"/>
                <a:tab pos="7562850" algn="l"/>
                <a:tab pos="8008938" algn="l"/>
                <a:tab pos="8453438" algn="l"/>
                <a:tab pos="8897938" algn="l"/>
              </a:tabLst>
              <a:defRPr sz="1000">
                <a:solidFill>
                  <a:schemeClr val="accent2"/>
                </a:solidFill>
                <a:latin typeface="Arial Narrow" panose="020B0606020202030204" pitchFamily="34" charset="0"/>
                <a:ea typeface="ＭＳ Ｐゴシック" panose="020B0600070205080204" pitchFamily="34" charset="-128"/>
              </a:defRPr>
            </a:lvl2pPr>
            <a:lvl3pPr eaLnBrk="0" hangingPunct="0">
              <a:tabLst>
                <a:tab pos="0" algn="l"/>
                <a:tab pos="442913" algn="l"/>
                <a:tab pos="889000" algn="l"/>
                <a:tab pos="1333500" algn="l"/>
                <a:tab pos="1778000" algn="l"/>
                <a:tab pos="2224088" algn="l"/>
                <a:tab pos="2668588" algn="l"/>
                <a:tab pos="3113088" algn="l"/>
                <a:tab pos="3559175" algn="l"/>
                <a:tab pos="4003675" algn="l"/>
                <a:tab pos="4448175" algn="l"/>
                <a:tab pos="4892675" algn="l"/>
                <a:tab pos="5338763" algn="l"/>
                <a:tab pos="5783263" algn="l"/>
                <a:tab pos="6227763" algn="l"/>
                <a:tab pos="6673850" algn="l"/>
                <a:tab pos="7118350" algn="l"/>
                <a:tab pos="7562850" algn="l"/>
                <a:tab pos="8008938" algn="l"/>
                <a:tab pos="8453438" algn="l"/>
                <a:tab pos="8897938" algn="l"/>
              </a:tabLst>
              <a:defRPr sz="1000">
                <a:solidFill>
                  <a:schemeClr val="accent2"/>
                </a:solidFill>
                <a:latin typeface="Arial Narrow" panose="020B0606020202030204" pitchFamily="34" charset="0"/>
                <a:ea typeface="ＭＳ Ｐゴシック" panose="020B0600070205080204" pitchFamily="34" charset="-128"/>
              </a:defRPr>
            </a:lvl3pPr>
            <a:lvl4pPr eaLnBrk="0" hangingPunct="0">
              <a:tabLst>
                <a:tab pos="0" algn="l"/>
                <a:tab pos="442913" algn="l"/>
                <a:tab pos="889000" algn="l"/>
                <a:tab pos="1333500" algn="l"/>
                <a:tab pos="1778000" algn="l"/>
                <a:tab pos="2224088" algn="l"/>
                <a:tab pos="2668588" algn="l"/>
                <a:tab pos="3113088" algn="l"/>
                <a:tab pos="3559175" algn="l"/>
                <a:tab pos="4003675" algn="l"/>
                <a:tab pos="4448175" algn="l"/>
                <a:tab pos="4892675" algn="l"/>
                <a:tab pos="5338763" algn="l"/>
                <a:tab pos="5783263" algn="l"/>
                <a:tab pos="6227763" algn="l"/>
                <a:tab pos="6673850" algn="l"/>
                <a:tab pos="7118350" algn="l"/>
                <a:tab pos="7562850" algn="l"/>
                <a:tab pos="8008938" algn="l"/>
                <a:tab pos="8453438" algn="l"/>
                <a:tab pos="8897938" algn="l"/>
              </a:tabLst>
              <a:defRPr sz="1000">
                <a:solidFill>
                  <a:schemeClr val="accent2"/>
                </a:solidFill>
                <a:latin typeface="Arial Narrow" panose="020B0606020202030204" pitchFamily="34" charset="0"/>
                <a:ea typeface="ＭＳ Ｐゴシック" panose="020B0600070205080204" pitchFamily="34" charset="-128"/>
              </a:defRPr>
            </a:lvl4pPr>
            <a:lvl5pPr eaLnBrk="0" hangingPunct="0">
              <a:tabLst>
                <a:tab pos="0" algn="l"/>
                <a:tab pos="442913" algn="l"/>
                <a:tab pos="889000" algn="l"/>
                <a:tab pos="1333500" algn="l"/>
                <a:tab pos="1778000" algn="l"/>
                <a:tab pos="2224088" algn="l"/>
                <a:tab pos="2668588" algn="l"/>
                <a:tab pos="3113088" algn="l"/>
                <a:tab pos="3559175" algn="l"/>
                <a:tab pos="4003675" algn="l"/>
                <a:tab pos="4448175" algn="l"/>
                <a:tab pos="4892675" algn="l"/>
                <a:tab pos="5338763" algn="l"/>
                <a:tab pos="5783263" algn="l"/>
                <a:tab pos="6227763" algn="l"/>
                <a:tab pos="6673850" algn="l"/>
                <a:tab pos="7118350" algn="l"/>
                <a:tab pos="7562850" algn="l"/>
                <a:tab pos="8008938" algn="l"/>
                <a:tab pos="8453438" algn="l"/>
                <a:tab pos="8897938" algn="l"/>
              </a:tabLst>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tabLst>
                <a:tab pos="0" algn="l"/>
                <a:tab pos="442913" algn="l"/>
                <a:tab pos="889000" algn="l"/>
                <a:tab pos="1333500" algn="l"/>
                <a:tab pos="1778000" algn="l"/>
                <a:tab pos="2224088" algn="l"/>
                <a:tab pos="2668588" algn="l"/>
                <a:tab pos="3113088" algn="l"/>
                <a:tab pos="3559175" algn="l"/>
                <a:tab pos="4003675" algn="l"/>
                <a:tab pos="4448175" algn="l"/>
                <a:tab pos="4892675" algn="l"/>
                <a:tab pos="5338763" algn="l"/>
                <a:tab pos="5783263" algn="l"/>
                <a:tab pos="6227763" algn="l"/>
                <a:tab pos="6673850" algn="l"/>
                <a:tab pos="7118350" algn="l"/>
                <a:tab pos="7562850" algn="l"/>
                <a:tab pos="8008938" algn="l"/>
                <a:tab pos="8453438" algn="l"/>
                <a:tab pos="8897938" algn="l"/>
              </a:tabLs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tabLst>
                <a:tab pos="0" algn="l"/>
                <a:tab pos="442913" algn="l"/>
                <a:tab pos="889000" algn="l"/>
                <a:tab pos="1333500" algn="l"/>
                <a:tab pos="1778000" algn="l"/>
                <a:tab pos="2224088" algn="l"/>
                <a:tab pos="2668588" algn="l"/>
                <a:tab pos="3113088" algn="l"/>
                <a:tab pos="3559175" algn="l"/>
                <a:tab pos="4003675" algn="l"/>
                <a:tab pos="4448175" algn="l"/>
                <a:tab pos="4892675" algn="l"/>
                <a:tab pos="5338763" algn="l"/>
                <a:tab pos="5783263" algn="l"/>
                <a:tab pos="6227763" algn="l"/>
                <a:tab pos="6673850" algn="l"/>
                <a:tab pos="7118350" algn="l"/>
                <a:tab pos="7562850" algn="l"/>
                <a:tab pos="8008938" algn="l"/>
                <a:tab pos="8453438" algn="l"/>
                <a:tab pos="8897938" algn="l"/>
              </a:tabLs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42913" algn="l"/>
                <a:tab pos="889000" algn="l"/>
                <a:tab pos="1333500" algn="l"/>
                <a:tab pos="1778000" algn="l"/>
                <a:tab pos="2224088" algn="l"/>
                <a:tab pos="2668588" algn="l"/>
                <a:tab pos="3113088" algn="l"/>
                <a:tab pos="3559175" algn="l"/>
                <a:tab pos="4003675" algn="l"/>
                <a:tab pos="4448175" algn="l"/>
                <a:tab pos="4892675" algn="l"/>
                <a:tab pos="5338763" algn="l"/>
                <a:tab pos="5783263" algn="l"/>
                <a:tab pos="6227763" algn="l"/>
                <a:tab pos="6673850" algn="l"/>
                <a:tab pos="7118350" algn="l"/>
                <a:tab pos="7562850" algn="l"/>
                <a:tab pos="8008938" algn="l"/>
                <a:tab pos="8453438" algn="l"/>
                <a:tab pos="8897938" algn="l"/>
              </a:tabLs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42913" algn="l"/>
                <a:tab pos="889000" algn="l"/>
                <a:tab pos="1333500" algn="l"/>
                <a:tab pos="1778000" algn="l"/>
                <a:tab pos="2224088" algn="l"/>
                <a:tab pos="2668588" algn="l"/>
                <a:tab pos="3113088" algn="l"/>
                <a:tab pos="3559175" algn="l"/>
                <a:tab pos="4003675" algn="l"/>
                <a:tab pos="4448175" algn="l"/>
                <a:tab pos="4892675" algn="l"/>
                <a:tab pos="5338763" algn="l"/>
                <a:tab pos="5783263" algn="l"/>
                <a:tab pos="6227763" algn="l"/>
                <a:tab pos="6673850" algn="l"/>
                <a:tab pos="7118350" algn="l"/>
                <a:tab pos="7562850" algn="l"/>
                <a:tab pos="8008938" algn="l"/>
                <a:tab pos="8453438" algn="l"/>
                <a:tab pos="8897938" algn="l"/>
              </a:tabLst>
              <a:defRPr sz="1000">
                <a:solidFill>
                  <a:schemeClr val="accent2"/>
                </a:solidFill>
                <a:latin typeface="Arial Narrow" panose="020B0606020202030204" pitchFamily="34" charset="0"/>
                <a:ea typeface="ＭＳ Ｐゴシック" panose="020B0600070205080204" pitchFamily="34" charset="-128"/>
              </a:defRPr>
            </a:lvl9pPr>
          </a:lstStyle>
          <a:p>
            <a:pPr algn="r" eaLnBrk="1" hangingPunct="1">
              <a:buClr>
                <a:srgbClr val="E09A44"/>
              </a:buClr>
              <a:buSzPct val="100000"/>
              <a:buFont typeface="Arial" panose="020B0604020202020204" pitchFamily="34" charset="0"/>
              <a:buNone/>
            </a:pPr>
            <a:fld id="{B29200EE-5D94-4CE1-944B-B68C17B9F353}" type="slidenum">
              <a:rPr lang="en-GB" altLang="en-US" sz="1300">
                <a:solidFill>
                  <a:srgbClr val="000000"/>
                </a:solidFill>
                <a:latin typeface="Arial" panose="020B0604020202020204" pitchFamily="34" charset="0"/>
                <a:cs typeface="Lucida Sans Unicode" panose="020B0602030504020204" pitchFamily="34" charset="0"/>
              </a:rPr>
              <a:pPr algn="r" eaLnBrk="1" hangingPunct="1">
                <a:buClr>
                  <a:srgbClr val="E09A44"/>
                </a:buClr>
                <a:buSzPct val="100000"/>
                <a:buFont typeface="Arial" panose="020B0604020202020204" pitchFamily="34" charset="0"/>
                <a:buNone/>
              </a:pPr>
              <a:t>12</a:t>
            </a:fld>
            <a:endParaRPr lang="en-GB" altLang="en-US" sz="1300">
              <a:solidFill>
                <a:srgbClr val="000000"/>
              </a:solidFill>
              <a:latin typeface="Arial" panose="020B0604020202020204" pitchFamily="34" charset="0"/>
              <a:cs typeface="Lucida Sans Unicode" panose="020B0602030504020204" pitchFamily="34" charset="0"/>
            </a:endParaRPr>
          </a:p>
        </p:txBody>
      </p:sp>
      <p:sp>
        <p:nvSpPr>
          <p:cNvPr id="30724" name="Text Box 3">
            <a:extLst>
              <a:ext uri="{FF2B5EF4-FFF2-40B4-BE49-F238E27FC236}">
                <a16:creationId xmlns:a16="http://schemas.microsoft.com/office/drawing/2014/main" id="{ACF3B829-974D-4DCE-9111-76A5CD5291B2}"/>
              </a:ext>
            </a:extLst>
          </p:cNvPr>
          <p:cNvSpPr txBox="1">
            <a:spLocks noChangeArrowheads="1"/>
          </p:cNvSpPr>
          <p:nvPr/>
        </p:nvSpPr>
        <p:spPr bwMode="auto">
          <a:xfrm>
            <a:off x="236538" y="744538"/>
            <a:ext cx="5272087" cy="3722687"/>
          </a:xfrm>
          <a:prstGeom prst="rect">
            <a:avLst/>
          </a:prstGeom>
          <a:solidFill>
            <a:srgbClr val="FFFFFF"/>
          </a:solidFill>
          <a:ln w="9525">
            <a:solidFill>
              <a:srgbClr val="000000"/>
            </a:solidFill>
            <a:miter lim="800000"/>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30725" name="Text Box 4">
            <a:extLst>
              <a:ext uri="{FF2B5EF4-FFF2-40B4-BE49-F238E27FC236}">
                <a16:creationId xmlns:a16="http://schemas.microsoft.com/office/drawing/2014/main" id="{0CCF100C-0904-4EA4-8B93-903B31136FD8}"/>
              </a:ext>
            </a:extLst>
          </p:cNvPr>
          <p:cNvSpPr>
            <a:spLocks noChangeArrowheads="1"/>
          </p:cNvSpPr>
          <p:nvPr>
            <p:ph type="body"/>
          </p:nvPr>
        </p:nvSpPr>
        <p:spPr>
          <a:xfrm>
            <a:off x="373063" y="4714875"/>
            <a:ext cx="6038850" cy="44656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defTabSz="914400" eaLnBrk="1" hangingPunct="1"/>
            <a:endParaRPr lang="de-DE" altLang="en-US">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047C227F-6F69-41B6-B129-3B623BEB88E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38"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935038"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fld id="{78C0A643-D665-4E09-945B-8D31464FC996}" type="slidenum">
              <a:rPr lang="en-US" altLang="en-US" sz="1200">
                <a:latin typeface="Arial" panose="020B0604020202020204" pitchFamily="34" charset="0"/>
              </a:rPr>
              <a:pPr/>
              <a:t>13</a:t>
            </a:fld>
            <a:endParaRPr lang="en-US" altLang="en-US" sz="1200">
              <a:latin typeface="Arial" panose="020B0604020202020204" pitchFamily="34" charset="0"/>
            </a:endParaRPr>
          </a:p>
        </p:txBody>
      </p:sp>
      <p:sp>
        <p:nvSpPr>
          <p:cNvPr id="32771" name="Rectangle 2">
            <a:extLst>
              <a:ext uri="{FF2B5EF4-FFF2-40B4-BE49-F238E27FC236}">
                <a16:creationId xmlns:a16="http://schemas.microsoft.com/office/drawing/2014/main" id="{B9139A4B-5F70-46E7-ACF1-4A9A4D95DAA3}"/>
              </a:ext>
            </a:extLst>
          </p:cNvPr>
          <p:cNvSpPr>
            <a:spLocks noChangeArrowheads="1" noTextEdit="1"/>
          </p:cNvSpPr>
          <p:nvPr>
            <p:ph type="sldImg"/>
          </p:nvPr>
        </p:nvSpPr>
        <p:spPr>
          <a:ln/>
        </p:spPr>
      </p:sp>
      <p:sp>
        <p:nvSpPr>
          <p:cNvPr id="32772" name="Rectangle 3">
            <a:extLst>
              <a:ext uri="{FF2B5EF4-FFF2-40B4-BE49-F238E27FC236}">
                <a16:creationId xmlns:a16="http://schemas.microsoft.com/office/drawing/2014/main" id="{971BB293-D725-428C-B946-D6DAC4913D25}"/>
              </a:ext>
            </a:extLst>
          </p:cNvPr>
          <p:cNvSpPr>
            <a:spLocks noGrp="1" noChangeArrowheads="1"/>
          </p:cNvSpPr>
          <p:nvPr>
            <p:ph type="body" idx="1"/>
          </p:nvPr>
        </p:nvSpPr>
        <p:spPr>
          <a:xfrm>
            <a:off x="887413" y="4716463"/>
            <a:ext cx="1874837" cy="2143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de-DE" altLang="en-US" sz="1000">
              <a:latin typeface="Arial" panose="020B0604020202020204" pitchFamily="34" charset="0"/>
              <a:ea typeface="ＭＳ Ｐゴシック" panose="020B0600070205080204"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BF66A4B2-BD32-4B34-A334-870BB68662E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38"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935038"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fld id="{AC207741-F90C-4F2C-9FCC-C892DD536155}" type="slidenum">
              <a:rPr lang="en-US" altLang="en-US" sz="1200">
                <a:latin typeface="Arial" panose="020B0604020202020204" pitchFamily="34" charset="0"/>
              </a:rPr>
              <a:pPr/>
              <a:t>15</a:t>
            </a:fld>
            <a:endParaRPr lang="en-US" altLang="en-US" sz="1200">
              <a:latin typeface="Arial" panose="020B0604020202020204" pitchFamily="34" charset="0"/>
            </a:endParaRPr>
          </a:p>
        </p:txBody>
      </p:sp>
      <p:sp>
        <p:nvSpPr>
          <p:cNvPr id="35843" name="Rectangle 2">
            <a:extLst>
              <a:ext uri="{FF2B5EF4-FFF2-40B4-BE49-F238E27FC236}">
                <a16:creationId xmlns:a16="http://schemas.microsoft.com/office/drawing/2014/main" id="{E18EC27C-87D6-47B5-AF63-AD3E6931082C}"/>
              </a:ext>
            </a:extLst>
          </p:cNvPr>
          <p:cNvSpPr>
            <a:spLocks noChangeArrowheads="1" noTextEdit="1"/>
          </p:cNvSpPr>
          <p:nvPr>
            <p:ph type="sldImg"/>
          </p:nvPr>
        </p:nvSpPr>
        <p:spPr>
          <a:ln/>
        </p:spPr>
      </p:sp>
      <p:sp>
        <p:nvSpPr>
          <p:cNvPr id="35844" name="Rectangle 3">
            <a:extLst>
              <a:ext uri="{FF2B5EF4-FFF2-40B4-BE49-F238E27FC236}">
                <a16:creationId xmlns:a16="http://schemas.microsoft.com/office/drawing/2014/main" id="{B6F51324-7CF4-4B31-8EA4-634805494174}"/>
              </a:ext>
            </a:extLst>
          </p:cNvPr>
          <p:cNvSpPr>
            <a:spLocks noGrp="1" noChangeArrowheads="1"/>
          </p:cNvSpPr>
          <p:nvPr>
            <p:ph type="body" idx="1"/>
          </p:nvPr>
        </p:nvSpPr>
        <p:spPr>
          <a:xfrm>
            <a:off x="887413" y="4716463"/>
            <a:ext cx="835025" cy="274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de-DE" altLang="en-US">
                <a:latin typeface="Arial" panose="020B0604020202020204" pitchFamily="34" charset="0"/>
                <a:ea typeface="ＭＳ Ｐゴシック" panose="020B0600070205080204" pitchFamily="34" charset="-128"/>
              </a:rPr>
              <a:t>Alle Rev.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742950" y="2130425"/>
            <a:ext cx="8420100" cy="1470025"/>
          </a:xfrm>
        </p:spPr>
        <p:txBody>
          <a:bodyPr/>
          <a:lstStyle/>
          <a:p>
            <a:r>
              <a:rPr lang="de-DE"/>
              <a:t>Mastertitelformat bearbeiten</a:t>
            </a:r>
          </a:p>
        </p:txBody>
      </p:sp>
      <p:sp>
        <p:nvSpPr>
          <p:cNvPr id="3" name="Untertitel 2"/>
          <p:cNvSpPr>
            <a:spLocks noGrp="1"/>
          </p:cNvSpPr>
          <p:nvPr>
            <p:ph type="subTitle" idx="1"/>
          </p:nvPr>
        </p:nvSpPr>
        <p:spPr>
          <a:xfrm>
            <a:off x="1485900" y="3886200"/>
            <a:ext cx="69342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Master-Untertitelformat bearbeiten</a:t>
            </a:r>
          </a:p>
        </p:txBody>
      </p:sp>
    </p:spTree>
    <p:extLst>
      <p:ext uri="{BB962C8B-B14F-4D97-AF65-F5344CB8AC3E}">
        <p14:creationId xmlns:p14="http://schemas.microsoft.com/office/powerpoint/2010/main" val="1217780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a:xfrm>
            <a:off x="495300" y="1600200"/>
            <a:ext cx="8915400" cy="4525963"/>
          </a:xfrm>
          <a:prstGeom prst="rect">
            <a:avLst/>
          </a:prstGeo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4234844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359650" y="447675"/>
            <a:ext cx="2389188" cy="5678488"/>
          </a:xfrm>
        </p:spPr>
        <p:txBody>
          <a:bodyPr vert="eaVert"/>
          <a:lstStyle/>
          <a:p>
            <a:r>
              <a:rPr lang="de-DE"/>
              <a:t>Mastertitelformat bearbeiten</a:t>
            </a:r>
          </a:p>
        </p:txBody>
      </p:sp>
      <p:sp>
        <p:nvSpPr>
          <p:cNvPr id="3" name="Vertikaler Textplatzhalter 2"/>
          <p:cNvSpPr>
            <a:spLocks noGrp="1"/>
          </p:cNvSpPr>
          <p:nvPr>
            <p:ph type="body" orient="vert" idx="1"/>
          </p:nvPr>
        </p:nvSpPr>
        <p:spPr>
          <a:xfrm>
            <a:off x="190500" y="447675"/>
            <a:ext cx="7016750" cy="5678488"/>
          </a:xfrm>
          <a:prstGeom prst="rect">
            <a:avLst/>
          </a:prstGeo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075274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a:xfrm>
            <a:off x="495300" y="1600200"/>
            <a:ext cx="8915400" cy="4525963"/>
          </a:xfrm>
          <a:prstGeom prst="rect">
            <a:avLst/>
          </a:prstGeom>
        </p:spPr>
        <p:txBody>
          <a:bodyPr vert="horz"/>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742504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82638" y="4406900"/>
            <a:ext cx="8420100" cy="1362075"/>
          </a:xfrm>
        </p:spPr>
        <p:txBody>
          <a:bodyPr/>
          <a:lstStyle>
            <a:lvl1pPr algn="l">
              <a:defRPr sz="4000" b="1" cap="all"/>
            </a:lvl1pPr>
          </a:lstStyle>
          <a:p>
            <a:r>
              <a:rPr lang="de-DE"/>
              <a:t>Mastertitelformat bearbeiten</a:t>
            </a:r>
          </a:p>
        </p:txBody>
      </p:sp>
      <p:sp>
        <p:nvSpPr>
          <p:cNvPr id="3" name="Textplatzhalter 2"/>
          <p:cNvSpPr>
            <a:spLocks noGrp="1"/>
          </p:cNvSpPr>
          <p:nvPr>
            <p:ph type="body" idx="1"/>
          </p:nvPr>
        </p:nvSpPr>
        <p:spPr>
          <a:xfrm>
            <a:off x="782638" y="2906713"/>
            <a:ext cx="84201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Mastertextformat bearbeiten</a:t>
            </a:r>
          </a:p>
        </p:txBody>
      </p:sp>
    </p:spTree>
    <p:extLst>
      <p:ext uri="{BB962C8B-B14F-4D97-AF65-F5344CB8AC3E}">
        <p14:creationId xmlns:p14="http://schemas.microsoft.com/office/powerpoint/2010/main" val="1193638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495300" y="1600200"/>
            <a:ext cx="43815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5029200" y="1600200"/>
            <a:ext cx="43815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483817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95300" y="274638"/>
            <a:ext cx="8915400" cy="1143000"/>
          </a:xfrm>
        </p:spPr>
        <p:txBody>
          <a:bodyPr/>
          <a:lstStyle>
            <a:lvl1pPr>
              <a:defRPr/>
            </a:lvl1pPr>
          </a:lstStyle>
          <a:p>
            <a:r>
              <a:rPr lang="de-DE"/>
              <a:t>Mastertitelformat bearbeiten</a:t>
            </a:r>
          </a:p>
        </p:txBody>
      </p:sp>
      <p:sp>
        <p:nvSpPr>
          <p:cNvPr id="3" name="Textplatzhalter 2"/>
          <p:cNvSpPr>
            <a:spLocks noGrp="1"/>
          </p:cNvSpPr>
          <p:nvPr>
            <p:ph type="body" idx="1"/>
          </p:nvPr>
        </p:nvSpPr>
        <p:spPr>
          <a:xfrm>
            <a:off x="495300" y="1535113"/>
            <a:ext cx="437673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495300" y="2174875"/>
            <a:ext cx="437673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5032375" y="1535113"/>
            <a:ext cx="437832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5032375" y="2174875"/>
            <a:ext cx="437832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275557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3919470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370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95300" y="273050"/>
            <a:ext cx="3259138" cy="1162050"/>
          </a:xfrm>
        </p:spPr>
        <p:txBody>
          <a:bodyPr anchor="b"/>
          <a:lstStyle>
            <a:lvl1pPr algn="l">
              <a:defRPr sz="2000" b="1"/>
            </a:lvl1pPr>
          </a:lstStyle>
          <a:p>
            <a:r>
              <a:rPr lang="de-DE"/>
              <a:t>Mastertitelformat bearbeiten</a:t>
            </a:r>
          </a:p>
        </p:txBody>
      </p:sp>
      <p:sp>
        <p:nvSpPr>
          <p:cNvPr id="3" name="Inhaltsplatzhalter 2"/>
          <p:cNvSpPr>
            <a:spLocks noGrp="1"/>
          </p:cNvSpPr>
          <p:nvPr>
            <p:ph idx="1"/>
          </p:nvPr>
        </p:nvSpPr>
        <p:spPr>
          <a:xfrm>
            <a:off x="3873500" y="273050"/>
            <a:ext cx="553720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95300" y="1435100"/>
            <a:ext cx="3259138"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Tree>
    <p:extLst>
      <p:ext uri="{BB962C8B-B14F-4D97-AF65-F5344CB8AC3E}">
        <p14:creationId xmlns:p14="http://schemas.microsoft.com/office/powerpoint/2010/main" val="2711596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41513" y="4800600"/>
            <a:ext cx="5943600" cy="566738"/>
          </a:xfrm>
        </p:spPr>
        <p:txBody>
          <a:bodyPr anchor="b"/>
          <a:lstStyle>
            <a:lvl1pPr algn="l">
              <a:defRPr sz="2000" b="1"/>
            </a:lvl1pPr>
          </a:lstStyle>
          <a:p>
            <a:r>
              <a:rPr lang="de-DE"/>
              <a:t>Mastertitelformat bearbeiten</a:t>
            </a:r>
          </a:p>
        </p:txBody>
      </p:sp>
      <p:sp>
        <p:nvSpPr>
          <p:cNvPr id="3" name="Bildplatzhalter 2"/>
          <p:cNvSpPr>
            <a:spLocks noGrp="1"/>
          </p:cNvSpPr>
          <p:nvPr>
            <p:ph type="pic" idx="1"/>
          </p:nvPr>
        </p:nvSpPr>
        <p:spPr>
          <a:xfrm>
            <a:off x="1941513" y="612775"/>
            <a:ext cx="59436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941513" y="5367338"/>
            <a:ext cx="59436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Tree>
    <p:extLst>
      <p:ext uri="{BB962C8B-B14F-4D97-AF65-F5344CB8AC3E}">
        <p14:creationId xmlns:p14="http://schemas.microsoft.com/office/powerpoint/2010/main" val="2848576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5">
            <a:extLst>
              <a:ext uri="{FF2B5EF4-FFF2-40B4-BE49-F238E27FC236}">
                <a16:creationId xmlns:a16="http://schemas.microsoft.com/office/drawing/2014/main" id="{FE530D21-BF7A-47DA-83AE-8613806E1A58}"/>
              </a:ext>
            </a:extLst>
          </p:cNvPr>
          <p:cNvSpPr>
            <a:spLocks noGrp="1" noChangeArrowheads="1"/>
          </p:cNvSpPr>
          <p:nvPr>
            <p:ph type="title"/>
          </p:nvPr>
        </p:nvSpPr>
        <p:spPr bwMode="auto">
          <a:xfrm>
            <a:off x="190500" y="447675"/>
            <a:ext cx="9558338"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endParaRPr lang="de-DE" altLang="en-US"/>
          </a:p>
        </p:txBody>
      </p:sp>
      <p:sp>
        <p:nvSpPr>
          <p:cNvPr id="1047" name="Rectangle 23">
            <a:extLst>
              <a:ext uri="{FF2B5EF4-FFF2-40B4-BE49-F238E27FC236}">
                <a16:creationId xmlns:a16="http://schemas.microsoft.com/office/drawing/2014/main" id="{79AA4D2A-F30C-404D-8EAB-718716035658}"/>
              </a:ext>
            </a:extLst>
          </p:cNvPr>
          <p:cNvSpPr>
            <a:spLocks noChangeArrowheads="1"/>
          </p:cNvSpPr>
          <p:nvPr/>
        </p:nvSpPr>
        <p:spPr bwMode="auto">
          <a:xfrm>
            <a:off x="1889125" y="6664325"/>
            <a:ext cx="7842250" cy="136525"/>
          </a:xfrm>
          <a:prstGeom prst="rect">
            <a:avLst/>
          </a:prstGeom>
          <a:noFill/>
          <a:ln w="9525">
            <a:noFill/>
            <a:miter lim="800000"/>
            <a:headEnd/>
            <a:tailEnd/>
          </a:ln>
          <a:effectLst/>
        </p:spPr>
        <p:txBody>
          <a:bodyPr lIns="0" tIns="0" rIns="0" bIns="0">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r"/>
            <a:r>
              <a:rPr lang="de-DE" altLang="en-US" sz="900">
                <a:latin typeface="Arial" panose="020B0604020202020204" pitchFamily="34" charset="0"/>
              </a:rPr>
              <a:t>Seite:</a:t>
            </a:r>
            <a:r>
              <a:rPr lang="de-DE" altLang="en-US" sz="900">
                <a:solidFill>
                  <a:schemeClr val="tx1"/>
                </a:solidFill>
                <a:latin typeface="Arial" panose="020B0604020202020204" pitchFamily="34" charset="0"/>
              </a:rPr>
              <a:t> </a:t>
            </a:r>
            <a:fld id="{33166946-82C9-44CE-A97C-67F06813DDC7}" type="slidenum">
              <a:rPr lang="de-DE" altLang="en-US" sz="900">
                <a:solidFill>
                  <a:schemeClr val="tx1"/>
                </a:solidFill>
                <a:latin typeface="Arial" panose="020B0604020202020204" pitchFamily="34" charset="0"/>
              </a:rPr>
              <a:pPr algn="r"/>
              <a:t>‹Nr.›</a:t>
            </a:fld>
            <a:r>
              <a:rPr lang="de-DE" altLang="en-US" sz="900">
                <a:solidFill>
                  <a:schemeClr val="tx1"/>
                </a:solidFill>
                <a:latin typeface="Arial" panose="020B0604020202020204" pitchFamily="34" charset="0"/>
              </a:rPr>
              <a:t> </a:t>
            </a:r>
          </a:p>
        </p:txBody>
      </p:sp>
      <p:sp>
        <p:nvSpPr>
          <p:cNvPr id="1057" name="Rectangle 33">
            <a:extLst>
              <a:ext uri="{FF2B5EF4-FFF2-40B4-BE49-F238E27FC236}">
                <a16:creationId xmlns:a16="http://schemas.microsoft.com/office/drawing/2014/main" id="{B76DE7F1-7388-4172-BC1D-2C6E12AB7A91}"/>
              </a:ext>
            </a:extLst>
          </p:cNvPr>
          <p:cNvSpPr>
            <a:spLocks noChangeArrowheads="1"/>
          </p:cNvSpPr>
          <p:nvPr userDrawn="1"/>
        </p:nvSpPr>
        <p:spPr bwMode="auto">
          <a:xfrm>
            <a:off x="-92075" y="900113"/>
            <a:ext cx="10093325" cy="5703887"/>
          </a:xfrm>
          <a:prstGeom prst="rect">
            <a:avLst/>
          </a:prstGeom>
          <a:noFill/>
          <a:ln w="9525">
            <a:solidFill>
              <a:srgbClr val="808080"/>
            </a:solidFill>
            <a:miter lim="800000"/>
            <a:headEnd/>
            <a:tailEnd/>
          </a:ln>
          <a:effectLst/>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1074" name="Text Box 50">
            <a:extLst>
              <a:ext uri="{FF2B5EF4-FFF2-40B4-BE49-F238E27FC236}">
                <a16:creationId xmlns:a16="http://schemas.microsoft.com/office/drawing/2014/main" id="{1C7B618D-0898-453D-A14C-79B0D613723C}"/>
              </a:ext>
            </a:extLst>
          </p:cNvPr>
          <p:cNvSpPr txBox="1">
            <a:spLocks noChangeArrowheads="1"/>
          </p:cNvSpPr>
          <p:nvPr userDrawn="1"/>
        </p:nvSpPr>
        <p:spPr bwMode="auto">
          <a:xfrm>
            <a:off x="258763" y="6618288"/>
            <a:ext cx="9647237" cy="182562"/>
          </a:xfrm>
          <a:prstGeom prst="rect">
            <a:avLst/>
          </a:prstGeom>
          <a:noFill/>
          <a:ln w="12700">
            <a:noFill/>
            <a:prstDash val="dash"/>
            <a:miter lim="800000"/>
            <a:headEnd/>
            <a:tailEnd/>
          </a:ln>
          <a:effectLst/>
        </p:spPr>
        <p:txBody>
          <a:bodyPr lIns="0" tIns="0" rIns="0" bIns="0">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en-US" altLang="en-US" sz="1200" b="1">
                <a:solidFill>
                  <a:srgbClr val="1D287A"/>
                </a:solidFill>
                <a:latin typeface="Symbol" panose="05050102010706020507" pitchFamily="18" charset="2"/>
              </a:rPr>
              <a:t>ã</a:t>
            </a:r>
            <a:r>
              <a:rPr lang="en-US" altLang="en-US" b="1">
                <a:solidFill>
                  <a:srgbClr val="1D287A"/>
                </a:solidFill>
                <a:latin typeface="Arial" panose="020B0604020202020204" pitchFamily="34" charset="0"/>
              </a:rPr>
              <a:t>J.FES</a:t>
            </a:r>
            <a:r>
              <a:rPr lang="de-DE" altLang="en-US"/>
              <a:t> Dokument</a:t>
            </a:r>
            <a:r>
              <a:rPr lang="de-DE" altLang="en-US" sz="900">
                <a:solidFill>
                  <a:schemeClr val="tx1"/>
                </a:solidFill>
                <a:latin typeface="Arial" panose="020B0604020202020204" pitchFamily="34" charset="0"/>
              </a:rPr>
              <a:t>: [DatenExport-Vortrag_PLM-Benutzergruppe-Mai2009_Pforzheim</a:t>
            </a:r>
            <a:r>
              <a:rPr lang="de-DE" altLang="en-US" sz="900">
                <a:solidFill>
                  <a:schemeClr val="tx1"/>
                </a:solidFill>
              </a:rPr>
              <a:t>_JFES.ppt</a:t>
            </a:r>
            <a:r>
              <a:rPr lang="de-DE" altLang="en-US" sz="900">
                <a:solidFill>
                  <a:schemeClr val="tx1"/>
                </a:solidFill>
                <a:latin typeface="Arial" panose="020B0604020202020204" pitchFamily="34" charset="0"/>
              </a:rPr>
              <a:t>]  </a:t>
            </a:r>
            <a:r>
              <a:rPr lang="de-DE" altLang="en-US" sz="900">
                <a:solidFill>
                  <a:schemeClr val="tx1"/>
                </a:solidFill>
              </a:rPr>
              <a:t>(Josef Feuerstein) </a:t>
            </a:r>
            <a:r>
              <a:rPr lang="de-DE" altLang="en-US"/>
              <a:t>Stand vom: [12.05.2009]</a:t>
            </a:r>
            <a:r>
              <a:rPr lang="de-DE" altLang="en-US">
                <a:solidFill>
                  <a:schemeClr val="tx1"/>
                </a:solidFill>
              </a:rPr>
              <a:t> gedruckt am: </a:t>
            </a:r>
            <a:fld id="{B9C5BE57-DBA8-4A42-87C6-D4EF385A7903}" type="datetime1">
              <a:rPr lang="de-DE" altLang="en-US">
                <a:solidFill>
                  <a:schemeClr val="tx1"/>
                </a:solidFill>
              </a:rPr>
              <a:pPr algn="l" eaLnBrk="1" hangingPunct="1">
                <a:spcBef>
                  <a:spcPct val="50000"/>
                </a:spcBef>
              </a:pPr>
              <a:t>05.02.2018</a:t>
            </a:fld>
            <a:endParaRPr lang="de-DE" altLang="en-US">
              <a:solidFill>
                <a:schemeClr val="tx1"/>
              </a:solidFill>
            </a:endParaRPr>
          </a:p>
        </p:txBody>
      </p:sp>
      <p:sp>
        <p:nvSpPr>
          <p:cNvPr id="1076" name="Rectangle 52">
            <a:extLst>
              <a:ext uri="{FF2B5EF4-FFF2-40B4-BE49-F238E27FC236}">
                <a16:creationId xmlns:a16="http://schemas.microsoft.com/office/drawing/2014/main" id="{88407E5D-222C-45F1-96A7-B74F89FB008B}"/>
              </a:ext>
            </a:extLst>
          </p:cNvPr>
          <p:cNvSpPr>
            <a:spLocks noChangeArrowheads="1"/>
          </p:cNvSpPr>
          <p:nvPr userDrawn="1"/>
        </p:nvSpPr>
        <p:spPr bwMode="auto">
          <a:xfrm>
            <a:off x="117475" y="0"/>
            <a:ext cx="4953000" cy="214313"/>
          </a:xfrm>
          <a:prstGeom prst="rect">
            <a:avLst/>
          </a:prstGeom>
          <a:noFill/>
          <a:ln w="12700">
            <a:noFill/>
            <a:prstDash val="dash"/>
            <a:miter lim="800000"/>
            <a:headEnd/>
            <a:tailEnd/>
          </a:ln>
          <a:effec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a:spcBef>
                <a:spcPct val="50000"/>
              </a:spcBef>
            </a:pPr>
            <a:r>
              <a:rPr lang="de-DE" altLang="en-US" sz="800">
                <a:solidFill>
                  <a:schemeClr val="tx1"/>
                </a:solidFill>
                <a:cs typeface="Times New Roman" panose="02020603050405020304" pitchFamily="18" charset="0"/>
              </a:rPr>
              <a:t>Projekt: PLMJobManager</a:t>
            </a:r>
          </a:p>
        </p:txBody>
      </p:sp>
      <p:pic>
        <p:nvPicPr>
          <p:cNvPr id="1031" name="Picture 58" descr="JF-Vorlagen-Briefkopf-JobManager_V00">
            <a:extLst>
              <a:ext uri="{FF2B5EF4-FFF2-40B4-BE49-F238E27FC236}">
                <a16:creationId xmlns:a16="http://schemas.microsoft.com/office/drawing/2014/main" id="{877E98E3-A5AE-48E7-8EA1-F9E60E3B333D}"/>
              </a:ext>
            </a:extLst>
          </p:cNvPr>
          <p:cNvPicPr preferRelativeResize="0">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5200650" y="20638"/>
            <a:ext cx="466883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l" rtl="0" eaLnBrk="0" fontAlgn="base" hangingPunct="0">
        <a:lnSpc>
          <a:spcPts val="3500"/>
        </a:lnSpc>
        <a:spcBef>
          <a:spcPct val="0"/>
        </a:spcBef>
        <a:spcAft>
          <a:spcPct val="0"/>
        </a:spcAft>
        <a:defRPr b="1">
          <a:solidFill>
            <a:srgbClr val="1D287A"/>
          </a:solidFill>
          <a:latin typeface="+mj-lt"/>
          <a:ea typeface="ＭＳ Ｐゴシック" charset="-128"/>
          <a:cs typeface="ＭＳ Ｐゴシック" charset="-128"/>
        </a:defRPr>
      </a:lvl1pPr>
      <a:lvl2pPr algn="l" rtl="0" eaLnBrk="0" fontAlgn="base" hangingPunct="0">
        <a:lnSpc>
          <a:spcPts val="3500"/>
        </a:lnSpc>
        <a:spcBef>
          <a:spcPct val="0"/>
        </a:spcBef>
        <a:spcAft>
          <a:spcPct val="0"/>
        </a:spcAft>
        <a:defRPr b="1">
          <a:solidFill>
            <a:srgbClr val="1D287A"/>
          </a:solidFill>
          <a:latin typeface="Arial" charset="0"/>
          <a:ea typeface="ＭＳ Ｐゴシック" charset="-128"/>
          <a:cs typeface="ＭＳ Ｐゴシック" charset="-128"/>
        </a:defRPr>
      </a:lvl2pPr>
      <a:lvl3pPr algn="l" rtl="0" eaLnBrk="0" fontAlgn="base" hangingPunct="0">
        <a:lnSpc>
          <a:spcPts val="3500"/>
        </a:lnSpc>
        <a:spcBef>
          <a:spcPct val="0"/>
        </a:spcBef>
        <a:spcAft>
          <a:spcPct val="0"/>
        </a:spcAft>
        <a:defRPr b="1">
          <a:solidFill>
            <a:srgbClr val="1D287A"/>
          </a:solidFill>
          <a:latin typeface="Arial" charset="0"/>
          <a:ea typeface="ＭＳ Ｐゴシック" charset="-128"/>
          <a:cs typeface="ＭＳ Ｐゴシック" charset="-128"/>
        </a:defRPr>
      </a:lvl3pPr>
      <a:lvl4pPr algn="l" rtl="0" eaLnBrk="0" fontAlgn="base" hangingPunct="0">
        <a:lnSpc>
          <a:spcPts val="3500"/>
        </a:lnSpc>
        <a:spcBef>
          <a:spcPct val="0"/>
        </a:spcBef>
        <a:spcAft>
          <a:spcPct val="0"/>
        </a:spcAft>
        <a:defRPr b="1">
          <a:solidFill>
            <a:srgbClr val="1D287A"/>
          </a:solidFill>
          <a:latin typeface="Arial" charset="0"/>
          <a:ea typeface="ＭＳ Ｐゴシック" charset="-128"/>
          <a:cs typeface="ＭＳ Ｐゴシック" charset="-128"/>
        </a:defRPr>
      </a:lvl4pPr>
      <a:lvl5pPr algn="l" rtl="0" eaLnBrk="0" fontAlgn="base" hangingPunct="0">
        <a:lnSpc>
          <a:spcPts val="3500"/>
        </a:lnSpc>
        <a:spcBef>
          <a:spcPct val="0"/>
        </a:spcBef>
        <a:spcAft>
          <a:spcPct val="0"/>
        </a:spcAft>
        <a:defRPr b="1">
          <a:solidFill>
            <a:srgbClr val="1D287A"/>
          </a:solidFill>
          <a:latin typeface="Arial" charset="0"/>
          <a:ea typeface="ＭＳ Ｐゴシック" charset="-128"/>
          <a:cs typeface="ＭＳ Ｐゴシック" charset="-128"/>
        </a:defRPr>
      </a:lvl5pPr>
      <a:lvl6pPr marL="457200" algn="l" rtl="0" fontAlgn="base">
        <a:lnSpc>
          <a:spcPts val="3500"/>
        </a:lnSpc>
        <a:spcBef>
          <a:spcPct val="0"/>
        </a:spcBef>
        <a:spcAft>
          <a:spcPct val="0"/>
        </a:spcAft>
        <a:defRPr b="1">
          <a:solidFill>
            <a:srgbClr val="1D287A"/>
          </a:solidFill>
          <a:latin typeface="Arial" charset="0"/>
        </a:defRPr>
      </a:lvl6pPr>
      <a:lvl7pPr marL="914400" algn="l" rtl="0" fontAlgn="base">
        <a:lnSpc>
          <a:spcPts val="3500"/>
        </a:lnSpc>
        <a:spcBef>
          <a:spcPct val="0"/>
        </a:spcBef>
        <a:spcAft>
          <a:spcPct val="0"/>
        </a:spcAft>
        <a:defRPr b="1">
          <a:solidFill>
            <a:srgbClr val="1D287A"/>
          </a:solidFill>
          <a:latin typeface="Arial" charset="0"/>
        </a:defRPr>
      </a:lvl7pPr>
      <a:lvl8pPr marL="1371600" algn="l" rtl="0" fontAlgn="base">
        <a:lnSpc>
          <a:spcPts val="3500"/>
        </a:lnSpc>
        <a:spcBef>
          <a:spcPct val="0"/>
        </a:spcBef>
        <a:spcAft>
          <a:spcPct val="0"/>
        </a:spcAft>
        <a:defRPr b="1">
          <a:solidFill>
            <a:srgbClr val="1D287A"/>
          </a:solidFill>
          <a:latin typeface="Arial" charset="0"/>
        </a:defRPr>
      </a:lvl8pPr>
      <a:lvl9pPr marL="1828800" algn="l" rtl="0" fontAlgn="base">
        <a:lnSpc>
          <a:spcPts val="3500"/>
        </a:lnSpc>
        <a:spcBef>
          <a:spcPct val="0"/>
        </a:spcBef>
        <a:spcAft>
          <a:spcPct val="0"/>
        </a:spcAft>
        <a:defRPr b="1">
          <a:solidFill>
            <a:srgbClr val="1D287A"/>
          </a:solidFill>
          <a:latin typeface="Arial" charset="0"/>
        </a:defRPr>
      </a:lvl9pPr>
    </p:titleStyle>
    <p:bodyStyle>
      <a:lvl1pPr marL="190500" indent="-190500" algn="l" rtl="0" eaLnBrk="0" fontAlgn="base" hangingPunct="0">
        <a:spcBef>
          <a:spcPct val="20000"/>
        </a:spcBef>
        <a:spcAft>
          <a:spcPct val="0"/>
        </a:spcAft>
        <a:buChar char="•"/>
        <a:defRPr sz="1600" b="1">
          <a:solidFill>
            <a:schemeClr val="tx1"/>
          </a:solidFill>
          <a:latin typeface="+mn-lt"/>
          <a:ea typeface="ＭＳ Ｐゴシック" charset="-128"/>
          <a:cs typeface="ＭＳ Ｐゴシック" charset="-128"/>
        </a:defRPr>
      </a:lvl1pPr>
      <a:lvl2pPr marL="571500" indent="-190500" algn="l" rtl="0" eaLnBrk="0" fontAlgn="base" hangingPunct="0">
        <a:spcBef>
          <a:spcPct val="20000"/>
        </a:spcBef>
        <a:spcAft>
          <a:spcPct val="0"/>
        </a:spcAft>
        <a:buChar char="–"/>
        <a:defRPr sz="1400" b="1">
          <a:solidFill>
            <a:schemeClr val="tx1"/>
          </a:solidFill>
          <a:latin typeface="+mn-lt"/>
          <a:ea typeface="ＭＳ Ｐゴシック" charset="-128"/>
        </a:defRPr>
      </a:lvl2pPr>
      <a:lvl3pPr marL="952500" indent="-190500" algn="l" rtl="0" eaLnBrk="0" fontAlgn="base" hangingPunct="0">
        <a:spcBef>
          <a:spcPct val="20000"/>
        </a:spcBef>
        <a:spcAft>
          <a:spcPct val="0"/>
        </a:spcAft>
        <a:buChar char="•"/>
        <a:defRPr sz="1200" b="1">
          <a:solidFill>
            <a:schemeClr val="tx1"/>
          </a:solidFill>
          <a:latin typeface="+mn-lt"/>
          <a:ea typeface="ＭＳ Ｐゴシック" charset="-128"/>
        </a:defRPr>
      </a:lvl3pPr>
      <a:lvl4pPr marL="1333500" indent="-190500" algn="l" rtl="0" eaLnBrk="0" fontAlgn="base" hangingPunct="0">
        <a:spcBef>
          <a:spcPct val="20000"/>
        </a:spcBef>
        <a:spcAft>
          <a:spcPct val="0"/>
        </a:spcAft>
        <a:buChar char="–"/>
        <a:defRPr sz="1200">
          <a:solidFill>
            <a:schemeClr val="tx1"/>
          </a:solidFill>
          <a:latin typeface="+mn-lt"/>
          <a:ea typeface="ＭＳ Ｐゴシック" charset="-128"/>
        </a:defRPr>
      </a:lvl4pPr>
      <a:lvl5pPr marL="1714500" indent="-190500" algn="l" rtl="0" eaLnBrk="0" fontAlgn="base" hangingPunct="0">
        <a:spcBef>
          <a:spcPct val="20000"/>
        </a:spcBef>
        <a:spcAft>
          <a:spcPct val="0"/>
        </a:spcAft>
        <a:buChar char="»"/>
        <a:defRPr sz="1200">
          <a:solidFill>
            <a:schemeClr val="tx1"/>
          </a:solidFill>
          <a:latin typeface="+mn-lt"/>
          <a:ea typeface="ＭＳ Ｐゴシック" charset="-128"/>
        </a:defRPr>
      </a:lvl5pPr>
      <a:lvl6pPr marL="2171700" indent="-190500" algn="l" rtl="0" fontAlgn="base">
        <a:spcBef>
          <a:spcPct val="20000"/>
        </a:spcBef>
        <a:spcAft>
          <a:spcPct val="0"/>
        </a:spcAft>
        <a:buChar char="»"/>
        <a:defRPr sz="1200">
          <a:solidFill>
            <a:schemeClr val="tx1"/>
          </a:solidFill>
          <a:latin typeface="+mn-lt"/>
          <a:ea typeface="ＭＳ Ｐゴシック" charset="-128"/>
        </a:defRPr>
      </a:lvl6pPr>
      <a:lvl7pPr marL="2628900" indent="-190500" algn="l" rtl="0" fontAlgn="base">
        <a:spcBef>
          <a:spcPct val="20000"/>
        </a:spcBef>
        <a:spcAft>
          <a:spcPct val="0"/>
        </a:spcAft>
        <a:buChar char="»"/>
        <a:defRPr sz="1200">
          <a:solidFill>
            <a:schemeClr val="tx1"/>
          </a:solidFill>
          <a:latin typeface="+mn-lt"/>
          <a:ea typeface="ＭＳ Ｐゴシック" charset="-128"/>
        </a:defRPr>
      </a:lvl7pPr>
      <a:lvl8pPr marL="3086100" indent="-190500" algn="l" rtl="0" fontAlgn="base">
        <a:spcBef>
          <a:spcPct val="20000"/>
        </a:spcBef>
        <a:spcAft>
          <a:spcPct val="0"/>
        </a:spcAft>
        <a:buChar char="»"/>
        <a:defRPr sz="1200">
          <a:solidFill>
            <a:schemeClr val="tx1"/>
          </a:solidFill>
          <a:latin typeface="+mn-lt"/>
          <a:ea typeface="ＭＳ Ｐゴシック" charset="-128"/>
        </a:defRPr>
      </a:lvl8pPr>
      <a:lvl9pPr marL="3543300" indent="-190500" algn="l" rtl="0" fontAlgn="base">
        <a:spcBef>
          <a:spcPct val="20000"/>
        </a:spcBef>
        <a:spcAft>
          <a:spcPct val="0"/>
        </a:spcAft>
        <a:buChar char="»"/>
        <a:defRPr sz="1200">
          <a:solidFill>
            <a:schemeClr val="tx1"/>
          </a:solidFill>
          <a:latin typeface="+mn-lt"/>
          <a:ea typeface="ＭＳ Ｐゴシック" charset="-128"/>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www.plmjobmanager.com/" TargetMode="External"/><Relationship Id="rId4" Type="http://schemas.openxmlformats.org/officeDocument/2006/relationships/hyperlink" Target="mailto:Josef.Feuerstein@PLMJobManager.COM"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7.png"/><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21.png"/><Relationship Id="rId5" Type="http://schemas.openxmlformats.org/officeDocument/2006/relationships/image" Target="../media/image16.png"/><Relationship Id="rId10" Type="http://schemas.openxmlformats.org/officeDocument/2006/relationships/image" Target="../media/image20.png"/><Relationship Id="rId4" Type="http://schemas.openxmlformats.org/officeDocument/2006/relationships/oleObject" Target="../embeddings/oleObject1.bin"/><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4.xml"/><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6.png"/><Relationship Id="rId5" Type="http://schemas.openxmlformats.org/officeDocument/2006/relationships/oleObject" Target="../embeddings/oleObject4.bin"/><Relationship Id="rId10" Type="http://schemas.openxmlformats.org/officeDocument/2006/relationships/image" Target="../media/image19.png"/><Relationship Id="rId4" Type="http://schemas.openxmlformats.org/officeDocument/2006/relationships/image" Target="../media/image17.png"/><Relationship Id="rId9"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w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29.png"/><Relationship Id="rId5" Type="http://schemas.openxmlformats.org/officeDocument/2006/relationships/image" Target="../media/image25.png"/><Relationship Id="rId10" Type="http://schemas.openxmlformats.org/officeDocument/2006/relationships/image" Target="../media/image19.png"/><Relationship Id="rId4" Type="http://schemas.openxmlformats.org/officeDocument/2006/relationships/image" Target="../media/image24.png"/><Relationship Id="rId9"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27.wmf"/></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Christof.Keller@Simens.com" TargetMode="External"/><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jpe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slide" Target="slide4.xml"/><Relationship Id="rId7" Type="http://schemas.openxmlformats.org/officeDocument/2006/relationships/slide" Target="slide10.xml"/><Relationship Id="rId2" Type="http://schemas.openxmlformats.org/officeDocument/2006/relationships/slide" Target="slide3.xml"/><Relationship Id="rId1" Type="http://schemas.openxmlformats.org/officeDocument/2006/relationships/slideLayout" Target="../slideLayouts/slideLayout6.xml"/><Relationship Id="rId6" Type="http://schemas.openxmlformats.org/officeDocument/2006/relationships/slide" Target="slide9.xml"/><Relationship Id="rId5" Type="http://schemas.openxmlformats.org/officeDocument/2006/relationships/slide" Target="slide8.xml"/><Relationship Id="rId10" Type="http://schemas.openxmlformats.org/officeDocument/2006/relationships/slide" Target="slide19.xml"/><Relationship Id="rId4" Type="http://schemas.openxmlformats.org/officeDocument/2006/relationships/slide" Target="slide6.xml"/><Relationship Id="rId9" Type="http://schemas.openxmlformats.org/officeDocument/2006/relationships/slide" Target="slide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Josef.Feuerstein@PLMJobManager.COM"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www.plmjobmanager.com/"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362" name="Picture 128" descr="MyApplLogo">
            <a:extLst>
              <a:ext uri="{FF2B5EF4-FFF2-40B4-BE49-F238E27FC236}">
                <a16:creationId xmlns:a16="http://schemas.microsoft.com/office/drawing/2014/main" id="{8A7ACDEC-9181-499D-9035-91BD1233E9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3825" y="5272088"/>
            <a:ext cx="1766888"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113">
            <a:extLst>
              <a:ext uri="{FF2B5EF4-FFF2-40B4-BE49-F238E27FC236}">
                <a16:creationId xmlns:a16="http://schemas.microsoft.com/office/drawing/2014/main" id="{FE50C078-0DFF-4F42-A671-27B744E5EBD8}"/>
              </a:ext>
            </a:extLst>
          </p:cNvPr>
          <p:cNvSpPr>
            <a:spLocks noChangeArrowheads="1"/>
          </p:cNvSpPr>
          <p:nvPr/>
        </p:nvSpPr>
        <p:spPr bwMode="auto">
          <a:xfrm>
            <a:off x="1588" y="4919663"/>
            <a:ext cx="99060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a:r>
              <a:rPr lang="en-US" altLang="en-US" sz="1100">
                <a:solidFill>
                  <a:schemeClr val="tx1"/>
                </a:solidFill>
                <a:latin typeface="Arial" panose="020B0604020202020204" pitchFamily="34" charset="0"/>
                <a:cs typeface="Times New Roman" panose="02020603050405020304" pitchFamily="18" charset="0"/>
              </a:rPr>
              <a:t> </a:t>
            </a:r>
            <a:endParaRPr lang="en-US" altLang="en-US">
              <a:solidFill>
                <a:schemeClr val="tx1"/>
              </a:solidFill>
              <a:cs typeface="Times New Roman" panose="02020603050405020304" pitchFamily="18" charset="0"/>
            </a:endParaRPr>
          </a:p>
          <a:p>
            <a:pPr algn="l"/>
            <a:r>
              <a:rPr lang="en-US" altLang="en-US">
                <a:solidFill>
                  <a:schemeClr val="tx1"/>
                </a:solidFill>
                <a:latin typeface="Arial" panose="020B0604020202020204" pitchFamily="34" charset="0"/>
                <a:cs typeface="Times New Roman" panose="02020603050405020304" pitchFamily="18" charset="0"/>
              </a:rPr>
              <a:t> </a:t>
            </a:r>
            <a:endParaRPr lang="en-US" altLang="en-US">
              <a:solidFill>
                <a:schemeClr val="tx1"/>
              </a:solidFill>
              <a:cs typeface="Times New Roman" panose="02020603050405020304" pitchFamily="18" charset="0"/>
            </a:endParaRPr>
          </a:p>
          <a:p>
            <a:pPr algn="l"/>
            <a:endParaRPr lang="en-US" altLang="en-US" sz="2400">
              <a:solidFill>
                <a:schemeClr val="tx1"/>
              </a:solidFill>
              <a:latin typeface="Arial" panose="020B0604020202020204" pitchFamily="34" charset="0"/>
            </a:endParaRPr>
          </a:p>
        </p:txBody>
      </p:sp>
      <p:sp>
        <p:nvSpPr>
          <p:cNvPr id="15364" name="Rectangle 118">
            <a:extLst>
              <a:ext uri="{FF2B5EF4-FFF2-40B4-BE49-F238E27FC236}">
                <a16:creationId xmlns:a16="http://schemas.microsoft.com/office/drawing/2014/main" id="{3E1568FB-26E3-474B-9A5F-4FDFB369BF87}"/>
              </a:ext>
            </a:extLst>
          </p:cNvPr>
          <p:cNvSpPr>
            <a:spLocks noChangeArrowheads="1"/>
          </p:cNvSpPr>
          <p:nvPr/>
        </p:nvSpPr>
        <p:spPr bwMode="auto">
          <a:xfrm>
            <a:off x="2503488" y="1455738"/>
            <a:ext cx="6981825" cy="467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85" tIns="0" rIns="95785" bIns="0">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1800">
                <a:solidFill>
                  <a:srgbClr val="1D287A"/>
                </a:solidFill>
                <a:latin typeface="Arial" panose="020B0604020202020204" pitchFamily="34" charset="0"/>
              </a:rPr>
              <a:t>Automatischer Datenexport am Beispiel NX &amp; Teamcenter</a:t>
            </a:r>
            <a:br>
              <a:rPr lang="de-DE" altLang="en-US" sz="1600">
                <a:solidFill>
                  <a:srgbClr val="1D287A"/>
                </a:solidFill>
                <a:latin typeface="Arial" panose="020B0604020202020204" pitchFamily="34" charset="0"/>
              </a:rPr>
            </a:br>
            <a:br>
              <a:rPr lang="de-DE" altLang="en-US" sz="1600">
                <a:solidFill>
                  <a:srgbClr val="1D287A"/>
                </a:solidFill>
                <a:latin typeface="Arial" panose="020B0604020202020204" pitchFamily="34" charset="0"/>
              </a:rPr>
            </a:br>
            <a:r>
              <a:rPr lang="de-DE" altLang="en-US" sz="1600">
                <a:solidFill>
                  <a:srgbClr val="1D287A"/>
                </a:solidFill>
                <a:latin typeface="Arial" panose="020B0604020202020204" pitchFamily="34" charset="0"/>
              </a:rPr>
              <a:t>Summery:</a:t>
            </a:r>
            <a:br>
              <a:rPr lang="de-DE" altLang="en-US" sz="1600">
                <a:solidFill>
                  <a:srgbClr val="1D287A"/>
                </a:solidFill>
                <a:latin typeface="Arial" panose="020B0604020202020204" pitchFamily="34" charset="0"/>
              </a:rPr>
            </a:br>
            <a:r>
              <a:rPr lang="de-DE" altLang="en-US" sz="1600">
                <a:solidFill>
                  <a:srgbClr val="1D287A"/>
                </a:solidFill>
                <a:latin typeface="Arial" panose="020B0604020202020204" pitchFamily="34" charset="0"/>
              </a:rPr>
              <a:t>Kunden und Partner benötigen häufig Daten in unterschiedlichen Ausgabeformaten (z.B. Step, JT, Parasolid, IGES, DWG/DXF).  Dieser Vortrag soll aufzeigen wie mit Hilfe von Scripten und dem PLMJobManager der Datenexport standardisiert, organisiert und damit automatisiert werden kann. Beispielhaft wird dieses im Teamcenter und NX Umfeld aufgezeigt.</a:t>
            </a:r>
            <a:br>
              <a:rPr lang="de-DE" altLang="en-US" sz="1600">
                <a:solidFill>
                  <a:srgbClr val="1D287A"/>
                </a:solidFill>
                <a:latin typeface="Arial" panose="020B0604020202020204" pitchFamily="34" charset="0"/>
              </a:rPr>
            </a:br>
            <a:br>
              <a:rPr lang="de-DE" altLang="en-US" sz="1600">
                <a:solidFill>
                  <a:srgbClr val="1D287A"/>
                </a:solidFill>
                <a:latin typeface="Arial" panose="020B0604020202020204" pitchFamily="34" charset="0"/>
              </a:rPr>
            </a:br>
            <a:r>
              <a:rPr lang="de-DE" altLang="en-US" sz="1600">
                <a:solidFill>
                  <a:srgbClr val="1D287A"/>
                </a:solidFill>
                <a:latin typeface="Arial" panose="020B0604020202020204" pitchFamily="34" charset="0"/>
              </a:rPr>
              <a:t>PLM Benutzergruppe:</a:t>
            </a:r>
            <a:br>
              <a:rPr lang="de-DE" altLang="en-US" sz="1600">
                <a:solidFill>
                  <a:srgbClr val="1D287A"/>
                </a:solidFill>
                <a:latin typeface="Arial" panose="020B0604020202020204" pitchFamily="34" charset="0"/>
              </a:rPr>
            </a:br>
            <a:r>
              <a:rPr lang="de-DE" altLang="en-US" sz="1600">
                <a:solidFill>
                  <a:srgbClr val="1D287A"/>
                </a:solidFill>
                <a:latin typeface="Arial" panose="020B0604020202020204" pitchFamily="34" charset="0"/>
              </a:rPr>
              <a:t>SIG Systemmanagement  Pforzheim 12.05.2009 </a:t>
            </a:r>
          </a:p>
          <a:p>
            <a:pPr algn="l" eaLnBrk="1" hangingPunct="1"/>
            <a:br>
              <a:rPr lang="de-DE" altLang="en-US" sz="1600">
                <a:solidFill>
                  <a:srgbClr val="1D287A"/>
                </a:solidFill>
                <a:latin typeface="Arial" panose="020B0604020202020204" pitchFamily="34" charset="0"/>
              </a:rPr>
            </a:br>
            <a:r>
              <a:rPr lang="de-DE" altLang="en-US" sz="1600">
                <a:solidFill>
                  <a:srgbClr val="1D287A"/>
                </a:solidFill>
                <a:latin typeface="Arial" panose="020B0604020202020204" pitchFamily="34" charset="0"/>
              </a:rPr>
              <a:t>Referent:</a:t>
            </a:r>
            <a:br>
              <a:rPr lang="de-DE" altLang="en-US" sz="1600">
                <a:solidFill>
                  <a:srgbClr val="1D287A"/>
                </a:solidFill>
                <a:latin typeface="Arial" panose="020B0604020202020204" pitchFamily="34" charset="0"/>
              </a:rPr>
            </a:br>
            <a:r>
              <a:rPr lang="de-DE" altLang="en-US" sz="1600">
                <a:solidFill>
                  <a:srgbClr val="1D287A"/>
                </a:solidFill>
                <a:latin typeface="Arial" panose="020B0604020202020204" pitchFamily="34" charset="0"/>
              </a:rPr>
              <a:t>Josef Feuerstein</a:t>
            </a:r>
            <a:br>
              <a:rPr lang="de-DE" altLang="en-US" sz="1600">
                <a:solidFill>
                  <a:srgbClr val="1D287A"/>
                </a:solidFill>
                <a:latin typeface="Arial" panose="020B0604020202020204" pitchFamily="34" charset="0"/>
              </a:rPr>
            </a:br>
            <a:r>
              <a:rPr lang="de-DE" altLang="en-US" sz="1600">
                <a:solidFill>
                  <a:srgbClr val="1D287A"/>
                </a:solidFill>
                <a:latin typeface="Arial" panose="020B0604020202020204" pitchFamily="34" charset="0"/>
              </a:rPr>
              <a:t>Dipl.Ing. J.Feuerstein, Hauptstr. 6, 36142 Tann</a:t>
            </a:r>
            <a:br>
              <a:rPr lang="de-DE" altLang="en-US" sz="1600">
                <a:solidFill>
                  <a:srgbClr val="1D287A"/>
                </a:solidFill>
                <a:latin typeface="Arial" panose="020B0604020202020204" pitchFamily="34" charset="0"/>
              </a:rPr>
            </a:br>
            <a:br>
              <a:rPr lang="de-DE" altLang="en-US" sz="1600">
                <a:solidFill>
                  <a:srgbClr val="1D287A"/>
                </a:solidFill>
                <a:latin typeface="Arial" panose="020B0604020202020204" pitchFamily="34" charset="0"/>
              </a:rPr>
            </a:br>
            <a:r>
              <a:rPr lang="de-DE" altLang="en-US" sz="1600">
                <a:solidFill>
                  <a:srgbClr val="1D287A"/>
                </a:solidFill>
                <a:latin typeface="Arial" panose="020B0604020202020204" pitchFamily="34" charset="0"/>
              </a:rPr>
              <a:t>E-Mail 	</a:t>
            </a:r>
            <a:r>
              <a:rPr lang="de-DE" altLang="en-US" sz="1600">
                <a:solidFill>
                  <a:srgbClr val="1D287A"/>
                </a:solidFill>
                <a:latin typeface="Arial" panose="020B0604020202020204" pitchFamily="34" charset="0"/>
                <a:hlinkClick r:id="rId4"/>
              </a:rPr>
              <a:t>Josef.Feuerstein@PLMJobManager.COM</a:t>
            </a:r>
            <a:br>
              <a:rPr lang="de-DE" altLang="en-US" sz="1600">
                <a:solidFill>
                  <a:srgbClr val="1D287A"/>
                </a:solidFill>
                <a:latin typeface="Arial" panose="020B0604020202020204" pitchFamily="34" charset="0"/>
              </a:rPr>
            </a:br>
            <a:r>
              <a:rPr lang="de-DE" altLang="en-US" sz="1600">
                <a:solidFill>
                  <a:srgbClr val="1D287A"/>
                </a:solidFill>
                <a:latin typeface="Arial" panose="020B0604020202020204" pitchFamily="34" charset="0"/>
              </a:rPr>
              <a:t>Internet:   </a:t>
            </a:r>
            <a:r>
              <a:rPr lang="de-DE" altLang="en-US" sz="1600">
                <a:solidFill>
                  <a:srgbClr val="1D287A"/>
                </a:solidFill>
                <a:latin typeface="Arial" panose="020B0604020202020204" pitchFamily="34" charset="0"/>
                <a:hlinkClick r:id="rId5"/>
              </a:rPr>
              <a:t>www.PLMJobManager.com</a:t>
            </a:r>
            <a:br>
              <a:rPr lang="de-DE" altLang="en-US" sz="1600">
                <a:solidFill>
                  <a:srgbClr val="1D287A"/>
                </a:solidFill>
                <a:latin typeface="Arial" panose="020B0604020202020204" pitchFamily="34" charset="0"/>
              </a:rPr>
            </a:br>
            <a:r>
              <a:rPr lang="de-DE" altLang="en-US" sz="1600">
                <a:solidFill>
                  <a:srgbClr val="1D287A"/>
                </a:solidFill>
                <a:latin typeface="Arial" panose="020B0604020202020204" pitchFamily="34" charset="0"/>
              </a:rPr>
              <a:t>Tel.: 	06682-97060</a:t>
            </a:r>
          </a:p>
        </p:txBody>
      </p:sp>
      <p:sp>
        <p:nvSpPr>
          <p:cNvPr id="15365" name="Rectangle 121">
            <a:extLst>
              <a:ext uri="{FF2B5EF4-FFF2-40B4-BE49-F238E27FC236}">
                <a16:creationId xmlns:a16="http://schemas.microsoft.com/office/drawing/2014/main" id="{DD1F76BA-3D70-43FA-B585-FB042B8D6ECF}"/>
              </a:ext>
            </a:extLst>
          </p:cNvPr>
          <p:cNvSpPr>
            <a:spLocks noGrp="1" noChangeArrowheads="1"/>
          </p:cNvSpPr>
          <p:nvPr>
            <p:ph type="title"/>
          </p:nvPr>
        </p:nvSpPr>
        <p:spPr>
          <a:xfrm>
            <a:off x="2590800" y="876300"/>
            <a:ext cx="1622425" cy="444500"/>
          </a:xfrm>
        </p:spPr>
        <p:txBody>
          <a:bodyPr/>
          <a:lstStyle/>
          <a:p>
            <a:pPr eaLnBrk="1" hangingPunct="1"/>
            <a:r>
              <a:rPr lang="de-DE" altLang="en-US" sz="2000" b="0">
                <a:ea typeface="ＭＳ Ｐゴシック" panose="020B0600070205080204" pitchFamily="34" charset="-128"/>
              </a:rPr>
              <a:t>Vortragstitel</a:t>
            </a:r>
          </a:p>
        </p:txBody>
      </p:sp>
      <p:pic>
        <p:nvPicPr>
          <p:cNvPr id="15366" name="Picture 132">
            <a:extLst>
              <a:ext uri="{FF2B5EF4-FFF2-40B4-BE49-F238E27FC236}">
                <a16:creationId xmlns:a16="http://schemas.microsoft.com/office/drawing/2014/main" id="{A420E2D9-194D-41A0-B51F-003538C5CF1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3038" y="906463"/>
            <a:ext cx="2139950" cy="453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4">
            <a:extLst>
              <a:ext uri="{FF2B5EF4-FFF2-40B4-BE49-F238E27FC236}">
                <a16:creationId xmlns:a16="http://schemas.microsoft.com/office/drawing/2014/main" id="{AAC6D858-4CD0-4D35-8B1C-6DB0EF728F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0675" y="5214938"/>
            <a:ext cx="3800475" cy="1312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
        <p:nvSpPr>
          <p:cNvPr id="27651" name="Rectangle 2">
            <a:extLst>
              <a:ext uri="{FF2B5EF4-FFF2-40B4-BE49-F238E27FC236}">
                <a16:creationId xmlns:a16="http://schemas.microsoft.com/office/drawing/2014/main" id="{4CA8095A-2E62-4F5A-BF75-C322DDE72DC1}"/>
              </a:ext>
            </a:extLst>
          </p:cNvPr>
          <p:cNvSpPr>
            <a:spLocks noGrp="1" noChangeArrowheads="1"/>
          </p:cNvSpPr>
          <p:nvPr>
            <p:ph type="title"/>
          </p:nvPr>
        </p:nvSpPr>
        <p:spPr/>
        <p:txBody>
          <a:bodyPr/>
          <a:lstStyle/>
          <a:p>
            <a:pPr eaLnBrk="1" hangingPunct="1"/>
            <a:r>
              <a:rPr lang="de-DE" altLang="en-US">
                <a:ea typeface="ＭＳ Ｐゴシック" panose="020B0600070205080204" pitchFamily="34" charset="-128"/>
              </a:rPr>
              <a:t>Daten Export Scriptgesteuert – „DWG-DXF“</a:t>
            </a:r>
          </a:p>
        </p:txBody>
      </p:sp>
      <p:sp>
        <p:nvSpPr>
          <p:cNvPr id="27652" name="AutoShape 3">
            <a:extLst>
              <a:ext uri="{FF2B5EF4-FFF2-40B4-BE49-F238E27FC236}">
                <a16:creationId xmlns:a16="http://schemas.microsoft.com/office/drawing/2014/main" id="{CD8D8608-0A70-44E5-84A6-873EFF515D1B}"/>
              </a:ext>
            </a:extLst>
          </p:cNvPr>
          <p:cNvSpPr>
            <a:spLocks noChangeArrowheads="1"/>
          </p:cNvSpPr>
          <p:nvPr/>
        </p:nvSpPr>
        <p:spPr bwMode="auto">
          <a:xfrm>
            <a:off x="581025" y="1581150"/>
            <a:ext cx="3219450" cy="1228725"/>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3200"/>
              <a:t>Anwenderstandards</a:t>
            </a:r>
          </a:p>
        </p:txBody>
      </p:sp>
      <p:sp>
        <p:nvSpPr>
          <p:cNvPr id="27653" name="AutoShape 4">
            <a:extLst>
              <a:ext uri="{FF2B5EF4-FFF2-40B4-BE49-F238E27FC236}">
                <a16:creationId xmlns:a16="http://schemas.microsoft.com/office/drawing/2014/main" id="{1DAA7AAF-79FE-43AB-B3D7-9184EE3CDC4E}"/>
              </a:ext>
            </a:extLst>
          </p:cNvPr>
          <p:cNvSpPr>
            <a:spLocks noChangeArrowheads="1"/>
          </p:cNvSpPr>
          <p:nvPr/>
        </p:nvSpPr>
        <p:spPr bwMode="auto">
          <a:xfrm>
            <a:off x="619125" y="4800600"/>
            <a:ext cx="3752850" cy="1228725"/>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3200"/>
              <a:t>dxfdwg_M.def</a:t>
            </a:r>
            <a:br>
              <a:rPr lang="de-DE" altLang="en-US" sz="3200"/>
            </a:br>
            <a:r>
              <a:rPr lang="de-DE" altLang="en-US"/>
              <a:t>CHARACTERFONT_MAPPING_FILENAME : …FontMapping.def</a:t>
            </a:r>
            <a:br>
              <a:rPr lang="de-DE" altLang="en-US"/>
            </a:br>
            <a:r>
              <a:rPr lang="de-DE" altLang="en-US"/>
              <a:t>LINEFONT_MAPPING_FILENAME=...lf.def</a:t>
            </a:r>
            <a:br>
              <a:rPr lang="de-DE" altLang="en-US"/>
            </a:br>
            <a:r>
              <a:rPr lang="de-DE" altLang="en-US"/>
              <a:t>COLOR_MAPPING_FILENAME=...clr.def</a:t>
            </a:r>
          </a:p>
        </p:txBody>
      </p:sp>
      <p:sp>
        <p:nvSpPr>
          <p:cNvPr id="27654" name="AutoShape 5">
            <a:extLst>
              <a:ext uri="{FF2B5EF4-FFF2-40B4-BE49-F238E27FC236}">
                <a16:creationId xmlns:a16="http://schemas.microsoft.com/office/drawing/2014/main" id="{DD8E5BF9-DC38-4282-B7F3-859BDAEE2292}"/>
              </a:ext>
            </a:extLst>
          </p:cNvPr>
          <p:cNvSpPr>
            <a:spLocks noChangeArrowheads="1"/>
          </p:cNvSpPr>
          <p:nvPr/>
        </p:nvSpPr>
        <p:spPr bwMode="auto">
          <a:xfrm>
            <a:off x="5365750" y="1428750"/>
            <a:ext cx="3219450" cy="1228725"/>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3200"/>
              <a:t>Ugto2d.exe </a:t>
            </a:r>
            <a:br>
              <a:rPr lang="de-DE" altLang="en-US" sz="3200"/>
            </a:br>
            <a:r>
              <a:rPr lang="de-DE" altLang="en-US" sz="3200"/>
              <a:t>Optionsparameter</a:t>
            </a:r>
          </a:p>
        </p:txBody>
      </p:sp>
      <p:sp>
        <p:nvSpPr>
          <p:cNvPr id="27655" name="Rectangle 6">
            <a:extLst>
              <a:ext uri="{FF2B5EF4-FFF2-40B4-BE49-F238E27FC236}">
                <a16:creationId xmlns:a16="http://schemas.microsoft.com/office/drawing/2014/main" id="{DA83F3BC-9296-474F-82FB-10227B88F222}"/>
              </a:ext>
            </a:extLst>
          </p:cNvPr>
          <p:cNvSpPr>
            <a:spLocks noChangeArrowheads="1"/>
          </p:cNvSpPr>
          <p:nvPr/>
        </p:nvSpPr>
        <p:spPr bwMode="auto">
          <a:xfrm>
            <a:off x="5365750" y="1001713"/>
            <a:ext cx="411638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a:sym typeface="Wingdings" panose="05000000000000000000" pitchFamily="2" charset="2"/>
              </a:rPr>
              <a:t>%UGII_BASE_DIR%\UGTO2D\ugto2d.exe …. </a:t>
            </a:r>
            <a:r>
              <a:rPr lang="de-DE" altLang="en-US"/>
              <a:t>Ugto2d_Input.txt</a:t>
            </a:r>
            <a:br>
              <a:rPr lang="de-DE" altLang="en-US"/>
            </a:br>
            <a:r>
              <a:rPr lang="de-DE" altLang="en-US"/>
              <a:t>                                                                        …DEFAULT_DRAWING_CNV = _ALL_</a:t>
            </a:r>
          </a:p>
          <a:p>
            <a:pPr algn="l" eaLnBrk="1" hangingPunct="1"/>
            <a:endParaRPr lang="de-DE" altLang="en-US"/>
          </a:p>
        </p:txBody>
      </p:sp>
      <p:sp>
        <p:nvSpPr>
          <p:cNvPr id="27656" name="AutoShape 8">
            <a:extLst>
              <a:ext uri="{FF2B5EF4-FFF2-40B4-BE49-F238E27FC236}">
                <a16:creationId xmlns:a16="http://schemas.microsoft.com/office/drawing/2014/main" id="{ADCD0F22-2712-419C-9D16-2901530EF5C7}"/>
              </a:ext>
            </a:extLst>
          </p:cNvPr>
          <p:cNvSpPr>
            <a:spLocks noChangeArrowheads="1"/>
          </p:cNvSpPr>
          <p:nvPr/>
        </p:nvSpPr>
        <p:spPr bwMode="auto">
          <a:xfrm>
            <a:off x="4035425" y="1617663"/>
            <a:ext cx="865188" cy="534987"/>
          </a:xfrm>
          <a:prstGeom prst="rightArrow">
            <a:avLst>
              <a:gd name="adj1" fmla="val 50000"/>
              <a:gd name="adj2" fmla="val 40430"/>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7657" name="AutoShape 10">
            <a:extLst>
              <a:ext uri="{FF2B5EF4-FFF2-40B4-BE49-F238E27FC236}">
                <a16:creationId xmlns:a16="http://schemas.microsoft.com/office/drawing/2014/main" id="{805C23BD-6761-4F8D-BF5D-AEC56F824C3C}"/>
              </a:ext>
            </a:extLst>
          </p:cNvPr>
          <p:cNvSpPr>
            <a:spLocks noChangeArrowheads="1"/>
          </p:cNvSpPr>
          <p:nvPr/>
        </p:nvSpPr>
        <p:spPr bwMode="auto">
          <a:xfrm rot="5400000">
            <a:off x="6826250" y="2606675"/>
            <a:ext cx="733425" cy="581025"/>
          </a:xfrm>
          <a:prstGeom prst="rightArrow">
            <a:avLst>
              <a:gd name="adj1" fmla="val 50000"/>
              <a:gd name="adj2" fmla="val 31557"/>
            </a:avLst>
          </a:prstGeom>
          <a:solidFill>
            <a:schemeClr val="bg1"/>
          </a:solidFill>
          <a:ln w="12700">
            <a:solidFill>
              <a:schemeClr val="tx1"/>
            </a:solidFill>
            <a:miter lim="800000"/>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7658" name="Rectangle 11">
            <a:extLst>
              <a:ext uri="{FF2B5EF4-FFF2-40B4-BE49-F238E27FC236}">
                <a16:creationId xmlns:a16="http://schemas.microsoft.com/office/drawing/2014/main" id="{B08CF088-3B3A-4D0D-91F3-A765B3942F46}"/>
              </a:ext>
            </a:extLst>
          </p:cNvPr>
          <p:cNvSpPr>
            <a:spLocks noChangeArrowheads="1"/>
          </p:cNvSpPr>
          <p:nvPr/>
        </p:nvSpPr>
        <p:spPr bwMode="auto">
          <a:xfrm>
            <a:off x="574675" y="3011488"/>
            <a:ext cx="31956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wrap="none">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t>set UGII_LOAD_OPTIONS=%UGII_SITE_DIR%\load_options.def</a:t>
            </a:r>
          </a:p>
        </p:txBody>
      </p:sp>
      <p:sp>
        <p:nvSpPr>
          <p:cNvPr id="27659" name="AutoShape 12">
            <a:extLst>
              <a:ext uri="{FF2B5EF4-FFF2-40B4-BE49-F238E27FC236}">
                <a16:creationId xmlns:a16="http://schemas.microsoft.com/office/drawing/2014/main" id="{D8F389D4-6E7E-453D-B401-937C2992322D}"/>
              </a:ext>
            </a:extLst>
          </p:cNvPr>
          <p:cNvSpPr>
            <a:spLocks noChangeArrowheads="1"/>
          </p:cNvSpPr>
          <p:nvPr/>
        </p:nvSpPr>
        <p:spPr bwMode="auto">
          <a:xfrm>
            <a:off x="606425" y="3225800"/>
            <a:ext cx="3219450" cy="1228725"/>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3200"/>
              <a:t>load_options.def</a:t>
            </a:r>
          </a:p>
        </p:txBody>
      </p:sp>
      <p:sp>
        <p:nvSpPr>
          <p:cNvPr id="27660" name="AutoShape 13">
            <a:extLst>
              <a:ext uri="{FF2B5EF4-FFF2-40B4-BE49-F238E27FC236}">
                <a16:creationId xmlns:a16="http://schemas.microsoft.com/office/drawing/2014/main" id="{3789D101-922F-483C-9AA9-EA9F3B736212}"/>
              </a:ext>
            </a:extLst>
          </p:cNvPr>
          <p:cNvSpPr>
            <a:spLocks noChangeArrowheads="1"/>
          </p:cNvSpPr>
          <p:nvPr/>
        </p:nvSpPr>
        <p:spPr bwMode="auto">
          <a:xfrm rot="-2008318">
            <a:off x="3706813" y="2524125"/>
            <a:ext cx="1541462" cy="581025"/>
          </a:xfrm>
          <a:prstGeom prst="rightArrow">
            <a:avLst>
              <a:gd name="adj1" fmla="val 50000"/>
              <a:gd name="adj2" fmla="val 66325"/>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7661" name="Rectangle 14">
            <a:extLst>
              <a:ext uri="{FF2B5EF4-FFF2-40B4-BE49-F238E27FC236}">
                <a16:creationId xmlns:a16="http://schemas.microsoft.com/office/drawing/2014/main" id="{9D3A88E0-4BE3-4475-A709-2B14B9554431}"/>
              </a:ext>
            </a:extLst>
          </p:cNvPr>
          <p:cNvSpPr>
            <a:spLocks noChangeArrowheads="1"/>
          </p:cNvSpPr>
          <p:nvPr/>
        </p:nvSpPr>
        <p:spPr bwMode="auto">
          <a:xfrm>
            <a:off x="581025" y="1316038"/>
            <a:ext cx="38592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wrap="none">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a:t>set UGII_LOCAL_USER_DEFAULTS=%UGII_SITE_DIR%\startup\Nx5_site.dpv</a:t>
            </a:r>
          </a:p>
        </p:txBody>
      </p:sp>
      <p:sp>
        <p:nvSpPr>
          <p:cNvPr id="27662" name="Text Box 15">
            <a:extLst>
              <a:ext uri="{FF2B5EF4-FFF2-40B4-BE49-F238E27FC236}">
                <a16:creationId xmlns:a16="http://schemas.microsoft.com/office/drawing/2014/main" id="{D79B2018-9909-4081-A3F1-77E8C2CB6B21}"/>
              </a:ext>
            </a:extLst>
          </p:cNvPr>
          <p:cNvSpPr txBox="1">
            <a:spLocks noChangeArrowheads="1"/>
          </p:cNvSpPr>
          <p:nvPr/>
        </p:nvSpPr>
        <p:spPr bwMode="auto">
          <a:xfrm>
            <a:off x="257175" y="933450"/>
            <a:ext cx="2895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sz="1400" b="1"/>
              <a:t>Schema DWG - DXF Export</a:t>
            </a:r>
          </a:p>
        </p:txBody>
      </p:sp>
      <p:sp>
        <p:nvSpPr>
          <p:cNvPr id="27663" name="AutoShape 17">
            <a:extLst>
              <a:ext uri="{FF2B5EF4-FFF2-40B4-BE49-F238E27FC236}">
                <a16:creationId xmlns:a16="http://schemas.microsoft.com/office/drawing/2014/main" id="{775B4853-AD08-4129-BB21-B1529DAFC9B4}"/>
              </a:ext>
            </a:extLst>
          </p:cNvPr>
          <p:cNvSpPr>
            <a:spLocks noChangeArrowheads="1"/>
          </p:cNvSpPr>
          <p:nvPr/>
        </p:nvSpPr>
        <p:spPr bwMode="auto">
          <a:xfrm>
            <a:off x="5400675" y="3787775"/>
            <a:ext cx="3219450" cy="1228725"/>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3200"/>
              <a:t>dxfdwg.exe </a:t>
            </a:r>
            <a:br>
              <a:rPr lang="de-DE" altLang="en-US" sz="3200"/>
            </a:br>
            <a:r>
              <a:rPr lang="de-DE" altLang="en-US" sz="3200"/>
              <a:t>Optionsparameter</a:t>
            </a:r>
          </a:p>
        </p:txBody>
      </p:sp>
      <p:sp>
        <p:nvSpPr>
          <p:cNvPr id="27664" name="AutoShape 18">
            <a:extLst>
              <a:ext uri="{FF2B5EF4-FFF2-40B4-BE49-F238E27FC236}">
                <a16:creationId xmlns:a16="http://schemas.microsoft.com/office/drawing/2014/main" id="{9C9CEE1E-FC89-40D3-8641-F800F27B3C03}"/>
              </a:ext>
            </a:extLst>
          </p:cNvPr>
          <p:cNvSpPr>
            <a:spLocks noChangeArrowheads="1"/>
          </p:cNvSpPr>
          <p:nvPr/>
        </p:nvSpPr>
        <p:spPr bwMode="auto">
          <a:xfrm rot="5400000">
            <a:off x="7032625" y="4708525"/>
            <a:ext cx="390525" cy="581025"/>
          </a:xfrm>
          <a:prstGeom prst="rightArrow">
            <a:avLst>
              <a:gd name="adj1" fmla="val 50000"/>
              <a:gd name="adj2" fmla="val 25000"/>
            </a:avLst>
          </a:prstGeom>
          <a:solidFill>
            <a:schemeClr val="bg1"/>
          </a:solidFill>
          <a:ln w="12700">
            <a:solidFill>
              <a:schemeClr val="tx1"/>
            </a:solidFill>
            <a:miter lim="800000"/>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7665" name="Rectangle 19">
            <a:extLst>
              <a:ext uri="{FF2B5EF4-FFF2-40B4-BE49-F238E27FC236}">
                <a16:creationId xmlns:a16="http://schemas.microsoft.com/office/drawing/2014/main" id="{B806C85B-3A55-4D10-BD99-0A77F2F553F7}"/>
              </a:ext>
            </a:extLst>
          </p:cNvPr>
          <p:cNvSpPr>
            <a:spLocks noChangeArrowheads="1"/>
          </p:cNvSpPr>
          <p:nvPr/>
        </p:nvSpPr>
        <p:spPr bwMode="auto">
          <a:xfrm>
            <a:off x="5365750" y="3525838"/>
            <a:ext cx="20589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wrap="none">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t>%UGII_BASE_DIR%\dxfdwg\dxfdwg.exe</a:t>
            </a:r>
          </a:p>
        </p:txBody>
      </p:sp>
      <p:sp>
        <p:nvSpPr>
          <p:cNvPr id="27666" name="AutoShape 20">
            <a:extLst>
              <a:ext uri="{FF2B5EF4-FFF2-40B4-BE49-F238E27FC236}">
                <a16:creationId xmlns:a16="http://schemas.microsoft.com/office/drawing/2014/main" id="{48893C0C-0507-46EA-8585-BDC567ECDD52}"/>
              </a:ext>
            </a:extLst>
          </p:cNvPr>
          <p:cNvSpPr>
            <a:spLocks noChangeArrowheads="1"/>
          </p:cNvSpPr>
          <p:nvPr/>
        </p:nvSpPr>
        <p:spPr bwMode="auto">
          <a:xfrm rot="-944734">
            <a:off x="4416425" y="4779963"/>
            <a:ext cx="865188" cy="534987"/>
          </a:xfrm>
          <a:prstGeom prst="rightArrow">
            <a:avLst>
              <a:gd name="adj1" fmla="val 50000"/>
              <a:gd name="adj2" fmla="val 40430"/>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7667" name="Freeform 22">
            <a:extLst>
              <a:ext uri="{FF2B5EF4-FFF2-40B4-BE49-F238E27FC236}">
                <a16:creationId xmlns:a16="http://schemas.microsoft.com/office/drawing/2014/main" id="{EB7744E4-8542-491C-8A8C-660DA0DCD44C}"/>
              </a:ext>
            </a:extLst>
          </p:cNvPr>
          <p:cNvSpPr>
            <a:spLocks/>
          </p:cNvSpPr>
          <p:nvPr/>
        </p:nvSpPr>
        <p:spPr bwMode="auto">
          <a:xfrm>
            <a:off x="333375" y="3328988"/>
            <a:ext cx="9229725" cy="1408112"/>
          </a:xfrm>
          <a:custGeom>
            <a:avLst/>
            <a:gdLst>
              <a:gd name="T0" fmla="*/ 0 w 5814"/>
              <a:gd name="T1" fmla="*/ 1290637 h 887"/>
              <a:gd name="T2" fmla="*/ 2019300 w 5814"/>
              <a:gd name="T3" fmla="*/ 1243012 h 887"/>
              <a:gd name="T4" fmla="*/ 3914775 w 5814"/>
              <a:gd name="T5" fmla="*/ 1233487 h 887"/>
              <a:gd name="T6" fmla="*/ 4905375 w 5814"/>
              <a:gd name="T7" fmla="*/ 195262 h 887"/>
              <a:gd name="T8" fmla="*/ 7229475 w 5814"/>
              <a:gd name="T9" fmla="*/ 61912 h 887"/>
              <a:gd name="T10" fmla="*/ 9229725 w 5814"/>
              <a:gd name="T11" fmla="*/ 71437 h 887"/>
              <a:gd name="T12" fmla="*/ 0 60000 65536"/>
              <a:gd name="T13" fmla="*/ 0 60000 65536"/>
              <a:gd name="T14" fmla="*/ 0 60000 65536"/>
              <a:gd name="T15" fmla="*/ 0 60000 65536"/>
              <a:gd name="T16" fmla="*/ 0 60000 65536"/>
              <a:gd name="T17" fmla="*/ 0 60000 65536"/>
              <a:gd name="T18" fmla="*/ 0 w 5814"/>
              <a:gd name="T19" fmla="*/ 0 h 887"/>
              <a:gd name="T20" fmla="*/ 5814 w 5814"/>
              <a:gd name="T21" fmla="*/ 887 h 887"/>
            </a:gdLst>
            <a:ahLst/>
            <a:cxnLst>
              <a:cxn ang="T12">
                <a:pos x="T0" y="T1"/>
              </a:cxn>
              <a:cxn ang="T13">
                <a:pos x="T2" y="T3"/>
              </a:cxn>
              <a:cxn ang="T14">
                <a:pos x="T4" y="T5"/>
              </a:cxn>
              <a:cxn ang="T15">
                <a:pos x="T6" y="T7"/>
              </a:cxn>
              <a:cxn ang="T16">
                <a:pos x="T8" y="T9"/>
              </a:cxn>
              <a:cxn ang="T17">
                <a:pos x="T10" y="T11"/>
              </a:cxn>
            </a:cxnLst>
            <a:rect l="T18" t="T19" r="T20" b="T21"/>
            <a:pathLst>
              <a:path w="5814" h="887">
                <a:moveTo>
                  <a:pt x="0" y="813"/>
                </a:moveTo>
                <a:cubicBezTo>
                  <a:pt x="430" y="801"/>
                  <a:pt x="861" y="789"/>
                  <a:pt x="1272" y="783"/>
                </a:cubicBezTo>
                <a:cubicBezTo>
                  <a:pt x="1683" y="777"/>
                  <a:pt x="2163" y="887"/>
                  <a:pt x="2466" y="777"/>
                </a:cubicBezTo>
                <a:cubicBezTo>
                  <a:pt x="2769" y="667"/>
                  <a:pt x="2742" y="246"/>
                  <a:pt x="3090" y="123"/>
                </a:cubicBezTo>
                <a:cubicBezTo>
                  <a:pt x="3438" y="0"/>
                  <a:pt x="4100" y="52"/>
                  <a:pt x="4554" y="39"/>
                </a:cubicBezTo>
                <a:cubicBezTo>
                  <a:pt x="5008" y="26"/>
                  <a:pt x="5603" y="44"/>
                  <a:pt x="5814" y="45"/>
                </a:cubicBezTo>
              </a:path>
            </a:pathLst>
          </a:custGeom>
          <a:noFill/>
          <a:ln w="12700">
            <a:solidFill>
              <a:schemeClr val="accent2"/>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7668" name="Text Box 26">
            <a:extLst>
              <a:ext uri="{FF2B5EF4-FFF2-40B4-BE49-F238E27FC236}">
                <a16:creationId xmlns:a16="http://schemas.microsoft.com/office/drawing/2014/main" id="{3FC80A9A-758C-46BF-9A08-17C80D92BA78}"/>
              </a:ext>
            </a:extLst>
          </p:cNvPr>
          <p:cNvSpPr txBox="1">
            <a:spLocks noChangeArrowheads="1"/>
          </p:cNvSpPr>
          <p:nvPr/>
        </p:nvSpPr>
        <p:spPr bwMode="auto">
          <a:xfrm>
            <a:off x="6772275" y="3276600"/>
            <a:ext cx="847725" cy="257175"/>
          </a:xfrm>
          <a:prstGeom prst="rect">
            <a:avLst/>
          </a:prstGeom>
          <a:solidFill>
            <a:schemeClr val="bg1"/>
          </a:solidFill>
          <a:ln w="12700">
            <a:solidFill>
              <a:srgbClr val="FF0000"/>
            </a:solidFill>
            <a:prstDash val="dash"/>
            <a:miter lim="800000"/>
            <a:headEnd/>
            <a:tailEnd/>
          </a:ln>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a:t>XX_2D.prt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Rectangle 2">
            <a:extLst>
              <a:ext uri="{FF2B5EF4-FFF2-40B4-BE49-F238E27FC236}">
                <a16:creationId xmlns:a16="http://schemas.microsoft.com/office/drawing/2014/main" id="{9E6C0D1D-6F26-4D73-950B-EE658F68C3C8}"/>
              </a:ext>
            </a:extLst>
          </p:cNvPr>
          <p:cNvSpPr>
            <a:spLocks noGrp="1" noChangeArrowheads="1"/>
          </p:cNvSpPr>
          <p:nvPr>
            <p:ph type="title"/>
          </p:nvPr>
        </p:nvSpPr>
        <p:spPr/>
        <p:txBody>
          <a:bodyPr/>
          <a:lstStyle/>
          <a:p>
            <a:pPr eaLnBrk="1" hangingPunct="1"/>
            <a:r>
              <a:rPr lang="de-DE" altLang="en-US">
                <a:ea typeface="ＭＳ Ｐゴシック" panose="020B0600070205080204" pitchFamily="34" charset="-128"/>
              </a:rPr>
              <a:t>Daten Export mit dem PLMJobManager</a:t>
            </a:r>
          </a:p>
        </p:txBody>
      </p:sp>
      <p:pic>
        <p:nvPicPr>
          <p:cNvPr id="28678" name="Picture 4">
            <a:extLst>
              <a:ext uri="{FF2B5EF4-FFF2-40B4-BE49-F238E27FC236}">
                <a16:creationId xmlns:a16="http://schemas.microsoft.com/office/drawing/2014/main" id="{8943A24D-59C4-4B87-9419-CE6822EA7C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5938" y="4021138"/>
            <a:ext cx="5667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28674" name="Object 2">
            <a:extLst>
              <a:ext uri="{FF2B5EF4-FFF2-40B4-BE49-F238E27FC236}">
                <a16:creationId xmlns:a16="http://schemas.microsoft.com/office/drawing/2014/main" id="{6073BB5E-BDE2-4699-8EFF-8B30393AC03A}"/>
              </a:ext>
            </a:extLst>
          </p:cNvPr>
          <p:cNvGraphicFramePr>
            <a:graphicFrameLocks noChangeAspect="1"/>
          </p:cNvGraphicFramePr>
          <p:nvPr/>
        </p:nvGraphicFramePr>
        <p:xfrm>
          <a:off x="6989763" y="3557588"/>
          <a:ext cx="479425" cy="546100"/>
        </p:xfrm>
        <a:graphic>
          <a:graphicData uri="http://schemas.openxmlformats.org/presentationml/2006/ole">
            <mc:AlternateContent xmlns:mc="http://schemas.openxmlformats.org/markup-compatibility/2006">
              <mc:Choice xmlns:v="urn:schemas-microsoft-com:vml" Requires="v">
                <p:oleObj spid="_x0000_s28693" r:id="rId4" imgW="647619" imgH="676369" progId="">
                  <p:embed/>
                </p:oleObj>
              </mc:Choice>
              <mc:Fallback>
                <p:oleObj r:id="rId4" imgW="647619" imgH="676369"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89763" y="3557588"/>
                        <a:ext cx="479425" cy="546100"/>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79" name="Text Box 6">
            <a:extLst>
              <a:ext uri="{FF2B5EF4-FFF2-40B4-BE49-F238E27FC236}">
                <a16:creationId xmlns:a16="http://schemas.microsoft.com/office/drawing/2014/main" id="{D933EB3D-204B-4852-B6B6-1099D69938E5}"/>
              </a:ext>
            </a:extLst>
          </p:cNvPr>
          <p:cNvSpPr txBox="1">
            <a:spLocks noChangeArrowheads="1"/>
          </p:cNvSpPr>
          <p:nvPr/>
        </p:nvSpPr>
        <p:spPr bwMode="auto">
          <a:xfrm>
            <a:off x="7626350" y="4152900"/>
            <a:ext cx="1798638"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ts val="750"/>
              </a:spcBef>
              <a:buClr>
                <a:srgbClr val="000000"/>
              </a:buClr>
              <a:buSzPct val="100000"/>
              <a:buFont typeface="Arial" panose="020B0604020202020204" pitchFamily="34" charset="0"/>
              <a:buNone/>
            </a:pPr>
            <a:r>
              <a:rPr lang="de-DE" altLang="en-US" sz="1200" b="1">
                <a:solidFill>
                  <a:srgbClr val="000000"/>
                </a:solidFill>
                <a:latin typeface="Arial" panose="020B0604020202020204" pitchFamily="34" charset="0"/>
              </a:rPr>
              <a:t>Job Client</a:t>
            </a:r>
          </a:p>
        </p:txBody>
      </p:sp>
      <p:sp>
        <p:nvSpPr>
          <p:cNvPr id="28680" name="Line 7">
            <a:extLst>
              <a:ext uri="{FF2B5EF4-FFF2-40B4-BE49-F238E27FC236}">
                <a16:creationId xmlns:a16="http://schemas.microsoft.com/office/drawing/2014/main" id="{9B06D39A-5C49-471E-AE5B-8886D8249DEC}"/>
              </a:ext>
            </a:extLst>
          </p:cNvPr>
          <p:cNvSpPr>
            <a:spLocks noChangeShapeType="1"/>
          </p:cNvSpPr>
          <p:nvPr/>
        </p:nvSpPr>
        <p:spPr bwMode="auto">
          <a:xfrm>
            <a:off x="6323013" y="4103688"/>
            <a:ext cx="666750" cy="1587"/>
          </a:xfrm>
          <a:prstGeom prst="line">
            <a:avLst/>
          </a:prstGeom>
          <a:noFill/>
          <a:ln w="38160">
            <a:solidFill>
              <a:srgbClr val="E96B10"/>
            </a:solidFill>
            <a:prstDash val="sysDot"/>
            <a:miter lim="800000"/>
            <a:headEnd type="triangle" w="med" len="med"/>
            <a:tailEnd type="triangle" w="med" len="med"/>
          </a:ln>
          <a:extLst>
            <a:ext uri="{909E8E84-426E-40DD-AFC4-6F175D3DCCD1}">
              <a14:hiddenFill xmlns:a14="http://schemas.microsoft.com/office/drawing/2010/main">
                <a:noFill/>
              </a14:hiddenFill>
            </a:ext>
          </a:extLst>
        </p:spPr>
        <p:txBody>
          <a:bodyPr/>
          <a:lstStyle/>
          <a:p>
            <a:endParaRPr lang="de-DE"/>
          </a:p>
        </p:txBody>
      </p:sp>
      <p:graphicFrame>
        <p:nvGraphicFramePr>
          <p:cNvPr id="28675" name="Object 3">
            <a:extLst>
              <a:ext uri="{FF2B5EF4-FFF2-40B4-BE49-F238E27FC236}">
                <a16:creationId xmlns:a16="http://schemas.microsoft.com/office/drawing/2014/main" id="{D341CA52-8EBD-48E1-9956-338D647F9720}"/>
              </a:ext>
            </a:extLst>
          </p:cNvPr>
          <p:cNvGraphicFramePr>
            <a:graphicFrameLocks noChangeAspect="1"/>
          </p:cNvGraphicFramePr>
          <p:nvPr/>
        </p:nvGraphicFramePr>
        <p:xfrm>
          <a:off x="6989763" y="4021138"/>
          <a:ext cx="479425" cy="546100"/>
        </p:xfrm>
        <a:graphic>
          <a:graphicData uri="http://schemas.openxmlformats.org/presentationml/2006/ole">
            <mc:AlternateContent xmlns:mc="http://schemas.openxmlformats.org/markup-compatibility/2006">
              <mc:Choice xmlns:v="urn:schemas-microsoft-com:vml" Requires="v">
                <p:oleObj spid="_x0000_s28694" r:id="rId6" imgW="647619" imgH="676369" progId="">
                  <p:embed/>
                </p:oleObj>
              </mc:Choice>
              <mc:Fallback>
                <p:oleObj r:id="rId6" imgW="647619" imgH="676369" progId="">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89763" y="4021138"/>
                        <a:ext cx="479425" cy="546100"/>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76" name="Object 4">
            <a:extLst>
              <a:ext uri="{FF2B5EF4-FFF2-40B4-BE49-F238E27FC236}">
                <a16:creationId xmlns:a16="http://schemas.microsoft.com/office/drawing/2014/main" id="{08FC8D99-5286-4FEC-9044-2008C93C76D6}"/>
              </a:ext>
            </a:extLst>
          </p:cNvPr>
          <p:cNvGraphicFramePr>
            <a:graphicFrameLocks noChangeAspect="1"/>
          </p:cNvGraphicFramePr>
          <p:nvPr/>
        </p:nvGraphicFramePr>
        <p:xfrm>
          <a:off x="6989763" y="4567238"/>
          <a:ext cx="479425" cy="546100"/>
        </p:xfrm>
        <a:graphic>
          <a:graphicData uri="http://schemas.openxmlformats.org/presentationml/2006/ole">
            <mc:AlternateContent xmlns:mc="http://schemas.openxmlformats.org/markup-compatibility/2006">
              <mc:Choice xmlns:v="urn:schemas-microsoft-com:vml" Requires="v">
                <p:oleObj spid="_x0000_s28695" r:id="rId7" imgW="647619" imgH="676369" progId="">
                  <p:embed/>
                </p:oleObj>
              </mc:Choice>
              <mc:Fallback>
                <p:oleObj r:id="rId7" imgW="647619" imgH="676369" progId="">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89763" y="4567238"/>
                        <a:ext cx="479425" cy="546100"/>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81" name="Line 10">
            <a:extLst>
              <a:ext uri="{FF2B5EF4-FFF2-40B4-BE49-F238E27FC236}">
                <a16:creationId xmlns:a16="http://schemas.microsoft.com/office/drawing/2014/main" id="{3209CBC0-9F31-4934-B40C-502E8B32C257}"/>
              </a:ext>
            </a:extLst>
          </p:cNvPr>
          <p:cNvSpPr>
            <a:spLocks noChangeShapeType="1"/>
          </p:cNvSpPr>
          <p:nvPr/>
        </p:nvSpPr>
        <p:spPr bwMode="auto">
          <a:xfrm>
            <a:off x="6323013" y="4376738"/>
            <a:ext cx="666750" cy="1587"/>
          </a:xfrm>
          <a:prstGeom prst="line">
            <a:avLst/>
          </a:prstGeom>
          <a:noFill/>
          <a:ln w="38160">
            <a:solidFill>
              <a:srgbClr val="E96B10"/>
            </a:solidFill>
            <a:prstDash val="sysDot"/>
            <a:miter lim="800000"/>
            <a:headEnd type="triangle" w="med" len="me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28682" name="Line 11">
            <a:extLst>
              <a:ext uri="{FF2B5EF4-FFF2-40B4-BE49-F238E27FC236}">
                <a16:creationId xmlns:a16="http://schemas.microsoft.com/office/drawing/2014/main" id="{A760A2A9-1061-48B6-95D5-491263438714}"/>
              </a:ext>
            </a:extLst>
          </p:cNvPr>
          <p:cNvSpPr>
            <a:spLocks noChangeShapeType="1"/>
          </p:cNvSpPr>
          <p:nvPr/>
        </p:nvSpPr>
        <p:spPr bwMode="auto">
          <a:xfrm>
            <a:off x="6323013" y="4649788"/>
            <a:ext cx="666750" cy="1587"/>
          </a:xfrm>
          <a:prstGeom prst="line">
            <a:avLst/>
          </a:prstGeom>
          <a:noFill/>
          <a:ln w="38160">
            <a:solidFill>
              <a:srgbClr val="E96B10"/>
            </a:solidFill>
            <a:prstDash val="sysDot"/>
            <a:miter lim="800000"/>
            <a:headEnd type="triangle" w="med" len="me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28683" name="Text Box 12">
            <a:extLst>
              <a:ext uri="{FF2B5EF4-FFF2-40B4-BE49-F238E27FC236}">
                <a16:creationId xmlns:a16="http://schemas.microsoft.com/office/drawing/2014/main" id="{72EBFD26-1B8A-420C-8B00-0F47E77637C5}"/>
              </a:ext>
            </a:extLst>
          </p:cNvPr>
          <p:cNvSpPr txBox="1">
            <a:spLocks noChangeArrowheads="1"/>
          </p:cNvSpPr>
          <p:nvPr/>
        </p:nvSpPr>
        <p:spPr bwMode="auto">
          <a:xfrm>
            <a:off x="5556250" y="3771900"/>
            <a:ext cx="809625"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ts val="750"/>
              </a:spcBef>
              <a:buClr>
                <a:srgbClr val="000000"/>
              </a:buClr>
              <a:buSzPct val="100000"/>
              <a:buFont typeface="Arial" panose="020B0604020202020204" pitchFamily="34" charset="0"/>
              <a:buNone/>
            </a:pPr>
            <a:r>
              <a:rPr lang="de-DE" altLang="en-US" sz="1200" b="1">
                <a:solidFill>
                  <a:srgbClr val="000000"/>
                </a:solidFill>
                <a:latin typeface="Arial" panose="020B0604020202020204" pitchFamily="34" charset="0"/>
              </a:rPr>
              <a:t>JobServer</a:t>
            </a:r>
          </a:p>
        </p:txBody>
      </p:sp>
      <p:sp>
        <p:nvSpPr>
          <p:cNvPr id="28684" name="Text Box 13">
            <a:extLst>
              <a:ext uri="{FF2B5EF4-FFF2-40B4-BE49-F238E27FC236}">
                <a16:creationId xmlns:a16="http://schemas.microsoft.com/office/drawing/2014/main" id="{EA1DF301-BF2C-411F-AE75-C91795952C1D}"/>
              </a:ext>
            </a:extLst>
          </p:cNvPr>
          <p:cNvSpPr txBox="1">
            <a:spLocks noChangeArrowheads="1"/>
          </p:cNvSpPr>
          <p:nvPr/>
        </p:nvSpPr>
        <p:spPr bwMode="auto">
          <a:xfrm>
            <a:off x="3935413" y="3760788"/>
            <a:ext cx="99377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ts val="750"/>
              </a:spcBef>
              <a:buClr>
                <a:srgbClr val="000000"/>
              </a:buClr>
              <a:buSzPct val="100000"/>
              <a:buFont typeface="Arial" panose="020B0604020202020204" pitchFamily="34" charset="0"/>
              <a:buNone/>
            </a:pPr>
            <a:r>
              <a:rPr lang="de-DE" altLang="en-US" sz="1200" b="1">
                <a:solidFill>
                  <a:srgbClr val="000000"/>
                </a:solidFill>
                <a:latin typeface="Arial" panose="020B0604020202020204" pitchFamily="34" charset="0"/>
              </a:rPr>
              <a:t>JobPlaner</a:t>
            </a:r>
          </a:p>
        </p:txBody>
      </p:sp>
      <p:sp>
        <p:nvSpPr>
          <p:cNvPr id="28685" name="Line 14">
            <a:extLst>
              <a:ext uri="{FF2B5EF4-FFF2-40B4-BE49-F238E27FC236}">
                <a16:creationId xmlns:a16="http://schemas.microsoft.com/office/drawing/2014/main" id="{FF06BF7B-B397-4BAC-B3F3-C41B74AB4121}"/>
              </a:ext>
            </a:extLst>
          </p:cNvPr>
          <p:cNvSpPr>
            <a:spLocks noChangeShapeType="1"/>
          </p:cNvSpPr>
          <p:nvPr/>
        </p:nvSpPr>
        <p:spPr bwMode="auto">
          <a:xfrm>
            <a:off x="4749800" y="4356100"/>
            <a:ext cx="665163" cy="1588"/>
          </a:xfrm>
          <a:prstGeom prst="line">
            <a:avLst/>
          </a:prstGeom>
          <a:noFill/>
          <a:ln w="38160">
            <a:solidFill>
              <a:srgbClr val="FF0000"/>
            </a:solidFill>
            <a:prstDash val="sysDot"/>
            <a:miter lim="800000"/>
            <a:headEnd type="triangle" w="med" len="med"/>
            <a:tailEnd type="triangle" w="med" len="med"/>
          </a:ln>
          <a:extLst>
            <a:ext uri="{909E8E84-426E-40DD-AFC4-6F175D3DCCD1}">
              <a14:hiddenFill xmlns:a14="http://schemas.microsoft.com/office/drawing/2010/main">
                <a:noFill/>
              </a14:hiddenFill>
            </a:ext>
          </a:extLst>
        </p:spPr>
        <p:txBody>
          <a:bodyPr/>
          <a:lstStyle/>
          <a:p>
            <a:endParaRPr lang="de-DE"/>
          </a:p>
        </p:txBody>
      </p:sp>
      <p:pic>
        <p:nvPicPr>
          <p:cNvPr id="28686" name="Picture 15">
            <a:extLst>
              <a:ext uri="{FF2B5EF4-FFF2-40B4-BE49-F238E27FC236}">
                <a16:creationId xmlns:a16="http://schemas.microsoft.com/office/drawing/2014/main" id="{0ECFC8C1-1C0F-47D7-99C5-0CAAE9EAB10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35413" y="4041775"/>
            <a:ext cx="814387"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8687" name="Freeform 16">
            <a:extLst>
              <a:ext uri="{FF2B5EF4-FFF2-40B4-BE49-F238E27FC236}">
                <a16:creationId xmlns:a16="http://schemas.microsoft.com/office/drawing/2014/main" id="{2BE45936-7D23-449B-A771-3D106E4348E9}"/>
              </a:ext>
            </a:extLst>
          </p:cNvPr>
          <p:cNvSpPr>
            <a:spLocks/>
          </p:cNvSpPr>
          <p:nvPr/>
        </p:nvSpPr>
        <p:spPr bwMode="auto">
          <a:xfrm>
            <a:off x="3248025" y="4435475"/>
            <a:ext cx="2476500" cy="544513"/>
          </a:xfrm>
          <a:custGeom>
            <a:avLst/>
            <a:gdLst>
              <a:gd name="T0" fmla="*/ 2476500 w 1560"/>
              <a:gd name="T1" fmla="*/ 139700 h 343"/>
              <a:gd name="T2" fmla="*/ 1943100 w 1560"/>
              <a:gd name="T3" fmla="*/ 444500 h 343"/>
              <a:gd name="T4" fmla="*/ 723900 w 1560"/>
              <a:gd name="T5" fmla="*/ 469900 h 343"/>
              <a:gd name="T6" fmla="*/ 0 w 1560"/>
              <a:gd name="T7" fmla="*/ 0 h 343"/>
              <a:gd name="T8" fmla="*/ 0 60000 65536"/>
              <a:gd name="T9" fmla="*/ 0 60000 65536"/>
              <a:gd name="T10" fmla="*/ 0 60000 65536"/>
              <a:gd name="T11" fmla="*/ 0 60000 65536"/>
              <a:gd name="T12" fmla="*/ 0 w 1560"/>
              <a:gd name="T13" fmla="*/ 0 h 343"/>
              <a:gd name="T14" fmla="*/ 1560 w 1560"/>
              <a:gd name="T15" fmla="*/ 343 h 343"/>
            </a:gdLst>
            <a:ahLst/>
            <a:cxnLst>
              <a:cxn ang="T8">
                <a:pos x="T0" y="T1"/>
              </a:cxn>
              <a:cxn ang="T9">
                <a:pos x="T2" y="T3"/>
              </a:cxn>
              <a:cxn ang="T10">
                <a:pos x="T4" y="T5"/>
              </a:cxn>
              <a:cxn ang="T11">
                <a:pos x="T6" y="T7"/>
              </a:cxn>
            </a:cxnLst>
            <a:rect l="T12" t="T13" r="T14" b="T15"/>
            <a:pathLst>
              <a:path w="1560" h="343">
                <a:moveTo>
                  <a:pt x="1560" y="88"/>
                </a:moveTo>
                <a:cubicBezTo>
                  <a:pt x="1504" y="120"/>
                  <a:pt x="1408" y="245"/>
                  <a:pt x="1224" y="280"/>
                </a:cubicBezTo>
                <a:cubicBezTo>
                  <a:pt x="1040" y="315"/>
                  <a:pt x="660" y="343"/>
                  <a:pt x="456" y="296"/>
                </a:cubicBezTo>
                <a:cubicBezTo>
                  <a:pt x="252" y="249"/>
                  <a:pt x="95" y="62"/>
                  <a:pt x="0" y="0"/>
                </a:cubicBezTo>
              </a:path>
            </a:pathLst>
          </a:custGeom>
          <a:noFill/>
          <a:ln w="38160">
            <a:solidFill>
              <a:srgbClr val="E96B1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8688" name="Rectangle 17">
            <a:extLst>
              <a:ext uri="{FF2B5EF4-FFF2-40B4-BE49-F238E27FC236}">
                <a16:creationId xmlns:a16="http://schemas.microsoft.com/office/drawing/2014/main" id="{FF6EF99F-B96C-4A9C-9FE0-4709BC321AB2}"/>
              </a:ext>
            </a:extLst>
          </p:cNvPr>
          <p:cNvSpPr>
            <a:spLocks noChangeArrowheads="1"/>
          </p:cNvSpPr>
          <p:nvPr/>
        </p:nvSpPr>
        <p:spPr bwMode="auto">
          <a:xfrm>
            <a:off x="4621213" y="4818063"/>
            <a:ext cx="585787" cy="269875"/>
          </a:xfrm>
          <a:prstGeom prst="rect">
            <a:avLst/>
          </a:prstGeom>
          <a:solidFill>
            <a:schemeClr val="bg1"/>
          </a:solidFill>
          <a:ln>
            <a:noFill/>
          </a:ln>
          <a:extLst>
            <a:ext uri="{91240B29-F687-4F45-9708-019B960494DF}">
              <a14:hiddenLine xmlns:a14="http://schemas.microsoft.com/office/drawing/2010/main" w="6350">
                <a:solidFill>
                  <a:srgbClr val="000000"/>
                </a:solidFill>
                <a:miter lim="800000"/>
                <a:headEnd/>
                <a:tailEnd/>
              </a14:hiddenLine>
            </a:ext>
          </a:extLst>
        </p:spPr>
        <p:txBody>
          <a:bodyPr wrap="none" lIns="0" tIns="0" rIns="0" bIns="0"/>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sz="1600" b="1">
                <a:solidFill>
                  <a:srgbClr val="000000"/>
                </a:solidFill>
                <a:latin typeface="Arial" panose="020B0604020202020204" pitchFamily="34" charset="0"/>
              </a:rPr>
              <a:t>eMail</a:t>
            </a:r>
          </a:p>
        </p:txBody>
      </p:sp>
      <p:pic>
        <p:nvPicPr>
          <p:cNvPr id="28689" name="Picture 18">
            <a:extLst>
              <a:ext uri="{FF2B5EF4-FFF2-40B4-BE49-F238E27FC236}">
                <a16:creationId xmlns:a16="http://schemas.microsoft.com/office/drawing/2014/main" id="{EA809137-A6BD-421B-A844-2718446CFAB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47938" y="3605213"/>
            <a:ext cx="10445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pic>
      <p:pic>
        <p:nvPicPr>
          <p:cNvPr id="28690" name="Picture 19">
            <a:extLst>
              <a:ext uri="{FF2B5EF4-FFF2-40B4-BE49-F238E27FC236}">
                <a16:creationId xmlns:a16="http://schemas.microsoft.com/office/drawing/2014/main" id="{88F10AB3-FEA3-4383-BB3C-6770435C2E5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2313" y="1819275"/>
            <a:ext cx="5072062"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pic>
      <p:pic>
        <p:nvPicPr>
          <p:cNvPr id="28691" name="Picture 21">
            <a:extLst>
              <a:ext uri="{FF2B5EF4-FFF2-40B4-BE49-F238E27FC236}">
                <a16:creationId xmlns:a16="http://schemas.microsoft.com/office/drawing/2014/main" id="{3D5348F5-60D1-457A-87F5-3C15E1099844}"/>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62088" y="2643188"/>
            <a:ext cx="5800725"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
        <p:nvSpPr>
          <p:cNvPr id="28692" name="Text Box 22">
            <a:extLst>
              <a:ext uri="{FF2B5EF4-FFF2-40B4-BE49-F238E27FC236}">
                <a16:creationId xmlns:a16="http://schemas.microsoft.com/office/drawing/2014/main" id="{3A46B8B0-6481-4B0F-82AB-D233AC50BB89}"/>
              </a:ext>
            </a:extLst>
          </p:cNvPr>
          <p:cNvSpPr txBox="1">
            <a:spLocks noChangeArrowheads="1"/>
          </p:cNvSpPr>
          <p:nvPr/>
        </p:nvSpPr>
        <p:spPr bwMode="auto">
          <a:xfrm>
            <a:off x="304800" y="1028700"/>
            <a:ext cx="5686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sz="1800"/>
              <a:t>Übersicht Komponenten des PLMJobManagers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Text Box 2">
            <a:extLst>
              <a:ext uri="{FF2B5EF4-FFF2-40B4-BE49-F238E27FC236}">
                <a16:creationId xmlns:a16="http://schemas.microsoft.com/office/drawing/2014/main" id="{43499E74-1375-4F92-8D6E-4E2A5321FBBC}"/>
              </a:ext>
            </a:extLst>
          </p:cNvPr>
          <p:cNvSpPr txBox="1">
            <a:spLocks noChangeArrowheads="1"/>
          </p:cNvSpPr>
          <p:nvPr/>
        </p:nvSpPr>
        <p:spPr bwMode="auto">
          <a:xfrm>
            <a:off x="7486650" y="6592888"/>
            <a:ext cx="2062163"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5760" tIns="47880" rIns="95760" bIns="47880"/>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9pPr>
          </a:lstStyle>
          <a:p>
            <a:pPr algn="r" eaLnBrk="1" hangingPunct="1">
              <a:buClr>
                <a:srgbClr val="000000"/>
              </a:buClr>
              <a:buSzPct val="100000"/>
              <a:buFont typeface="Eurostile" charset="0"/>
              <a:buNone/>
            </a:pPr>
            <a:r>
              <a:rPr lang="de-DE" altLang="en-US">
                <a:solidFill>
                  <a:srgbClr val="000000"/>
                </a:solidFill>
                <a:latin typeface="Eurostile" charset="0"/>
                <a:cs typeface="Lucida Sans Unicode" panose="020B0602030504020204" pitchFamily="34" charset="0"/>
              </a:rPr>
              <a:t>Folie </a:t>
            </a:r>
            <a:fld id="{19D02C98-C1F4-4B15-A8EA-9B90F05ECA60}" type="slidenum">
              <a:rPr lang="de-DE" altLang="en-US">
                <a:solidFill>
                  <a:srgbClr val="000000"/>
                </a:solidFill>
                <a:latin typeface="Eurostile" charset="0"/>
                <a:cs typeface="Lucida Sans Unicode" panose="020B0602030504020204" pitchFamily="34" charset="0"/>
              </a:rPr>
              <a:pPr algn="r" eaLnBrk="1" hangingPunct="1">
                <a:buClr>
                  <a:srgbClr val="000000"/>
                </a:buClr>
                <a:buSzPct val="100000"/>
                <a:buFont typeface="Eurostile" charset="0"/>
                <a:buNone/>
              </a:pPr>
              <a:t>12</a:t>
            </a:fld>
            <a:endParaRPr lang="de-DE" altLang="en-US">
              <a:solidFill>
                <a:srgbClr val="000000"/>
              </a:solidFill>
              <a:latin typeface="Eurostile" charset="0"/>
              <a:cs typeface="Lucida Sans Unicode" panose="020B0602030504020204" pitchFamily="34" charset="0"/>
            </a:endParaRPr>
          </a:p>
        </p:txBody>
      </p:sp>
      <p:sp>
        <p:nvSpPr>
          <p:cNvPr id="29702" name="Text Box 3">
            <a:extLst>
              <a:ext uri="{FF2B5EF4-FFF2-40B4-BE49-F238E27FC236}">
                <a16:creationId xmlns:a16="http://schemas.microsoft.com/office/drawing/2014/main" id="{20AF2F90-972D-4520-B5EA-0C7DDC3C312B}"/>
              </a:ext>
            </a:extLst>
          </p:cNvPr>
          <p:cNvSpPr txBox="1">
            <a:spLocks noChangeArrowheads="1"/>
          </p:cNvSpPr>
          <p:nvPr/>
        </p:nvSpPr>
        <p:spPr bwMode="auto">
          <a:xfrm>
            <a:off x="293688" y="1268413"/>
            <a:ext cx="9228137" cy="475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1000">
                <a:solidFill>
                  <a:schemeClr val="accent2"/>
                </a:solidFill>
                <a:latin typeface="Arial Narrow" panose="020B0606020202030204" pitchFamily="34" charset="0"/>
                <a:ea typeface="ＭＳ Ｐゴシック" panose="020B060007020508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1000">
                <a:solidFill>
                  <a:schemeClr val="accent2"/>
                </a:solidFill>
                <a:latin typeface="Arial Narrow" panose="020B0606020202030204" pitchFamily="34" charset="0"/>
                <a:ea typeface="ＭＳ Ｐゴシック" panose="020B060007020508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1000">
                <a:solidFill>
                  <a:schemeClr val="accent2"/>
                </a:solidFill>
                <a:latin typeface="Arial Narrow" panose="020B0606020202030204" pitchFamily="34" charset="0"/>
                <a:ea typeface="ＭＳ Ｐゴシック" panose="020B060007020508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ts val="625"/>
              </a:spcBef>
              <a:buClr>
                <a:srgbClr val="000000"/>
              </a:buClr>
              <a:buSzPct val="100000"/>
              <a:buFont typeface="Arial" panose="020B0604020202020204" pitchFamily="34" charset="0"/>
              <a:buNone/>
            </a:pPr>
            <a:r>
              <a:rPr lang="de-DE" altLang="en-US" sz="1400">
                <a:solidFill>
                  <a:srgbClr val="000000"/>
                </a:solidFill>
                <a:latin typeface="Verdana" panose="020B0604030504040204" pitchFamily="34" charset="0"/>
              </a:rPr>
              <a:t>Im </a:t>
            </a:r>
            <a:r>
              <a:rPr lang="de-DE" altLang="en-US" sz="1400" b="1">
                <a:solidFill>
                  <a:srgbClr val="000000"/>
                </a:solidFill>
                <a:latin typeface="Verdana" panose="020B0604030504040204" pitchFamily="34" charset="0"/>
              </a:rPr>
              <a:t>JobPlaner</a:t>
            </a:r>
            <a:r>
              <a:rPr lang="de-DE" altLang="en-US" sz="1400">
                <a:solidFill>
                  <a:srgbClr val="000000"/>
                </a:solidFill>
                <a:latin typeface="Verdana" panose="020B0604030504040204" pitchFamily="34" charset="0"/>
              </a:rPr>
              <a:t> wird Sachnummer + Zeichnung ausgewählt, eine Startzeit vorgegeben und anschließend als Auftrag an den </a:t>
            </a:r>
            <a:r>
              <a:rPr lang="de-DE" altLang="en-US" sz="1400" b="1">
                <a:solidFill>
                  <a:srgbClr val="000000"/>
                </a:solidFill>
                <a:latin typeface="Verdana" panose="020B0604030504040204" pitchFamily="34" charset="0"/>
              </a:rPr>
              <a:t>JobServer</a:t>
            </a:r>
            <a:r>
              <a:rPr lang="de-DE" altLang="en-US" sz="1400">
                <a:solidFill>
                  <a:srgbClr val="000000"/>
                </a:solidFill>
                <a:latin typeface="Verdana" panose="020B0604030504040204" pitchFamily="34" charset="0"/>
              </a:rPr>
              <a:t> übermittelt.</a:t>
            </a:r>
          </a:p>
          <a:p>
            <a:pPr algn="l" eaLnBrk="1" hangingPunct="1">
              <a:spcBef>
                <a:spcPts val="625"/>
              </a:spcBef>
              <a:buClr>
                <a:srgbClr val="000000"/>
              </a:buClr>
              <a:buSzPct val="100000"/>
              <a:buFont typeface="Arial" panose="020B0604020202020204" pitchFamily="34" charset="0"/>
              <a:buNone/>
            </a:pPr>
            <a:r>
              <a:rPr lang="de-DE" altLang="en-US" sz="1400">
                <a:solidFill>
                  <a:srgbClr val="000000"/>
                </a:solidFill>
                <a:latin typeface="Verdana" panose="020B0604030504040204" pitchFamily="34" charset="0"/>
              </a:rPr>
              <a:t>Das System verarbeitet die Objekte zur vorgegebenen Zeit auf dem nächsten freien </a:t>
            </a:r>
            <a:r>
              <a:rPr lang="de-DE" altLang="en-US" sz="1400" b="1">
                <a:solidFill>
                  <a:srgbClr val="000000"/>
                </a:solidFill>
                <a:latin typeface="Verdana" panose="020B0604030504040204" pitchFamily="34" charset="0"/>
              </a:rPr>
              <a:t>JobClient</a:t>
            </a:r>
            <a:r>
              <a:rPr lang="de-DE" altLang="en-US" sz="1400">
                <a:solidFill>
                  <a:srgbClr val="000000"/>
                </a:solidFill>
                <a:latin typeface="Verdana" panose="020B0604030504040204" pitchFamily="34" charset="0"/>
              </a:rPr>
              <a:t>.</a:t>
            </a:r>
            <a:br>
              <a:rPr lang="de-DE" altLang="en-US" sz="1400">
                <a:solidFill>
                  <a:srgbClr val="000000"/>
                </a:solidFill>
                <a:latin typeface="Verdana" panose="020B0604030504040204" pitchFamily="34" charset="0"/>
              </a:rPr>
            </a:br>
            <a:endParaRPr lang="de-DE" altLang="en-US" sz="1400">
              <a:solidFill>
                <a:srgbClr val="000000"/>
              </a:solidFill>
              <a:latin typeface="Verdana" panose="020B0604030504040204" pitchFamily="34" charset="0"/>
            </a:endParaRPr>
          </a:p>
          <a:p>
            <a:pPr algn="l" eaLnBrk="1" hangingPunct="1">
              <a:spcBef>
                <a:spcPts val="625"/>
              </a:spcBef>
              <a:buClr>
                <a:srgbClr val="000000"/>
              </a:buClr>
              <a:buSzPct val="100000"/>
              <a:buFont typeface="Arial" panose="020B0604020202020204" pitchFamily="34" charset="0"/>
              <a:buNone/>
            </a:pPr>
            <a:endParaRPr lang="de-DE" altLang="en-US" sz="1400">
              <a:solidFill>
                <a:srgbClr val="000000"/>
              </a:solidFill>
              <a:latin typeface="Verdana" panose="020B0604030504040204" pitchFamily="34" charset="0"/>
            </a:endParaRPr>
          </a:p>
          <a:p>
            <a:pPr algn="l" eaLnBrk="1" hangingPunct="1">
              <a:spcBef>
                <a:spcPts val="625"/>
              </a:spcBef>
              <a:buClr>
                <a:srgbClr val="000000"/>
              </a:buClr>
              <a:buSzPct val="100000"/>
              <a:buFont typeface="Arial" panose="020B0604020202020204" pitchFamily="34" charset="0"/>
              <a:buNone/>
            </a:pPr>
            <a:endParaRPr lang="de-DE" altLang="en-US" sz="1400">
              <a:solidFill>
                <a:srgbClr val="000000"/>
              </a:solidFill>
              <a:latin typeface="Verdana" panose="020B0604030504040204" pitchFamily="34" charset="0"/>
            </a:endParaRPr>
          </a:p>
          <a:p>
            <a:pPr algn="l" eaLnBrk="1" hangingPunct="1">
              <a:spcBef>
                <a:spcPts val="625"/>
              </a:spcBef>
              <a:buClr>
                <a:srgbClr val="000000"/>
              </a:buClr>
              <a:buSzPct val="100000"/>
              <a:buFont typeface="Arial" panose="020B0604020202020204" pitchFamily="34" charset="0"/>
              <a:buNone/>
            </a:pPr>
            <a:endParaRPr lang="de-DE" altLang="en-US" sz="1400">
              <a:solidFill>
                <a:srgbClr val="000000"/>
              </a:solidFill>
              <a:latin typeface="Verdana" panose="020B0604030504040204" pitchFamily="34" charset="0"/>
            </a:endParaRPr>
          </a:p>
          <a:p>
            <a:pPr algn="l" eaLnBrk="1" hangingPunct="1">
              <a:spcBef>
                <a:spcPts val="625"/>
              </a:spcBef>
              <a:buClr>
                <a:srgbClr val="000000"/>
              </a:buClr>
              <a:buSzPct val="100000"/>
              <a:buFont typeface="Arial" panose="020B0604020202020204" pitchFamily="34" charset="0"/>
              <a:buNone/>
            </a:pPr>
            <a:endParaRPr lang="de-DE" altLang="en-US" sz="1400">
              <a:solidFill>
                <a:srgbClr val="000000"/>
              </a:solidFill>
              <a:latin typeface="Verdana" panose="020B0604030504040204" pitchFamily="34" charset="0"/>
            </a:endParaRPr>
          </a:p>
          <a:p>
            <a:pPr algn="l" eaLnBrk="1" hangingPunct="1">
              <a:spcBef>
                <a:spcPts val="625"/>
              </a:spcBef>
              <a:buClr>
                <a:srgbClr val="000000"/>
              </a:buClr>
              <a:buSzPct val="100000"/>
              <a:buFont typeface="Arial" panose="020B0604020202020204" pitchFamily="34" charset="0"/>
              <a:buNone/>
            </a:pPr>
            <a:br>
              <a:rPr lang="de-DE" altLang="en-US" sz="1400">
                <a:solidFill>
                  <a:srgbClr val="000000"/>
                </a:solidFill>
                <a:latin typeface="Verdana" panose="020B0604030504040204" pitchFamily="34" charset="0"/>
              </a:rPr>
            </a:br>
            <a:br>
              <a:rPr lang="de-DE" altLang="en-US" sz="1400">
                <a:solidFill>
                  <a:srgbClr val="000000"/>
                </a:solidFill>
                <a:latin typeface="Verdana" panose="020B0604030504040204" pitchFamily="34" charset="0"/>
              </a:rPr>
            </a:br>
            <a:r>
              <a:rPr lang="de-DE" altLang="en-US" sz="1400">
                <a:solidFill>
                  <a:srgbClr val="000000"/>
                </a:solidFill>
                <a:latin typeface="Verdana" panose="020B0604030504040204" pitchFamily="34" charset="0"/>
              </a:rPr>
              <a:t>Auf diesen entfernten Rechner wird dann die Applikation über den Jobplaner gesteuert und ausgeführt:</a:t>
            </a:r>
          </a:p>
          <a:p>
            <a:pPr algn="l" eaLnBrk="1" hangingPunct="1">
              <a:spcBef>
                <a:spcPts val="625"/>
              </a:spcBef>
              <a:buClr>
                <a:srgbClr val="000000"/>
              </a:buClr>
              <a:buSzPct val="100000"/>
              <a:buFont typeface="Arial" panose="020B0604020202020204" pitchFamily="34" charset="0"/>
              <a:buNone/>
            </a:pPr>
            <a:r>
              <a:rPr lang="de-DE" altLang="en-US" sz="1400">
                <a:solidFill>
                  <a:srgbClr val="000000"/>
                </a:solidFill>
                <a:latin typeface="Verdana" panose="020B0604030504040204" pitchFamily="34" charset="0"/>
              </a:rPr>
              <a:t>Innerhalb dieser Script-Ausführungen kann es notwendig sein, dass die aktuell bearbeiteten NX-Teile und Baugruppen nochmals im Anschluss  mit speziellen Einstellungen geöffnet, bearbeitet und gespeichert werden. Welche Einstellungen in welcher Applikation notwendig sind und wie mit welchen Ergebnissen im Script umgegangen wird, wird im </a:t>
            </a:r>
            <a:r>
              <a:rPr lang="de-DE" altLang="en-US" sz="1400" b="1">
                <a:solidFill>
                  <a:srgbClr val="000000"/>
                </a:solidFill>
                <a:latin typeface="Verdana" panose="020B0604030504040204" pitchFamily="34" charset="0"/>
              </a:rPr>
              <a:t>JobServer</a:t>
            </a:r>
            <a:r>
              <a:rPr lang="de-DE" altLang="en-US" sz="1400">
                <a:solidFill>
                  <a:srgbClr val="000000"/>
                </a:solidFill>
                <a:latin typeface="Verdana" panose="020B0604030504040204" pitchFamily="34" charset="0"/>
              </a:rPr>
              <a:t> geregelt. </a:t>
            </a:r>
          </a:p>
          <a:p>
            <a:pPr algn="l" eaLnBrk="1" hangingPunct="1">
              <a:spcBef>
                <a:spcPts val="625"/>
              </a:spcBef>
              <a:buClr>
                <a:srgbClr val="000000"/>
              </a:buClr>
              <a:buSzPct val="100000"/>
              <a:buFont typeface="Arial" panose="020B0604020202020204" pitchFamily="34" charset="0"/>
              <a:buNone/>
            </a:pPr>
            <a:r>
              <a:rPr lang="de-DE" altLang="en-US" sz="1400">
                <a:solidFill>
                  <a:srgbClr val="000000"/>
                </a:solidFill>
                <a:latin typeface="Verdana" panose="020B0604030504040204" pitchFamily="34" charset="0"/>
              </a:rPr>
              <a:t>Nach Beendigung des Jobs werden die Ergebnisse ausgewertet und als automatische </a:t>
            </a:r>
            <a:r>
              <a:rPr lang="de-DE" altLang="en-US" sz="1400" b="1">
                <a:solidFill>
                  <a:srgbClr val="000000"/>
                </a:solidFill>
                <a:latin typeface="Verdana" panose="020B0604030504040204" pitchFamily="34" charset="0"/>
              </a:rPr>
              <a:t>eMail</a:t>
            </a:r>
            <a:r>
              <a:rPr lang="de-DE" altLang="en-US" sz="1400">
                <a:solidFill>
                  <a:srgbClr val="000000"/>
                </a:solidFill>
                <a:latin typeface="Verdana" panose="020B0604030504040204" pitchFamily="34" charset="0"/>
              </a:rPr>
              <a:t> an den </a:t>
            </a:r>
            <a:r>
              <a:rPr lang="de-DE" altLang="en-US" sz="1400" b="1">
                <a:solidFill>
                  <a:srgbClr val="000000"/>
                </a:solidFill>
                <a:latin typeface="Verdana" panose="020B0604030504040204" pitchFamily="34" charset="0"/>
              </a:rPr>
              <a:t>JobErzeuger</a:t>
            </a:r>
            <a:r>
              <a:rPr lang="de-DE" altLang="en-US" sz="1400">
                <a:solidFill>
                  <a:srgbClr val="000000"/>
                </a:solidFill>
                <a:latin typeface="Verdana" panose="020B0604030504040204" pitchFamily="34" charset="0"/>
              </a:rPr>
              <a:t> versandt. </a:t>
            </a:r>
          </a:p>
          <a:p>
            <a:pPr algn="l" eaLnBrk="1" hangingPunct="1">
              <a:spcBef>
                <a:spcPts val="625"/>
              </a:spcBef>
              <a:buClr>
                <a:srgbClr val="000000"/>
              </a:buClr>
              <a:buSzPct val="100000"/>
              <a:buFont typeface="Arial" panose="020B0604020202020204" pitchFamily="34" charset="0"/>
              <a:buNone/>
            </a:pPr>
            <a:r>
              <a:rPr lang="de-DE" altLang="en-US" sz="1400">
                <a:solidFill>
                  <a:srgbClr val="000000"/>
                </a:solidFill>
                <a:latin typeface="Verdana" panose="020B0604030504040204" pitchFamily="34" charset="0"/>
              </a:rPr>
              <a:t>Eine Kurzfassung der Ergebnisse wird ebenfalls in die JobServer-Datenbank eingetragen.</a:t>
            </a:r>
          </a:p>
        </p:txBody>
      </p:sp>
      <p:pic>
        <p:nvPicPr>
          <p:cNvPr id="29703" name="Picture 4">
            <a:extLst>
              <a:ext uri="{FF2B5EF4-FFF2-40B4-BE49-F238E27FC236}">
                <a16:creationId xmlns:a16="http://schemas.microsoft.com/office/drawing/2014/main" id="{F0E9A52B-4640-4136-B99E-6111359FCE7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00613" y="2735263"/>
            <a:ext cx="56673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aphicFrame>
        <p:nvGraphicFramePr>
          <p:cNvPr id="29698" name="Object 2">
            <a:extLst>
              <a:ext uri="{FF2B5EF4-FFF2-40B4-BE49-F238E27FC236}">
                <a16:creationId xmlns:a16="http://schemas.microsoft.com/office/drawing/2014/main" id="{15A9A137-D66B-4578-A087-B63FB07BB1E0}"/>
              </a:ext>
            </a:extLst>
          </p:cNvPr>
          <p:cNvGraphicFramePr>
            <a:graphicFrameLocks noChangeAspect="1"/>
          </p:cNvGraphicFramePr>
          <p:nvPr/>
        </p:nvGraphicFramePr>
        <p:xfrm>
          <a:off x="6294438" y="2271713"/>
          <a:ext cx="479425" cy="546100"/>
        </p:xfrm>
        <a:graphic>
          <a:graphicData uri="http://schemas.openxmlformats.org/presentationml/2006/ole">
            <mc:AlternateContent xmlns:mc="http://schemas.openxmlformats.org/markup-compatibility/2006">
              <mc:Choice xmlns:v="urn:schemas-microsoft-com:vml" Requires="v">
                <p:oleObj spid="_x0000_s29716" r:id="rId5" imgW="647619" imgH="676369" progId="">
                  <p:embed/>
                </p:oleObj>
              </mc:Choice>
              <mc:Fallback>
                <p:oleObj r:id="rId5" imgW="647619" imgH="676369" progId="">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94438" y="2271713"/>
                        <a:ext cx="479425" cy="546100"/>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04" name="Text Box 6">
            <a:extLst>
              <a:ext uri="{FF2B5EF4-FFF2-40B4-BE49-F238E27FC236}">
                <a16:creationId xmlns:a16="http://schemas.microsoft.com/office/drawing/2014/main" id="{9FEEDDFC-DE47-4093-874B-582C29C3E496}"/>
              </a:ext>
            </a:extLst>
          </p:cNvPr>
          <p:cNvSpPr txBox="1">
            <a:spLocks noChangeArrowheads="1"/>
          </p:cNvSpPr>
          <p:nvPr/>
        </p:nvSpPr>
        <p:spPr bwMode="auto">
          <a:xfrm>
            <a:off x="6911975" y="2971800"/>
            <a:ext cx="1798638"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ts val="750"/>
              </a:spcBef>
              <a:buClr>
                <a:srgbClr val="000000"/>
              </a:buClr>
              <a:buSzPct val="100000"/>
              <a:buFont typeface="Arial" panose="020B0604020202020204" pitchFamily="34" charset="0"/>
              <a:buNone/>
            </a:pPr>
            <a:r>
              <a:rPr lang="de-DE" altLang="en-US" sz="1200" b="1">
                <a:solidFill>
                  <a:srgbClr val="000000"/>
                </a:solidFill>
                <a:latin typeface="Arial" panose="020B0604020202020204" pitchFamily="34" charset="0"/>
              </a:rPr>
              <a:t>Job Client</a:t>
            </a:r>
          </a:p>
        </p:txBody>
      </p:sp>
      <p:sp>
        <p:nvSpPr>
          <p:cNvPr id="29705" name="Line 7">
            <a:extLst>
              <a:ext uri="{FF2B5EF4-FFF2-40B4-BE49-F238E27FC236}">
                <a16:creationId xmlns:a16="http://schemas.microsoft.com/office/drawing/2014/main" id="{0EF6457F-9DD8-40CF-94E5-7E25DC83C811}"/>
              </a:ext>
            </a:extLst>
          </p:cNvPr>
          <p:cNvSpPr>
            <a:spLocks noChangeShapeType="1"/>
          </p:cNvSpPr>
          <p:nvPr/>
        </p:nvSpPr>
        <p:spPr bwMode="auto">
          <a:xfrm>
            <a:off x="5627688" y="2817813"/>
            <a:ext cx="666750" cy="1587"/>
          </a:xfrm>
          <a:prstGeom prst="line">
            <a:avLst/>
          </a:prstGeom>
          <a:noFill/>
          <a:ln w="38160">
            <a:solidFill>
              <a:srgbClr val="E96B10"/>
            </a:solidFill>
            <a:prstDash val="sysDot"/>
            <a:miter lim="800000"/>
            <a:headEnd type="triangle" w="med" len="med"/>
            <a:tailEnd type="triangle" w="med" len="med"/>
          </a:ln>
          <a:extLst>
            <a:ext uri="{909E8E84-426E-40DD-AFC4-6F175D3DCCD1}">
              <a14:hiddenFill xmlns:a14="http://schemas.microsoft.com/office/drawing/2010/main">
                <a:noFill/>
              </a14:hiddenFill>
            </a:ext>
          </a:extLst>
        </p:spPr>
        <p:txBody>
          <a:bodyPr/>
          <a:lstStyle/>
          <a:p>
            <a:endParaRPr lang="de-DE"/>
          </a:p>
        </p:txBody>
      </p:sp>
      <p:graphicFrame>
        <p:nvGraphicFramePr>
          <p:cNvPr id="29699" name="Object 3">
            <a:extLst>
              <a:ext uri="{FF2B5EF4-FFF2-40B4-BE49-F238E27FC236}">
                <a16:creationId xmlns:a16="http://schemas.microsoft.com/office/drawing/2014/main" id="{27A91AD7-14D6-4521-B56F-2A82B12AD15B}"/>
              </a:ext>
            </a:extLst>
          </p:cNvPr>
          <p:cNvGraphicFramePr>
            <a:graphicFrameLocks noChangeAspect="1"/>
          </p:cNvGraphicFramePr>
          <p:nvPr/>
        </p:nvGraphicFramePr>
        <p:xfrm>
          <a:off x="6294438" y="2735263"/>
          <a:ext cx="479425" cy="546100"/>
        </p:xfrm>
        <a:graphic>
          <a:graphicData uri="http://schemas.openxmlformats.org/presentationml/2006/ole">
            <mc:AlternateContent xmlns:mc="http://schemas.openxmlformats.org/markup-compatibility/2006">
              <mc:Choice xmlns:v="urn:schemas-microsoft-com:vml" Requires="v">
                <p:oleObj spid="_x0000_s29717" r:id="rId7" imgW="647619" imgH="676369" progId="">
                  <p:embed/>
                </p:oleObj>
              </mc:Choice>
              <mc:Fallback>
                <p:oleObj r:id="rId7" imgW="647619" imgH="676369" progId="">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94438" y="2735263"/>
                        <a:ext cx="479425" cy="546100"/>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700" name="Object 4">
            <a:extLst>
              <a:ext uri="{FF2B5EF4-FFF2-40B4-BE49-F238E27FC236}">
                <a16:creationId xmlns:a16="http://schemas.microsoft.com/office/drawing/2014/main" id="{542FA3D1-3501-4ABA-972C-D749AC4C8A7F}"/>
              </a:ext>
            </a:extLst>
          </p:cNvPr>
          <p:cNvGraphicFramePr>
            <a:graphicFrameLocks noChangeAspect="1"/>
          </p:cNvGraphicFramePr>
          <p:nvPr/>
        </p:nvGraphicFramePr>
        <p:xfrm>
          <a:off x="6294438" y="3281363"/>
          <a:ext cx="479425" cy="546100"/>
        </p:xfrm>
        <a:graphic>
          <a:graphicData uri="http://schemas.openxmlformats.org/presentationml/2006/ole">
            <mc:AlternateContent xmlns:mc="http://schemas.openxmlformats.org/markup-compatibility/2006">
              <mc:Choice xmlns:v="urn:schemas-microsoft-com:vml" Requires="v">
                <p:oleObj spid="_x0000_s29718" r:id="rId8" imgW="647619" imgH="676369" progId="">
                  <p:embed/>
                </p:oleObj>
              </mc:Choice>
              <mc:Fallback>
                <p:oleObj r:id="rId8" imgW="647619" imgH="676369" progId="">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94438" y="3281363"/>
                        <a:ext cx="479425" cy="546100"/>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06" name="Line 10">
            <a:extLst>
              <a:ext uri="{FF2B5EF4-FFF2-40B4-BE49-F238E27FC236}">
                <a16:creationId xmlns:a16="http://schemas.microsoft.com/office/drawing/2014/main" id="{08FF7269-E457-463E-A0F2-982F570B9173}"/>
              </a:ext>
            </a:extLst>
          </p:cNvPr>
          <p:cNvSpPr>
            <a:spLocks noChangeShapeType="1"/>
          </p:cNvSpPr>
          <p:nvPr/>
        </p:nvSpPr>
        <p:spPr bwMode="auto">
          <a:xfrm>
            <a:off x="5627688" y="3090863"/>
            <a:ext cx="666750" cy="1587"/>
          </a:xfrm>
          <a:prstGeom prst="line">
            <a:avLst/>
          </a:prstGeom>
          <a:noFill/>
          <a:ln w="38160">
            <a:solidFill>
              <a:srgbClr val="E96B10"/>
            </a:solidFill>
            <a:prstDash val="sysDot"/>
            <a:miter lim="800000"/>
            <a:headEnd type="triangle" w="med" len="me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29707" name="Line 11">
            <a:extLst>
              <a:ext uri="{FF2B5EF4-FFF2-40B4-BE49-F238E27FC236}">
                <a16:creationId xmlns:a16="http://schemas.microsoft.com/office/drawing/2014/main" id="{03D83F8A-68C3-4B64-B65F-BFA8120561EF}"/>
              </a:ext>
            </a:extLst>
          </p:cNvPr>
          <p:cNvSpPr>
            <a:spLocks noChangeShapeType="1"/>
          </p:cNvSpPr>
          <p:nvPr/>
        </p:nvSpPr>
        <p:spPr bwMode="auto">
          <a:xfrm>
            <a:off x="5627688" y="3363913"/>
            <a:ext cx="666750" cy="1587"/>
          </a:xfrm>
          <a:prstGeom prst="line">
            <a:avLst/>
          </a:prstGeom>
          <a:noFill/>
          <a:ln w="38160">
            <a:solidFill>
              <a:srgbClr val="E96B10"/>
            </a:solidFill>
            <a:prstDash val="sysDot"/>
            <a:miter lim="800000"/>
            <a:headEnd type="triangle" w="med" len="me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29708" name="Text Box 12">
            <a:extLst>
              <a:ext uri="{FF2B5EF4-FFF2-40B4-BE49-F238E27FC236}">
                <a16:creationId xmlns:a16="http://schemas.microsoft.com/office/drawing/2014/main" id="{C9218E72-0124-454C-ABE0-EFEBE377588B}"/>
              </a:ext>
            </a:extLst>
          </p:cNvPr>
          <p:cNvSpPr txBox="1">
            <a:spLocks noChangeArrowheads="1"/>
          </p:cNvSpPr>
          <p:nvPr/>
        </p:nvSpPr>
        <p:spPr bwMode="auto">
          <a:xfrm>
            <a:off x="4860925" y="2486025"/>
            <a:ext cx="809625"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ts val="750"/>
              </a:spcBef>
              <a:buClr>
                <a:srgbClr val="000000"/>
              </a:buClr>
              <a:buSzPct val="100000"/>
              <a:buFont typeface="Arial" panose="020B0604020202020204" pitchFamily="34" charset="0"/>
              <a:buNone/>
            </a:pPr>
            <a:r>
              <a:rPr lang="de-DE" altLang="en-US" sz="1200" b="1">
                <a:solidFill>
                  <a:srgbClr val="000000"/>
                </a:solidFill>
                <a:latin typeface="Arial" panose="020B0604020202020204" pitchFamily="34" charset="0"/>
              </a:rPr>
              <a:t>JobServer</a:t>
            </a:r>
          </a:p>
        </p:txBody>
      </p:sp>
      <p:sp>
        <p:nvSpPr>
          <p:cNvPr id="29709" name="Text Box 13">
            <a:extLst>
              <a:ext uri="{FF2B5EF4-FFF2-40B4-BE49-F238E27FC236}">
                <a16:creationId xmlns:a16="http://schemas.microsoft.com/office/drawing/2014/main" id="{F98E9705-E063-411E-8684-86EA0E4A55B3}"/>
              </a:ext>
            </a:extLst>
          </p:cNvPr>
          <p:cNvSpPr txBox="1">
            <a:spLocks noChangeArrowheads="1"/>
          </p:cNvSpPr>
          <p:nvPr/>
        </p:nvSpPr>
        <p:spPr bwMode="auto">
          <a:xfrm>
            <a:off x="3297238" y="2503488"/>
            <a:ext cx="99377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449263"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2pPr>
            <a:lvl3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3pPr>
            <a:lvl4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4pPr>
            <a:lvl5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ts val="750"/>
              </a:spcBef>
              <a:buClr>
                <a:srgbClr val="000000"/>
              </a:buClr>
              <a:buSzPct val="100000"/>
              <a:buFont typeface="Arial" panose="020B0604020202020204" pitchFamily="34" charset="0"/>
              <a:buNone/>
            </a:pPr>
            <a:r>
              <a:rPr lang="de-DE" altLang="en-US" sz="1200" b="1">
                <a:solidFill>
                  <a:srgbClr val="000000"/>
                </a:solidFill>
                <a:latin typeface="Arial" panose="020B0604020202020204" pitchFamily="34" charset="0"/>
              </a:rPr>
              <a:t>JobPlaner</a:t>
            </a:r>
          </a:p>
        </p:txBody>
      </p:sp>
      <p:sp>
        <p:nvSpPr>
          <p:cNvPr id="29710" name="Line 14">
            <a:extLst>
              <a:ext uri="{FF2B5EF4-FFF2-40B4-BE49-F238E27FC236}">
                <a16:creationId xmlns:a16="http://schemas.microsoft.com/office/drawing/2014/main" id="{82867553-8549-4410-BD4F-C56E66C63793}"/>
              </a:ext>
            </a:extLst>
          </p:cNvPr>
          <p:cNvSpPr>
            <a:spLocks noChangeShapeType="1"/>
          </p:cNvSpPr>
          <p:nvPr/>
        </p:nvSpPr>
        <p:spPr bwMode="auto">
          <a:xfrm>
            <a:off x="4054475" y="3070225"/>
            <a:ext cx="665163" cy="1588"/>
          </a:xfrm>
          <a:prstGeom prst="line">
            <a:avLst/>
          </a:prstGeom>
          <a:noFill/>
          <a:ln w="38160">
            <a:solidFill>
              <a:srgbClr val="FF0000"/>
            </a:solidFill>
            <a:prstDash val="sysDot"/>
            <a:miter lim="800000"/>
            <a:headEnd type="triangle" w="med" len="med"/>
            <a:tailEnd type="triangle" w="med" len="med"/>
          </a:ln>
          <a:extLst>
            <a:ext uri="{909E8E84-426E-40DD-AFC4-6F175D3DCCD1}">
              <a14:hiddenFill xmlns:a14="http://schemas.microsoft.com/office/drawing/2010/main">
                <a:noFill/>
              </a14:hiddenFill>
            </a:ext>
          </a:extLst>
        </p:spPr>
        <p:txBody>
          <a:bodyPr/>
          <a:lstStyle/>
          <a:p>
            <a:endParaRPr lang="de-DE"/>
          </a:p>
        </p:txBody>
      </p:sp>
      <p:pic>
        <p:nvPicPr>
          <p:cNvPr id="29711" name="Picture 15">
            <a:extLst>
              <a:ext uri="{FF2B5EF4-FFF2-40B4-BE49-F238E27FC236}">
                <a16:creationId xmlns:a16="http://schemas.microsoft.com/office/drawing/2014/main" id="{6D9DC8CF-86AF-452B-B458-869B9CD161D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40088" y="2755900"/>
            <a:ext cx="814387"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9712" name="Rectangle 16">
            <a:extLst>
              <a:ext uri="{FF2B5EF4-FFF2-40B4-BE49-F238E27FC236}">
                <a16:creationId xmlns:a16="http://schemas.microsoft.com/office/drawing/2014/main" id="{C58A6F25-A010-49CF-AC19-E43D7EE8D2EA}"/>
              </a:ext>
            </a:extLst>
          </p:cNvPr>
          <p:cNvSpPr>
            <a:spLocks noGrp="1" noChangeArrowheads="1"/>
          </p:cNvSpPr>
          <p:nvPr>
            <p:ph type="title"/>
          </p:nvPr>
        </p:nvSpPr>
        <p:spPr/>
        <p:txBody>
          <a:bodyPr/>
          <a:lstStyle/>
          <a:p>
            <a:pPr defTabSz="957263" eaLnBrk="1" hangingPunct="1"/>
            <a:r>
              <a:rPr lang="de-DE" altLang="en-US">
                <a:ea typeface="ＭＳ Ｐゴシック" panose="020B0600070205080204" pitchFamily="34" charset="-128"/>
              </a:rPr>
              <a:t>Daten Export mit dem PLMJobManager</a:t>
            </a:r>
          </a:p>
        </p:txBody>
      </p:sp>
      <p:sp>
        <p:nvSpPr>
          <p:cNvPr id="29713" name="Freeform 18">
            <a:extLst>
              <a:ext uri="{FF2B5EF4-FFF2-40B4-BE49-F238E27FC236}">
                <a16:creationId xmlns:a16="http://schemas.microsoft.com/office/drawing/2014/main" id="{B85B7092-1FD0-4966-9336-05D11FD795F7}"/>
              </a:ext>
            </a:extLst>
          </p:cNvPr>
          <p:cNvSpPr>
            <a:spLocks/>
          </p:cNvSpPr>
          <p:nvPr/>
        </p:nvSpPr>
        <p:spPr bwMode="auto">
          <a:xfrm>
            <a:off x="2552700" y="3149600"/>
            <a:ext cx="2476500" cy="544513"/>
          </a:xfrm>
          <a:custGeom>
            <a:avLst/>
            <a:gdLst>
              <a:gd name="T0" fmla="*/ 2476500 w 1560"/>
              <a:gd name="T1" fmla="*/ 139700 h 343"/>
              <a:gd name="T2" fmla="*/ 1943100 w 1560"/>
              <a:gd name="T3" fmla="*/ 444500 h 343"/>
              <a:gd name="T4" fmla="*/ 723900 w 1560"/>
              <a:gd name="T5" fmla="*/ 469900 h 343"/>
              <a:gd name="T6" fmla="*/ 0 w 1560"/>
              <a:gd name="T7" fmla="*/ 0 h 343"/>
              <a:gd name="T8" fmla="*/ 0 60000 65536"/>
              <a:gd name="T9" fmla="*/ 0 60000 65536"/>
              <a:gd name="T10" fmla="*/ 0 60000 65536"/>
              <a:gd name="T11" fmla="*/ 0 60000 65536"/>
              <a:gd name="T12" fmla="*/ 0 w 1560"/>
              <a:gd name="T13" fmla="*/ 0 h 343"/>
              <a:gd name="T14" fmla="*/ 1560 w 1560"/>
              <a:gd name="T15" fmla="*/ 343 h 343"/>
            </a:gdLst>
            <a:ahLst/>
            <a:cxnLst>
              <a:cxn ang="T8">
                <a:pos x="T0" y="T1"/>
              </a:cxn>
              <a:cxn ang="T9">
                <a:pos x="T2" y="T3"/>
              </a:cxn>
              <a:cxn ang="T10">
                <a:pos x="T4" y="T5"/>
              </a:cxn>
              <a:cxn ang="T11">
                <a:pos x="T6" y="T7"/>
              </a:cxn>
            </a:cxnLst>
            <a:rect l="T12" t="T13" r="T14" b="T15"/>
            <a:pathLst>
              <a:path w="1560" h="343">
                <a:moveTo>
                  <a:pt x="1560" y="88"/>
                </a:moveTo>
                <a:cubicBezTo>
                  <a:pt x="1504" y="120"/>
                  <a:pt x="1408" y="245"/>
                  <a:pt x="1224" y="280"/>
                </a:cubicBezTo>
                <a:cubicBezTo>
                  <a:pt x="1040" y="315"/>
                  <a:pt x="660" y="343"/>
                  <a:pt x="456" y="296"/>
                </a:cubicBezTo>
                <a:cubicBezTo>
                  <a:pt x="252" y="249"/>
                  <a:pt x="95" y="62"/>
                  <a:pt x="0" y="0"/>
                </a:cubicBezTo>
              </a:path>
            </a:pathLst>
          </a:custGeom>
          <a:noFill/>
          <a:ln w="38160">
            <a:solidFill>
              <a:srgbClr val="E96B1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9714" name="Rectangle 19">
            <a:extLst>
              <a:ext uri="{FF2B5EF4-FFF2-40B4-BE49-F238E27FC236}">
                <a16:creationId xmlns:a16="http://schemas.microsoft.com/office/drawing/2014/main" id="{55D8FD90-F630-49F9-8E58-05FD5CDA5A15}"/>
              </a:ext>
            </a:extLst>
          </p:cNvPr>
          <p:cNvSpPr>
            <a:spLocks noChangeArrowheads="1"/>
          </p:cNvSpPr>
          <p:nvPr/>
        </p:nvSpPr>
        <p:spPr bwMode="auto">
          <a:xfrm>
            <a:off x="3925888" y="3532188"/>
            <a:ext cx="585787" cy="269875"/>
          </a:xfrm>
          <a:prstGeom prst="rect">
            <a:avLst/>
          </a:prstGeom>
          <a:solidFill>
            <a:schemeClr val="bg1"/>
          </a:solidFill>
          <a:ln>
            <a:noFill/>
          </a:ln>
          <a:extLst>
            <a:ext uri="{91240B29-F687-4F45-9708-019B960494DF}">
              <a14:hiddenLine xmlns:a14="http://schemas.microsoft.com/office/drawing/2010/main" w="6350">
                <a:solidFill>
                  <a:srgbClr val="000000"/>
                </a:solidFill>
                <a:miter lim="800000"/>
                <a:headEnd/>
                <a:tailEnd/>
              </a14:hiddenLine>
            </a:ext>
          </a:extLst>
        </p:spPr>
        <p:txBody>
          <a:bodyPr wrap="none" lIns="0" tIns="0" rIns="0" bIns="0"/>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sz="1600" b="1">
                <a:solidFill>
                  <a:srgbClr val="000000"/>
                </a:solidFill>
                <a:latin typeface="Arial" panose="020B0604020202020204" pitchFamily="34" charset="0"/>
              </a:rPr>
              <a:t>eMail</a:t>
            </a:r>
          </a:p>
        </p:txBody>
      </p:sp>
      <p:pic>
        <p:nvPicPr>
          <p:cNvPr id="29715" name="Picture 20">
            <a:extLst>
              <a:ext uri="{FF2B5EF4-FFF2-40B4-BE49-F238E27FC236}">
                <a16:creationId xmlns:a16="http://schemas.microsoft.com/office/drawing/2014/main" id="{C8ED9DFE-E7D0-4327-9285-2D05BDBC580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52613" y="2319338"/>
            <a:ext cx="10445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B14A4CEC-4180-4091-ACF0-7A4E099AE1FA}"/>
              </a:ext>
            </a:extLst>
          </p:cNvPr>
          <p:cNvSpPr>
            <a:spLocks noGrp="1" noChangeArrowheads="1"/>
          </p:cNvSpPr>
          <p:nvPr>
            <p:ph type="title"/>
          </p:nvPr>
        </p:nvSpPr>
        <p:spPr/>
        <p:txBody>
          <a:bodyPr/>
          <a:lstStyle/>
          <a:p>
            <a:pPr eaLnBrk="1" hangingPunct="1">
              <a:tabLst>
                <a:tab pos="447675" algn="l"/>
              </a:tabLst>
            </a:pPr>
            <a:r>
              <a:rPr lang="de-DE" altLang="en-US">
                <a:ea typeface="ＭＳ Ｐゴシック" panose="020B0600070205080204" pitchFamily="34" charset="-128"/>
              </a:rPr>
              <a:t>Daten Export mit dem PLMJobManager</a:t>
            </a:r>
          </a:p>
        </p:txBody>
      </p:sp>
      <p:graphicFrame>
        <p:nvGraphicFramePr>
          <p:cNvPr id="308305" name="Group 81">
            <a:extLst>
              <a:ext uri="{FF2B5EF4-FFF2-40B4-BE49-F238E27FC236}">
                <a16:creationId xmlns:a16="http://schemas.microsoft.com/office/drawing/2014/main" id="{6724F5CC-DCD5-4802-84EE-2F496C041BDE}"/>
              </a:ext>
            </a:extLst>
          </p:cNvPr>
          <p:cNvGraphicFramePr>
            <a:graphicFrameLocks noGrp="1"/>
          </p:cNvGraphicFramePr>
          <p:nvPr/>
        </p:nvGraphicFramePr>
        <p:xfrm>
          <a:off x="498475" y="2505075"/>
          <a:ext cx="8936038" cy="3806825"/>
        </p:xfrm>
        <a:graphic>
          <a:graphicData uri="http://schemas.openxmlformats.org/drawingml/2006/table">
            <a:tbl>
              <a:tblPr/>
              <a:tblGrid>
                <a:gridCol w="2387600">
                  <a:extLst>
                    <a:ext uri="{9D8B030D-6E8A-4147-A177-3AD203B41FA5}">
                      <a16:colId xmlns:a16="http://schemas.microsoft.com/office/drawing/2014/main" val="3786925135"/>
                    </a:ext>
                  </a:extLst>
                </a:gridCol>
                <a:gridCol w="1666875">
                  <a:extLst>
                    <a:ext uri="{9D8B030D-6E8A-4147-A177-3AD203B41FA5}">
                      <a16:colId xmlns:a16="http://schemas.microsoft.com/office/drawing/2014/main" val="1384508794"/>
                    </a:ext>
                  </a:extLst>
                </a:gridCol>
                <a:gridCol w="2266950">
                  <a:extLst>
                    <a:ext uri="{9D8B030D-6E8A-4147-A177-3AD203B41FA5}">
                      <a16:colId xmlns:a16="http://schemas.microsoft.com/office/drawing/2014/main" val="1442460370"/>
                    </a:ext>
                  </a:extLst>
                </a:gridCol>
                <a:gridCol w="2614613">
                  <a:extLst>
                    <a:ext uri="{9D8B030D-6E8A-4147-A177-3AD203B41FA5}">
                      <a16:colId xmlns:a16="http://schemas.microsoft.com/office/drawing/2014/main" val="1949600020"/>
                    </a:ext>
                  </a:extLst>
                </a:gridCol>
              </a:tblGrid>
              <a:tr h="766763">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Anwenden auf:</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Ziel Format: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lnBlToTr>
                      <a:noFill/>
                    </a:lnBlToTr>
                    <a:solidFill>
                      <a:srgbClr val="DDDDDD"/>
                    </a:solid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NX-Master (3D-Modell) Single-Part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NX-Master (3D-Modell) Baugruppe</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NX-Specification</a:t>
                      </a:r>
                      <a:b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b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(Drawing Export)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240291287"/>
                  </a:ext>
                </a:extLst>
              </a:tr>
              <a:tr h="361950">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Step</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X</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X</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extLst>
                  <a:ext uri="{0D108BD9-81ED-4DB2-BD59-A6C34878D82A}">
                    <a16:rowId xmlns:a16="http://schemas.microsoft.com/office/drawing/2014/main" val="3086943048"/>
                  </a:ext>
                </a:extLst>
              </a:tr>
              <a:tr h="363538">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JT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X</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X</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767040898"/>
                  </a:ext>
                </a:extLst>
              </a:tr>
              <a:tr h="546100">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Parasolid*</a:t>
                      </a:r>
                      <a:b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br>
                      <a:r>
                        <a:rPr kumimoji="0" lang="de-DE"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kein NX Standard</a:t>
                      </a: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X</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X</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extLst>
                  <a:ext uri="{0D108BD9-81ED-4DB2-BD59-A6C34878D82A}">
                    <a16:rowId xmlns:a16="http://schemas.microsoft.com/office/drawing/2014/main" val="2129026655"/>
                  </a:ext>
                </a:extLst>
              </a:tr>
              <a:tr h="373063">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DXF </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t>
                      </a:r>
                      <a:b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b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da nur bedingt verwendbar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t>
                      </a:r>
                      <a:b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b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da nur bedingt verwendbar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X</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416924685"/>
                  </a:ext>
                </a:extLst>
              </a:tr>
              <a:tr h="268288">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DWG</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t>
                      </a:r>
                      <a:b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b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da nur bedingt verwendbar</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t>
                      </a:r>
                      <a:b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b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da nur bedingt verwendbar</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lgn="l" eaLnBrk="0" hangingPunct="0">
                        <a:spcBef>
                          <a:spcPct val="20000"/>
                        </a:spcBef>
                        <a:defRPr sz="1400" b="1">
                          <a:solidFill>
                            <a:schemeClr val="tx1"/>
                          </a:solidFill>
                          <a:latin typeface="Arial" panose="020B0604020202020204" pitchFamily="34" charset="0"/>
                          <a:ea typeface="ＭＳ Ｐゴシック" panose="020B0600070205080204" pitchFamily="34" charset="-128"/>
                        </a:defRPr>
                      </a:lvl1pPr>
                      <a:lvl2pPr marL="37931725" indent="-37474525" algn="l" eaLnBrk="0" hangingPunct="0">
                        <a:spcBef>
                          <a:spcPct val="20000"/>
                        </a:spcBef>
                        <a:defRPr sz="1200" b="1">
                          <a:solidFill>
                            <a:schemeClr val="tx1"/>
                          </a:solidFill>
                          <a:latin typeface="Arial" panose="020B0604020202020204" pitchFamily="34" charset="0"/>
                          <a:ea typeface="ＭＳ Ｐゴシック" panose="020B0600070205080204" pitchFamily="34" charset="-128"/>
                        </a:defRPr>
                      </a:lvl2pPr>
                      <a:lvl3pPr eaLnBrk="0" hangingPunct="0">
                        <a:spcBef>
                          <a:spcPct val="20000"/>
                        </a:spcBef>
                        <a:defRPr sz="1000" b="1">
                          <a:solidFill>
                            <a:schemeClr val="tx1"/>
                          </a:solidFill>
                          <a:latin typeface="Arial" panose="020B0604020202020204" pitchFamily="34" charset="0"/>
                          <a:ea typeface="ＭＳ Ｐゴシック" panose="020B0600070205080204" pitchFamily="34" charset="-128"/>
                        </a:defRPr>
                      </a:lvl3pPr>
                      <a:lvl4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4pPr>
                      <a:lvl5pPr eaLnBrk="0" hangingPunct="0">
                        <a:spcBef>
                          <a:spcPct val="20000"/>
                        </a:spcBef>
                        <a:defRPr sz="10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20000"/>
                        </a:spcBef>
                        <a:spcAft>
                          <a:spcPct val="0"/>
                        </a:spcAft>
                        <a:defRPr sz="1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X</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extLst>
                  <a:ext uri="{0D108BD9-81ED-4DB2-BD59-A6C34878D82A}">
                    <a16:rowId xmlns:a16="http://schemas.microsoft.com/office/drawing/2014/main" val="672851324"/>
                  </a:ext>
                </a:extLst>
              </a:tr>
            </a:tbl>
          </a:graphicData>
        </a:graphic>
      </p:graphicFrame>
      <p:sp>
        <p:nvSpPr>
          <p:cNvPr id="31785" name="Text Box 41">
            <a:extLst>
              <a:ext uri="{FF2B5EF4-FFF2-40B4-BE49-F238E27FC236}">
                <a16:creationId xmlns:a16="http://schemas.microsoft.com/office/drawing/2014/main" id="{F12A0025-0224-4171-AEBF-898B684286D2}"/>
              </a:ext>
            </a:extLst>
          </p:cNvPr>
          <p:cNvSpPr txBox="1">
            <a:spLocks noChangeArrowheads="1"/>
          </p:cNvSpPr>
          <p:nvPr/>
        </p:nvSpPr>
        <p:spPr bwMode="auto">
          <a:xfrm>
            <a:off x="428625" y="1104900"/>
            <a:ext cx="88582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sz="2400"/>
              <a:t>In den folgenden Folien und im Vortrag werden die Exporte auf Basis der unten stehenden Export-Matrix ausgeführt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B0CF4328-3A64-49A9-A2BB-F4A94471740D}"/>
              </a:ext>
            </a:extLst>
          </p:cNvPr>
          <p:cNvSpPr>
            <a:spLocks noGrp="1" noChangeArrowheads="1"/>
          </p:cNvSpPr>
          <p:nvPr>
            <p:ph type="title"/>
          </p:nvPr>
        </p:nvSpPr>
        <p:spPr/>
        <p:txBody>
          <a:bodyPr/>
          <a:lstStyle/>
          <a:p>
            <a:pPr eaLnBrk="1" hangingPunct="1"/>
            <a:r>
              <a:rPr lang="de-DE" altLang="en-US">
                <a:ea typeface="ＭＳ Ｐゴシック" panose="020B0600070205080204" pitchFamily="34" charset="-128"/>
              </a:rPr>
              <a:t>Daten Export mit dem PLMJobManager</a:t>
            </a:r>
          </a:p>
        </p:txBody>
      </p:sp>
      <p:pic>
        <p:nvPicPr>
          <p:cNvPr id="33795" name="Picture 4">
            <a:extLst>
              <a:ext uri="{FF2B5EF4-FFF2-40B4-BE49-F238E27FC236}">
                <a16:creationId xmlns:a16="http://schemas.microsoft.com/office/drawing/2014/main" id="{F0EB3C61-22C5-4C3A-BFB7-81D841F49B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9300" y="1257300"/>
            <a:ext cx="6391275" cy="444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
        <p:nvSpPr>
          <p:cNvPr id="33796" name="Text Box 6">
            <a:extLst>
              <a:ext uri="{FF2B5EF4-FFF2-40B4-BE49-F238E27FC236}">
                <a16:creationId xmlns:a16="http://schemas.microsoft.com/office/drawing/2014/main" id="{B69C5502-B1FB-4ABB-9EF6-2F2BA6AC73A7}"/>
              </a:ext>
            </a:extLst>
          </p:cNvPr>
          <p:cNvSpPr txBox="1">
            <a:spLocks noChangeArrowheads="1"/>
          </p:cNvSpPr>
          <p:nvPr/>
        </p:nvSpPr>
        <p:spPr bwMode="auto">
          <a:xfrm>
            <a:off x="361950" y="2524125"/>
            <a:ext cx="2844800" cy="257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lIns="0" tIns="0" rIns="0" bIns="0">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263525" indent="-80963"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sz="1200" b="1">
                <a:solidFill>
                  <a:schemeClr val="tx1"/>
                </a:solidFill>
                <a:latin typeface="Arial" panose="020B0604020202020204" pitchFamily="34" charset="0"/>
              </a:rPr>
              <a:t>Vorgehensweise:</a:t>
            </a:r>
            <a:br>
              <a:rPr lang="de-DE" altLang="en-US" sz="1200">
                <a:solidFill>
                  <a:schemeClr val="tx1"/>
                </a:solidFill>
                <a:latin typeface="Arial" panose="020B0604020202020204" pitchFamily="34" charset="0"/>
              </a:rPr>
            </a:br>
            <a:endParaRPr lang="de-DE" altLang="en-US" sz="1200">
              <a:solidFill>
                <a:schemeClr val="tx1"/>
              </a:solidFill>
              <a:latin typeface="Arial" panose="020B0604020202020204" pitchFamily="34" charset="0"/>
            </a:endParaRPr>
          </a:p>
          <a:p>
            <a:pPr lvl="1" algn="l" eaLnBrk="1" hangingPunct="1">
              <a:spcBef>
                <a:spcPct val="50000"/>
              </a:spcBef>
              <a:buFontTx/>
              <a:buChar char="-"/>
            </a:pPr>
            <a:r>
              <a:rPr lang="de-DE" altLang="en-US">
                <a:solidFill>
                  <a:schemeClr val="tx1"/>
                </a:solidFill>
                <a:latin typeface="Arial" panose="020B0604020202020204" pitchFamily="34" charset="0"/>
              </a:rPr>
              <a:t>Auswahl der zu exportierenden Objekte </a:t>
            </a:r>
            <a:r>
              <a:rPr lang="de-DE" altLang="en-US" b="1">
                <a:solidFill>
                  <a:schemeClr val="tx1"/>
                </a:solidFill>
                <a:latin typeface="Arial" panose="020B0604020202020204" pitchFamily="34" charset="0"/>
              </a:rPr>
              <a:t>(1)</a:t>
            </a:r>
          </a:p>
          <a:p>
            <a:pPr lvl="1" algn="l" eaLnBrk="1" hangingPunct="1">
              <a:spcBef>
                <a:spcPct val="50000"/>
              </a:spcBef>
              <a:buFontTx/>
              <a:buChar char="-"/>
            </a:pPr>
            <a:r>
              <a:rPr lang="de-DE" altLang="en-US">
                <a:solidFill>
                  <a:schemeClr val="tx1"/>
                </a:solidFill>
                <a:latin typeface="Arial" panose="020B0604020202020204" pitchFamily="34" charset="0"/>
              </a:rPr>
              <a:t>Auswahl „Export NX Daten“ </a:t>
            </a:r>
            <a:r>
              <a:rPr lang="de-DE" altLang="en-US" b="1">
                <a:solidFill>
                  <a:schemeClr val="tx1"/>
                </a:solidFill>
                <a:latin typeface="Arial" panose="020B0604020202020204" pitchFamily="34" charset="0"/>
              </a:rPr>
              <a:t>(2)</a:t>
            </a:r>
          </a:p>
          <a:p>
            <a:pPr lvl="1" algn="l" eaLnBrk="1" hangingPunct="1">
              <a:spcBef>
                <a:spcPct val="50000"/>
              </a:spcBef>
              <a:buFontTx/>
              <a:buChar char="-"/>
            </a:pPr>
            <a:r>
              <a:rPr lang="de-DE" altLang="en-US">
                <a:solidFill>
                  <a:schemeClr val="tx1"/>
                </a:solidFill>
                <a:latin typeface="Arial" panose="020B0604020202020204" pitchFamily="34" charset="0"/>
              </a:rPr>
              <a:t>Auswahl der gewünschten Exportformate </a:t>
            </a:r>
            <a:r>
              <a:rPr lang="de-DE" altLang="en-US" b="1">
                <a:solidFill>
                  <a:schemeClr val="tx1"/>
                </a:solidFill>
                <a:latin typeface="Arial" panose="020B0604020202020204" pitchFamily="34" charset="0"/>
              </a:rPr>
              <a:t>(3)</a:t>
            </a:r>
          </a:p>
          <a:p>
            <a:pPr lvl="1" algn="l" eaLnBrk="1" hangingPunct="1">
              <a:spcBef>
                <a:spcPct val="50000"/>
              </a:spcBef>
              <a:buFontTx/>
              <a:buChar char="-"/>
            </a:pPr>
            <a:r>
              <a:rPr lang="de-DE" altLang="en-US">
                <a:solidFill>
                  <a:schemeClr val="tx1"/>
                </a:solidFill>
                <a:latin typeface="Arial" panose="020B0604020202020204" pitchFamily="34" charset="0"/>
              </a:rPr>
              <a:t>Setzen Sie die gewünschte Startzeit </a:t>
            </a:r>
            <a:r>
              <a:rPr lang="de-DE" altLang="en-US" b="1">
                <a:solidFill>
                  <a:schemeClr val="tx1"/>
                </a:solidFill>
                <a:latin typeface="Arial" panose="020B0604020202020204" pitchFamily="34" charset="0"/>
              </a:rPr>
              <a:t>(4)</a:t>
            </a:r>
            <a:br>
              <a:rPr lang="de-DE" altLang="en-US" b="1">
                <a:solidFill>
                  <a:schemeClr val="tx1"/>
                </a:solidFill>
                <a:latin typeface="Arial" panose="020B0604020202020204" pitchFamily="34" charset="0"/>
              </a:rPr>
            </a:br>
            <a:r>
              <a:rPr lang="de-DE" altLang="en-US" b="1">
                <a:solidFill>
                  <a:schemeClr val="tx1"/>
                </a:solidFill>
                <a:latin typeface="Arial" panose="020B0604020202020204" pitchFamily="34" charset="0"/>
              </a:rPr>
              <a:t>Standard = „Run Now“</a:t>
            </a:r>
          </a:p>
          <a:p>
            <a:pPr lvl="1" algn="l" eaLnBrk="1" hangingPunct="1">
              <a:spcBef>
                <a:spcPct val="50000"/>
              </a:spcBef>
              <a:buFontTx/>
              <a:buChar char="-"/>
            </a:pPr>
            <a:r>
              <a:rPr lang="de-DE" altLang="en-US">
                <a:solidFill>
                  <a:schemeClr val="tx1"/>
                </a:solidFill>
                <a:latin typeface="Arial" panose="020B0604020202020204" pitchFamily="34" charset="0"/>
              </a:rPr>
              <a:t>Job erzeugen via</a:t>
            </a:r>
            <a:r>
              <a:rPr lang="de-DE" altLang="en-US" b="1">
                <a:solidFill>
                  <a:schemeClr val="tx1"/>
                </a:solidFill>
                <a:latin typeface="Arial" panose="020B0604020202020204" pitchFamily="34" charset="0"/>
              </a:rPr>
              <a:t> „Add new Job“ (5)</a:t>
            </a:r>
          </a:p>
          <a:p>
            <a:pPr algn="l" eaLnBrk="1" hangingPunct="1">
              <a:spcBef>
                <a:spcPct val="50000"/>
              </a:spcBef>
            </a:pPr>
            <a:r>
              <a:rPr lang="de-DE" altLang="en-US" sz="1200" b="1">
                <a:solidFill>
                  <a:schemeClr val="tx1"/>
                </a:solidFill>
                <a:latin typeface="Arial" panose="020B0604020202020204" pitchFamily="34" charset="0"/>
              </a:rPr>
              <a:t>Ergebnis: </a:t>
            </a:r>
          </a:p>
          <a:p>
            <a:pPr lvl="1" algn="l" eaLnBrk="1" hangingPunct="1">
              <a:spcBef>
                <a:spcPct val="50000"/>
              </a:spcBef>
              <a:buFontTx/>
              <a:buChar char="-"/>
            </a:pPr>
            <a:r>
              <a:rPr lang="de-DE" altLang="en-US">
                <a:solidFill>
                  <a:schemeClr val="tx1"/>
                </a:solidFill>
                <a:latin typeface="Arial" panose="020B0604020202020204" pitchFamily="34" charset="0"/>
              </a:rPr>
              <a:t>JobPaket wird erzeugt </a:t>
            </a:r>
            <a:r>
              <a:rPr lang="de-DE" altLang="en-US" b="1">
                <a:solidFill>
                  <a:schemeClr val="tx1"/>
                </a:solidFill>
                <a:latin typeface="Arial" panose="020B0604020202020204" pitchFamily="34" charset="0"/>
              </a:rPr>
              <a:t>(6)</a:t>
            </a:r>
          </a:p>
          <a:p>
            <a:pPr lvl="1" algn="l" eaLnBrk="1" hangingPunct="1">
              <a:spcBef>
                <a:spcPct val="50000"/>
              </a:spcBef>
              <a:buFontTx/>
              <a:buChar char="-"/>
            </a:pPr>
            <a:r>
              <a:rPr lang="de-DE" altLang="en-US">
                <a:solidFill>
                  <a:schemeClr val="tx1"/>
                </a:solidFill>
                <a:latin typeface="Arial" panose="020B0604020202020204" pitchFamily="34" charset="0"/>
              </a:rPr>
              <a:t>Der JobServer verarbeitet die beauftragten Objekte mit den gesetzten Optionen.</a:t>
            </a:r>
          </a:p>
        </p:txBody>
      </p:sp>
      <p:sp>
        <p:nvSpPr>
          <p:cNvPr id="33797" name="Oval 7">
            <a:extLst>
              <a:ext uri="{FF2B5EF4-FFF2-40B4-BE49-F238E27FC236}">
                <a16:creationId xmlns:a16="http://schemas.microsoft.com/office/drawing/2014/main" id="{339E301D-08E6-4DBA-8237-6358781F5C2B}"/>
              </a:ext>
            </a:extLst>
          </p:cNvPr>
          <p:cNvSpPr>
            <a:spLocks noChangeArrowheads="1"/>
          </p:cNvSpPr>
          <p:nvPr/>
        </p:nvSpPr>
        <p:spPr bwMode="auto">
          <a:xfrm>
            <a:off x="3441700" y="2209800"/>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1</a:t>
            </a:r>
          </a:p>
        </p:txBody>
      </p:sp>
      <p:sp>
        <p:nvSpPr>
          <p:cNvPr id="33798" name="Oval 8">
            <a:extLst>
              <a:ext uri="{FF2B5EF4-FFF2-40B4-BE49-F238E27FC236}">
                <a16:creationId xmlns:a16="http://schemas.microsoft.com/office/drawing/2014/main" id="{55B900AF-8BB6-4133-807E-770C98BCB129}"/>
              </a:ext>
            </a:extLst>
          </p:cNvPr>
          <p:cNvSpPr>
            <a:spLocks noChangeArrowheads="1"/>
          </p:cNvSpPr>
          <p:nvPr/>
        </p:nvSpPr>
        <p:spPr bwMode="auto">
          <a:xfrm>
            <a:off x="4202113" y="2908300"/>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2</a:t>
            </a:r>
          </a:p>
        </p:txBody>
      </p:sp>
      <p:sp>
        <p:nvSpPr>
          <p:cNvPr id="33799" name="Oval 9">
            <a:extLst>
              <a:ext uri="{FF2B5EF4-FFF2-40B4-BE49-F238E27FC236}">
                <a16:creationId xmlns:a16="http://schemas.microsoft.com/office/drawing/2014/main" id="{D8B56F16-CAEA-4B17-A0DE-0ABAF69678A7}"/>
              </a:ext>
            </a:extLst>
          </p:cNvPr>
          <p:cNvSpPr>
            <a:spLocks noChangeArrowheads="1"/>
          </p:cNvSpPr>
          <p:nvPr/>
        </p:nvSpPr>
        <p:spPr bwMode="auto">
          <a:xfrm>
            <a:off x="7931150" y="2960688"/>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3</a:t>
            </a:r>
          </a:p>
        </p:txBody>
      </p:sp>
      <p:sp>
        <p:nvSpPr>
          <p:cNvPr id="33800" name="Oval 10">
            <a:extLst>
              <a:ext uri="{FF2B5EF4-FFF2-40B4-BE49-F238E27FC236}">
                <a16:creationId xmlns:a16="http://schemas.microsoft.com/office/drawing/2014/main" id="{474EB0A4-F24F-46CF-A6C4-0746B822CE56}"/>
              </a:ext>
            </a:extLst>
          </p:cNvPr>
          <p:cNvSpPr>
            <a:spLocks noChangeArrowheads="1"/>
          </p:cNvSpPr>
          <p:nvPr/>
        </p:nvSpPr>
        <p:spPr bwMode="auto">
          <a:xfrm>
            <a:off x="5876925" y="3648075"/>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4</a:t>
            </a:r>
          </a:p>
        </p:txBody>
      </p:sp>
      <p:sp>
        <p:nvSpPr>
          <p:cNvPr id="33801" name="Oval 11">
            <a:extLst>
              <a:ext uri="{FF2B5EF4-FFF2-40B4-BE49-F238E27FC236}">
                <a16:creationId xmlns:a16="http://schemas.microsoft.com/office/drawing/2014/main" id="{20CAAF2B-B2C8-44E8-9722-5DA7B72E77A5}"/>
              </a:ext>
            </a:extLst>
          </p:cNvPr>
          <p:cNvSpPr>
            <a:spLocks noChangeArrowheads="1"/>
          </p:cNvSpPr>
          <p:nvPr/>
        </p:nvSpPr>
        <p:spPr bwMode="auto">
          <a:xfrm>
            <a:off x="4143375" y="3824288"/>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5</a:t>
            </a:r>
          </a:p>
        </p:txBody>
      </p:sp>
      <p:sp>
        <p:nvSpPr>
          <p:cNvPr id="33802" name="Oval 12">
            <a:extLst>
              <a:ext uri="{FF2B5EF4-FFF2-40B4-BE49-F238E27FC236}">
                <a16:creationId xmlns:a16="http://schemas.microsoft.com/office/drawing/2014/main" id="{04687E1A-51A7-465A-B5F9-102E090B9A9F}"/>
              </a:ext>
            </a:extLst>
          </p:cNvPr>
          <p:cNvSpPr>
            <a:spLocks noChangeArrowheads="1"/>
          </p:cNvSpPr>
          <p:nvPr/>
        </p:nvSpPr>
        <p:spPr bwMode="auto">
          <a:xfrm>
            <a:off x="6608763" y="4437063"/>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6</a:t>
            </a:r>
          </a:p>
        </p:txBody>
      </p:sp>
      <p:pic>
        <p:nvPicPr>
          <p:cNvPr id="33803" name="Picture 14">
            <a:extLst>
              <a:ext uri="{FF2B5EF4-FFF2-40B4-BE49-F238E27FC236}">
                <a16:creationId xmlns:a16="http://schemas.microsoft.com/office/drawing/2014/main" id="{48006703-DB2E-490E-903D-73C88A93FD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125" y="1393825"/>
            <a:ext cx="1044575"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36">
            <a:extLst>
              <a:ext uri="{FF2B5EF4-FFF2-40B4-BE49-F238E27FC236}">
                <a16:creationId xmlns:a16="http://schemas.microsoft.com/office/drawing/2014/main" id="{588FA6EE-4583-46A1-BC85-BA2990C674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4325" y="2540000"/>
            <a:ext cx="4294188"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pic>
        <p:nvPicPr>
          <p:cNvPr id="34819" name="Picture 13">
            <a:extLst>
              <a:ext uri="{FF2B5EF4-FFF2-40B4-BE49-F238E27FC236}">
                <a16:creationId xmlns:a16="http://schemas.microsoft.com/office/drawing/2014/main" id="{C98FC0F6-0D9C-472C-A47F-6FBD7235CE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7375" y="995363"/>
            <a:ext cx="1382713"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pic>
        <p:nvPicPr>
          <p:cNvPr id="34820" name="Picture 12">
            <a:extLst>
              <a:ext uri="{FF2B5EF4-FFF2-40B4-BE49-F238E27FC236}">
                <a16:creationId xmlns:a16="http://schemas.microsoft.com/office/drawing/2014/main" id="{44C149DA-BD19-4EF2-9BDF-55A1CACE5D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22900" y="1204913"/>
            <a:ext cx="1409700" cy="98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pic>
        <p:nvPicPr>
          <p:cNvPr id="34821" name="Picture 14">
            <a:extLst>
              <a:ext uri="{FF2B5EF4-FFF2-40B4-BE49-F238E27FC236}">
                <a16:creationId xmlns:a16="http://schemas.microsoft.com/office/drawing/2014/main" id="{BD537B68-3BFF-4724-9192-7A6E82D27BB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11925" y="1393825"/>
            <a:ext cx="1200150"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grpSp>
        <p:nvGrpSpPr>
          <p:cNvPr id="34822" name="Group 19">
            <a:extLst>
              <a:ext uri="{FF2B5EF4-FFF2-40B4-BE49-F238E27FC236}">
                <a16:creationId xmlns:a16="http://schemas.microsoft.com/office/drawing/2014/main" id="{B6F5967D-894D-4771-9DF6-35E5B8E14DA4}"/>
              </a:ext>
            </a:extLst>
          </p:cNvPr>
          <p:cNvGrpSpPr>
            <a:grpSpLocks/>
          </p:cNvGrpSpPr>
          <p:nvPr/>
        </p:nvGrpSpPr>
        <p:grpSpPr bwMode="auto">
          <a:xfrm>
            <a:off x="4670425" y="1146175"/>
            <a:ext cx="712788" cy="596900"/>
            <a:chOff x="669" y="1528"/>
            <a:chExt cx="718" cy="758"/>
          </a:xfrm>
        </p:grpSpPr>
        <p:pic>
          <p:nvPicPr>
            <p:cNvPr id="34844" name="Picture 20" descr="j0323564">
              <a:extLst>
                <a:ext uri="{FF2B5EF4-FFF2-40B4-BE49-F238E27FC236}">
                  <a16:creationId xmlns:a16="http://schemas.microsoft.com/office/drawing/2014/main" id="{0D7EDAF8-ADC8-4F14-90DF-C077FE54571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9" y="1528"/>
              <a:ext cx="718" cy="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45" name="Text Box 21">
              <a:extLst>
                <a:ext uri="{FF2B5EF4-FFF2-40B4-BE49-F238E27FC236}">
                  <a16:creationId xmlns:a16="http://schemas.microsoft.com/office/drawing/2014/main" id="{970E4E48-8477-4EE1-B05B-0541E3A45AAD}"/>
                </a:ext>
              </a:extLst>
            </p:cNvPr>
            <p:cNvSpPr txBox="1">
              <a:spLocks noChangeArrowheads="1"/>
            </p:cNvSpPr>
            <p:nvPr/>
          </p:nvSpPr>
          <p:spPr bwMode="auto">
            <a:xfrm>
              <a:off x="669" y="2087"/>
              <a:ext cx="718" cy="199"/>
            </a:xfrm>
            <a:prstGeom prst="rect">
              <a:avLst/>
            </a:prstGeom>
            <a:gradFill rotWithShape="1">
              <a:gsLst>
                <a:gs pos="0">
                  <a:schemeClr val="tx1"/>
                </a:gs>
                <a:gs pos="100000">
                  <a:srgbClr val="006699"/>
                </a:gs>
              </a:gsLst>
              <a:lin ang="2700000" scaled="1"/>
            </a:gradFill>
            <a:ln>
              <a:noFill/>
            </a:ln>
            <a:extLst>
              <a:ext uri="{91240B29-F687-4F45-9708-019B960494DF}">
                <a14:hiddenLine xmlns:a14="http://schemas.microsoft.com/office/drawing/2010/main" w="28575">
                  <a:solidFill>
                    <a:srgbClr val="000000"/>
                  </a:solidFill>
                  <a:prstDash val="dash"/>
                  <a:miter lim="800000"/>
                  <a:headEnd/>
                  <a:tailEnd/>
                </a14:hiddenLine>
              </a:ext>
            </a:extLst>
          </p:spPr>
          <p:txBody>
            <a:bodyPr lIns="18000" tIns="18000" rIns="18000" bIns="18000">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sz="800" b="1">
                  <a:solidFill>
                    <a:srgbClr val="FFCC00"/>
                  </a:solidFill>
                  <a:latin typeface="Arial" panose="020B0604020202020204" pitchFamily="34" charset="0"/>
                </a:rPr>
                <a:t>JobClient - 1</a:t>
              </a:r>
            </a:p>
          </p:txBody>
        </p:sp>
      </p:grpSp>
      <p:grpSp>
        <p:nvGrpSpPr>
          <p:cNvPr id="34823" name="Group 22">
            <a:extLst>
              <a:ext uri="{FF2B5EF4-FFF2-40B4-BE49-F238E27FC236}">
                <a16:creationId xmlns:a16="http://schemas.microsoft.com/office/drawing/2014/main" id="{121AE0D2-E594-46C8-9BDE-140BE89ED1CF}"/>
              </a:ext>
            </a:extLst>
          </p:cNvPr>
          <p:cNvGrpSpPr>
            <a:grpSpLocks/>
          </p:cNvGrpSpPr>
          <p:nvPr/>
        </p:nvGrpSpPr>
        <p:grpSpPr bwMode="auto">
          <a:xfrm>
            <a:off x="5826125" y="1277938"/>
            <a:ext cx="611188" cy="541337"/>
            <a:chOff x="669" y="1528"/>
            <a:chExt cx="718" cy="756"/>
          </a:xfrm>
        </p:grpSpPr>
        <p:pic>
          <p:nvPicPr>
            <p:cNvPr id="34842" name="Picture 23" descr="j0323564">
              <a:extLst>
                <a:ext uri="{FF2B5EF4-FFF2-40B4-BE49-F238E27FC236}">
                  <a16:creationId xmlns:a16="http://schemas.microsoft.com/office/drawing/2014/main" id="{24CA4227-772B-443A-9725-D541FCB8BB7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9" y="1528"/>
              <a:ext cx="718" cy="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43" name="Text Box 24">
              <a:extLst>
                <a:ext uri="{FF2B5EF4-FFF2-40B4-BE49-F238E27FC236}">
                  <a16:creationId xmlns:a16="http://schemas.microsoft.com/office/drawing/2014/main" id="{B773F4E6-AE11-49C0-8D7A-8DCB246E8BFA}"/>
                </a:ext>
              </a:extLst>
            </p:cNvPr>
            <p:cNvSpPr txBox="1">
              <a:spLocks noChangeArrowheads="1"/>
            </p:cNvSpPr>
            <p:nvPr/>
          </p:nvSpPr>
          <p:spPr bwMode="auto">
            <a:xfrm>
              <a:off x="669" y="2087"/>
              <a:ext cx="718" cy="197"/>
            </a:xfrm>
            <a:prstGeom prst="rect">
              <a:avLst/>
            </a:prstGeom>
            <a:gradFill rotWithShape="1">
              <a:gsLst>
                <a:gs pos="0">
                  <a:schemeClr val="tx1"/>
                </a:gs>
                <a:gs pos="100000">
                  <a:srgbClr val="006699"/>
                </a:gs>
              </a:gsLst>
              <a:lin ang="2700000" scaled="1"/>
            </a:gradFill>
            <a:ln>
              <a:noFill/>
            </a:ln>
            <a:extLst>
              <a:ext uri="{91240B29-F687-4F45-9708-019B960494DF}">
                <a14:hiddenLine xmlns:a14="http://schemas.microsoft.com/office/drawing/2010/main" w="28575">
                  <a:solidFill>
                    <a:srgbClr val="000000"/>
                  </a:solidFill>
                  <a:prstDash val="dash"/>
                  <a:miter lim="800000"/>
                  <a:headEnd/>
                  <a:tailEnd/>
                </a14:hiddenLine>
              </a:ext>
            </a:extLst>
          </p:spPr>
          <p:txBody>
            <a:bodyPr lIns="18000" tIns="18000" rIns="18000" bIns="18000">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sz="700" b="1">
                  <a:solidFill>
                    <a:srgbClr val="FFCC00"/>
                  </a:solidFill>
                  <a:latin typeface="Arial" panose="020B0604020202020204" pitchFamily="34" charset="0"/>
                </a:rPr>
                <a:t>JobClient - 2</a:t>
              </a:r>
            </a:p>
          </p:txBody>
        </p:sp>
      </p:grpSp>
      <p:grpSp>
        <p:nvGrpSpPr>
          <p:cNvPr id="34824" name="Group 25">
            <a:extLst>
              <a:ext uri="{FF2B5EF4-FFF2-40B4-BE49-F238E27FC236}">
                <a16:creationId xmlns:a16="http://schemas.microsoft.com/office/drawing/2014/main" id="{8D69D0B2-E875-4ECD-AE8C-C6618475D914}"/>
              </a:ext>
            </a:extLst>
          </p:cNvPr>
          <p:cNvGrpSpPr>
            <a:grpSpLocks/>
          </p:cNvGrpSpPr>
          <p:nvPr/>
        </p:nvGrpSpPr>
        <p:grpSpPr bwMode="auto">
          <a:xfrm>
            <a:off x="6985000" y="1433513"/>
            <a:ext cx="631825" cy="655637"/>
            <a:chOff x="669" y="1528"/>
            <a:chExt cx="718" cy="712"/>
          </a:xfrm>
        </p:grpSpPr>
        <p:pic>
          <p:nvPicPr>
            <p:cNvPr id="34840" name="Picture 26" descr="j0323564">
              <a:extLst>
                <a:ext uri="{FF2B5EF4-FFF2-40B4-BE49-F238E27FC236}">
                  <a16:creationId xmlns:a16="http://schemas.microsoft.com/office/drawing/2014/main" id="{68320729-4E48-46BB-908F-15A1C3A36B5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9" y="1528"/>
              <a:ext cx="718" cy="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41" name="Text Box 27">
              <a:extLst>
                <a:ext uri="{FF2B5EF4-FFF2-40B4-BE49-F238E27FC236}">
                  <a16:creationId xmlns:a16="http://schemas.microsoft.com/office/drawing/2014/main" id="{BD1FF7A4-4BDE-4898-90F0-E5D4A65F06D6}"/>
                </a:ext>
              </a:extLst>
            </p:cNvPr>
            <p:cNvSpPr txBox="1">
              <a:spLocks noChangeArrowheads="1"/>
            </p:cNvSpPr>
            <p:nvPr/>
          </p:nvSpPr>
          <p:spPr bwMode="auto">
            <a:xfrm>
              <a:off x="669" y="2087"/>
              <a:ext cx="718" cy="153"/>
            </a:xfrm>
            <a:prstGeom prst="rect">
              <a:avLst/>
            </a:prstGeom>
            <a:gradFill rotWithShape="1">
              <a:gsLst>
                <a:gs pos="0">
                  <a:schemeClr val="tx1"/>
                </a:gs>
                <a:gs pos="100000">
                  <a:srgbClr val="006699"/>
                </a:gs>
              </a:gsLst>
              <a:lin ang="2700000" scaled="1"/>
            </a:gradFill>
            <a:ln>
              <a:noFill/>
            </a:ln>
            <a:extLst>
              <a:ext uri="{91240B29-F687-4F45-9708-019B960494DF}">
                <a14:hiddenLine xmlns:a14="http://schemas.microsoft.com/office/drawing/2010/main" w="28575">
                  <a:solidFill>
                    <a:srgbClr val="000000"/>
                  </a:solidFill>
                  <a:prstDash val="dash"/>
                  <a:miter lim="800000"/>
                  <a:headEnd/>
                  <a:tailEnd/>
                </a14:hiddenLine>
              </a:ext>
            </a:extLst>
          </p:spPr>
          <p:txBody>
            <a:bodyPr lIns="18000" tIns="18000" rIns="18000" bIns="18000">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sz="700" b="1">
                  <a:solidFill>
                    <a:srgbClr val="FFCC00"/>
                  </a:solidFill>
                  <a:latin typeface="Arial" panose="020B0604020202020204" pitchFamily="34" charset="0"/>
                </a:rPr>
                <a:t>JobClient - 3</a:t>
              </a:r>
            </a:p>
          </p:txBody>
        </p:sp>
      </p:grpSp>
      <p:pic>
        <p:nvPicPr>
          <p:cNvPr id="34825" name="Picture 11">
            <a:extLst>
              <a:ext uri="{FF2B5EF4-FFF2-40B4-BE49-F238E27FC236}">
                <a16:creationId xmlns:a16="http://schemas.microsoft.com/office/drawing/2014/main" id="{43F73E6F-C5B0-49AC-97F1-07DDDDF85D8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8450" y="1389063"/>
            <a:ext cx="3916363"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
        <p:nvSpPr>
          <p:cNvPr id="34826" name="Rectangle 2">
            <a:extLst>
              <a:ext uri="{FF2B5EF4-FFF2-40B4-BE49-F238E27FC236}">
                <a16:creationId xmlns:a16="http://schemas.microsoft.com/office/drawing/2014/main" id="{2857F94E-F232-4DBD-B449-3191F735C8FD}"/>
              </a:ext>
            </a:extLst>
          </p:cNvPr>
          <p:cNvSpPr>
            <a:spLocks noGrp="1" noChangeArrowheads="1"/>
          </p:cNvSpPr>
          <p:nvPr>
            <p:ph type="title"/>
          </p:nvPr>
        </p:nvSpPr>
        <p:spPr/>
        <p:txBody>
          <a:bodyPr/>
          <a:lstStyle/>
          <a:p>
            <a:pPr eaLnBrk="1" hangingPunct="1"/>
            <a:r>
              <a:rPr lang="de-DE" altLang="en-US">
                <a:ea typeface="ＭＳ Ｐゴシック" panose="020B0600070205080204" pitchFamily="34" charset="-128"/>
              </a:rPr>
              <a:t>Daten Export mit dem PLMJobManager</a:t>
            </a:r>
          </a:p>
        </p:txBody>
      </p:sp>
      <p:sp>
        <p:nvSpPr>
          <p:cNvPr id="34827" name="Text Box 4">
            <a:extLst>
              <a:ext uri="{FF2B5EF4-FFF2-40B4-BE49-F238E27FC236}">
                <a16:creationId xmlns:a16="http://schemas.microsoft.com/office/drawing/2014/main" id="{0369B2C4-1C7D-4520-8E0F-F00D5DC4A2F4}"/>
              </a:ext>
            </a:extLst>
          </p:cNvPr>
          <p:cNvSpPr txBox="1">
            <a:spLocks noChangeArrowheads="1"/>
          </p:cNvSpPr>
          <p:nvPr/>
        </p:nvSpPr>
        <p:spPr bwMode="auto">
          <a:xfrm>
            <a:off x="496888" y="4813300"/>
            <a:ext cx="469265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lIns="0" tIns="0" rIns="0" bIns="0">
            <a:spAutoFit/>
          </a:bodyPr>
          <a:lstStyle>
            <a:lvl1pPr marL="92075" indent="-92075"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sz="1200" b="1">
                <a:solidFill>
                  <a:schemeClr val="tx1"/>
                </a:solidFill>
                <a:latin typeface="Arial" panose="020B0604020202020204" pitchFamily="34" charset="0"/>
              </a:rPr>
              <a:t>Ablauf:</a:t>
            </a:r>
          </a:p>
          <a:p>
            <a:pPr algn="l" eaLnBrk="1" hangingPunct="1">
              <a:spcBef>
                <a:spcPct val="50000"/>
              </a:spcBef>
            </a:pPr>
            <a:r>
              <a:rPr lang="de-DE" altLang="en-US" sz="1200">
                <a:solidFill>
                  <a:schemeClr val="tx1"/>
                </a:solidFill>
                <a:latin typeface="Arial" panose="020B0604020202020204" pitchFamily="34" charset="0"/>
              </a:rPr>
              <a:t>- Der JobServer </a:t>
            </a:r>
            <a:r>
              <a:rPr lang="de-DE" altLang="en-US" sz="1200" b="1">
                <a:solidFill>
                  <a:schemeClr val="tx1"/>
                </a:solidFill>
                <a:latin typeface="Arial" panose="020B0604020202020204" pitchFamily="34" charset="0"/>
              </a:rPr>
              <a:t>(1) </a:t>
            </a:r>
            <a:r>
              <a:rPr lang="de-DE" altLang="en-US" sz="1200">
                <a:solidFill>
                  <a:schemeClr val="tx1"/>
                </a:solidFill>
                <a:latin typeface="Arial" panose="020B0604020202020204" pitchFamily="34" charset="0"/>
              </a:rPr>
              <a:t>übernimmt die JobPakete und verteilt diese an die JobClients </a:t>
            </a:r>
            <a:r>
              <a:rPr lang="de-DE" altLang="en-US" sz="1200" b="1">
                <a:solidFill>
                  <a:schemeClr val="tx1"/>
                </a:solidFill>
                <a:latin typeface="Arial" panose="020B0604020202020204" pitchFamily="34" charset="0"/>
              </a:rPr>
              <a:t>(2).</a:t>
            </a:r>
          </a:p>
          <a:p>
            <a:pPr algn="l" eaLnBrk="1" hangingPunct="1">
              <a:spcBef>
                <a:spcPct val="50000"/>
              </a:spcBef>
              <a:buFontTx/>
              <a:buChar char="-"/>
            </a:pPr>
            <a:r>
              <a:rPr lang="de-DE" altLang="en-US" sz="1200">
                <a:solidFill>
                  <a:schemeClr val="tx1"/>
                </a:solidFill>
                <a:latin typeface="Arial" panose="020B0604020202020204" pitchFamily="34" charset="0"/>
              </a:rPr>
              <a:t>Nach Abschluss wird eine eMail </a:t>
            </a:r>
            <a:r>
              <a:rPr lang="de-DE" altLang="en-US" sz="1200" b="1">
                <a:solidFill>
                  <a:schemeClr val="tx1"/>
                </a:solidFill>
                <a:latin typeface="Arial" panose="020B0604020202020204" pitchFamily="34" charset="0"/>
              </a:rPr>
              <a:t>(3) </a:t>
            </a:r>
            <a:r>
              <a:rPr lang="de-DE" altLang="en-US" sz="1200">
                <a:solidFill>
                  <a:schemeClr val="tx1"/>
                </a:solidFill>
                <a:latin typeface="Arial" panose="020B0604020202020204" pitchFamily="34" charset="0"/>
              </a:rPr>
              <a:t>an den User gesendet.</a:t>
            </a:r>
          </a:p>
          <a:p>
            <a:pPr algn="l" eaLnBrk="1" hangingPunct="1">
              <a:spcBef>
                <a:spcPct val="50000"/>
              </a:spcBef>
              <a:buFontTx/>
              <a:buChar char="-"/>
            </a:pPr>
            <a:r>
              <a:rPr lang="de-DE" altLang="en-US" sz="1200" b="1">
                <a:solidFill>
                  <a:schemeClr val="tx1"/>
                </a:solidFill>
                <a:latin typeface="Arial" panose="020B0604020202020204" pitchFamily="34" charset="0"/>
              </a:rPr>
              <a:t>Ergebnis:</a:t>
            </a:r>
            <a:r>
              <a:rPr lang="de-DE" altLang="en-US" sz="1200">
                <a:solidFill>
                  <a:schemeClr val="tx1"/>
                </a:solidFill>
                <a:latin typeface="Arial" panose="020B0604020202020204" pitchFamily="34" charset="0"/>
              </a:rPr>
              <a:t> Liste der exportierten Daten </a:t>
            </a:r>
            <a:r>
              <a:rPr lang="de-DE" altLang="en-US" sz="1200" b="1">
                <a:solidFill>
                  <a:schemeClr val="tx1"/>
                </a:solidFill>
                <a:latin typeface="Arial" panose="020B0604020202020204" pitchFamily="34" charset="0"/>
              </a:rPr>
              <a:t>(4)</a:t>
            </a:r>
            <a:r>
              <a:rPr lang="de-DE" altLang="en-US" sz="1200">
                <a:solidFill>
                  <a:schemeClr val="tx1"/>
                </a:solidFill>
                <a:latin typeface="Arial" panose="020B0604020202020204" pitchFamily="34" charset="0"/>
              </a:rPr>
              <a:t> </a:t>
            </a:r>
            <a:br>
              <a:rPr lang="de-DE" altLang="en-US" sz="1200">
                <a:solidFill>
                  <a:schemeClr val="tx1"/>
                </a:solidFill>
                <a:latin typeface="Arial" panose="020B0604020202020204" pitchFamily="34" charset="0"/>
              </a:rPr>
            </a:br>
            <a:r>
              <a:rPr lang="de-DE" altLang="en-US" sz="1200">
                <a:solidFill>
                  <a:schemeClr val="tx1"/>
                </a:solidFill>
                <a:latin typeface="Arial" panose="020B0604020202020204" pitchFamily="34" charset="0"/>
              </a:rPr>
              <a:t>Diese können nun gesichtet und an den Empfänger weiter geleitet werden.</a:t>
            </a:r>
          </a:p>
          <a:p>
            <a:pPr algn="l" eaLnBrk="1" hangingPunct="1">
              <a:spcBef>
                <a:spcPct val="50000"/>
              </a:spcBef>
            </a:pPr>
            <a:endParaRPr lang="de-DE" altLang="en-US" sz="1200">
              <a:solidFill>
                <a:schemeClr val="tx1"/>
              </a:solidFill>
              <a:latin typeface="Arial" panose="020B0604020202020204" pitchFamily="34" charset="0"/>
            </a:endParaRPr>
          </a:p>
        </p:txBody>
      </p:sp>
      <p:pic>
        <p:nvPicPr>
          <p:cNvPr id="34828" name="Picture 15">
            <a:extLst>
              <a:ext uri="{FF2B5EF4-FFF2-40B4-BE49-F238E27FC236}">
                <a16:creationId xmlns:a16="http://schemas.microsoft.com/office/drawing/2014/main" id="{BE6416A8-BD33-46EA-98F5-FD2F30D31F9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2088" y="989013"/>
            <a:ext cx="3346450"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
        <p:nvSpPr>
          <p:cNvPr id="34829" name="Line 16">
            <a:extLst>
              <a:ext uri="{FF2B5EF4-FFF2-40B4-BE49-F238E27FC236}">
                <a16:creationId xmlns:a16="http://schemas.microsoft.com/office/drawing/2014/main" id="{E885E14E-641C-4DF3-9FD1-C83FF7FD9CD4}"/>
              </a:ext>
            </a:extLst>
          </p:cNvPr>
          <p:cNvSpPr>
            <a:spLocks noChangeShapeType="1"/>
          </p:cNvSpPr>
          <p:nvPr/>
        </p:nvSpPr>
        <p:spPr bwMode="auto">
          <a:xfrm flipH="1">
            <a:off x="3708400" y="2097088"/>
            <a:ext cx="3162300" cy="647700"/>
          </a:xfrm>
          <a:prstGeom prst="line">
            <a:avLst/>
          </a:prstGeom>
          <a:noFill/>
          <a:ln w="38100">
            <a:solidFill>
              <a:srgbClr val="E96B10"/>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lIns="0" tIns="0" rIns="0" bIns="0">
            <a:spAutoFit/>
          </a:bodyPr>
          <a:lstStyle/>
          <a:p>
            <a:endParaRPr lang="de-DE"/>
          </a:p>
        </p:txBody>
      </p:sp>
      <p:sp>
        <p:nvSpPr>
          <p:cNvPr id="34830" name="Line 17">
            <a:extLst>
              <a:ext uri="{FF2B5EF4-FFF2-40B4-BE49-F238E27FC236}">
                <a16:creationId xmlns:a16="http://schemas.microsoft.com/office/drawing/2014/main" id="{1A95B4BB-415F-4EE9-9E7F-13E210225EC0}"/>
              </a:ext>
            </a:extLst>
          </p:cNvPr>
          <p:cNvSpPr>
            <a:spLocks noChangeShapeType="1"/>
          </p:cNvSpPr>
          <p:nvPr/>
        </p:nvSpPr>
        <p:spPr bwMode="auto">
          <a:xfrm flipH="1">
            <a:off x="3594100" y="1990725"/>
            <a:ext cx="2119313" cy="617538"/>
          </a:xfrm>
          <a:prstGeom prst="line">
            <a:avLst/>
          </a:prstGeom>
          <a:noFill/>
          <a:ln w="38100">
            <a:solidFill>
              <a:srgbClr val="E96B10"/>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lIns="0" tIns="0" rIns="0" bIns="0">
            <a:spAutoFit/>
          </a:bodyPr>
          <a:lstStyle/>
          <a:p>
            <a:endParaRPr lang="de-DE"/>
          </a:p>
        </p:txBody>
      </p:sp>
      <p:sp>
        <p:nvSpPr>
          <p:cNvPr id="34831" name="Line 18">
            <a:extLst>
              <a:ext uri="{FF2B5EF4-FFF2-40B4-BE49-F238E27FC236}">
                <a16:creationId xmlns:a16="http://schemas.microsoft.com/office/drawing/2014/main" id="{BE86F553-EFFF-4C66-B79A-A983ADD1205B}"/>
              </a:ext>
            </a:extLst>
          </p:cNvPr>
          <p:cNvSpPr>
            <a:spLocks noChangeShapeType="1"/>
          </p:cNvSpPr>
          <p:nvPr/>
        </p:nvSpPr>
        <p:spPr bwMode="auto">
          <a:xfrm flipH="1">
            <a:off x="3522663" y="1743075"/>
            <a:ext cx="1173162" cy="630238"/>
          </a:xfrm>
          <a:prstGeom prst="line">
            <a:avLst/>
          </a:prstGeom>
          <a:noFill/>
          <a:ln w="38100">
            <a:solidFill>
              <a:srgbClr val="E96B10"/>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lIns="0" tIns="0" rIns="0" bIns="0">
            <a:spAutoFit/>
          </a:bodyPr>
          <a:lstStyle/>
          <a:p>
            <a:endParaRPr lang="de-DE"/>
          </a:p>
        </p:txBody>
      </p:sp>
      <p:pic>
        <p:nvPicPr>
          <p:cNvPr id="34832" name="Picture 30">
            <a:extLst>
              <a:ext uri="{FF2B5EF4-FFF2-40B4-BE49-F238E27FC236}">
                <a16:creationId xmlns:a16="http://schemas.microsoft.com/office/drawing/2014/main" id="{AADB7654-F15A-4F81-A9E5-A92223EDD66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19588" y="2970213"/>
            <a:ext cx="1093787"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pic>
      <p:sp>
        <p:nvSpPr>
          <p:cNvPr id="34833" name="Freeform 32">
            <a:extLst>
              <a:ext uri="{FF2B5EF4-FFF2-40B4-BE49-F238E27FC236}">
                <a16:creationId xmlns:a16="http://schemas.microsoft.com/office/drawing/2014/main" id="{E515ECBA-7430-4845-B55B-ED61AA186BD1}"/>
              </a:ext>
            </a:extLst>
          </p:cNvPr>
          <p:cNvSpPr>
            <a:spLocks/>
          </p:cNvSpPr>
          <p:nvPr/>
        </p:nvSpPr>
        <p:spPr bwMode="auto">
          <a:xfrm>
            <a:off x="3452813" y="4222750"/>
            <a:ext cx="1849437" cy="420688"/>
          </a:xfrm>
          <a:custGeom>
            <a:avLst/>
            <a:gdLst>
              <a:gd name="T0" fmla="*/ 0 w 1165"/>
              <a:gd name="T1" fmla="*/ 0 h 265"/>
              <a:gd name="T2" fmla="*/ 1006475 w 1165"/>
              <a:gd name="T3" fmla="*/ 400050 h 265"/>
              <a:gd name="T4" fmla="*/ 1849437 w 1165"/>
              <a:gd name="T5" fmla="*/ 123825 h 265"/>
              <a:gd name="T6" fmla="*/ 0 60000 65536"/>
              <a:gd name="T7" fmla="*/ 0 60000 65536"/>
              <a:gd name="T8" fmla="*/ 0 60000 65536"/>
              <a:gd name="T9" fmla="*/ 0 w 1165"/>
              <a:gd name="T10" fmla="*/ 0 h 265"/>
              <a:gd name="T11" fmla="*/ 1165 w 1165"/>
              <a:gd name="T12" fmla="*/ 265 h 265"/>
            </a:gdLst>
            <a:ahLst/>
            <a:cxnLst>
              <a:cxn ang="T6">
                <a:pos x="T0" y="T1"/>
              </a:cxn>
              <a:cxn ang="T7">
                <a:pos x="T2" y="T3"/>
              </a:cxn>
              <a:cxn ang="T8">
                <a:pos x="T4" y="T5"/>
              </a:cxn>
            </a:cxnLst>
            <a:rect l="T9" t="T10" r="T11" b="T12"/>
            <a:pathLst>
              <a:path w="1165" h="265">
                <a:moveTo>
                  <a:pt x="0" y="0"/>
                </a:moveTo>
                <a:cubicBezTo>
                  <a:pt x="106" y="42"/>
                  <a:pt x="440" y="239"/>
                  <a:pt x="634" y="252"/>
                </a:cubicBezTo>
                <a:cubicBezTo>
                  <a:pt x="828" y="265"/>
                  <a:pt x="1054" y="114"/>
                  <a:pt x="1165" y="78"/>
                </a:cubicBezTo>
              </a:path>
            </a:pathLst>
          </a:custGeom>
          <a:noFill/>
          <a:ln w="38100">
            <a:solidFill>
              <a:srgbClr val="E96B10"/>
            </a:solidFill>
            <a:prstDash val="sysDot"/>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34834" name="Rectangle 29">
            <a:extLst>
              <a:ext uri="{FF2B5EF4-FFF2-40B4-BE49-F238E27FC236}">
                <a16:creationId xmlns:a16="http://schemas.microsoft.com/office/drawing/2014/main" id="{42D5356E-2FD0-42D3-8520-3452662335AB}"/>
              </a:ext>
            </a:extLst>
          </p:cNvPr>
          <p:cNvSpPr>
            <a:spLocks noChangeArrowheads="1"/>
          </p:cNvSpPr>
          <p:nvPr/>
        </p:nvSpPr>
        <p:spPr bwMode="auto">
          <a:xfrm>
            <a:off x="4359275" y="4456113"/>
            <a:ext cx="585788" cy="269875"/>
          </a:xfrm>
          <a:prstGeom prst="rect">
            <a:avLst/>
          </a:prstGeom>
          <a:solidFill>
            <a:schemeClr val="bg1"/>
          </a:solidFill>
          <a:ln>
            <a:noFill/>
          </a:ln>
          <a:extLst>
            <a:ext uri="{91240B29-F687-4F45-9708-019B960494DF}">
              <a14:hiddenLine xmlns:a14="http://schemas.microsoft.com/office/drawing/2010/main" w="6350">
                <a:solidFill>
                  <a:srgbClr val="000000"/>
                </a:solidFill>
                <a:miter lim="800000"/>
                <a:headEnd/>
                <a:tailEnd/>
              </a14:hiddenLine>
            </a:ext>
          </a:extLst>
        </p:spPr>
        <p:txBody>
          <a:bodyPr wrap="none" lIns="0" tIns="0" rIns="0" bIns="0"/>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sz="1600" b="1">
                <a:solidFill>
                  <a:srgbClr val="000000"/>
                </a:solidFill>
                <a:latin typeface="Arial" panose="020B0604020202020204" pitchFamily="34" charset="0"/>
              </a:rPr>
              <a:t>eMail</a:t>
            </a:r>
          </a:p>
        </p:txBody>
      </p:sp>
      <p:pic>
        <p:nvPicPr>
          <p:cNvPr id="34835" name="Picture 34">
            <a:extLst>
              <a:ext uri="{FF2B5EF4-FFF2-40B4-BE49-F238E27FC236}">
                <a16:creationId xmlns:a16="http://schemas.microsoft.com/office/drawing/2014/main" id="{0740A437-24B7-45D1-86FC-2E481386E10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86450" y="4270375"/>
            <a:ext cx="4011613" cy="198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
        <p:nvSpPr>
          <p:cNvPr id="34836" name="Oval 37">
            <a:extLst>
              <a:ext uri="{FF2B5EF4-FFF2-40B4-BE49-F238E27FC236}">
                <a16:creationId xmlns:a16="http://schemas.microsoft.com/office/drawing/2014/main" id="{8DD5AAEA-765D-4639-B314-DC17964F5548}"/>
              </a:ext>
            </a:extLst>
          </p:cNvPr>
          <p:cNvSpPr>
            <a:spLocks noChangeArrowheads="1"/>
          </p:cNvSpPr>
          <p:nvPr/>
        </p:nvSpPr>
        <p:spPr bwMode="auto">
          <a:xfrm>
            <a:off x="1079500" y="1828800"/>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1</a:t>
            </a:r>
          </a:p>
        </p:txBody>
      </p:sp>
      <p:sp>
        <p:nvSpPr>
          <p:cNvPr id="34837" name="Oval 38">
            <a:extLst>
              <a:ext uri="{FF2B5EF4-FFF2-40B4-BE49-F238E27FC236}">
                <a16:creationId xmlns:a16="http://schemas.microsoft.com/office/drawing/2014/main" id="{DF2B7868-848A-4A90-BD07-FA1BF2CB70E8}"/>
              </a:ext>
            </a:extLst>
          </p:cNvPr>
          <p:cNvSpPr>
            <a:spLocks noChangeArrowheads="1"/>
          </p:cNvSpPr>
          <p:nvPr/>
        </p:nvSpPr>
        <p:spPr bwMode="auto">
          <a:xfrm>
            <a:off x="4633913" y="2076450"/>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2</a:t>
            </a:r>
          </a:p>
        </p:txBody>
      </p:sp>
      <p:sp>
        <p:nvSpPr>
          <p:cNvPr id="34838" name="Oval 39">
            <a:extLst>
              <a:ext uri="{FF2B5EF4-FFF2-40B4-BE49-F238E27FC236}">
                <a16:creationId xmlns:a16="http://schemas.microsoft.com/office/drawing/2014/main" id="{59FEFC45-DEFD-4862-8629-479798E613FA}"/>
              </a:ext>
            </a:extLst>
          </p:cNvPr>
          <p:cNvSpPr>
            <a:spLocks noChangeArrowheads="1"/>
          </p:cNvSpPr>
          <p:nvPr/>
        </p:nvSpPr>
        <p:spPr bwMode="auto">
          <a:xfrm>
            <a:off x="4951413" y="3873500"/>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3</a:t>
            </a:r>
          </a:p>
        </p:txBody>
      </p:sp>
      <p:sp>
        <p:nvSpPr>
          <p:cNvPr id="34839" name="Oval 40">
            <a:extLst>
              <a:ext uri="{FF2B5EF4-FFF2-40B4-BE49-F238E27FC236}">
                <a16:creationId xmlns:a16="http://schemas.microsoft.com/office/drawing/2014/main" id="{9E74B6A9-39FF-46F1-92CC-CD0406D6746C}"/>
              </a:ext>
            </a:extLst>
          </p:cNvPr>
          <p:cNvSpPr>
            <a:spLocks noChangeArrowheads="1"/>
          </p:cNvSpPr>
          <p:nvPr/>
        </p:nvSpPr>
        <p:spPr bwMode="auto">
          <a:xfrm>
            <a:off x="6072188" y="4613275"/>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CD9214A4-0BCC-4D55-8F2E-04E3F4D3A3F0}"/>
              </a:ext>
            </a:extLst>
          </p:cNvPr>
          <p:cNvSpPr>
            <a:spLocks noGrp="1" noChangeArrowheads="1"/>
          </p:cNvSpPr>
          <p:nvPr>
            <p:ph type="title"/>
          </p:nvPr>
        </p:nvSpPr>
        <p:spPr/>
        <p:txBody>
          <a:bodyPr/>
          <a:lstStyle/>
          <a:p>
            <a:pPr defTabSz="957263" eaLnBrk="1" hangingPunct="1"/>
            <a:r>
              <a:rPr lang="de-DE" altLang="en-US">
                <a:ea typeface="ＭＳ Ｐゴシック" panose="020B0600070205080204" pitchFamily="34" charset="-128"/>
              </a:rPr>
              <a:t>Daten Export mit dem PLMJobManager</a:t>
            </a:r>
          </a:p>
        </p:txBody>
      </p:sp>
      <p:pic>
        <p:nvPicPr>
          <p:cNvPr id="36867" name="Picture 4">
            <a:extLst>
              <a:ext uri="{FF2B5EF4-FFF2-40B4-BE49-F238E27FC236}">
                <a16:creationId xmlns:a16="http://schemas.microsoft.com/office/drawing/2014/main" id="{B034B158-317A-49CD-94F8-D2534013BD7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36988" y="1747838"/>
            <a:ext cx="4016375" cy="274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Line 5">
            <a:extLst>
              <a:ext uri="{FF2B5EF4-FFF2-40B4-BE49-F238E27FC236}">
                <a16:creationId xmlns:a16="http://schemas.microsoft.com/office/drawing/2014/main" id="{F76ACE92-B7CB-4E9E-B205-646697FDC63B}"/>
              </a:ext>
            </a:extLst>
          </p:cNvPr>
          <p:cNvSpPr>
            <a:spLocks noChangeShapeType="1"/>
          </p:cNvSpPr>
          <p:nvPr/>
        </p:nvSpPr>
        <p:spPr bwMode="auto">
          <a:xfrm flipH="1">
            <a:off x="7494588" y="2606675"/>
            <a:ext cx="762000" cy="304800"/>
          </a:xfrm>
          <a:prstGeom prst="line">
            <a:avLst/>
          </a:prstGeom>
          <a:noFill/>
          <a:ln w="38100">
            <a:solidFill>
              <a:srgbClr val="E96B10"/>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lIns="0" tIns="0" rIns="0" bIns="0">
            <a:spAutoFit/>
          </a:bodyPr>
          <a:lstStyle/>
          <a:p>
            <a:endParaRPr lang="de-DE"/>
          </a:p>
        </p:txBody>
      </p:sp>
      <p:sp>
        <p:nvSpPr>
          <p:cNvPr id="36869" name="Text Box 6">
            <a:extLst>
              <a:ext uri="{FF2B5EF4-FFF2-40B4-BE49-F238E27FC236}">
                <a16:creationId xmlns:a16="http://schemas.microsoft.com/office/drawing/2014/main" id="{2135F7E7-DFC9-4761-8EA6-2965F7F4EC6A}"/>
              </a:ext>
            </a:extLst>
          </p:cNvPr>
          <p:cNvSpPr txBox="1">
            <a:spLocks noChangeArrowheads="1"/>
          </p:cNvSpPr>
          <p:nvPr/>
        </p:nvSpPr>
        <p:spPr bwMode="auto">
          <a:xfrm>
            <a:off x="484188" y="1141413"/>
            <a:ext cx="3154362" cy="137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lIns="0" tIns="0" rIns="0" bIns="0">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sz="1200" b="1">
                <a:solidFill>
                  <a:schemeClr val="tx1"/>
                </a:solidFill>
                <a:latin typeface="Arial" panose="020B0604020202020204" pitchFamily="34" charset="0"/>
              </a:rPr>
              <a:t>Funktionsbeschreibung: JobServer</a:t>
            </a:r>
          </a:p>
          <a:p>
            <a:pPr algn="l" eaLnBrk="1" hangingPunct="1">
              <a:spcBef>
                <a:spcPct val="50000"/>
              </a:spcBef>
            </a:pPr>
            <a:r>
              <a:rPr lang="de-DE" altLang="en-US" sz="1200">
                <a:solidFill>
                  <a:schemeClr val="tx1"/>
                </a:solidFill>
                <a:latin typeface="Arial" panose="020B0604020202020204" pitchFamily="34" charset="0"/>
              </a:rPr>
              <a:t>Der JobServer </a:t>
            </a:r>
            <a:r>
              <a:rPr lang="de-DE" altLang="en-US" sz="1200" b="1">
                <a:solidFill>
                  <a:schemeClr val="tx1"/>
                </a:solidFill>
                <a:latin typeface="Arial" panose="020B0604020202020204" pitchFamily="34" charset="0"/>
              </a:rPr>
              <a:t>(1)</a:t>
            </a:r>
            <a:r>
              <a:rPr lang="de-DE" altLang="en-US" sz="1200">
                <a:solidFill>
                  <a:schemeClr val="tx1"/>
                </a:solidFill>
                <a:latin typeface="Arial" panose="020B0604020202020204" pitchFamily="34" charset="0"/>
              </a:rPr>
              <a:t> wird zentral auf einem Arbeitsplatz installiert. Er verwendet die Daten der JobManager-DB </a:t>
            </a:r>
            <a:r>
              <a:rPr lang="de-DE" altLang="en-US" sz="1200" b="1">
                <a:solidFill>
                  <a:schemeClr val="tx1"/>
                </a:solidFill>
                <a:latin typeface="Arial" panose="020B0604020202020204" pitchFamily="34" charset="0"/>
              </a:rPr>
              <a:t>(2)</a:t>
            </a:r>
            <a:r>
              <a:rPr lang="de-DE" altLang="en-US" sz="1200">
                <a:solidFill>
                  <a:schemeClr val="tx1"/>
                </a:solidFill>
                <a:latin typeface="Arial" panose="020B0604020202020204" pitchFamily="34" charset="0"/>
              </a:rPr>
              <a:t> und steuert alle JobProzesse </a:t>
            </a:r>
            <a:r>
              <a:rPr lang="de-DE" altLang="en-US" sz="1200" b="1">
                <a:solidFill>
                  <a:schemeClr val="tx1"/>
                </a:solidFill>
                <a:latin typeface="Arial" panose="020B0604020202020204" pitchFamily="34" charset="0"/>
              </a:rPr>
              <a:t>(3). </a:t>
            </a:r>
            <a:r>
              <a:rPr lang="de-DE" altLang="en-US" sz="1200">
                <a:solidFill>
                  <a:schemeClr val="tx1"/>
                </a:solidFill>
                <a:latin typeface="Arial" panose="020B0604020202020204" pitchFamily="34" charset="0"/>
              </a:rPr>
              <a:t>Wertet die Ergebnisse der JobProzesse aus und organisiert die Ablage aller Job Logfiles </a:t>
            </a:r>
            <a:r>
              <a:rPr lang="de-DE" altLang="en-US" sz="1200" b="1">
                <a:solidFill>
                  <a:schemeClr val="tx1"/>
                </a:solidFill>
                <a:latin typeface="Arial" panose="020B0604020202020204" pitchFamily="34" charset="0"/>
              </a:rPr>
              <a:t>(4)</a:t>
            </a:r>
            <a:r>
              <a:rPr lang="de-DE" altLang="en-US" sz="1200">
                <a:solidFill>
                  <a:schemeClr val="tx1"/>
                </a:solidFill>
                <a:latin typeface="Arial" panose="020B0604020202020204" pitchFamily="34" charset="0"/>
              </a:rPr>
              <a:t>.</a:t>
            </a:r>
          </a:p>
        </p:txBody>
      </p:sp>
      <p:sp>
        <p:nvSpPr>
          <p:cNvPr id="36870" name="Oval 7">
            <a:extLst>
              <a:ext uri="{FF2B5EF4-FFF2-40B4-BE49-F238E27FC236}">
                <a16:creationId xmlns:a16="http://schemas.microsoft.com/office/drawing/2014/main" id="{EB889DD1-D3E9-4BDB-9624-AFF3802019FF}"/>
              </a:ext>
            </a:extLst>
          </p:cNvPr>
          <p:cNvSpPr>
            <a:spLocks noChangeArrowheads="1"/>
          </p:cNvSpPr>
          <p:nvPr/>
        </p:nvSpPr>
        <p:spPr bwMode="auto">
          <a:xfrm>
            <a:off x="3836988" y="1641475"/>
            <a:ext cx="234950" cy="254000"/>
          </a:xfrm>
          <a:prstGeom prst="ellipse">
            <a:avLst/>
          </a:prstGeom>
          <a:solidFill>
            <a:srgbClr val="FFFF00"/>
          </a:solidFill>
          <a:ln w="6350">
            <a:solidFill>
              <a:schemeClr val="bg1"/>
            </a:solidFill>
            <a:prstDash val="dash"/>
            <a:round/>
            <a:headEnd/>
            <a:tailEnd/>
          </a:ln>
        </p:spPr>
        <p:txBody>
          <a:bodyPr wrap="none" lIns="0" tIns="0" rIns="0" bIns="0"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a:solidFill>
                  <a:schemeClr val="tx1"/>
                </a:solidFill>
                <a:latin typeface="Arial" panose="020B0604020202020204" pitchFamily="34" charset="0"/>
              </a:rPr>
              <a:t>1</a:t>
            </a:r>
          </a:p>
        </p:txBody>
      </p:sp>
      <p:sp>
        <p:nvSpPr>
          <p:cNvPr id="36871" name="Oval 8">
            <a:extLst>
              <a:ext uri="{FF2B5EF4-FFF2-40B4-BE49-F238E27FC236}">
                <a16:creationId xmlns:a16="http://schemas.microsoft.com/office/drawing/2014/main" id="{7C827698-F85B-473F-AE96-94F0705450A6}"/>
              </a:ext>
            </a:extLst>
          </p:cNvPr>
          <p:cNvSpPr>
            <a:spLocks noChangeArrowheads="1"/>
          </p:cNvSpPr>
          <p:nvPr/>
        </p:nvSpPr>
        <p:spPr bwMode="auto">
          <a:xfrm>
            <a:off x="2389188" y="3419475"/>
            <a:ext cx="236537" cy="254000"/>
          </a:xfrm>
          <a:prstGeom prst="ellipse">
            <a:avLst/>
          </a:prstGeom>
          <a:solidFill>
            <a:srgbClr val="FFFF00"/>
          </a:solidFill>
          <a:ln w="6350">
            <a:solidFill>
              <a:schemeClr val="bg1"/>
            </a:solidFill>
            <a:prstDash val="dash"/>
            <a:round/>
            <a:headEnd/>
            <a:tailEnd/>
          </a:ln>
        </p:spPr>
        <p:txBody>
          <a:bodyPr wrap="none" lIns="0" tIns="0" rIns="0" bIns="0"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a:solidFill>
                  <a:schemeClr val="tx1"/>
                </a:solidFill>
                <a:latin typeface="Arial" panose="020B0604020202020204" pitchFamily="34" charset="0"/>
              </a:rPr>
              <a:t>7</a:t>
            </a:r>
          </a:p>
        </p:txBody>
      </p:sp>
      <p:sp>
        <p:nvSpPr>
          <p:cNvPr id="36872" name="AutoShape 9">
            <a:extLst>
              <a:ext uri="{FF2B5EF4-FFF2-40B4-BE49-F238E27FC236}">
                <a16:creationId xmlns:a16="http://schemas.microsoft.com/office/drawing/2014/main" id="{301E6E59-EE3D-41C7-8A18-AC5A0A800227}"/>
              </a:ext>
            </a:extLst>
          </p:cNvPr>
          <p:cNvSpPr>
            <a:spLocks noChangeArrowheads="1"/>
          </p:cNvSpPr>
          <p:nvPr/>
        </p:nvSpPr>
        <p:spPr bwMode="auto">
          <a:xfrm>
            <a:off x="8215313" y="2149475"/>
            <a:ext cx="990600" cy="1087438"/>
          </a:xfrm>
          <a:prstGeom prst="can">
            <a:avLst>
              <a:gd name="adj" fmla="val 27444"/>
            </a:avLst>
          </a:prstGeom>
          <a:gradFill rotWithShape="1">
            <a:gsLst>
              <a:gs pos="0">
                <a:srgbClr val="F6B90C"/>
              </a:gs>
              <a:gs pos="50000">
                <a:srgbClr val="FFFF00"/>
              </a:gs>
              <a:gs pos="100000">
                <a:srgbClr val="F6B90C"/>
              </a:gs>
            </a:gsLst>
            <a:lin ang="0" scaled="1"/>
          </a:gradFill>
          <a:ln w="6350">
            <a:solidFill>
              <a:schemeClr val="tx1"/>
            </a:solidFill>
            <a:round/>
            <a:headEnd/>
            <a:tailEnd/>
          </a:ln>
        </p:spPr>
        <p:txBody>
          <a:bodyPr lIns="72000" tIns="180000" rIns="0" bIns="0"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buClr>
                <a:srgbClr val="A3A3A3"/>
              </a:buClr>
              <a:buSzPct val="80000"/>
              <a:buFont typeface="Wingdings 3" panose="05040102010807070707" pitchFamily="18" charset="2"/>
              <a:buNone/>
            </a:pPr>
            <a:r>
              <a:rPr lang="de-DE" altLang="en-US" sz="1200">
                <a:solidFill>
                  <a:schemeClr val="tx1"/>
                </a:solidFill>
                <a:latin typeface="Arial" panose="020B0604020202020204" pitchFamily="34" charset="0"/>
              </a:rPr>
              <a:t>JobServer</a:t>
            </a:r>
            <a:br>
              <a:rPr lang="de-DE" altLang="en-US" sz="1200">
                <a:solidFill>
                  <a:schemeClr val="tx1"/>
                </a:solidFill>
                <a:latin typeface="Arial" panose="020B0604020202020204" pitchFamily="34" charset="0"/>
              </a:rPr>
            </a:br>
            <a:r>
              <a:rPr lang="de-DE" altLang="en-US" sz="1200">
                <a:solidFill>
                  <a:schemeClr val="tx1"/>
                </a:solidFill>
                <a:latin typeface="Arial" panose="020B0604020202020204" pitchFamily="34" charset="0"/>
              </a:rPr>
              <a:t>DB</a:t>
            </a:r>
          </a:p>
        </p:txBody>
      </p:sp>
      <p:pic>
        <p:nvPicPr>
          <p:cNvPr id="36873" name="Picture 10">
            <a:extLst>
              <a:ext uri="{FF2B5EF4-FFF2-40B4-BE49-F238E27FC236}">
                <a16:creationId xmlns:a16="http://schemas.microsoft.com/office/drawing/2014/main" id="{8BA09F61-2EF8-4412-A6A4-4E1FF518C0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3588" y="4511675"/>
            <a:ext cx="1971675" cy="184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4" name="Line 11">
            <a:extLst>
              <a:ext uri="{FF2B5EF4-FFF2-40B4-BE49-F238E27FC236}">
                <a16:creationId xmlns:a16="http://schemas.microsoft.com/office/drawing/2014/main" id="{8D573A87-D68C-46EB-B247-840297AF7A9F}"/>
              </a:ext>
            </a:extLst>
          </p:cNvPr>
          <p:cNvSpPr>
            <a:spLocks noChangeShapeType="1"/>
          </p:cNvSpPr>
          <p:nvPr/>
        </p:nvSpPr>
        <p:spPr bwMode="auto">
          <a:xfrm flipH="1">
            <a:off x="3910013" y="4511675"/>
            <a:ext cx="758825" cy="820738"/>
          </a:xfrm>
          <a:prstGeom prst="line">
            <a:avLst/>
          </a:prstGeom>
          <a:noFill/>
          <a:ln w="38100">
            <a:solidFill>
              <a:srgbClr val="E96B10"/>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lIns="0" tIns="0" rIns="0" bIns="0">
            <a:spAutoFit/>
          </a:bodyPr>
          <a:lstStyle/>
          <a:p>
            <a:endParaRPr lang="de-DE"/>
          </a:p>
        </p:txBody>
      </p:sp>
      <p:sp>
        <p:nvSpPr>
          <p:cNvPr id="36875" name="Line 12">
            <a:extLst>
              <a:ext uri="{FF2B5EF4-FFF2-40B4-BE49-F238E27FC236}">
                <a16:creationId xmlns:a16="http://schemas.microsoft.com/office/drawing/2014/main" id="{0C7B219B-CE5D-434C-8C50-F43CE4F6A606}"/>
              </a:ext>
            </a:extLst>
          </p:cNvPr>
          <p:cNvSpPr>
            <a:spLocks noChangeShapeType="1"/>
          </p:cNvSpPr>
          <p:nvPr/>
        </p:nvSpPr>
        <p:spPr bwMode="auto">
          <a:xfrm flipH="1">
            <a:off x="4394200" y="4511675"/>
            <a:ext cx="790575" cy="820738"/>
          </a:xfrm>
          <a:prstGeom prst="line">
            <a:avLst/>
          </a:prstGeom>
          <a:noFill/>
          <a:ln w="38100">
            <a:solidFill>
              <a:srgbClr val="E96B10"/>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lIns="0" tIns="0" rIns="0" bIns="0">
            <a:spAutoFit/>
          </a:bodyPr>
          <a:lstStyle/>
          <a:p>
            <a:endParaRPr lang="de-DE"/>
          </a:p>
        </p:txBody>
      </p:sp>
      <p:sp>
        <p:nvSpPr>
          <p:cNvPr id="36876" name="Line 13">
            <a:extLst>
              <a:ext uri="{FF2B5EF4-FFF2-40B4-BE49-F238E27FC236}">
                <a16:creationId xmlns:a16="http://schemas.microsoft.com/office/drawing/2014/main" id="{932AACAA-41BB-49F7-8632-71AC07FA14DE}"/>
              </a:ext>
            </a:extLst>
          </p:cNvPr>
          <p:cNvSpPr>
            <a:spLocks noChangeShapeType="1"/>
          </p:cNvSpPr>
          <p:nvPr/>
        </p:nvSpPr>
        <p:spPr bwMode="auto">
          <a:xfrm flipH="1">
            <a:off x="5364163" y="4511675"/>
            <a:ext cx="809625" cy="820738"/>
          </a:xfrm>
          <a:prstGeom prst="line">
            <a:avLst/>
          </a:prstGeom>
          <a:noFill/>
          <a:ln w="38100">
            <a:solidFill>
              <a:srgbClr val="E96B10"/>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lIns="0" tIns="0" rIns="0" bIns="0">
            <a:spAutoFit/>
          </a:bodyPr>
          <a:lstStyle/>
          <a:p>
            <a:endParaRPr lang="de-DE"/>
          </a:p>
        </p:txBody>
      </p:sp>
      <p:sp>
        <p:nvSpPr>
          <p:cNvPr id="36877" name="Line 14">
            <a:extLst>
              <a:ext uri="{FF2B5EF4-FFF2-40B4-BE49-F238E27FC236}">
                <a16:creationId xmlns:a16="http://schemas.microsoft.com/office/drawing/2014/main" id="{6A8B259E-0DAD-467D-A0C0-B80E8923EB50}"/>
              </a:ext>
            </a:extLst>
          </p:cNvPr>
          <p:cNvSpPr>
            <a:spLocks noChangeShapeType="1"/>
          </p:cNvSpPr>
          <p:nvPr/>
        </p:nvSpPr>
        <p:spPr bwMode="auto">
          <a:xfrm flipH="1">
            <a:off x="4879975" y="4511675"/>
            <a:ext cx="790575" cy="820738"/>
          </a:xfrm>
          <a:prstGeom prst="line">
            <a:avLst/>
          </a:prstGeom>
          <a:noFill/>
          <a:ln w="38100">
            <a:solidFill>
              <a:srgbClr val="E96B10"/>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lIns="0" tIns="0" rIns="0" bIns="0">
            <a:spAutoFit/>
          </a:bodyPr>
          <a:lstStyle/>
          <a:p>
            <a:endParaRPr lang="de-DE"/>
          </a:p>
        </p:txBody>
      </p:sp>
      <p:sp>
        <p:nvSpPr>
          <p:cNvPr id="36878" name="Text Box 15">
            <a:extLst>
              <a:ext uri="{FF2B5EF4-FFF2-40B4-BE49-F238E27FC236}">
                <a16:creationId xmlns:a16="http://schemas.microsoft.com/office/drawing/2014/main" id="{201E0F10-8978-4B9A-8E9D-1540DE9C3948}"/>
              </a:ext>
            </a:extLst>
          </p:cNvPr>
          <p:cNvSpPr txBox="1">
            <a:spLocks noChangeArrowheads="1"/>
          </p:cNvSpPr>
          <p:nvPr/>
        </p:nvSpPr>
        <p:spPr bwMode="auto">
          <a:xfrm>
            <a:off x="3532188" y="4740275"/>
            <a:ext cx="3052762" cy="371475"/>
          </a:xfrm>
          <a:prstGeom prst="rect">
            <a:avLst/>
          </a:prstGeom>
          <a:solidFill>
            <a:schemeClr val="bg2"/>
          </a:solidFill>
          <a:ln w="6350">
            <a:solidFill>
              <a:srgbClr val="FF0000"/>
            </a:solidFill>
            <a:prstDash val="dash"/>
            <a:miter lim="800000"/>
            <a:headEnd/>
            <a:tailEnd/>
          </a:ln>
        </p:spPr>
        <p:txBody>
          <a:bodyPr lIns="0" tIns="0" rIns="0" bIns="0">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sz="1200">
                <a:solidFill>
                  <a:schemeClr val="tx1"/>
                </a:solidFill>
                <a:latin typeface="Arial" panose="020B0604020202020204" pitchFamily="34" charset="0"/>
              </a:rPr>
              <a:t>Koordinierung der JobClient‘s </a:t>
            </a:r>
            <a:br>
              <a:rPr lang="de-DE" altLang="en-US" sz="1200">
                <a:solidFill>
                  <a:schemeClr val="tx1"/>
                </a:solidFill>
                <a:latin typeface="Arial" panose="020B0604020202020204" pitchFamily="34" charset="0"/>
              </a:rPr>
            </a:br>
            <a:r>
              <a:rPr lang="de-DE" altLang="en-US" sz="1200">
                <a:solidFill>
                  <a:schemeClr val="tx1"/>
                </a:solidFill>
                <a:latin typeface="Arial" panose="020B0604020202020204" pitchFamily="34" charset="0"/>
              </a:rPr>
              <a:t>= Job Steuerung</a:t>
            </a:r>
          </a:p>
        </p:txBody>
      </p:sp>
      <p:sp>
        <p:nvSpPr>
          <p:cNvPr id="36879" name="Line 16">
            <a:extLst>
              <a:ext uri="{FF2B5EF4-FFF2-40B4-BE49-F238E27FC236}">
                <a16:creationId xmlns:a16="http://schemas.microsoft.com/office/drawing/2014/main" id="{F3DDDA27-0D98-4705-92BA-F16A6940CDF0}"/>
              </a:ext>
            </a:extLst>
          </p:cNvPr>
          <p:cNvSpPr>
            <a:spLocks noChangeShapeType="1"/>
          </p:cNvSpPr>
          <p:nvPr/>
        </p:nvSpPr>
        <p:spPr bwMode="auto">
          <a:xfrm flipH="1">
            <a:off x="5929313" y="4511675"/>
            <a:ext cx="815975" cy="820738"/>
          </a:xfrm>
          <a:prstGeom prst="line">
            <a:avLst/>
          </a:prstGeom>
          <a:noFill/>
          <a:ln w="38100">
            <a:solidFill>
              <a:srgbClr val="E96B10"/>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lIns="0" tIns="0" rIns="0" bIns="0">
            <a:spAutoFit/>
          </a:bodyPr>
          <a:lstStyle/>
          <a:p>
            <a:endParaRPr lang="de-DE"/>
          </a:p>
        </p:txBody>
      </p:sp>
      <p:sp>
        <p:nvSpPr>
          <p:cNvPr id="36880" name="Line 17">
            <a:extLst>
              <a:ext uri="{FF2B5EF4-FFF2-40B4-BE49-F238E27FC236}">
                <a16:creationId xmlns:a16="http://schemas.microsoft.com/office/drawing/2014/main" id="{9B092ADB-E712-4410-846D-A3407DF9C1D7}"/>
              </a:ext>
            </a:extLst>
          </p:cNvPr>
          <p:cNvSpPr>
            <a:spLocks noChangeShapeType="1"/>
          </p:cNvSpPr>
          <p:nvPr/>
        </p:nvSpPr>
        <p:spPr bwMode="auto">
          <a:xfrm flipH="1">
            <a:off x="3263900" y="4530725"/>
            <a:ext cx="801688" cy="801688"/>
          </a:xfrm>
          <a:prstGeom prst="line">
            <a:avLst/>
          </a:prstGeom>
          <a:noFill/>
          <a:ln w="38100">
            <a:solidFill>
              <a:srgbClr val="E96B10"/>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lIns="0" tIns="0" rIns="0" bIns="0">
            <a:spAutoFit/>
          </a:bodyPr>
          <a:lstStyle/>
          <a:p>
            <a:endParaRPr lang="de-DE"/>
          </a:p>
        </p:txBody>
      </p:sp>
      <p:sp>
        <p:nvSpPr>
          <p:cNvPr id="36881" name="Line 18">
            <a:extLst>
              <a:ext uri="{FF2B5EF4-FFF2-40B4-BE49-F238E27FC236}">
                <a16:creationId xmlns:a16="http://schemas.microsoft.com/office/drawing/2014/main" id="{94AD1A6E-C6EA-4350-8024-E40AF0DDD0CB}"/>
              </a:ext>
            </a:extLst>
          </p:cNvPr>
          <p:cNvSpPr>
            <a:spLocks noChangeShapeType="1"/>
          </p:cNvSpPr>
          <p:nvPr/>
        </p:nvSpPr>
        <p:spPr bwMode="auto">
          <a:xfrm flipV="1">
            <a:off x="2008188" y="3216275"/>
            <a:ext cx="1852612" cy="0"/>
          </a:xfrm>
          <a:prstGeom prst="line">
            <a:avLst/>
          </a:prstGeom>
          <a:noFill/>
          <a:ln w="38100">
            <a:solidFill>
              <a:srgbClr val="E96B10"/>
            </a:solidFill>
            <a:prstDash val="sysDot"/>
            <a:round/>
            <a:headEnd type="triangle" w="med" len="med"/>
            <a:tailEnd/>
          </a:ln>
          <a:extLst>
            <a:ext uri="{909E8E84-426E-40DD-AFC4-6F175D3DCCD1}">
              <a14:hiddenFill xmlns:a14="http://schemas.microsoft.com/office/drawing/2010/main">
                <a:noFill/>
              </a14:hiddenFill>
            </a:ext>
          </a:extLst>
        </p:spPr>
        <p:txBody>
          <a:bodyPr lIns="0" tIns="0" rIns="0" bIns="0">
            <a:spAutoFit/>
          </a:bodyPr>
          <a:lstStyle/>
          <a:p>
            <a:endParaRPr lang="de-DE"/>
          </a:p>
        </p:txBody>
      </p:sp>
      <p:sp>
        <p:nvSpPr>
          <p:cNvPr id="36882" name="Line 19">
            <a:extLst>
              <a:ext uri="{FF2B5EF4-FFF2-40B4-BE49-F238E27FC236}">
                <a16:creationId xmlns:a16="http://schemas.microsoft.com/office/drawing/2014/main" id="{5CFB0258-6352-461A-9297-6AB35A2BEDB8}"/>
              </a:ext>
            </a:extLst>
          </p:cNvPr>
          <p:cNvSpPr>
            <a:spLocks noChangeShapeType="1"/>
          </p:cNvSpPr>
          <p:nvPr/>
        </p:nvSpPr>
        <p:spPr bwMode="auto">
          <a:xfrm flipV="1">
            <a:off x="2008188" y="3368675"/>
            <a:ext cx="1852612" cy="0"/>
          </a:xfrm>
          <a:prstGeom prst="line">
            <a:avLst/>
          </a:prstGeom>
          <a:noFill/>
          <a:ln w="38100">
            <a:solidFill>
              <a:srgbClr val="E96B10"/>
            </a:solidFill>
            <a:prstDash val="sysDot"/>
            <a:round/>
            <a:headEnd/>
            <a:tailEnd type="triangle" w="med" len="med"/>
          </a:ln>
          <a:extLst>
            <a:ext uri="{909E8E84-426E-40DD-AFC4-6F175D3DCCD1}">
              <a14:hiddenFill xmlns:a14="http://schemas.microsoft.com/office/drawing/2010/main">
                <a:noFill/>
              </a14:hiddenFill>
            </a:ext>
          </a:extLst>
        </p:spPr>
        <p:txBody>
          <a:bodyPr lIns="0" tIns="0" rIns="0" bIns="0">
            <a:spAutoFit/>
          </a:bodyPr>
          <a:lstStyle/>
          <a:p>
            <a:endParaRPr lang="de-DE"/>
          </a:p>
        </p:txBody>
      </p:sp>
      <p:sp>
        <p:nvSpPr>
          <p:cNvPr id="36883" name="Oval 20">
            <a:extLst>
              <a:ext uri="{FF2B5EF4-FFF2-40B4-BE49-F238E27FC236}">
                <a16:creationId xmlns:a16="http://schemas.microsoft.com/office/drawing/2014/main" id="{071B42B1-1AF3-4C6E-B272-70E670457532}"/>
              </a:ext>
            </a:extLst>
          </p:cNvPr>
          <p:cNvSpPr>
            <a:spLocks noChangeArrowheads="1"/>
          </p:cNvSpPr>
          <p:nvPr/>
        </p:nvSpPr>
        <p:spPr bwMode="auto">
          <a:xfrm>
            <a:off x="2770188" y="2987675"/>
            <a:ext cx="236537" cy="254000"/>
          </a:xfrm>
          <a:prstGeom prst="ellipse">
            <a:avLst/>
          </a:prstGeom>
          <a:solidFill>
            <a:srgbClr val="FFFF00"/>
          </a:solidFill>
          <a:ln w="6350">
            <a:solidFill>
              <a:schemeClr val="bg1"/>
            </a:solidFill>
            <a:prstDash val="dash"/>
            <a:round/>
            <a:headEnd/>
            <a:tailEnd/>
          </a:ln>
        </p:spPr>
        <p:txBody>
          <a:bodyPr wrap="none" lIns="0" tIns="0" rIns="0" bIns="0"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a:solidFill>
                  <a:schemeClr val="tx1"/>
                </a:solidFill>
                <a:latin typeface="Arial" panose="020B0604020202020204" pitchFamily="34" charset="0"/>
              </a:rPr>
              <a:t>6</a:t>
            </a:r>
          </a:p>
        </p:txBody>
      </p:sp>
      <p:sp>
        <p:nvSpPr>
          <p:cNvPr id="36884" name="Freeform 21">
            <a:extLst>
              <a:ext uri="{FF2B5EF4-FFF2-40B4-BE49-F238E27FC236}">
                <a16:creationId xmlns:a16="http://schemas.microsoft.com/office/drawing/2014/main" id="{9CA53109-1234-453E-B476-D4F77A183378}"/>
              </a:ext>
            </a:extLst>
          </p:cNvPr>
          <p:cNvSpPr>
            <a:spLocks/>
          </p:cNvSpPr>
          <p:nvPr/>
        </p:nvSpPr>
        <p:spPr bwMode="auto">
          <a:xfrm>
            <a:off x="7842250" y="3357563"/>
            <a:ext cx="795338" cy="1230312"/>
          </a:xfrm>
          <a:custGeom>
            <a:avLst/>
            <a:gdLst>
              <a:gd name="T0" fmla="*/ 0 w 501"/>
              <a:gd name="T1" fmla="*/ 0 h 775"/>
              <a:gd name="T2" fmla="*/ 771525 w 501"/>
              <a:gd name="T3" fmla="*/ 0 h 775"/>
              <a:gd name="T4" fmla="*/ 795338 w 501"/>
              <a:gd name="T5" fmla="*/ 1230312 h 775"/>
              <a:gd name="T6" fmla="*/ 0 60000 65536"/>
              <a:gd name="T7" fmla="*/ 0 60000 65536"/>
              <a:gd name="T8" fmla="*/ 0 60000 65536"/>
              <a:gd name="T9" fmla="*/ 0 w 501"/>
              <a:gd name="T10" fmla="*/ 0 h 775"/>
              <a:gd name="T11" fmla="*/ 501 w 501"/>
              <a:gd name="T12" fmla="*/ 775 h 775"/>
            </a:gdLst>
            <a:ahLst/>
            <a:cxnLst>
              <a:cxn ang="T6">
                <a:pos x="T0" y="T1"/>
              </a:cxn>
              <a:cxn ang="T7">
                <a:pos x="T2" y="T3"/>
              </a:cxn>
              <a:cxn ang="T8">
                <a:pos x="T4" y="T5"/>
              </a:cxn>
            </a:cxnLst>
            <a:rect l="T9" t="T10" r="T11" b="T12"/>
            <a:pathLst>
              <a:path w="501" h="775">
                <a:moveTo>
                  <a:pt x="0" y="0"/>
                </a:moveTo>
                <a:lnTo>
                  <a:pt x="486" y="0"/>
                </a:lnTo>
                <a:lnTo>
                  <a:pt x="501" y="775"/>
                </a:lnTo>
              </a:path>
            </a:pathLst>
          </a:custGeom>
          <a:noFill/>
          <a:ln w="38100">
            <a:solidFill>
              <a:srgbClr val="E96B1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lIns="0" tIns="0" rIns="0" bIns="0">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36885" name="Text Box 22">
            <a:extLst>
              <a:ext uri="{FF2B5EF4-FFF2-40B4-BE49-F238E27FC236}">
                <a16:creationId xmlns:a16="http://schemas.microsoft.com/office/drawing/2014/main" id="{6F332A1A-75B8-4CB1-AE30-4FCBEDEEB0BA}"/>
              </a:ext>
            </a:extLst>
          </p:cNvPr>
          <p:cNvSpPr txBox="1">
            <a:spLocks noChangeArrowheads="1"/>
          </p:cNvSpPr>
          <p:nvPr/>
        </p:nvSpPr>
        <p:spPr bwMode="auto">
          <a:xfrm>
            <a:off x="8027988" y="3521075"/>
            <a:ext cx="1295400" cy="625475"/>
          </a:xfrm>
          <a:prstGeom prst="rect">
            <a:avLst/>
          </a:prstGeom>
          <a:solidFill>
            <a:schemeClr val="bg1"/>
          </a:solidFill>
          <a:ln>
            <a:noFill/>
          </a:ln>
          <a:extLst>
            <a:ext uri="{91240B29-F687-4F45-9708-019B960494DF}">
              <a14:hiddenLine xmlns:a14="http://schemas.microsoft.com/office/drawing/2010/main" w="6350">
                <a:solidFill>
                  <a:srgbClr val="000000"/>
                </a:solidFill>
                <a:miter lim="800000"/>
                <a:headEnd/>
                <a:tailEnd/>
              </a14:hiddenLine>
            </a:ext>
          </a:extLst>
        </p:spPr>
        <p:txBody>
          <a:bodyPr lIns="0" tIns="7200" rIns="0" bIns="7200">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a:solidFill>
                  <a:schemeClr val="tx1"/>
                </a:solidFill>
                <a:latin typeface="Arial" panose="020B0604020202020204" pitchFamily="34" charset="0"/>
              </a:rPr>
              <a:t>Der JobServer  organisiert  die empfangenen JobLogfiles</a:t>
            </a:r>
          </a:p>
        </p:txBody>
      </p:sp>
      <p:grpSp>
        <p:nvGrpSpPr>
          <p:cNvPr id="36886" name="Group 23">
            <a:extLst>
              <a:ext uri="{FF2B5EF4-FFF2-40B4-BE49-F238E27FC236}">
                <a16:creationId xmlns:a16="http://schemas.microsoft.com/office/drawing/2014/main" id="{7F814308-CC9E-4291-A7E8-FD3E4087AAB0}"/>
              </a:ext>
            </a:extLst>
          </p:cNvPr>
          <p:cNvGrpSpPr>
            <a:grpSpLocks/>
          </p:cNvGrpSpPr>
          <p:nvPr/>
        </p:nvGrpSpPr>
        <p:grpSpPr bwMode="auto">
          <a:xfrm>
            <a:off x="3135313" y="5349875"/>
            <a:ext cx="573087" cy="574675"/>
            <a:chOff x="3175" y="1911"/>
            <a:chExt cx="814" cy="816"/>
          </a:xfrm>
        </p:grpSpPr>
        <p:pic>
          <p:nvPicPr>
            <p:cNvPr id="36923" name="Picture 24" descr="j0323564">
              <a:extLst>
                <a:ext uri="{FF2B5EF4-FFF2-40B4-BE49-F238E27FC236}">
                  <a16:creationId xmlns:a16="http://schemas.microsoft.com/office/drawing/2014/main" id="{FCF97BF9-2337-4D1B-BDDA-7E6B5DE0E4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5" y="1911"/>
              <a:ext cx="814" cy="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924" name="Picture 25">
              <a:extLst>
                <a:ext uri="{FF2B5EF4-FFF2-40B4-BE49-F238E27FC236}">
                  <a16:creationId xmlns:a16="http://schemas.microsoft.com/office/drawing/2014/main" id="{76B2B2CC-EECD-4246-9C35-B00CB36BA5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5" y="2069"/>
              <a:ext cx="13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6887" name="Group 26">
            <a:extLst>
              <a:ext uri="{FF2B5EF4-FFF2-40B4-BE49-F238E27FC236}">
                <a16:creationId xmlns:a16="http://schemas.microsoft.com/office/drawing/2014/main" id="{5627D7D7-8E9E-40CD-A7E3-E6A4B3AF40BD}"/>
              </a:ext>
            </a:extLst>
          </p:cNvPr>
          <p:cNvGrpSpPr>
            <a:grpSpLocks/>
          </p:cNvGrpSpPr>
          <p:nvPr/>
        </p:nvGrpSpPr>
        <p:grpSpPr bwMode="auto">
          <a:xfrm>
            <a:off x="3890963" y="5349875"/>
            <a:ext cx="573087" cy="574675"/>
            <a:chOff x="3175" y="1911"/>
            <a:chExt cx="814" cy="816"/>
          </a:xfrm>
        </p:grpSpPr>
        <p:pic>
          <p:nvPicPr>
            <p:cNvPr id="36921" name="Picture 27" descr="j0323564">
              <a:extLst>
                <a:ext uri="{FF2B5EF4-FFF2-40B4-BE49-F238E27FC236}">
                  <a16:creationId xmlns:a16="http://schemas.microsoft.com/office/drawing/2014/main" id="{D397B8F3-7C7B-444C-80E3-FBF0AC2D0A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5" y="1911"/>
              <a:ext cx="814" cy="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922" name="Picture 28">
              <a:extLst>
                <a:ext uri="{FF2B5EF4-FFF2-40B4-BE49-F238E27FC236}">
                  <a16:creationId xmlns:a16="http://schemas.microsoft.com/office/drawing/2014/main" id="{A09BF7BC-ABCF-4F8B-8A46-2174DA061A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5" y="2069"/>
              <a:ext cx="13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6888" name="Group 29">
            <a:extLst>
              <a:ext uri="{FF2B5EF4-FFF2-40B4-BE49-F238E27FC236}">
                <a16:creationId xmlns:a16="http://schemas.microsoft.com/office/drawing/2014/main" id="{71AA2392-9AB3-42D3-B07B-4ED9D1D5A2D1}"/>
              </a:ext>
            </a:extLst>
          </p:cNvPr>
          <p:cNvGrpSpPr>
            <a:grpSpLocks/>
          </p:cNvGrpSpPr>
          <p:nvPr/>
        </p:nvGrpSpPr>
        <p:grpSpPr bwMode="auto">
          <a:xfrm>
            <a:off x="4646613" y="5349875"/>
            <a:ext cx="573087" cy="574675"/>
            <a:chOff x="3175" y="1911"/>
            <a:chExt cx="814" cy="816"/>
          </a:xfrm>
        </p:grpSpPr>
        <p:pic>
          <p:nvPicPr>
            <p:cNvPr id="36919" name="Picture 30" descr="j0323564">
              <a:extLst>
                <a:ext uri="{FF2B5EF4-FFF2-40B4-BE49-F238E27FC236}">
                  <a16:creationId xmlns:a16="http://schemas.microsoft.com/office/drawing/2014/main" id="{9D331BDD-A259-4F1B-BFDA-C098AAA368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5" y="1911"/>
              <a:ext cx="814" cy="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920" name="Picture 31">
              <a:extLst>
                <a:ext uri="{FF2B5EF4-FFF2-40B4-BE49-F238E27FC236}">
                  <a16:creationId xmlns:a16="http://schemas.microsoft.com/office/drawing/2014/main" id="{6B065A3E-1CC0-447D-B964-3A837ED291A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5" y="2069"/>
              <a:ext cx="13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6889" name="Group 32">
            <a:extLst>
              <a:ext uri="{FF2B5EF4-FFF2-40B4-BE49-F238E27FC236}">
                <a16:creationId xmlns:a16="http://schemas.microsoft.com/office/drawing/2014/main" id="{710DB838-745E-40FD-854B-60A56B6F1C18}"/>
              </a:ext>
            </a:extLst>
          </p:cNvPr>
          <p:cNvGrpSpPr>
            <a:grpSpLocks/>
          </p:cNvGrpSpPr>
          <p:nvPr/>
        </p:nvGrpSpPr>
        <p:grpSpPr bwMode="auto">
          <a:xfrm>
            <a:off x="5402263" y="5349875"/>
            <a:ext cx="573087" cy="574675"/>
            <a:chOff x="3175" y="1911"/>
            <a:chExt cx="814" cy="816"/>
          </a:xfrm>
        </p:grpSpPr>
        <p:pic>
          <p:nvPicPr>
            <p:cNvPr id="36917" name="Picture 33" descr="j0323564">
              <a:extLst>
                <a:ext uri="{FF2B5EF4-FFF2-40B4-BE49-F238E27FC236}">
                  <a16:creationId xmlns:a16="http://schemas.microsoft.com/office/drawing/2014/main" id="{BF1CB537-EA1B-48EF-A785-947982C8BC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5" y="1911"/>
              <a:ext cx="814" cy="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918" name="Picture 34">
              <a:extLst>
                <a:ext uri="{FF2B5EF4-FFF2-40B4-BE49-F238E27FC236}">
                  <a16:creationId xmlns:a16="http://schemas.microsoft.com/office/drawing/2014/main" id="{EBE95E67-FEA4-4A23-962D-7122AAB2560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5" y="2069"/>
              <a:ext cx="13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6890" name="Group 35">
            <a:extLst>
              <a:ext uri="{FF2B5EF4-FFF2-40B4-BE49-F238E27FC236}">
                <a16:creationId xmlns:a16="http://schemas.microsoft.com/office/drawing/2014/main" id="{FB7FB949-0D97-4C46-9927-F8F38DE8B6C2}"/>
              </a:ext>
            </a:extLst>
          </p:cNvPr>
          <p:cNvGrpSpPr>
            <a:grpSpLocks/>
          </p:cNvGrpSpPr>
          <p:nvPr/>
        </p:nvGrpSpPr>
        <p:grpSpPr bwMode="auto">
          <a:xfrm>
            <a:off x="6159500" y="5349875"/>
            <a:ext cx="573088" cy="574675"/>
            <a:chOff x="3175" y="1911"/>
            <a:chExt cx="814" cy="816"/>
          </a:xfrm>
        </p:grpSpPr>
        <p:pic>
          <p:nvPicPr>
            <p:cNvPr id="36915" name="Picture 36" descr="j0323564">
              <a:extLst>
                <a:ext uri="{FF2B5EF4-FFF2-40B4-BE49-F238E27FC236}">
                  <a16:creationId xmlns:a16="http://schemas.microsoft.com/office/drawing/2014/main" id="{7E45E5F6-F20B-4C5F-805F-707EBECFA3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5" y="1911"/>
              <a:ext cx="814" cy="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916" name="Picture 37">
              <a:extLst>
                <a:ext uri="{FF2B5EF4-FFF2-40B4-BE49-F238E27FC236}">
                  <a16:creationId xmlns:a16="http://schemas.microsoft.com/office/drawing/2014/main" id="{73DC67A1-2E9A-401F-ABC1-95207C417B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5" y="2069"/>
              <a:ext cx="13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6891" name="Group 38">
            <a:extLst>
              <a:ext uri="{FF2B5EF4-FFF2-40B4-BE49-F238E27FC236}">
                <a16:creationId xmlns:a16="http://schemas.microsoft.com/office/drawing/2014/main" id="{0891A719-2624-4E6A-9908-E2538CF58CB5}"/>
              </a:ext>
            </a:extLst>
          </p:cNvPr>
          <p:cNvGrpSpPr>
            <a:grpSpLocks/>
          </p:cNvGrpSpPr>
          <p:nvPr/>
        </p:nvGrpSpPr>
        <p:grpSpPr bwMode="auto">
          <a:xfrm>
            <a:off x="2830513" y="5959475"/>
            <a:ext cx="573087" cy="574675"/>
            <a:chOff x="3175" y="1911"/>
            <a:chExt cx="814" cy="816"/>
          </a:xfrm>
        </p:grpSpPr>
        <p:pic>
          <p:nvPicPr>
            <p:cNvPr id="36913" name="Picture 39" descr="j0323564">
              <a:extLst>
                <a:ext uri="{FF2B5EF4-FFF2-40B4-BE49-F238E27FC236}">
                  <a16:creationId xmlns:a16="http://schemas.microsoft.com/office/drawing/2014/main" id="{D3A6289A-8A87-4F17-BE9F-DD22A5A804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5" y="1911"/>
              <a:ext cx="814" cy="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914" name="Picture 40">
              <a:extLst>
                <a:ext uri="{FF2B5EF4-FFF2-40B4-BE49-F238E27FC236}">
                  <a16:creationId xmlns:a16="http://schemas.microsoft.com/office/drawing/2014/main" id="{DC21E75A-8335-4F9D-BEE9-646BD5C85D3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5" y="2069"/>
              <a:ext cx="13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6892" name="Group 41">
            <a:extLst>
              <a:ext uri="{FF2B5EF4-FFF2-40B4-BE49-F238E27FC236}">
                <a16:creationId xmlns:a16="http://schemas.microsoft.com/office/drawing/2014/main" id="{AE5B9B8C-1DD1-494C-B49C-95D6D1598654}"/>
              </a:ext>
            </a:extLst>
          </p:cNvPr>
          <p:cNvGrpSpPr>
            <a:grpSpLocks/>
          </p:cNvGrpSpPr>
          <p:nvPr/>
        </p:nvGrpSpPr>
        <p:grpSpPr bwMode="auto">
          <a:xfrm>
            <a:off x="3586163" y="5959475"/>
            <a:ext cx="573087" cy="574675"/>
            <a:chOff x="3175" y="1911"/>
            <a:chExt cx="814" cy="816"/>
          </a:xfrm>
        </p:grpSpPr>
        <p:pic>
          <p:nvPicPr>
            <p:cNvPr id="36911" name="Picture 42" descr="j0323564">
              <a:extLst>
                <a:ext uri="{FF2B5EF4-FFF2-40B4-BE49-F238E27FC236}">
                  <a16:creationId xmlns:a16="http://schemas.microsoft.com/office/drawing/2014/main" id="{AF6E9859-E6D9-471F-8B02-8F2A95762A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5" y="1911"/>
              <a:ext cx="814" cy="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912" name="Picture 43">
              <a:extLst>
                <a:ext uri="{FF2B5EF4-FFF2-40B4-BE49-F238E27FC236}">
                  <a16:creationId xmlns:a16="http://schemas.microsoft.com/office/drawing/2014/main" id="{1B3A52C0-8FD6-45A6-843D-F78BAE69F13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5" y="2069"/>
              <a:ext cx="13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6893" name="Group 44">
            <a:extLst>
              <a:ext uri="{FF2B5EF4-FFF2-40B4-BE49-F238E27FC236}">
                <a16:creationId xmlns:a16="http://schemas.microsoft.com/office/drawing/2014/main" id="{7414B761-89E3-44F6-9ED2-9144BFA6DD00}"/>
              </a:ext>
            </a:extLst>
          </p:cNvPr>
          <p:cNvGrpSpPr>
            <a:grpSpLocks/>
          </p:cNvGrpSpPr>
          <p:nvPr/>
        </p:nvGrpSpPr>
        <p:grpSpPr bwMode="auto">
          <a:xfrm>
            <a:off x="4341813" y="5959475"/>
            <a:ext cx="573087" cy="574675"/>
            <a:chOff x="3175" y="1911"/>
            <a:chExt cx="814" cy="816"/>
          </a:xfrm>
        </p:grpSpPr>
        <p:pic>
          <p:nvPicPr>
            <p:cNvPr id="36909" name="Picture 45" descr="j0323564">
              <a:extLst>
                <a:ext uri="{FF2B5EF4-FFF2-40B4-BE49-F238E27FC236}">
                  <a16:creationId xmlns:a16="http://schemas.microsoft.com/office/drawing/2014/main" id="{44C3EB31-98B0-436D-AB8B-D1560A5EDC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5" y="1911"/>
              <a:ext cx="814" cy="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910" name="Picture 46">
              <a:extLst>
                <a:ext uri="{FF2B5EF4-FFF2-40B4-BE49-F238E27FC236}">
                  <a16:creationId xmlns:a16="http://schemas.microsoft.com/office/drawing/2014/main" id="{CD871E7E-DC32-44B6-8CC3-C408E24C9DE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5" y="2069"/>
              <a:ext cx="13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6894" name="Group 47">
            <a:extLst>
              <a:ext uri="{FF2B5EF4-FFF2-40B4-BE49-F238E27FC236}">
                <a16:creationId xmlns:a16="http://schemas.microsoft.com/office/drawing/2014/main" id="{B550CF29-101E-4B9F-9B80-7A0F7F32B4A5}"/>
              </a:ext>
            </a:extLst>
          </p:cNvPr>
          <p:cNvGrpSpPr>
            <a:grpSpLocks/>
          </p:cNvGrpSpPr>
          <p:nvPr/>
        </p:nvGrpSpPr>
        <p:grpSpPr bwMode="auto">
          <a:xfrm>
            <a:off x="5097463" y="5959475"/>
            <a:ext cx="573087" cy="574675"/>
            <a:chOff x="3175" y="1911"/>
            <a:chExt cx="814" cy="816"/>
          </a:xfrm>
        </p:grpSpPr>
        <p:pic>
          <p:nvPicPr>
            <p:cNvPr id="36907" name="Picture 48" descr="j0323564">
              <a:extLst>
                <a:ext uri="{FF2B5EF4-FFF2-40B4-BE49-F238E27FC236}">
                  <a16:creationId xmlns:a16="http://schemas.microsoft.com/office/drawing/2014/main" id="{88BC3E6D-68E3-4C7B-8199-AEF3A18172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5" y="1911"/>
              <a:ext cx="814" cy="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908" name="Picture 49">
              <a:extLst>
                <a:ext uri="{FF2B5EF4-FFF2-40B4-BE49-F238E27FC236}">
                  <a16:creationId xmlns:a16="http://schemas.microsoft.com/office/drawing/2014/main" id="{FED71332-BCBF-4CE2-889F-BAEF55DEAB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5" y="2069"/>
              <a:ext cx="13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6895" name="Group 50">
            <a:extLst>
              <a:ext uri="{FF2B5EF4-FFF2-40B4-BE49-F238E27FC236}">
                <a16:creationId xmlns:a16="http://schemas.microsoft.com/office/drawing/2014/main" id="{C237DE75-791E-4C12-8F61-3B28DCFC859F}"/>
              </a:ext>
            </a:extLst>
          </p:cNvPr>
          <p:cNvGrpSpPr>
            <a:grpSpLocks/>
          </p:cNvGrpSpPr>
          <p:nvPr/>
        </p:nvGrpSpPr>
        <p:grpSpPr bwMode="auto">
          <a:xfrm>
            <a:off x="5854700" y="5959475"/>
            <a:ext cx="573088" cy="574675"/>
            <a:chOff x="3175" y="1911"/>
            <a:chExt cx="814" cy="816"/>
          </a:xfrm>
        </p:grpSpPr>
        <p:pic>
          <p:nvPicPr>
            <p:cNvPr id="36905" name="Picture 51" descr="j0323564">
              <a:extLst>
                <a:ext uri="{FF2B5EF4-FFF2-40B4-BE49-F238E27FC236}">
                  <a16:creationId xmlns:a16="http://schemas.microsoft.com/office/drawing/2014/main" id="{637B605F-0839-4E02-8265-0A64467B0A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5" y="1911"/>
              <a:ext cx="814" cy="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906" name="Picture 52">
              <a:extLst>
                <a:ext uri="{FF2B5EF4-FFF2-40B4-BE49-F238E27FC236}">
                  <a16:creationId xmlns:a16="http://schemas.microsoft.com/office/drawing/2014/main" id="{B86E650C-E66A-48DD-A57E-1264087AA1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5" y="2069"/>
              <a:ext cx="13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6896" name="Oval 53">
            <a:extLst>
              <a:ext uri="{FF2B5EF4-FFF2-40B4-BE49-F238E27FC236}">
                <a16:creationId xmlns:a16="http://schemas.microsoft.com/office/drawing/2014/main" id="{03C0B327-39F2-4A58-99C9-BFF03ADBC4E0}"/>
              </a:ext>
            </a:extLst>
          </p:cNvPr>
          <p:cNvSpPr>
            <a:spLocks noChangeArrowheads="1"/>
          </p:cNvSpPr>
          <p:nvPr/>
        </p:nvSpPr>
        <p:spPr bwMode="auto">
          <a:xfrm>
            <a:off x="8256588" y="2454275"/>
            <a:ext cx="234950" cy="254000"/>
          </a:xfrm>
          <a:prstGeom prst="ellipse">
            <a:avLst/>
          </a:prstGeom>
          <a:solidFill>
            <a:srgbClr val="FFFF00"/>
          </a:solidFill>
          <a:ln w="6350">
            <a:solidFill>
              <a:schemeClr val="bg1"/>
            </a:solidFill>
            <a:prstDash val="dash"/>
            <a:round/>
            <a:headEnd/>
            <a:tailEnd/>
          </a:ln>
        </p:spPr>
        <p:txBody>
          <a:bodyPr wrap="none" lIns="0" tIns="0" rIns="0" bIns="0"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a:solidFill>
                  <a:schemeClr val="tx1"/>
                </a:solidFill>
                <a:latin typeface="Arial" panose="020B0604020202020204" pitchFamily="34" charset="0"/>
              </a:rPr>
              <a:t>2</a:t>
            </a:r>
          </a:p>
        </p:txBody>
      </p:sp>
      <p:sp>
        <p:nvSpPr>
          <p:cNvPr id="36897" name="Oval 54">
            <a:extLst>
              <a:ext uri="{FF2B5EF4-FFF2-40B4-BE49-F238E27FC236}">
                <a16:creationId xmlns:a16="http://schemas.microsoft.com/office/drawing/2014/main" id="{B7841C5F-0B5D-4E84-8063-C3030E6BAF8C}"/>
              </a:ext>
            </a:extLst>
          </p:cNvPr>
          <p:cNvSpPr>
            <a:spLocks noChangeArrowheads="1"/>
          </p:cNvSpPr>
          <p:nvPr/>
        </p:nvSpPr>
        <p:spPr bwMode="auto">
          <a:xfrm>
            <a:off x="3455988" y="4664075"/>
            <a:ext cx="234950" cy="254000"/>
          </a:xfrm>
          <a:prstGeom prst="ellipse">
            <a:avLst/>
          </a:prstGeom>
          <a:solidFill>
            <a:srgbClr val="FFFF00"/>
          </a:solidFill>
          <a:ln w="6350">
            <a:solidFill>
              <a:schemeClr val="bg1"/>
            </a:solidFill>
            <a:prstDash val="dash"/>
            <a:round/>
            <a:headEnd/>
            <a:tailEnd/>
          </a:ln>
        </p:spPr>
        <p:txBody>
          <a:bodyPr wrap="none" lIns="0" tIns="0" rIns="0" bIns="0"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a:solidFill>
                  <a:schemeClr val="tx1"/>
                </a:solidFill>
                <a:latin typeface="Arial" panose="020B0604020202020204" pitchFamily="34" charset="0"/>
              </a:rPr>
              <a:t>3</a:t>
            </a:r>
          </a:p>
        </p:txBody>
      </p:sp>
      <p:sp>
        <p:nvSpPr>
          <p:cNvPr id="36898" name="Oval 55">
            <a:extLst>
              <a:ext uri="{FF2B5EF4-FFF2-40B4-BE49-F238E27FC236}">
                <a16:creationId xmlns:a16="http://schemas.microsoft.com/office/drawing/2014/main" id="{E70FD0CE-68F0-4A1C-8EA6-B0BAE99BE103}"/>
              </a:ext>
            </a:extLst>
          </p:cNvPr>
          <p:cNvSpPr>
            <a:spLocks noChangeArrowheads="1"/>
          </p:cNvSpPr>
          <p:nvPr/>
        </p:nvSpPr>
        <p:spPr bwMode="auto">
          <a:xfrm>
            <a:off x="6961188" y="5349875"/>
            <a:ext cx="234950" cy="254000"/>
          </a:xfrm>
          <a:prstGeom prst="ellipse">
            <a:avLst/>
          </a:prstGeom>
          <a:solidFill>
            <a:srgbClr val="FFFF00"/>
          </a:solidFill>
          <a:ln w="6350">
            <a:solidFill>
              <a:schemeClr val="bg1"/>
            </a:solidFill>
            <a:prstDash val="dash"/>
            <a:round/>
            <a:headEnd/>
            <a:tailEnd/>
          </a:ln>
        </p:spPr>
        <p:txBody>
          <a:bodyPr wrap="none" lIns="0" tIns="0" rIns="0" bIns="0"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a:solidFill>
                  <a:schemeClr val="tx1"/>
                </a:solidFill>
                <a:latin typeface="Arial" panose="020B0604020202020204" pitchFamily="34" charset="0"/>
              </a:rPr>
              <a:t>4</a:t>
            </a:r>
          </a:p>
        </p:txBody>
      </p:sp>
      <p:sp>
        <p:nvSpPr>
          <p:cNvPr id="36899" name="Rectangle 56">
            <a:extLst>
              <a:ext uri="{FF2B5EF4-FFF2-40B4-BE49-F238E27FC236}">
                <a16:creationId xmlns:a16="http://schemas.microsoft.com/office/drawing/2014/main" id="{6E2C626C-E615-4324-BDFE-C4EBD299704F}"/>
              </a:ext>
            </a:extLst>
          </p:cNvPr>
          <p:cNvSpPr>
            <a:spLocks/>
          </p:cNvSpPr>
          <p:nvPr/>
        </p:nvSpPr>
        <p:spPr bwMode="auto">
          <a:xfrm>
            <a:off x="484188" y="4054475"/>
            <a:ext cx="2438400" cy="219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lIns="0" tIns="0" rIns="0" bIns="0">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sz="1200" b="1">
                <a:solidFill>
                  <a:schemeClr val="tx1"/>
                </a:solidFill>
                <a:latin typeface="Arial" panose="020B0604020202020204" pitchFamily="34" charset="0"/>
              </a:rPr>
              <a:t>Ablauf Jobverarbeitung:</a:t>
            </a:r>
            <a:br>
              <a:rPr lang="de-DE" altLang="en-US" sz="1200">
                <a:solidFill>
                  <a:schemeClr val="tx1"/>
                </a:solidFill>
                <a:latin typeface="Arial" panose="020B0604020202020204" pitchFamily="34" charset="0"/>
              </a:rPr>
            </a:br>
            <a:r>
              <a:rPr lang="de-DE" altLang="en-US" sz="1200">
                <a:solidFill>
                  <a:schemeClr val="tx1"/>
                </a:solidFill>
                <a:latin typeface="Arial" panose="020B0604020202020204" pitchFamily="34" charset="0"/>
              </a:rPr>
              <a:t>Die JobClients </a:t>
            </a:r>
            <a:r>
              <a:rPr lang="de-DE" altLang="en-US" sz="1200" b="1">
                <a:solidFill>
                  <a:schemeClr val="tx1"/>
                </a:solidFill>
                <a:latin typeface="Arial" panose="020B0604020202020204" pitchFamily="34" charset="0"/>
              </a:rPr>
              <a:t>(5)</a:t>
            </a:r>
            <a:r>
              <a:rPr lang="de-DE" altLang="en-US" sz="1200">
                <a:solidFill>
                  <a:schemeClr val="tx1"/>
                </a:solidFill>
                <a:latin typeface="Arial" panose="020B0604020202020204" pitchFamily="34" charset="0"/>
              </a:rPr>
              <a:t> verbinden sich mit dem JobServer </a:t>
            </a:r>
            <a:r>
              <a:rPr lang="de-DE" altLang="en-US" sz="1200" b="1">
                <a:solidFill>
                  <a:schemeClr val="tx1"/>
                </a:solidFill>
                <a:latin typeface="Arial" panose="020B0604020202020204" pitchFamily="34" charset="0"/>
              </a:rPr>
              <a:t>(1)</a:t>
            </a:r>
            <a:r>
              <a:rPr lang="de-DE" altLang="en-US" sz="1200">
                <a:solidFill>
                  <a:schemeClr val="tx1"/>
                </a:solidFill>
                <a:latin typeface="Arial" panose="020B0604020202020204" pitchFamily="34" charset="0"/>
              </a:rPr>
              <a:t> und rufen über diesen das nächste JobPacket ab </a:t>
            </a:r>
            <a:r>
              <a:rPr lang="de-DE" altLang="en-US" sz="1200" b="1">
                <a:solidFill>
                  <a:schemeClr val="tx1"/>
                </a:solidFill>
                <a:latin typeface="Arial" panose="020B0604020202020204" pitchFamily="34" charset="0"/>
              </a:rPr>
              <a:t>(6).</a:t>
            </a:r>
            <a:r>
              <a:rPr lang="de-DE" altLang="en-US" sz="1200">
                <a:solidFill>
                  <a:schemeClr val="tx1"/>
                </a:solidFill>
                <a:latin typeface="Arial" panose="020B0604020202020204" pitchFamily="34" charset="0"/>
              </a:rPr>
              <a:t> Dieser Job wird nun auf dem JobClient </a:t>
            </a:r>
            <a:r>
              <a:rPr lang="de-DE" altLang="en-US" sz="1200" b="1">
                <a:solidFill>
                  <a:schemeClr val="tx1"/>
                </a:solidFill>
                <a:latin typeface="Arial" panose="020B0604020202020204" pitchFamily="34" charset="0"/>
              </a:rPr>
              <a:t>(5)</a:t>
            </a:r>
            <a:r>
              <a:rPr lang="de-DE" altLang="en-US" sz="1200">
                <a:solidFill>
                  <a:schemeClr val="tx1"/>
                </a:solidFill>
                <a:latin typeface="Arial" panose="020B0604020202020204" pitchFamily="34" charset="0"/>
              </a:rPr>
              <a:t> verarbeitet. Nach dem Abschluss der Verarbeitung verbindet sich der JobClient wieder mit dem JobServer und sendet die Ergebnisse an den JobServer </a:t>
            </a:r>
            <a:r>
              <a:rPr lang="de-DE" altLang="en-US" sz="1200" b="1">
                <a:solidFill>
                  <a:schemeClr val="tx1"/>
                </a:solidFill>
                <a:latin typeface="Arial" panose="020B0604020202020204" pitchFamily="34" charset="0"/>
              </a:rPr>
              <a:t>(7)</a:t>
            </a:r>
            <a:r>
              <a:rPr lang="de-DE" altLang="en-US" sz="1200">
                <a:solidFill>
                  <a:schemeClr val="tx1"/>
                </a:solidFill>
                <a:latin typeface="Arial" panose="020B0604020202020204" pitchFamily="34" charset="0"/>
              </a:rPr>
              <a:t>.</a:t>
            </a:r>
            <a:br>
              <a:rPr lang="de-DE" altLang="en-US" sz="1200">
                <a:solidFill>
                  <a:schemeClr val="tx1"/>
                </a:solidFill>
                <a:latin typeface="Arial" panose="020B0604020202020204" pitchFamily="34" charset="0"/>
              </a:rPr>
            </a:br>
            <a:r>
              <a:rPr lang="de-DE" altLang="en-US" sz="1200">
                <a:solidFill>
                  <a:schemeClr val="tx1"/>
                </a:solidFill>
                <a:latin typeface="Arial" panose="020B0604020202020204" pitchFamily="34" charset="0"/>
              </a:rPr>
              <a:t>Nun ruft der JobClient wieder das nächste JobPacket ab.</a:t>
            </a:r>
          </a:p>
        </p:txBody>
      </p:sp>
      <p:pic>
        <p:nvPicPr>
          <p:cNvPr id="36900" name="Picture 59">
            <a:extLst>
              <a:ext uri="{FF2B5EF4-FFF2-40B4-BE49-F238E27FC236}">
                <a16:creationId xmlns:a16="http://schemas.microsoft.com/office/drawing/2014/main" id="{352DFB92-26EF-45A4-A78D-A6C323979E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0950" y="2905125"/>
            <a:ext cx="190500"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901" name="Group 66">
            <a:extLst>
              <a:ext uri="{FF2B5EF4-FFF2-40B4-BE49-F238E27FC236}">
                <a16:creationId xmlns:a16="http://schemas.microsoft.com/office/drawing/2014/main" id="{BBE81063-3409-468F-9CE8-73875181D13C}"/>
              </a:ext>
            </a:extLst>
          </p:cNvPr>
          <p:cNvGrpSpPr>
            <a:grpSpLocks/>
          </p:cNvGrpSpPr>
          <p:nvPr/>
        </p:nvGrpSpPr>
        <p:grpSpPr bwMode="auto">
          <a:xfrm>
            <a:off x="774700" y="2733675"/>
            <a:ext cx="1139825" cy="1104900"/>
            <a:chOff x="669" y="1528"/>
            <a:chExt cx="718" cy="696"/>
          </a:xfrm>
        </p:grpSpPr>
        <p:pic>
          <p:nvPicPr>
            <p:cNvPr id="36903" name="Picture 58" descr="j0323564">
              <a:extLst>
                <a:ext uri="{FF2B5EF4-FFF2-40B4-BE49-F238E27FC236}">
                  <a16:creationId xmlns:a16="http://schemas.microsoft.com/office/drawing/2014/main" id="{333FC085-2E28-486A-9FB6-6AF6F4B4D5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9" y="1528"/>
              <a:ext cx="718" cy="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04" name="Text Box 60">
              <a:extLst>
                <a:ext uri="{FF2B5EF4-FFF2-40B4-BE49-F238E27FC236}">
                  <a16:creationId xmlns:a16="http://schemas.microsoft.com/office/drawing/2014/main" id="{C864AEF9-0531-4E78-8A9E-6ADE7E4F264B}"/>
                </a:ext>
              </a:extLst>
            </p:cNvPr>
            <p:cNvSpPr txBox="1">
              <a:spLocks noChangeArrowheads="1"/>
            </p:cNvSpPr>
            <p:nvPr/>
          </p:nvSpPr>
          <p:spPr bwMode="auto">
            <a:xfrm>
              <a:off x="669" y="2087"/>
              <a:ext cx="718" cy="137"/>
            </a:xfrm>
            <a:prstGeom prst="rect">
              <a:avLst/>
            </a:prstGeom>
            <a:gradFill rotWithShape="1">
              <a:gsLst>
                <a:gs pos="0">
                  <a:schemeClr val="tx1"/>
                </a:gs>
                <a:gs pos="100000">
                  <a:srgbClr val="006699"/>
                </a:gs>
              </a:gsLst>
              <a:lin ang="2700000" scaled="1"/>
            </a:gradFill>
            <a:ln>
              <a:noFill/>
            </a:ln>
            <a:extLst>
              <a:ext uri="{91240B29-F687-4F45-9708-019B960494DF}">
                <a14:hiddenLine xmlns:a14="http://schemas.microsoft.com/office/drawing/2010/main" w="28575">
                  <a:solidFill>
                    <a:srgbClr val="000000"/>
                  </a:solidFill>
                  <a:prstDash val="dash"/>
                  <a:miter lim="800000"/>
                  <a:headEnd/>
                  <a:tailEnd/>
                </a14:hiddenLine>
              </a:ext>
            </a:extLst>
          </p:spPr>
          <p:txBody>
            <a:bodyPr lIns="18000" tIns="18000" rIns="18000" bIns="18000">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sz="1200" b="1">
                  <a:solidFill>
                    <a:srgbClr val="FFCC00"/>
                  </a:solidFill>
                  <a:latin typeface="Arial" panose="020B0604020202020204" pitchFamily="34" charset="0"/>
                </a:rPr>
                <a:t>JobClient</a:t>
              </a:r>
            </a:p>
          </p:txBody>
        </p:sp>
      </p:grpSp>
      <p:sp>
        <p:nvSpPr>
          <p:cNvPr id="36902" name="Oval 61">
            <a:extLst>
              <a:ext uri="{FF2B5EF4-FFF2-40B4-BE49-F238E27FC236}">
                <a16:creationId xmlns:a16="http://schemas.microsoft.com/office/drawing/2014/main" id="{26CE9E78-5962-4255-8D19-0337ED6FDAED}"/>
              </a:ext>
            </a:extLst>
          </p:cNvPr>
          <p:cNvSpPr>
            <a:spLocks noChangeArrowheads="1"/>
          </p:cNvSpPr>
          <p:nvPr/>
        </p:nvSpPr>
        <p:spPr bwMode="auto">
          <a:xfrm>
            <a:off x="1809750" y="2813050"/>
            <a:ext cx="207963" cy="196850"/>
          </a:xfrm>
          <a:prstGeom prst="ellipse">
            <a:avLst/>
          </a:prstGeom>
          <a:solidFill>
            <a:srgbClr val="FFFF00"/>
          </a:solidFill>
          <a:ln w="6350">
            <a:solidFill>
              <a:schemeClr val="bg1"/>
            </a:solidFill>
            <a:prstDash val="dash"/>
            <a:round/>
            <a:headEnd/>
            <a:tailEnd/>
          </a:ln>
        </p:spPr>
        <p:txBody>
          <a:bodyPr wrap="none" lIns="0" tIns="0" rIns="0" bIns="0"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a:solidFill>
                  <a:schemeClr val="tx1"/>
                </a:solidFill>
                <a:latin typeface="Arial" panose="020B0604020202020204" pitchFamily="34" charset="0"/>
              </a:rPr>
              <a:t>5</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EC1B6507-C3DE-4B7F-B1A6-105014AF55D0}"/>
              </a:ext>
            </a:extLst>
          </p:cNvPr>
          <p:cNvSpPr>
            <a:spLocks noGrp="1" noChangeArrowheads="1"/>
          </p:cNvSpPr>
          <p:nvPr>
            <p:ph type="title"/>
          </p:nvPr>
        </p:nvSpPr>
        <p:spPr/>
        <p:txBody>
          <a:bodyPr/>
          <a:lstStyle/>
          <a:p>
            <a:pPr eaLnBrk="1" hangingPunct="1"/>
            <a:r>
              <a:rPr lang="de-DE" altLang="en-US">
                <a:ea typeface="ＭＳ Ｐゴシック" panose="020B0600070205080204" pitchFamily="34" charset="-128"/>
              </a:rPr>
              <a:t>Daten Export mit dem PLMJobManager</a:t>
            </a:r>
          </a:p>
        </p:txBody>
      </p:sp>
      <p:sp>
        <p:nvSpPr>
          <p:cNvPr id="37891" name="Rectangle 3">
            <a:extLst>
              <a:ext uri="{FF2B5EF4-FFF2-40B4-BE49-F238E27FC236}">
                <a16:creationId xmlns:a16="http://schemas.microsoft.com/office/drawing/2014/main" id="{7758F384-3AA7-47A9-847B-481677CCCA5C}"/>
              </a:ext>
            </a:extLst>
          </p:cNvPr>
          <p:cNvSpPr>
            <a:spLocks noGrp="1" noChangeArrowheads="1"/>
          </p:cNvSpPr>
          <p:nvPr>
            <p:ph type="body" idx="1"/>
          </p:nvPr>
        </p:nvSpPr>
        <p:spPr bwMode="auto">
          <a:xfrm>
            <a:off x="371475" y="1152525"/>
            <a:ext cx="89154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266700" indent="-266700" eaLnBrk="1" hangingPunct="1">
              <a:lnSpc>
                <a:spcPct val="90000"/>
              </a:lnSpc>
              <a:buFontTx/>
              <a:buNone/>
            </a:pPr>
            <a:r>
              <a:rPr lang="de-DE" altLang="en-US">
                <a:ea typeface="ＭＳ Ｐゴシック" panose="020B0600070205080204" pitchFamily="34" charset="-128"/>
              </a:rPr>
              <a:t>Zusammenfassung:</a:t>
            </a:r>
          </a:p>
          <a:p>
            <a:pPr marL="266700" indent="-266700" eaLnBrk="1" hangingPunct="1">
              <a:lnSpc>
                <a:spcPct val="90000"/>
              </a:lnSpc>
              <a:buFontTx/>
              <a:buNone/>
            </a:pPr>
            <a:r>
              <a:rPr lang="de-DE" altLang="en-US">
                <a:ea typeface="ＭＳ Ｐゴシック" panose="020B0600070205080204" pitchFamily="34" charset="-128"/>
              </a:rPr>
              <a:t>Durch den Einsatz des PLMJobManagers wird der NX Export optimiert:</a:t>
            </a:r>
          </a:p>
          <a:p>
            <a:pPr marL="266700" indent="-266700" eaLnBrk="1" hangingPunct="1">
              <a:lnSpc>
                <a:spcPct val="90000"/>
              </a:lnSpc>
            </a:pPr>
            <a:endParaRPr lang="de-DE" altLang="en-US">
              <a:ea typeface="ＭＳ Ｐゴシック" panose="020B0600070205080204" pitchFamily="34" charset="-128"/>
            </a:endParaRPr>
          </a:p>
          <a:p>
            <a:pPr marL="266700" indent="-266700" eaLnBrk="1" hangingPunct="1">
              <a:lnSpc>
                <a:spcPct val="90000"/>
              </a:lnSpc>
              <a:buClr>
                <a:srgbClr val="009900"/>
              </a:buClr>
              <a:buFont typeface="Wingdings" panose="05000000000000000000" pitchFamily="2" charset="2"/>
              <a:buChar char="ü"/>
            </a:pPr>
            <a:r>
              <a:rPr lang="de-DE" altLang="en-US">
                <a:ea typeface="ＭＳ Ｐゴシック" panose="020B0600070205080204" pitchFamily="34" charset="-128"/>
              </a:rPr>
              <a:t>Einheitliche Vorgehensweise beim Export.</a:t>
            </a:r>
          </a:p>
          <a:p>
            <a:pPr marL="266700" indent="-266700" eaLnBrk="1" hangingPunct="1">
              <a:lnSpc>
                <a:spcPct val="90000"/>
              </a:lnSpc>
              <a:buClr>
                <a:srgbClr val="009900"/>
              </a:buClr>
              <a:buFont typeface="Wingdings" panose="05000000000000000000" pitchFamily="2" charset="2"/>
              <a:buChar char="ü"/>
            </a:pPr>
            <a:r>
              <a:rPr lang="de-DE" altLang="en-US">
                <a:ea typeface="ＭＳ Ｐゴシック" panose="020B0600070205080204" pitchFamily="34" charset="-128"/>
              </a:rPr>
              <a:t>Bessere Nachvollziehbarkeit.</a:t>
            </a:r>
          </a:p>
          <a:p>
            <a:pPr marL="266700" indent="-266700" eaLnBrk="1" hangingPunct="1">
              <a:lnSpc>
                <a:spcPct val="90000"/>
              </a:lnSpc>
              <a:buClr>
                <a:srgbClr val="009900"/>
              </a:buClr>
              <a:buFont typeface="Wingdings" panose="05000000000000000000" pitchFamily="2" charset="2"/>
              <a:buChar char="ü"/>
            </a:pPr>
            <a:r>
              <a:rPr lang="de-DE" altLang="en-US">
                <a:ea typeface="ＭＳ Ｐゴシック" panose="020B0600070205080204" pitchFamily="34" charset="-128"/>
              </a:rPr>
              <a:t>Entlastung des Arbeitsrechners des Konstrukteurs.</a:t>
            </a:r>
          </a:p>
          <a:p>
            <a:pPr marL="266700" indent="-266700" eaLnBrk="1" hangingPunct="1">
              <a:lnSpc>
                <a:spcPct val="90000"/>
              </a:lnSpc>
              <a:buClr>
                <a:srgbClr val="009900"/>
              </a:buClr>
              <a:buFont typeface="Wingdings" panose="05000000000000000000" pitchFamily="2" charset="2"/>
              <a:buChar char="ü"/>
            </a:pPr>
            <a:r>
              <a:rPr lang="de-DE" altLang="en-US">
                <a:ea typeface="ＭＳ Ｐゴシック" panose="020B0600070205080204" pitchFamily="34" charset="-128"/>
              </a:rPr>
              <a:t>Verteilung der Jobs auf mehrere Rechner.</a:t>
            </a:r>
          </a:p>
          <a:p>
            <a:pPr marL="266700" indent="-266700" eaLnBrk="1" hangingPunct="1">
              <a:lnSpc>
                <a:spcPct val="90000"/>
              </a:lnSpc>
              <a:buClr>
                <a:srgbClr val="009900"/>
              </a:buClr>
              <a:buFont typeface="Wingdings" panose="05000000000000000000" pitchFamily="2" charset="2"/>
              <a:buChar char="ü"/>
            </a:pPr>
            <a:r>
              <a:rPr lang="de-DE" altLang="en-US">
                <a:ea typeface="ＭＳ Ｐゴシック" panose="020B0600070205080204" pitchFamily="34" charset="-128"/>
              </a:rPr>
              <a:t>Exportprozesse können durch Anpassen des/der Export-Scripte frei gestaltet werden.</a:t>
            </a:r>
          </a:p>
          <a:p>
            <a:pPr marL="266700" indent="-266700" eaLnBrk="1" hangingPunct="1">
              <a:lnSpc>
                <a:spcPct val="90000"/>
              </a:lnSpc>
              <a:buClr>
                <a:srgbClr val="009900"/>
              </a:buClr>
              <a:buFont typeface="Wingdings" panose="05000000000000000000" pitchFamily="2" charset="2"/>
              <a:buChar char="ü"/>
            </a:pPr>
            <a:r>
              <a:rPr lang="de-DE" altLang="en-US">
                <a:ea typeface="ＭＳ Ｐゴシック" panose="020B0600070205080204" pitchFamily="34" charset="-128"/>
              </a:rPr>
              <a:t>Der Export wird standardisiert, organisiert und damit automatisiert.</a:t>
            </a:r>
          </a:p>
          <a:p>
            <a:pPr marL="266700" indent="-266700" eaLnBrk="1" hangingPunct="1">
              <a:lnSpc>
                <a:spcPct val="90000"/>
              </a:lnSpc>
              <a:buFontTx/>
              <a:buNone/>
            </a:pPr>
            <a:endParaRPr lang="de-DE" altLang="en-US">
              <a:ea typeface="ＭＳ Ｐゴシック" panose="020B0600070205080204" pitchFamily="34" charset="-128"/>
            </a:endParaRPr>
          </a:p>
          <a:p>
            <a:pPr marL="266700" indent="-266700" eaLnBrk="1" hangingPunct="1">
              <a:lnSpc>
                <a:spcPct val="90000"/>
              </a:lnSpc>
              <a:buFontTx/>
              <a:buNone/>
            </a:pPr>
            <a:r>
              <a:rPr lang="de-DE" altLang="en-US">
                <a:ea typeface="ＭＳ Ｐゴシック" panose="020B0600070205080204" pitchFamily="34" charset="-128"/>
              </a:rPr>
              <a:t>Welche Prozesse wurden mit dem PLMJobManager abgebildet?</a:t>
            </a:r>
          </a:p>
          <a:p>
            <a:pPr marL="266700" indent="-266700" eaLnBrk="1" hangingPunct="1">
              <a:lnSpc>
                <a:spcPct val="90000"/>
              </a:lnSpc>
              <a:buClr>
                <a:srgbClr val="009900"/>
              </a:buClr>
              <a:buFont typeface="Wingdings" panose="05000000000000000000" pitchFamily="2" charset="2"/>
              <a:buChar char="ü"/>
            </a:pPr>
            <a:r>
              <a:rPr lang="de-DE" altLang="en-US">
                <a:ea typeface="ＭＳ Ｐゴシック" panose="020B0600070205080204" pitchFamily="34" charset="-128"/>
              </a:rPr>
              <a:t>NX Refile (V18..NX2..NX3..NX4..NX5..NX6..)</a:t>
            </a:r>
          </a:p>
          <a:p>
            <a:pPr marL="266700" indent="-266700" eaLnBrk="1" hangingPunct="1">
              <a:lnSpc>
                <a:spcPct val="90000"/>
              </a:lnSpc>
              <a:buClr>
                <a:srgbClr val="009900"/>
              </a:buClr>
              <a:buFont typeface="Wingdings" panose="05000000000000000000" pitchFamily="2" charset="2"/>
              <a:buChar char="ü"/>
            </a:pPr>
            <a:r>
              <a:rPr lang="de-DE" altLang="en-US">
                <a:ea typeface="ＭＳ Ｐゴシック" panose="020B0600070205080204" pitchFamily="34" charset="-128"/>
              </a:rPr>
              <a:t>NX Strukturaktualisierung</a:t>
            </a:r>
          </a:p>
          <a:p>
            <a:pPr marL="266700" indent="-266700" eaLnBrk="1" hangingPunct="1">
              <a:lnSpc>
                <a:spcPct val="90000"/>
              </a:lnSpc>
              <a:buClr>
                <a:srgbClr val="009900"/>
              </a:buClr>
              <a:buFont typeface="Wingdings" panose="05000000000000000000" pitchFamily="2" charset="2"/>
              <a:buChar char="ü"/>
            </a:pPr>
            <a:r>
              <a:rPr lang="de-DE" altLang="en-US">
                <a:ea typeface="ＭＳ Ｐゴシック" panose="020B0600070205080204" pitchFamily="34" charset="-128"/>
              </a:rPr>
              <a:t>Alle Parts teilebereinigen und speichern</a:t>
            </a:r>
          </a:p>
          <a:p>
            <a:pPr marL="266700" indent="-266700" eaLnBrk="1" hangingPunct="1">
              <a:lnSpc>
                <a:spcPct val="90000"/>
              </a:lnSpc>
              <a:buClr>
                <a:srgbClr val="009900"/>
              </a:buClr>
              <a:buFont typeface="Wingdings" panose="05000000000000000000" pitchFamily="2" charset="2"/>
              <a:buChar char="ü"/>
            </a:pPr>
            <a:r>
              <a:rPr lang="de-DE" altLang="en-US">
                <a:ea typeface="ＭＳ Ｐゴシック" panose="020B0600070205080204" pitchFamily="34" charset="-128"/>
              </a:rPr>
              <a:t>NX Export </a:t>
            </a:r>
          </a:p>
          <a:p>
            <a:pPr marL="266700" indent="-266700" eaLnBrk="1" hangingPunct="1">
              <a:lnSpc>
                <a:spcPct val="90000"/>
              </a:lnSpc>
              <a:buClr>
                <a:srgbClr val="009900"/>
              </a:buClr>
              <a:buFont typeface="Wingdings" panose="05000000000000000000" pitchFamily="2" charset="2"/>
              <a:buChar char="ü"/>
            </a:pPr>
            <a:r>
              <a:rPr lang="de-DE" altLang="en-US">
                <a:ea typeface="ＭＳ Ｐゴシック" panose="020B0600070205080204" pitchFamily="34" charset="-128"/>
              </a:rPr>
              <a:t>NX Import </a:t>
            </a:r>
          </a:p>
          <a:p>
            <a:pPr marL="266700" indent="-266700" eaLnBrk="1" hangingPunct="1">
              <a:lnSpc>
                <a:spcPct val="90000"/>
              </a:lnSpc>
            </a:pPr>
            <a:endParaRPr lang="de-DE" altLang="en-US">
              <a:ea typeface="ＭＳ Ｐゴシック" panose="020B0600070205080204" pitchFamily="34" charset="-128"/>
            </a:endParaRPr>
          </a:p>
        </p:txBody>
      </p:sp>
      <p:pic>
        <p:nvPicPr>
          <p:cNvPr id="37892" name="Picture 4">
            <a:extLst>
              <a:ext uri="{FF2B5EF4-FFF2-40B4-BE49-F238E27FC236}">
                <a16:creationId xmlns:a16="http://schemas.microsoft.com/office/drawing/2014/main" id="{42BA22CD-52C5-4745-A587-B56DF1B202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3488" y="5067300"/>
            <a:ext cx="5072062" cy="60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pic>
      <p:pic>
        <p:nvPicPr>
          <p:cNvPr id="37893" name="Picture 5">
            <a:extLst>
              <a:ext uri="{FF2B5EF4-FFF2-40B4-BE49-F238E27FC236}">
                <a16:creationId xmlns:a16="http://schemas.microsoft.com/office/drawing/2014/main" id="{664FDF2F-09F4-4DFB-995C-5A8E705EAB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43263" y="5891213"/>
            <a:ext cx="5800725" cy="60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5634" name="Oval 2">
            <a:extLst>
              <a:ext uri="{FF2B5EF4-FFF2-40B4-BE49-F238E27FC236}">
                <a16:creationId xmlns:a16="http://schemas.microsoft.com/office/drawing/2014/main" id="{9926E544-EA09-4402-9D45-A9F193FC6B28}"/>
              </a:ext>
            </a:extLst>
          </p:cNvPr>
          <p:cNvSpPr>
            <a:spLocks noChangeArrowheads="1"/>
          </p:cNvSpPr>
          <p:nvPr/>
        </p:nvSpPr>
        <p:spPr bwMode="auto">
          <a:xfrm>
            <a:off x="4327525" y="2541588"/>
            <a:ext cx="2459038" cy="915987"/>
          </a:xfrm>
          <a:prstGeom prst="ellipse">
            <a:avLst/>
          </a:prstGeom>
          <a:solidFill>
            <a:srgbClr val="68B539">
              <a:alpha val="4901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lvl1pPr defTabSz="858838"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858838"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sz="1300">
                <a:solidFill>
                  <a:schemeClr val="tx1"/>
                </a:solidFill>
                <a:latin typeface="Arial" panose="020B0604020202020204" pitchFamily="34" charset="0"/>
              </a:rPr>
              <a:t>Technische</a:t>
            </a:r>
            <a:br>
              <a:rPr lang="de-DE" altLang="en-US" sz="1300">
                <a:solidFill>
                  <a:schemeClr val="tx1"/>
                </a:solidFill>
                <a:latin typeface="Arial" panose="020B0604020202020204" pitchFamily="34" charset="0"/>
              </a:rPr>
            </a:br>
            <a:r>
              <a:rPr lang="de-DE" altLang="en-US" sz="1300">
                <a:solidFill>
                  <a:schemeClr val="tx1"/>
                </a:solidFill>
                <a:latin typeface="Arial" panose="020B0604020202020204" pitchFamily="34" charset="0"/>
              </a:rPr>
              <a:t>Realisierung</a:t>
            </a:r>
          </a:p>
        </p:txBody>
      </p:sp>
      <p:sp>
        <p:nvSpPr>
          <p:cNvPr id="325635" name="Oval 3">
            <a:extLst>
              <a:ext uri="{FF2B5EF4-FFF2-40B4-BE49-F238E27FC236}">
                <a16:creationId xmlns:a16="http://schemas.microsoft.com/office/drawing/2014/main" id="{7390FCCC-065F-4131-AC92-6333CC77CE9B}"/>
              </a:ext>
            </a:extLst>
          </p:cNvPr>
          <p:cNvSpPr>
            <a:spLocks noChangeArrowheads="1"/>
          </p:cNvSpPr>
          <p:nvPr/>
        </p:nvSpPr>
        <p:spPr bwMode="auto">
          <a:xfrm>
            <a:off x="406400" y="2600325"/>
            <a:ext cx="2459038" cy="915988"/>
          </a:xfrm>
          <a:prstGeom prst="ellipse">
            <a:avLst/>
          </a:prstGeom>
          <a:solidFill>
            <a:schemeClr val="accent1">
              <a:alpha val="47842"/>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lvl1pPr defTabSz="858838"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858838"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sz="1300">
                <a:solidFill>
                  <a:schemeClr val="tx1"/>
                </a:solidFill>
                <a:latin typeface="Arial" panose="020B0604020202020204" pitchFamily="34" charset="0"/>
              </a:rPr>
              <a:t>Vertrieb</a:t>
            </a:r>
          </a:p>
          <a:p>
            <a:pPr eaLnBrk="1" hangingPunct="1"/>
            <a:r>
              <a:rPr lang="de-DE" altLang="en-US" sz="1300">
                <a:solidFill>
                  <a:schemeClr val="tx1"/>
                </a:solidFill>
                <a:latin typeface="Arial" panose="020B0604020202020204" pitchFamily="34" charset="0"/>
              </a:rPr>
              <a:t>Abrechnung</a:t>
            </a:r>
          </a:p>
          <a:p>
            <a:pPr eaLnBrk="1" hangingPunct="1"/>
            <a:r>
              <a:rPr lang="de-DE" altLang="en-US" sz="1300">
                <a:solidFill>
                  <a:schemeClr val="tx1"/>
                </a:solidFill>
                <a:latin typeface="Arial" panose="020B0604020202020204" pitchFamily="34" charset="0"/>
              </a:rPr>
              <a:t>Kontakt zur Entwicklung</a:t>
            </a:r>
          </a:p>
        </p:txBody>
      </p:sp>
      <p:sp>
        <p:nvSpPr>
          <p:cNvPr id="325636" name="Text Box 4">
            <a:extLst>
              <a:ext uri="{FF2B5EF4-FFF2-40B4-BE49-F238E27FC236}">
                <a16:creationId xmlns:a16="http://schemas.microsoft.com/office/drawing/2014/main" id="{1764700B-1142-4E1C-859A-A7EAB0B8E17C}"/>
              </a:ext>
            </a:extLst>
          </p:cNvPr>
          <p:cNvSpPr txBox="1">
            <a:spLocks noChangeArrowheads="1"/>
          </p:cNvSpPr>
          <p:nvPr/>
        </p:nvSpPr>
        <p:spPr bwMode="auto">
          <a:xfrm>
            <a:off x="1158875" y="2465388"/>
            <a:ext cx="2409825" cy="298450"/>
          </a:xfrm>
          <a:prstGeom prst="rect">
            <a:avLst/>
          </a:prstGeom>
          <a:solidFill>
            <a:srgbClr val="DDDDDD"/>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DDDDDD"/>
            </a:extrusionClr>
            <a:contourClr>
              <a:srgbClr val="DDDDDD"/>
            </a:contourClr>
          </a:sp3d>
        </p:spPr>
        <p:txBody>
          <a:bodyPr lIns="0" tIns="0" rIns="0" bIns="0">
            <a:spAutoFit/>
            <a:flatTx/>
          </a:bodyPr>
          <a:lstStyle>
            <a:lvl1pPr defTabSz="858838"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858838"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buFont typeface="Wingdings" panose="05000000000000000000" pitchFamily="2" charset="2"/>
              <a:buNone/>
            </a:pPr>
            <a:r>
              <a:rPr lang="de-DE" altLang="en-US" sz="1900">
                <a:solidFill>
                  <a:schemeClr val="tx1"/>
                </a:solidFill>
                <a:latin typeface="Arial" panose="020B0604020202020204" pitchFamily="34" charset="0"/>
              </a:rPr>
              <a:t>Siemens PLM </a:t>
            </a:r>
          </a:p>
        </p:txBody>
      </p:sp>
      <p:sp>
        <p:nvSpPr>
          <p:cNvPr id="38917" name="Rectangle 5">
            <a:extLst>
              <a:ext uri="{FF2B5EF4-FFF2-40B4-BE49-F238E27FC236}">
                <a16:creationId xmlns:a16="http://schemas.microsoft.com/office/drawing/2014/main" id="{ECF8F57C-3274-4A73-AAA4-320D70271CA8}"/>
              </a:ext>
            </a:extLst>
          </p:cNvPr>
          <p:cNvSpPr>
            <a:spLocks noGrp="1" noChangeArrowheads="1"/>
          </p:cNvSpPr>
          <p:nvPr>
            <p:ph type="title"/>
          </p:nvPr>
        </p:nvSpPr>
        <p:spPr/>
        <p:txBody>
          <a:bodyPr/>
          <a:lstStyle/>
          <a:p>
            <a:pPr defTabSz="1019175" eaLnBrk="1" hangingPunct="1"/>
            <a:r>
              <a:rPr lang="de-DE" altLang="en-US">
                <a:ea typeface="ＭＳ Ｐゴシック" panose="020B0600070205080204" pitchFamily="34" charset="-128"/>
              </a:rPr>
              <a:t>Geschäftsmodell</a:t>
            </a:r>
            <a:endParaRPr lang="en-US" altLang="en-US">
              <a:ea typeface="ＭＳ Ｐゴシック" panose="020B0600070205080204" pitchFamily="34" charset="-128"/>
            </a:endParaRPr>
          </a:p>
        </p:txBody>
      </p:sp>
      <p:sp>
        <p:nvSpPr>
          <p:cNvPr id="325639" name="Text Box 7">
            <a:extLst>
              <a:ext uri="{FF2B5EF4-FFF2-40B4-BE49-F238E27FC236}">
                <a16:creationId xmlns:a16="http://schemas.microsoft.com/office/drawing/2014/main" id="{283F2F68-3EEF-47E3-BAFD-B8C0F3C67D24}"/>
              </a:ext>
            </a:extLst>
          </p:cNvPr>
          <p:cNvSpPr txBox="1">
            <a:spLocks noChangeArrowheads="1"/>
          </p:cNvSpPr>
          <p:nvPr/>
        </p:nvSpPr>
        <p:spPr bwMode="auto">
          <a:xfrm>
            <a:off x="3625850" y="2457450"/>
            <a:ext cx="2414588" cy="298450"/>
          </a:xfrm>
          <a:prstGeom prst="rect">
            <a:avLst/>
          </a:prstGeom>
          <a:solidFill>
            <a:srgbClr val="68B539"/>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68B539"/>
            </a:extrusionClr>
            <a:contourClr>
              <a:srgbClr val="68B539"/>
            </a:contourClr>
          </a:sp3d>
        </p:spPr>
        <p:txBody>
          <a:bodyPr lIns="0" tIns="0" rIns="0" bIns="0">
            <a:spAutoFit/>
            <a:flatTx/>
          </a:bodyPr>
          <a:lstStyle>
            <a:lvl1pPr defTabSz="858838"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858838"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buFont typeface="Wingdings" panose="05000000000000000000" pitchFamily="2" charset="2"/>
              <a:buNone/>
            </a:pPr>
            <a:r>
              <a:rPr lang="de-DE" altLang="en-US" sz="1900">
                <a:solidFill>
                  <a:schemeClr val="tx1"/>
                </a:solidFill>
                <a:latin typeface="Arial" panose="020B0604020202020204" pitchFamily="34" charset="0"/>
              </a:rPr>
              <a:t>Dipl.Ing. J.Feuerstein</a:t>
            </a:r>
          </a:p>
        </p:txBody>
      </p:sp>
      <p:sp>
        <p:nvSpPr>
          <p:cNvPr id="38919" name="Text Box 8">
            <a:extLst>
              <a:ext uri="{FF2B5EF4-FFF2-40B4-BE49-F238E27FC236}">
                <a16:creationId xmlns:a16="http://schemas.microsoft.com/office/drawing/2014/main" id="{5EB7D07E-50B5-4959-AAEB-4DBA16947448}"/>
              </a:ext>
            </a:extLst>
          </p:cNvPr>
          <p:cNvSpPr txBox="1">
            <a:spLocks noChangeArrowheads="1"/>
          </p:cNvSpPr>
          <p:nvPr/>
        </p:nvSpPr>
        <p:spPr bwMode="auto">
          <a:xfrm>
            <a:off x="6938963" y="1558925"/>
            <a:ext cx="2497137"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5963" tIns="42981" rIns="85963" bIns="42981">
            <a:spAutoFit/>
          </a:bodyPr>
          <a:lstStyle>
            <a:lvl1pPr marL="204788" indent="-204788" defTabSz="858838"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858838"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spcAft>
                <a:spcPct val="10000"/>
              </a:spcAft>
              <a:buClr>
                <a:srgbClr val="B2B2B2"/>
              </a:buClr>
              <a:buSzPct val="80000"/>
              <a:buFont typeface="Wingdings 3" panose="05040102010807070707" pitchFamily="18" charset="2"/>
              <a:buNone/>
            </a:pPr>
            <a:r>
              <a:rPr lang="de-DE" altLang="en-US" sz="1700">
                <a:solidFill>
                  <a:schemeClr val="bg1"/>
                </a:solidFill>
                <a:latin typeface="Arial" panose="020B0604020202020204" pitchFamily="34" charset="0"/>
              </a:rPr>
              <a:t>Photo</a:t>
            </a:r>
            <a:endParaRPr lang="en-US" altLang="en-US" sz="1700">
              <a:solidFill>
                <a:schemeClr val="bg1"/>
              </a:solidFill>
              <a:latin typeface="Arial" panose="020B0604020202020204" pitchFamily="34" charset="0"/>
            </a:endParaRPr>
          </a:p>
        </p:txBody>
      </p:sp>
      <p:pic>
        <p:nvPicPr>
          <p:cNvPr id="38920" name="Picture 9">
            <a:extLst>
              <a:ext uri="{FF2B5EF4-FFF2-40B4-BE49-F238E27FC236}">
                <a16:creationId xmlns:a16="http://schemas.microsoft.com/office/drawing/2014/main" id="{46F06955-0EF0-4654-A230-4E9087FC04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9950" y="1508125"/>
            <a:ext cx="2355850" cy="270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5642" name="Text Box 10">
            <a:extLst>
              <a:ext uri="{FF2B5EF4-FFF2-40B4-BE49-F238E27FC236}">
                <a16:creationId xmlns:a16="http://schemas.microsoft.com/office/drawing/2014/main" id="{2ADA6DF3-44EE-4C0C-96E0-86CC4FF9A8C6}"/>
              </a:ext>
            </a:extLst>
          </p:cNvPr>
          <p:cNvSpPr txBox="1">
            <a:spLocks noChangeArrowheads="1"/>
          </p:cNvSpPr>
          <p:nvPr/>
        </p:nvSpPr>
        <p:spPr bwMode="auto">
          <a:xfrm>
            <a:off x="1201738" y="1936750"/>
            <a:ext cx="4814887" cy="466725"/>
          </a:xfrm>
          <a:prstGeom prst="rect">
            <a:avLst/>
          </a:prstGeom>
          <a:solidFill>
            <a:schemeClr val="hlink"/>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hlink"/>
            </a:extrusionClr>
            <a:contourClr>
              <a:schemeClr val="hlink"/>
            </a:contourClr>
          </a:sp3d>
        </p:spPr>
        <p:txBody>
          <a:bodyPr lIns="0" tIns="0" rIns="0" bIns="0">
            <a:spAutoFit/>
            <a:flatTx/>
          </a:bodyPr>
          <a:lstStyle>
            <a:lvl1pPr defTabSz="858838"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858838"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buFont typeface="Wingdings" panose="05000000000000000000" pitchFamily="2" charset="2"/>
              <a:buNone/>
            </a:pPr>
            <a:r>
              <a:rPr lang="de-DE" altLang="en-US" sz="3000">
                <a:solidFill>
                  <a:schemeClr val="tx1"/>
                </a:solidFill>
                <a:latin typeface="Arial" panose="020B0604020202020204" pitchFamily="34" charset="0"/>
              </a:rPr>
              <a:t>Projekt </a:t>
            </a:r>
          </a:p>
        </p:txBody>
      </p:sp>
      <p:sp>
        <p:nvSpPr>
          <p:cNvPr id="38922" name="Text Box 12">
            <a:extLst>
              <a:ext uri="{FF2B5EF4-FFF2-40B4-BE49-F238E27FC236}">
                <a16:creationId xmlns:a16="http://schemas.microsoft.com/office/drawing/2014/main" id="{4689F947-D330-4FEF-982F-A56E0ED77AD1}"/>
              </a:ext>
            </a:extLst>
          </p:cNvPr>
          <p:cNvSpPr txBox="1">
            <a:spLocks noChangeArrowheads="1"/>
          </p:cNvSpPr>
          <p:nvPr/>
        </p:nvSpPr>
        <p:spPr bwMode="auto">
          <a:xfrm>
            <a:off x="523875" y="3886200"/>
            <a:ext cx="5648325" cy="253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marL="180975" indent="-180975"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1600" b="1">
                <a:solidFill>
                  <a:schemeClr val="tx1"/>
                </a:solidFill>
              </a:rPr>
              <a:t>Ansprechpartner S-PLM:  </a:t>
            </a:r>
            <a:br>
              <a:rPr lang="de-DE" altLang="en-US" sz="1600" b="1">
                <a:solidFill>
                  <a:schemeClr val="tx1"/>
                </a:solidFill>
              </a:rPr>
            </a:br>
            <a:r>
              <a:rPr lang="de-DE" altLang="en-US" sz="1600" b="1">
                <a:solidFill>
                  <a:schemeClr val="tx1"/>
                </a:solidFill>
              </a:rPr>
              <a:t>Herr: Christof Keller  </a:t>
            </a:r>
            <a:r>
              <a:rPr lang="de-DE" altLang="en-US" sz="1600" b="1">
                <a:solidFill>
                  <a:schemeClr val="tx1"/>
                </a:solidFill>
                <a:hlinkClick r:id="rId3"/>
              </a:rPr>
              <a:t>Christof.Keller@Simens.com</a:t>
            </a:r>
            <a:endParaRPr lang="de-DE" altLang="en-US" sz="1600" b="1">
              <a:solidFill>
                <a:schemeClr val="tx1"/>
              </a:solidFill>
            </a:endParaRPr>
          </a:p>
          <a:p>
            <a:pPr algn="l" eaLnBrk="1" hangingPunct="1"/>
            <a:endParaRPr lang="de-DE" altLang="en-US" sz="1600" b="1">
              <a:solidFill>
                <a:schemeClr val="tx1"/>
              </a:solidFill>
            </a:endParaRPr>
          </a:p>
          <a:p>
            <a:pPr algn="l" eaLnBrk="1" hangingPunct="1">
              <a:buFontTx/>
              <a:buChar char="•"/>
            </a:pPr>
            <a:r>
              <a:rPr lang="de-DE" altLang="en-US" sz="1600" b="1">
                <a:solidFill>
                  <a:schemeClr val="tx1"/>
                </a:solidFill>
              </a:rPr>
              <a:t>Bindeglied bei Projekten, im Themenumfeld: </a:t>
            </a:r>
            <a:br>
              <a:rPr lang="de-DE" altLang="en-US" sz="1600" b="1">
                <a:solidFill>
                  <a:schemeClr val="tx1"/>
                </a:solidFill>
              </a:rPr>
            </a:br>
            <a:r>
              <a:rPr lang="de-DE" altLang="en-US" sz="1600" b="1">
                <a:solidFill>
                  <a:schemeClr val="tx1"/>
                </a:solidFill>
              </a:rPr>
              <a:t>   PLMJobManager – NXRefile  </a:t>
            </a:r>
            <a:br>
              <a:rPr lang="de-DE" altLang="en-US" sz="1600" b="1">
                <a:solidFill>
                  <a:schemeClr val="tx1"/>
                </a:solidFill>
              </a:rPr>
            </a:br>
            <a:r>
              <a:rPr lang="de-DE" altLang="en-US" sz="1600" b="1">
                <a:solidFill>
                  <a:schemeClr val="tx1"/>
                </a:solidFill>
              </a:rPr>
              <a:t>   Kunde </a:t>
            </a:r>
            <a:r>
              <a:rPr lang="de-DE" altLang="en-US" sz="1600" b="1">
                <a:solidFill>
                  <a:schemeClr val="tx1"/>
                </a:solidFill>
                <a:sym typeface="Wingdings" panose="05000000000000000000" pitchFamily="2" charset="2"/>
              </a:rPr>
              <a:t> Siemens PLM  </a:t>
            </a:r>
            <a:r>
              <a:rPr lang="de-DE" altLang="en-US" sz="1600" b="1">
                <a:solidFill>
                  <a:schemeClr val="tx1"/>
                </a:solidFill>
              </a:rPr>
              <a:t>Dipl.Ing. J.Feuerstein</a:t>
            </a:r>
          </a:p>
          <a:p>
            <a:pPr algn="l" eaLnBrk="1" hangingPunct="1">
              <a:buFontTx/>
              <a:buChar char="•"/>
            </a:pPr>
            <a:r>
              <a:rPr lang="de-DE" altLang="en-US" sz="1600" b="1">
                <a:solidFill>
                  <a:schemeClr val="tx1"/>
                </a:solidFill>
              </a:rPr>
              <a:t> organisatorischer Ansprechpartner</a:t>
            </a:r>
          </a:p>
          <a:p>
            <a:pPr algn="l" eaLnBrk="1" hangingPunct="1">
              <a:buFontTx/>
              <a:buChar char="•"/>
            </a:pPr>
            <a:r>
              <a:rPr lang="de-DE" altLang="en-US" sz="1600" b="1">
                <a:solidFill>
                  <a:schemeClr val="tx1"/>
                </a:solidFill>
              </a:rPr>
              <a:t> technischer Ansprechpartner</a:t>
            </a:r>
          </a:p>
          <a:p>
            <a:pPr algn="l" eaLnBrk="1" hangingPunct="1">
              <a:buFontTx/>
              <a:buChar char="•"/>
            </a:pPr>
            <a:r>
              <a:rPr lang="de-DE" altLang="en-US" sz="1600" b="1">
                <a:solidFill>
                  <a:schemeClr val="tx1"/>
                </a:solidFill>
              </a:rPr>
              <a:t> gemeinsames Ziel:</a:t>
            </a:r>
            <a:br>
              <a:rPr lang="de-DE" altLang="en-US" sz="1600" b="1">
                <a:solidFill>
                  <a:schemeClr val="tx1"/>
                </a:solidFill>
              </a:rPr>
            </a:br>
            <a:r>
              <a:rPr lang="de-DE" altLang="en-US" sz="1600" b="1">
                <a:solidFill>
                  <a:schemeClr val="tx1"/>
                </a:solidFill>
              </a:rPr>
              <a:t>   </a:t>
            </a:r>
            <a:r>
              <a:rPr lang="de-DE" altLang="en-US" sz="1600" b="1">
                <a:solidFill>
                  <a:schemeClr val="tx1"/>
                </a:solidFill>
                <a:sym typeface="Wingdings" panose="05000000000000000000" pitchFamily="2" charset="2"/>
              </a:rPr>
              <a:t> </a:t>
            </a:r>
            <a:r>
              <a:rPr lang="de-DE" altLang="en-US" sz="1600" b="1">
                <a:solidFill>
                  <a:schemeClr val="tx1"/>
                </a:solidFill>
              </a:rPr>
              <a:t>definierte Aufgabenverteilung als Geschäftsmodell</a:t>
            </a:r>
          </a:p>
        </p:txBody>
      </p:sp>
      <p:pic>
        <p:nvPicPr>
          <p:cNvPr id="38923" name="Picture 13" descr="ck3">
            <a:extLst>
              <a:ext uri="{FF2B5EF4-FFF2-40B4-BE49-F238E27FC236}">
                <a16:creationId xmlns:a16="http://schemas.microsoft.com/office/drawing/2014/main" id="{2E8318C7-977D-4BC0-AD0C-5B93E6BF7F3B}"/>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7313" y="3905250"/>
            <a:ext cx="1003300" cy="131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24" name="Picture 16" descr="sie_logo_petrol_rgb_2">
            <a:extLst>
              <a:ext uri="{FF2B5EF4-FFF2-40B4-BE49-F238E27FC236}">
                <a16:creationId xmlns:a16="http://schemas.microsoft.com/office/drawing/2014/main" id="{FF66B52C-F31D-4FF0-9E34-38A762B7DF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97800" y="1071563"/>
            <a:ext cx="175895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5" name="Text Box 17">
            <a:extLst>
              <a:ext uri="{FF2B5EF4-FFF2-40B4-BE49-F238E27FC236}">
                <a16:creationId xmlns:a16="http://schemas.microsoft.com/office/drawing/2014/main" id="{DBD7D5F6-A462-4438-9439-956AD2FB3B8F}"/>
              </a:ext>
            </a:extLst>
          </p:cNvPr>
          <p:cNvSpPr txBox="1">
            <a:spLocks noChangeArrowheads="1"/>
          </p:cNvSpPr>
          <p:nvPr/>
        </p:nvSpPr>
        <p:spPr bwMode="auto">
          <a:xfrm>
            <a:off x="342900" y="1095375"/>
            <a:ext cx="6915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marL="180975" indent="-180975"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1600" b="1">
                <a:solidFill>
                  <a:schemeClr val="tx1"/>
                </a:solidFill>
              </a:rPr>
              <a:t>Software und Dienstleistung erfolgt gemeinsam über Siemens PLM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564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563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563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563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56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5634" grpId="0" animBg="1"/>
      <p:bldP spid="325635" grpId="0" animBg="1"/>
      <p:bldP spid="325636" grpId="0" animBg="1"/>
      <p:bldP spid="325639" grpId="0" animBg="1"/>
      <p:bldP spid="325642"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88713900-5B3E-4210-8A75-CF5A92F2911F}"/>
              </a:ext>
            </a:extLst>
          </p:cNvPr>
          <p:cNvSpPr>
            <a:spLocks noGrp="1" noChangeArrowheads="1"/>
          </p:cNvSpPr>
          <p:nvPr>
            <p:ph type="title"/>
          </p:nvPr>
        </p:nvSpPr>
        <p:spPr/>
        <p:txBody>
          <a:bodyPr/>
          <a:lstStyle/>
          <a:p>
            <a:pPr defTabSz="1019175" eaLnBrk="1" hangingPunct="1"/>
            <a:r>
              <a:rPr lang="de-DE" altLang="en-US" sz="1700">
                <a:ea typeface="ＭＳ Ｐゴシック" panose="020B0600070205080204" pitchFamily="34" charset="-128"/>
              </a:rPr>
              <a:t>Referenz Projekte</a:t>
            </a:r>
            <a:endParaRPr lang="en-US" altLang="en-US" sz="1700">
              <a:ea typeface="ＭＳ Ｐゴシック" panose="020B0600070205080204" pitchFamily="34" charset="-128"/>
            </a:endParaRPr>
          </a:p>
        </p:txBody>
      </p:sp>
      <p:sp>
        <p:nvSpPr>
          <p:cNvPr id="326659" name="Rectangle 3">
            <a:extLst>
              <a:ext uri="{FF2B5EF4-FFF2-40B4-BE49-F238E27FC236}">
                <a16:creationId xmlns:a16="http://schemas.microsoft.com/office/drawing/2014/main" id="{3D40FE7E-25B8-443E-A43B-08A22E185C7A}"/>
              </a:ext>
            </a:extLst>
          </p:cNvPr>
          <p:cNvSpPr>
            <a:spLocks noChangeArrowheads="1"/>
          </p:cNvSpPr>
          <p:nvPr>
            <p:ph type="body" idx="1"/>
          </p:nvPr>
        </p:nvSpPr>
        <p:spPr bwMode="auto">
          <a:xfrm>
            <a:off x="485775" y="1144588"/>
            <a:ext cx="8104188" cy="5151437"/>
          </a:xfr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wrap="square" lIns="85963" tIns="42981" rIns="85963" bIns="42981" numCol="1" anchor="t" anchorCtr="0" compatLnSpc="1">
            <a:prstTxWarp prst="textNoShape">
              <a:avLst/>
            </a:prstTxWarp>
          </a:bodyPr>
          <a:lstStyle/>
          <a:p>
            <a:pPr marL="180975" indent="-180975" defTabSz="1019175" eaLnBrk="1" hangingPunct="1">
              <a:lnSpc>
                <a:spcPct val="90000"/>
              </a:lnSpc>
              <a:buFontTx/>
              <a:buNone/>
            </a:pPr>
            <a:r>
              <a:rPr lang="de-DE" altLang="en-US" sz="1500">
                <a:ea typeface="ＭＳ Ｐゴシック" panose="020B0600070205080204" pitchFamily="34" charset="-128"/>
              </a:rPr>
              <a:t>Referenzen: NX-Refile und JobManager Projekte </a:t>
            </a:r>
            <a:br>
              <a:rPr lang="de-DE" altLang="en-US" sz="1500">
                <a:ea typeface="ＭＳ Ｐゴシック" panose="020B0600070205080204" pitchFamily="34" charset="-128"/>
              </a:rPr>
            </a:br>
            <a:endParaRPr lang="de-DE" altLang="en-US" sz="1500">
              <a:ea typeface="ＭＳ Ｐゴシック" panose="020B0600070205080204" pitchFamily="34" charset="-128"/>
            </a:endParaRPr>
          </a:p>
          <a:p>
            <a:pPr marL="180975" indent="-180975" defTabSz="1019175" eaLnBrk="1" hangingPunct="1"/>
            <a:r>
              <a:rPr lang="de-DE" altLang="en-US" sz="1500">
                <a:ea typeface="ＭＳ Ｐゴシック" panose="020B0600070205080204" pitchFamily="34" charset="-128"/>
              </a:rPr>
              <a:t>Koenig &amp; Bauer AG  (Refile + PLMJobManager)</a:t>
            </a:r>
          </a:p>
          <a:p>
            <a:pPr marL="180975" indent="-180975" defTabSz="1019175" eaLnBrk="1" hangingPunct="1"/>
            <a:r>
              <a:rPr lang="de-DE" altLang="en-US" sz="1500">
                <a:ea typeface="ＭＳ Ｐゴシック" panose="020B0600070205080204" pitchFamily="34" charset="-128"/>
              </a:rPr>
              <a:t>B/S/H (Refile NX2 + NX4) (28 Standorte)</a:t>
            </a:r>
          </a:p>
          <a:p>
            <a:pPr marL="180975" indent="-180975" defTabSz="1019175" eaLnBrk="1" hangingPunct="1"/>
            <a:r>
              <a:rPr lang="de-DE" altLang="en-US" sz="1500">
                <a:ea typeface="ＭＳ Ｐゴシック" panose="020B0600070205080204" pitchFamily="34" charset="-128"/>
              </a:rPr>
              <a:t>Windmöller und Hölscher</a:t>
            </a:r>
          </a:p>
          <a:p>
            <a:pPr marL="180975" indent="-180975" defTabSz="1019175" eaLnBrk="1" hangingPunct="1"/>
            <a:r>
              <a:rPr lang="de-DE" altLang="en-US" sz="1500">
                <a:ea typeface="ＭＳ Ｐゴシック" panose="020B0600070205080204" pitchFamily="34" charset="-128"/>
              </a:rPr>
              <a:t>Dorst Technologies (Refile + PLMJobManager)</a:t>
            </a:r>
          </a:p>
          <a:p>
            <a:pPr marL="180975" indent="-180975" defTabSz="1019175" eaLnBrk="1" hangingPunct="1"/>
            <a:r>
              <a:rPr lang="de-DE" altLang="en-US" sz="1500">
                <a:ea typeface="ＭＳ Ｐゴシック" panose="020B0600070205080204" pitchFamily="34" charset="-128"/>
              </a:rPr>
              <a:t>Isringhausen</a:t>
            </a:r>
          </a:p>
          <a:p>
            <a:pPr marL="180975" indent="-180975" defTabSz="1019175" eaLnBrk="1" hangingPunct="1"/>
            <a:r>
              <a:rPr lang="de-DE" altLang="en-US" sz="1500">
                <a:ea typeface="ＭＳ Ｐゴシック" panose="020B0600070205080204" pitchFamily="34" charset="-128"/>
              </a:rPr>
              <a:t>Freudenberg</a:t>
            </a:r>
          </a:p>
          <a:p>
            <a:pPr marL="180975" indent="-180975" defTabSz="1019175" eaLnBrk="1" hangingPunct="1"/>
            <a:r>
              <a:rPr lang="de-DE" altLang="en-US" sz="1500">
                <a:ea typeface="ＭＳ Ｐゴシック" panose="020B0600070205080204" pitchFamily="34" charset="-128"/>
              </a:rPr>
              <a:t>MontBlanc</a:t>
            </a:r>
          </a:p>
          <a:p>
            <a:pPr marL="180975" indent="-180975" defTabSz="1019175" eaLnBrk="1" hangingPunct="1"/>
            <a:r>
              <a:rPr lang="de-DE" altLang="en-US" sz="1500">
                <a:ea typeface="ＭＳ Ｐゴシック" panose="020B0600070205080204" pitchFamily="34" charset="-128"/>
              </a:rPr>
              <a:t>Reintjes</a:t>
            </a:r>
          </a:p>
          <a:p>
            <a:pPr marL="180975" indent="-180975" defTabSz="1019175" eaLnBrk="1" hangingPunct="1"/>
            <a:r>
              <a:rPr lang="de-DE" altLang="en-US" sz="1500">
                <a:ea typeface="ＭＳ Ｐゴシック" panose="020B0600070205080204" pitchFamily="34" charset="-128"/>
              </a:rPr>
              <a:t>Siemens Konstanz I&amp;S Postsysteme</a:t>
            </a:r>
          </a:p>
          <a:p>
            <a:pPr marL="180975" indent="-180975" defTabSz="1019175" eaLnBrk="1" hangingPunct="1"/>
            <a:r>
              <a:rPr lang="de-DE" altLang="en-US" sz="1500">
                <a:ea typeface="ＭＳ Ｐゴシック" panose="020B0600070205080204" pitchFamily="34" charset="-128"/>
              </a:rPr>
              <a:t>Stabilus </a:t>
            </a:r>
          </a:p>
          <a:p>
            <a:pPr marL="180975" indent="-180975" defTabSz="1019175" eaLnBrk="1" hangingPunct="1"/>
            <a:r>
              <a:rPr lang="de-DE" altLang="en-US" sz="1500">
                <a:ea typeface="ＭＳ Ｐゴシック" panose="020B0600070205080204" pitchFamily="34" charset="-128"/>
              </a:rPr>
              <a:t>Möller </a:t>
            </a:r>
          </a:p>
          <a:p>
            <a:pPr marL="180975" indent="-180975" defTabSz="1019175" eaLnBrk="1" hangingPunct="1"/>
            <a:r>
              <a:rPr lang="de-DE" altLang="en-US" sz="1500">
                <a:ea typeface="ＭＳ Ｐゴシック" panose="020B0600070205080204" pitchFamily="34" charset="-128"/>
              </a:rPr>
              <a:t>Bizerba (Refile + PLMJobManager) </a:t>
            </a:r>
          </a:p>
          <a:p>
            <a:pPr marL="180975" indent="-180975" defTabSz="1019175" eaLnBrk="1" hangingPunct="1"/>
            <a:r>
              <a:rPr lang="de-DE" altLang="en-US" sz="1500">
                <a:ea typeface="ＭＳ Ｐゴシック" panose="020B0600070205080204" pitchFamily="34" charset="-128"/>
              </a:rPr>
              <a:t>Renk AG Augsburg</a:t>
            </a:r>
          </a:p>
          <a:p>
            <a:pPr marL="180975" indent="-180975" defTabSz="1019175" eaLnBrk="1" hangingPunct="1"/>
            <a:r>
              <a:rPr lang="de-DE" altLang="en-US" sz="1500">
                <a:ea typeface="ＭＳ Ｐゴシック" panose="020B0600070205080204" pitchFamily="34" charset="-128"/>
              </a:rPr>
              <a:t>Grob</a:t>
            </a:r>
          </a:p>
          <a:p>
            <a:pPr marL="180975" indent="-180975" defTabSz="1019175" eaLnBrk="1" hangingPunct="1"/>
            <a:r>
              <a:rPr lang="de-DE" altLang="en-US" sz="1500">
                <a:ea typeface="ＭＳ Ｐゴシック" panose="020B0600070205080204" pitchFamily="34" charset="-128"/>
              </a:rPr>
              <a:t>Siemens Oil &amp; Gas (Refile NX6)</a:t>
            </a:r>
          </a:p>
          <a:p>
            <a:pPr marL="180975" indent="-180975" defTabSz="1019175" eaLnBrk="1" hangingPunct="1"/>
            <a:r>
              <a:rPr lang="de-DE" altLang="en-US" sz="1500">
                <a:ea typeface="ＭＳ Ｐゴシック" panose="020B0600070205080204" pitchFamily="34" charset="-128"/>
              </a:rPr>
              <a:t>….. </a:t>
            </a:r>
            <a:endParaRPr lang="en-US" altLang="en-US" sz="1500">
              <a:ea typeface="ＭＳ Ｐゴシック" panose="020B0600070205080204" pitchFamily="34" charset="-128"/>
            </a:endParaRPr>
          </a:p>
        </p:txBody>
      </p:sp>
      <p:sp>
        <p:nvSpPr>
          <p:cNvPr id="39940" name="Text Box 4">
            <a:extLst>
              <a:ext uri="{FF2B5EF4-FFF2-40B4-BE49-F238E27FC236}">
                <a16:creationId xmlns:a16="http://schemas.microsoft.com/office/drawing/2014/main" id="{8546C91C-B04C-4919-AE07-CFAE923F7FFD}"/>
              </a:ext>
            </a:extLst>
          </p:cNvPr>
          <p:cNvSpPr txBox="1">
            <a:spLocks noChangeArrowheads="1"/>
          </p:cNvSpPr>
          <p:nvPr/>
        </p:nvSpPr>
        <p:spPr bwMode="auto">
          <a:xfrm>
            <a:off x="6938963" y="1558925"/>
            <a:ext cx="2497137"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5963" tIns="42981" rIns="85963" bIns="42981">
            <a:spAutoFit/>
          </a:bodyPr>
          <a:lstStyle>
            <a:lvl1pPr marL="204788" indent="-204788" defTabSz="858838"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858838"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spcAft>
                <a:spcPct val="10000"/>
              </a:spcAft>
              <a:buClr>
                <a:srgbClr val="B2B2B2"/>
              </a:buClr>
              <a:buSzPct val="80000"/>
              <a:buFont typeface="Wingdings 3" panose="05040102010807070707" pitchFamily="18" charset="2"/>
              <a:buNone/>
            </a:pPr>
            <a:r>
              <a:rPr lang="de-DE" altLang="en-US" sz="1700">
                <a:solidFill>
                  <a:schemeClr val="bg1"/>
                </a:solidFill>
                <a:latin typeface="Arial" panose="020B0604020202020204" pitchFamily="34" charset="0"/>
              </a:rPr>
              <a:t>Photo</a:t>
            </a:r>
            <a:endParaRPr lang="en-US" altLang="en-US" sz="1700">
              <a:solidFill>
                <a:schemeClr val="bg1"/>
              </a:solidFill>
              <a:latin typeface="Arial" panose="020B0604020202020204" pitchFamily="34" charset="0"/>
            </a:endParaRPr>
          </a:p>
        </p:txBody>
      </p:sp>
      <p:sp>
        <p:nvSpPr>
          <p:cNvPr id="326662" name="Text Box 6">
            <a:extLst>
              <a:ext uri="{FF2B5EF4-FFF2-40B4-BE49-F238E27FC236}">
                <a16:creationId xmlns:a16="http://schemas.microsoft.com/office/drawing/2014/main" id="{F81088C1-C95E-4D6E-A644-D427D8B82E14}"/>
              </a:ext>
            </a:extLst>
          </p:cNvPr>
          <p:cNvSpPr txBox="1">
            <a:spLocks noChangeArrowheads="1"/>
          </p:cNvSpPr>
          <p:nvPr/>
        </p:nvSpPr>
        <p:spPr bwMode="auto">
          <a:xfrm>
            <a:off x="3524250" y="5614988"/>
            <a:ext cx="61436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58838"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defTabSz="858838"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spcBef>
                <a:spcPct val="50000"/>
              </a:spcBef>
            </a:pPr>
            <a:r>
              <a:rPr lang="de-DE" altLang="en-US" sz="2800">
                <a:solidFill>
                  <a:schemeClr val="tx1"/>
                </a:solidFill>
                <a:latin typeface="Arial" panose="020B0604020202020204" pitchFamily="34" charset="0"/>
                <a:sym typeface="Wingdings" panose="05000000000000000000" pitchFamily="2" charset="2"/>
              </a:rPr>
              <a:t>~ </a:t>
            </a:r>
            <a:r>
              <a:rPr lang="de-DE" altLang="en-US" sz="3000">
                <a:solidFill>
                  <a:schemeClr val="tx1"/>
                </a:solidFill>
                <a:latin typeface="Arial" panose="020B0604020202020204" pitchFamily="34" charset="0"/>
              </a:rPr>
              <a:t>10.000.000 Datasets mit Hilfe des PLMJobManagers refiled</a:t>
            </a:r>
          </a:p>
        </p:txBody>
      </p:sp>
      <p:pic>
        <p:nvPicPr>
          <p:cNvPr id="39942" name="Picture 7">
            <a:extLst>
              <a:ext uri="{FF2B5EF4-FFF2-40B4-BE49-F238E27FC236}">
                <a16:creationId xmlns:a16="http://schemas.microsoft.com/office/drawing/2014/main" id="{B5BFF1C4-73A1-4C6D-ACC3-39F82791B9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3613" y="1570038"/>
            <a:ext cx="2355850" cy="270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3" name="Picture 8" descr="sie_logo_petrol_rgb_2">
            <a:extLst>
              <a:ext uri="{FF2B5EF4-FFF2-40B4-BE49-F238E27FC236}">
                <a16:creationId xmlns:a16="http://schemas.microsoft.com/office/drawing/2014/main" id="{566FDF4C-A44B-4E9D-B0EB-F604A91E42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7800" y="1071563"/>
            <a:ext cx="175895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281B39E5-784C-4F40-B1E4-DB25152177A0}"/>
              </a:ext>
            </a:extLst>
          </p:cNvPr>
          <p:cNvSpPr>
            <a:spLocks noGrp="1" noChangeArrowheads="1"/>
          </p:cNvSpPr>
          <p:nvPr>
            <p:ph type="title"/>
          </p:nvPr>
        </p:nvSpPr>
        <p:spPr/>
        <p:txBody>
          <a:bodyPr/>
          <a:lstStyle/>
          <a:p>
            <a:r>
              <a:rPr lang="de-DE" altLang="en-US">
                <a:ea typeface="ＭＳ Ｐゴシック" panose="020B0600070205080204" pitchFamily="34" charset="-128"/>
              </a:rPr>
              <a:t>Inhaltsverzeichnis</a:t>
            </a:r>
          </a:p>
        </p:txBody>
      </p:sp>
      <p:sp>
        <p:nvSpPr>
          <p:cNvPr id="43011" name="Text Box 3">
            <a:extLst>
              <a:ext uri="{FF2B5EF4-FFF2-40B4-BE49-F238E27FC236}">
                <a16:creationId xmlns:a16="http://schemas.microsoft.com/office/drawing/2014/main" id="{9301FCCE-9986-4816-AF7C-9BBB7968050F}"/>
              </a:ext>
            </a:extLst>
          </p:cNvPr>
          <p:cNvSpPr txBox="1">
            <a:spLocks noChangeArrowheads="1"/>
          </p:cNvSpPr>
          <p:nvPr/>
        </p:nvSpPr>
        <p:spPr bwMode="auto">
          <a:xfrm>
            <a:off x="290513" y="1260475"/>
            <a:ext cx="9207500" cy="28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tabLst>
                <a:tab pos="5924550" algn="l"/>
              </a:tabLst>
              <a:defRPr sz="1000">
                <a:solidFill>
                  <a:schemeClr val="accent2"/>
                </a:solidFill>
                <a:latin typeface="Arial Narrow" panose="020B0606020202030204" pitchFamily="34" charset="0"/>
                <a:ea typeface="ＭＳ Ｐゴシック" panose="020B0600070205080204" pitchFamily="34" charset="-128"/>
              </a:defRPr>
            </a:lvl1pPr>
            <a:lvl2pPr eaLnBrk="0" hangingPunct="0">
              <a:tabLst>
                <a:tab pos="5924550" algn="l"/>
              </a:tabLst>
              <a:defRPr sz="1000">
                <a:solidFill>
                  <a:schemeClr val="accent2"/>
                </a:solidFill>
                <a:latin typeface="Arial Narrow" panose="020B0606020202030204" pitchFamily="34" charset="0"/>
                <a:ea typeface="ＭＳ Ｐゴシック" panose="020B0600070205080204" pitchFamily="34" charset="-128"/>
              </a:defRPr>
            </a:lvl2pPr>
            <a:lvl3pPr eaLnBrk="0" hangingPunct="0">
              <a:tabLst>
                <a:tab pos="5924550" algn="l"/>
              </a:tabLst>
              <a:defRPr sz="1000">
                <a:solidFill>
                  <a:schemeClr val="accent2"/>
                </a:solidFill>
                <a:latin typeface="Arial Narrow" panose="020B0606020202030204" pitchFamily="34" charset="0"/>
                <a:ea typeface="ＭＳ Ｐゴシック" panose="020B0600070205080204" pitchFamily="34" charset="-128"/>
              </a:defRPr>
            </a:lvl3pPr>
            <a:lvl4pPr eaLnBrk="0" hangingPunct="0">
              <a:tabLst>
                <a:tab pos="5924550" algn="l"/>
              </a:tabLst>
              <a:defRPr sz="1000">
                <a:solidFill>
                  <a:schemeClr val="accent2"/>
                </a:solidFill>
                <a:latin typeface="Arial Narrow" panose="020B0606020202030204" pitchFamily="34" charset="0"/>
                <a:ea typeface="ＭＳ Ｐゴシック" panose="020B0600070205080204" pitchFamily="34" charset="-128"/>
              </a:defRPr>
            </a:lvl4pPr>
            <a:lvl5pPr eaLnBrk="0" hangingPunct="0">
              <a:tabLst>
                <a:tab pos="5924550" algn="l"/>
              </a:tabLst>
              <a:defRPr sz="1000">
                <a:solidFill>
                  <a:schemeClr val="accent2"/>
                </a:solidFill>
                <a:latin typeface="Arial Narrow" panose="020B0606020202030204" pitchFamily="34" charset="0"/>
                <a:ea typeface="ＭＳ Ｐゴシック" panose="020B0600070205080204" pitchFamily="34" charset="-128"/>
              </a:defRPr>
            </a:lvl5pPr>
            <a:lvl6pPr algn="ctr" eaLnBrk="0" fontAlgn="base" hangingPunct="0">
              <a:spcBef>
                <a:spcPct val="0"/>
              </a:spcBef>
              <a:spcAft>
                <a:spcPct val="0"/>
              </a:spcAft>
              <a:tabLst>
                <a:tab pos="5924550" algn="l"/>
              </a:tabLst>
              <a:defRPr sz="1000">
                <a:solidFill>
                  <a:schemeClr val="accent2"/>
                </a:solidFill>
                <a:latin typeface="Arial Narrow" panose="020B0606020202030204" pitchFamily="34" charset="0"/>
                <a:ea typeface="ＭＳ Ｐゴシック" panose="020B0600070205080204" pitchFamily="34" charset="-128"/>
              </a:defRPr>
            </a:lvl6pPr>
            <a:lvl7pPr algn="ctr" eaLnBrk="0" fontAlgn="base" hangingPunct="0">
              <a:spcBef>
                <a:spcPct val="0"/>
              </a:spcBef>
              <a:spcAft>
                <a:spcPct val="0"/>
              </a:spcAft>
              <a:tabLst>
                <a:tab pos="5924550" algn="l"/>
              </a:tabLst>
              <a:defRPr sz="1000">
                <a:solidFill>
                  <a:schemeClr val="accent2"/>
                </a:solidFill>
                <a:latin typeface="Arial Narrow" panose="020B0606020202030204" pitchFamily="34" charset="0"/>
                <a:ea typeface="ＭＳ Ｐゴシック" panose="020B0600070205080204" pitchFamily="34" charset="-128"/>
              </a:defRPr>
            </a:lvl7pPr>
            <a:lvl8pPr algn="ctr" eaLnBrk="0" fontAlgn="base" hangingPunct="0">
              <a:spcBef>
                <a:spcPct val="0"/>
              </a:spcBef>
              <a:spcAft>
                <a:spcPct val="0"/>
              </a:spcAft>
              <a:tabLst>
                <a:tab pos="5924550" algn="l"/>
              </a:tabLst>
              <a:defRPr sz="1000">
                <a:solidFill>
                  <a:schemeClr val="accent2"/>
                </a:solidFill>
                <a:latin typeface="Arial Narrow" panose="020B0606020202030204" pitchFamily="34" charset="0"/>
                <a:ea typeface="ＭＳ Ｐゴシック" panose="020B0600070205080204" pitchFamily="34" charset="-128"/>
              </a:defRPr>
            </a:lvl8pPr>
            <a:lvl9pPr algn="ctr" eaLnBrk="0" fontAlgn="base" hangingPunct="0">
              <a:spcBef>
                <a:spcPct val="0"/>
              </a:spcBef>
              <a:spcAft>
                <a:spcPct val="0"/>
              </a:spcAft>
              <a:tabLst>
                <a:tab pos="5924550" algn="l"/>
              </a:tabLs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2000">
                <a:solidFill>
                  <a:schemeClr val="tx1"/>
                </a:solidFill>
                <a:latin typeface="Arial" panose="020B0604020202020204" pitchFamily="34" charset="0"/>
                <a:hlinkClick r:id="rId2" action="ppaction://hlinksldjump"/>
              </a:rPr>
              <a:t>Hinweise zur der Präsentation</a:t>
            </a:r>
            <a:r>
              <a:rPr lang="de-DE" altLang="en-US" sz="2000">
                <a:solidFill>
                  <a:schemeClr val="tx1"/>
                </a:solidFill>
                <a:latin typeface="Arial" panose="020B0604020202020204" pitchFamily="34" charset="0"/>
              </a:rPr>
              <a:t>	Seite: 3</a:t>
            </a:r>
          </a:p>
          <a:p>
            <a:pPr algn="l" eaLnBrk="1" hangingPunct="1"/>
            <a:r>
              <a:rPr lang="de-DE" altLang="en-US" sz="2000">
                <a:solidFill>
                  <a:schemeClr val="tx1"/>
                </a:solidFill>
                <a:latin typeface="Arial" panose="020B0604020202020204" pitchFamily="34" charset="0"/>
                <a:hlinkClick r:id="rId3" action="ppaction://hlinksldjump"/>
              </a:rPr>
              <a:t>Daten Export aus NX heraus (interaktiv)</a:t>
            </a:r>
            <a:r>
              <a:rPr lang="de-DE" altLang="en-US" sz="2000">
                <a:solidFill>
                  <a:schemeClr val="tx1"/>
                </a:solidFill>
                <a:latin typeface="Arial" panose="020B0604020202020204" pitchFamily="34" charset="0"/>
              </a:rPr>
              <a:t>	Seiten: 4-5</a:t>
            </a:r>
          </a:p>
          <a:p>
            <a:pPr algn="l" eaLnBrk="1" hangingPunct="1"/>
            <a:r>
              <a:rPr lang="de-DE" altLang="en-US" sz="2000">
                <a:solidFill>
                  <a:schemeClr val="tx1"/>
                </a:solidFill>
                <a:latin typeface="Arial" panose="020B0604020202020204" pitchFamily="34" charset="0"/>
                <a:hlinkClick r:id="rId4" action="ppaction://hlinksldjump"/>
              </a:rPr>
              <a:t>Daten Export Scriptgesteuert</a:t>
            </a:r>
            <a:r>
              <a:rPr lang="de-DE" altLang="en-US" sz="2000">
                <a:solidFill>
                  <a:schemeClr val="tx1"/>
                </a:solidFill>
                <a:latin typeface="Arial" panose="020B0604020202020204" pitchFamily="34" charset="0"/>
              </a:rPr>
              <a:t>	Seiten: 6-7</a:t>
            </a:r>
          </a:p>
          <a:p>
            <a:pPr algn="l" eaLnBrk="1" hangingPunct="1"/>
            <a:r>
              <a:rPr lang="de-DE" altLang="en-US" sz="2000">
                <a:solidFill>
                  <a:schemeClr val="tx1"/>
                </a:solidFill>
                <a:latin typeface="Arial" panose="020B0604020202020204" pitchFamily="34" charset="0"/>
                <a:hlinkClick r:id="rId5" action="ppaction://hlinksldjump"/>
              </a:rPr>
              <a:t>Daten Export Scriptgesteuert – „Step“</a:t>
            </a:r>
            <a:r>
              <a:rPr lang="de-DE" altLang="en-US" sz="2000">
                <a:solidFill>
                  <a:schemeClr val="tx1"/>
                </a:solidFill>
                <a:latin typeface="Arial" panose="020B0604020202020204" pitchFamily="34" charset="0"/>
              </a:rPr>
              <a:t>	Seite: 8</a:t>
            </a:r>
          </a:p>
          <a:p>
            <a:pPr algn="l" eaLnBrk="1" hangingPunct="1"/>
            <a:r>
              <a:rPr lang="de-DE" altLang="en-US" sz="2000">
                <a:solidFill>
                  <a:schemeClr val="tx1"/>
                </a:solidFill>
                <a:latin typeface="Arial" panose="020B0604020202020204" pitchFamily="34" charset="0"/>
                <a:hlinkClick r:id="rId6" action="ppaction://hlinksldjump"/>
              </a:rPr>
              <a:t>Daten Export Scriptgesteuert – „JT“</a:t>
            </a:r>
            <a:r>
              <a:rPr lang="de-DE" altLang="en-US" sz="2000">
                <a:solidFill>
                  <a:schemeClr val="tx1"/>
                </a:solidFill>
                <a:latin typeface="Arial" panose="020B0604020202020204" pitchFamily="34" charset="0"/>
              </a:rPr>
              <a:t>	Seite: 9</a:t>
            </a:r>
          </a:p>
          <a:p>
            <a:pPr algn="l" eaLnBrk="1" hangingPunct="1"/>
            <a:r>
              <a:rPr lang="de-DE" altLang="en-US" sz="2000">
                <a:solidFill>
                  <a:schemeClr val="tx1"/>
                </a:solidFill>
                <a:latin typeface="Arial" panose="020B0604020202020204" pitchFamily="34" charset="0"/>
                <a:hlinkClick r:id="rId7" action="ppaction://hlinksldjump"/>
              </a:rPr>
              <a:t>Daten Export Scriptgesteuert – „DWG-DXF“</a:t>
            </a:r>
            <a:r>
              <a:rPr lang="de-DE" altLang="en-US" sz="2000">
                <a:solidFill>
                  <a:schemeClr val="tx1"/>
                </a:solidFill>
                <a:latin typeface="Arial" panose="020B0604020202020204" pitchFamily="34" charset="0"/>
              </a:rPr>
              <a:t>	Seite: 10</a:t>
            </a:r>
          </a:p>
          <a:p>
            <a:pPr algn="l" eaLnBrk="1" hangingPunct="1"/>
            <a:r>
              <a:rPr lang="de-DE" altLang="en-US" sz="2000">
                <a:solidFill>
                  <a:schemeClr val="tx1"/>
                </a:solidFill>
                <a:latin typeface="Arial" panose="020B0604020202020204" pitchFamily="34" charset="0"/>
                <a:hlinkClick r:id="rId8" action="ppaction://hlinksldjump"/>
              </a:rPr>
              <a:t>Daten Export mit dem PLMJobManager</a:t>
            </a:r>
            <a:r>
              <a:rPr lang="de-DE" altLang="en-US" sz="2000">
                <a:solidFill>
                  <a:schemeClr val="tx1"/>
                </a:solidFill>
                <a:latin typeface="Arial" panose="020B0604020202020204" pitchFamily="34" charset="0"/>
              </a:rPr>
              <a:t>	Seiten: 11-17</a:t>
            </a:r>
          </a:p>
          <a:p>
            <a:pPr algn="l" eaLnBrk="1" hangingPunct="1"/>
            <a:r>
              <a:rPr lang="de-DE" altLang="en-US" sz="2000">
                <a:solidFill>
                  <a:schemeClr val="tx1"/>
                </a:solidFill>
                <a:latin typeface="Arial" panose="020B0604020202020204" pitchFamily="34" charset="0"/>
                <a:hlinkClick r:id="rId9" action="ppaction://hlinksldjump"/>
              </a:rPr>
              <a:t>Geschäftsmodell</a:t>
            </a:r>
            <a:r>
              <a:rPr lang="de-DE" altLang="en-US" sz="2000">
                <a:solidFill>
                  <a:schemeClr val="tx1"/>
                </a:solidFill>
                <a:latin typeface="Arial" panose="020B0604020202020204" pitchFamily="34" charset="0"/>
              </a:rPr>
              <a:t>	Seite: 18</a:t>
            </a:r>
          </a:p>
          <a:p>
            <a:pPr algn="l" eaLnBrk="1" hangingPunct="1"/>
            <a:r>
              <a:rPr lang="de-DE" altLang="en-US" sz="2000">
                <a:solidFill>
                  <a:schemeClr val="tx1"/>
                </a:solidFill>
                <a:latin typeface="Arial" panose="020B0604020202020204" pitchFamily="34" charset="0"/>
                <a:hlinkClick r:id="rId10" action="ppaction://hlinksldjump"/>
              </a:rPr>
              <a:t>Referenz Projekte</a:t>
            </a:r>
            <a:r>
              <a:rPr lang="de-DE" altLang="en-US" sz="2000">
                <a:solidFill>
                  <a:schemeClr val="tx1"/>
                </a:solidFill>
                <a:latin typeface="Arial" panose="020B0604020202020204" pitchFamily="34" charset="0"/>
              </a:rPr>
              <a:t>	Seite: 19</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B98D5DA5-4F23-4A07-A272-46CBA86144D8}"/>
              </a:ext>
            </a:extLst>
          </p:cNvPr>
          <p:cNvSpPr>
            <a:spLocks noGrp="1" noChangeArrowheads="1"/>
          </p:cNvSpPr>
          <p:nvPr>
            <p:ph type="title"/>
          </p:nvPr>
        </p:nvSpPr>
        <p:spPr/>
        <p:txBody>
          <a:bodyPr/>
          <a:lstStyle/>
          <a:p>
            <a:r>
              <a:rPr lang="de-DE" altLang="en-US">
                <a:ea typeface="ＭＳ Ｐゴシック" panose="020B0600070205080204" pitchFamily="34" charset="-128"/>
              </a:rPr>
              <a:t>Ende</a:t>
            </a:r>
          </a:p>
        </p:txBody>
      </p:sp>
      <p:sp>
        <p:nvSpPr>
          <p:cNvPr id="44036" name="WordArt 4">
            <a:extLst>
              <a:ext uri="{FF2B5EF4-FFF2-40B4-BE49-F238E27FC236}">
                <a16:creationId xmlns:a16="http://schemas.microsoft.com/office/drawing/2014/main" id="{9C5C4493-2857-4CD7-ABA3-0368F095FADD}"/>
              </a:ext>
            </a:extLst>
          </p:cNvPr>
          <p:cNvSpPr>
            <a:spLocks noChangeArrowheads="1" noChangeShapeType="1" noTextEdit="1"/>
          </p:cNvSpPr>
          <p:nvPr/>
        </p:nvSpPr>
        <p:spPr bwMode="auto">
          <a:xfrm>
            <a:off x="2566988" y="2212975"/>
            <a:ext cx="3608387" cy="173037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de-DE" sz="3600" kern="10">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panose="020B0806030902050204" pitchFamily="34" charset="0"/>
              </a:rPr>
              <a:t>Fragen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C432B115-F2B7-4F78-8095-B00F73FB1448}"/>
              </a:ext>
            </a:extLst>
          </p:cNvPr>
          <p:cNvSpPr>
            <a:spLocks noGrp="1" noChangeArrowheads="1"/>
          </p:cNvSpPr>
          <p:nvPr>
            <p:ph type="title"/>
          </p:nvPr>
        </p:nvSpPr>
        <p:spPr>
          <a:xfrm>
            <a:off x="2503488" y="1390650"/>
            <a:ext cx="4672012" cy="444500"/>
          </a:xfrm>
        </p:spPr>
        <p:txBody>
          <a:bodyPr/>
          <a:lstStyle/>
          <a:p>
            <a:pPr eaLnBrk="1" hangingPunct="1"/>
            <a:r>
              <a:rPr lang="de-DE" altLang="en-US">
                <a:ea typeface="ＭＳ Ｐゴシック" panose="020B0600070205080204" pitchFamily="34" charset="-128"/>
              </a:rPr>
              <a:t>Vielen Dank für Ihre Aufmerksamkeit</a:t>
            </a:r>
          </a:p>
        </p:txBody>
      </p:sp>
      <p:pic>
        <p:nvPicPr>
          <p:cNvPr id="40963" name="Picture 5" descr="MyApplLogo">
            <a:extLst>
              <a:ext uri="{FF2B5EF4-FFF2-40B4-BE49-F238E27FC236}">
                <a16:creationId xmlns:a16="http://schemas.microsoft.com/office/drawing/2014/main" id="{8989F53A-A360-4C76-BA15-B0AC59EDD5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7750" y="4032250"/>
            <a:ext cx="3260725" cy="221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Rectangle 6">
            <a:extLst>
              <a:ext uri="{FF2B5EF4-FFF2-40B4-BE49-F238E27FC236}">
                <a16:creationId xmlns:a16="http://schemas.microsoft.com/office/drawing/2014/main" id="{7C85CDD6-0E18-43A6-B517-713560732D44}"/>
              </a:ext>
            </a:extLst>
          </p:cNvPr>
          <p:cNvSpPr>
            <a:spLocks noChangeArrowheads="1"/>
          </p:cNvSpPr>
          <p:nvPr/>
        </p:nvSpPr>
        <p:spPr bwMode="auto">
          <a:xfrm>
            <a:off x="1588" y="4919663"/>
            <a:ext cx="99060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a:r>
              <a:rPr lang="en-US" altLang="en-US" sz="1100">
                <a:solidFill>
                  <a:schemeClr val="tx1"/>
                </a:solidFill>
                <a:latin typeface="Arial" panose="020B0604020202020204" pitchFamily="34" charset="0"/>
                <a:cs typeface="Times New Roman" panose="02020603050405020304" pitchFamily="18" charset="0"/>
              </a:rPr>
              <a:t> </a:t>
            </a:r>
            <a:endParaRPr lang="en-US" altLang="en-US">
              <a:solidFill>
                <a:schemeClr val="tx1"/>
              </a:solidFill>
              <a:cs typeface="Times New Roman" panose="02020603050405020304" pitchFamily="18" charset="0"/>
            </a:endParaRPr>
          </a:p>
          <a:p>
            <a:pPr algn="l"/>
            <a:r>
              <a:rPr lang="en-US" altLang="en-US">
                <a:solidFill>
                  <a:schemeClr val="tx1"/>
                </a:solidFill>
                <a:latin typeface="Arial" panose="020B0604020202020204" pitchFamily="34" charset="0"/>
                <a:cs typeface="Times New Roman" panose="02020603050405020304" pitchFamily="18" charset="0"/>
              </a:rPr>
              <a:t> </a:t>
            </a:r>
            <a:endParaRPr lang="en-US" altLang="en-US">
              <a:solidFill>
                <a:schemeClr val="tx1"/>
              </a:solidFill>
              <a:cs typeface="Times New Roman" panose="02020603050405020304" pitchFamily="18" charset="0"/>
            </a:endParaRPr>
          </a:p>
          <a:p>
            <a:pPr algn="l"/>
            <a:endParaRPr lang="en-US" altLang="en-US" sz="2400">
              <a:solidFill>
                <a:schemeClr val="tx1"/>
              </a:solidFill>
              <a:latin typeface="Arial" panose="020B0604020202020204" pitchFamily="34" charset="0"/>
            </a:endParaRPr>
          </a:p>
        </p:txBody>
      </p:sp>
      <p:sp>
        <p:nvSpPr>
          <p:cNvPr id="40965" name="Rectangle 7">
            <a:extLst>
              <a:ext uri="{FF2B5EF4-FFF2-40B4-BE49-F238E27FC236}">
                <a16:creationId xmlns:a16="http://schemas.microsoft.com/office/drawing/2014/main" id="{0E88B216-F570-4FF0-BA53-3D9251C47566}"/>
              </a:ext>
            </a:extLst>
          </p:cNvPr>
          <p:cNvSpPr>
            <a:spLocks noChangeArrowheads="1"/>
          </p:cNvSpPr>
          <p:nvPr/>
        </p:nvSpPr>
        <p:spPr bwMode="auto">
          <a:xfrm>
            <a:off x="2503488" y="2122488"/>
            <a:ext cx="6981825" cy="271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785" tIns="0" rIns="95785" bIns="0">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1800">
                <a:solidFill>
                  <a:srgbClr val="1D287A"/>
                </a:solidFill>
                <a:latin typeface="Arial" panose="020B0604020202020204" pitchFamily="34" charset="0"/>
              </a:rPr>
              <a:t>Automatischer Datenexport am Beispiel NX &amp; Teamcenter</a:t>
            </a:r>
            <a:br>
              <a:rPr lang="de-DE" altLang="en-US" sz="1600">
                <a:solidFill>
                  <a:srgbClr val="1D287A"/>
                </a:solidFill>
                <a:latin typeface="Arial" panose="020B0604020202020204" pitchFamily="34" charset="0"/>
              </a:rPr>
            </a:br>
            <a:br>
              <a:rPr lang="de-DE" altLang="en-US" sz="1600">
                <a:solidFill>
                  <a:srgbClr val="1D287A"/>
                </a:solidFill>
                <a:latin typeface="Arial" panose="020B0604020202020204" pitchFamily="34" charset="0"/>
              </a:rPr>
            </a:br>
            <a:r>
              <a:rPr lang="de-DE" altLang="en-US" sz="1600">
                <a:solidFill>
                  <a:srgbClr val="1D287A"/>
                </a:solidFill>
                <a:latin typeface="Arial" panose="020B0604020202020204" pitchFamily="34" charset="0"/>
              </a:rPr>
              <a:t>Referent:</a:t>
            </a:r>
            <a:br>
              <a:rPr lang="de-DE" altLang="en-US" sz="1600">
                <a:solidFill>
                  <a:srgbClr val="1D287A"/>
                </a:solidFill>
                <a:latin typeface="Arial" panose="020B0604020202020204" pitchFamily="34" charset="0"/>
              </a:rPr>
            </a:br>
            <a:r>
              <a:rPr lang="de-DE" altLang="en-US" sz="1600">
                <a:solidFill>
                  <a:srgbClr val="1D287A"/>
                </a:solidFill>
                <a:latin typeface="Arial" panose="020B0604020202020204" pitchFamily="34" charset="0"/>
              </a:rPr>
              <a:t>Josef Feuerstein</a:t>
            </a:r>
            <a:br>
              <a:rPr lang="de-DE" altLang="en-US" sz="1600">
                <a:solidFill>
                  <a:srgbClr val="1D287A"/>
                </a:solidFill>
                <a:latin typeface="Arial" panose="020B0604020202020204" pitchFamily="34" charset="0"/>
              </a:rPr>
            </a:br>
            <a:r>
              <a:rPr lang="de-DE" altLang="en-US" sz="1600">
                <a:solidFill>
                  <a:srgbClr val="1D287A"/>
                </a:solidFill>
                <a:latin typeface="Arial" panose="020B0604020202020204" pitchFamily="34" charset="0"/>
              </a:rPr>
              <a:t>Dipl.Ing.J.Feuerstein, Hauptstr. 6, 36142 Tann</a:t>
            </a:r>
            <a:br>
              <a:rPr lang="de-DE" altLang="en-US" sz="1600">
                <a:solidFill>
                  <a:srgbClr val="1D287A"/>
                </a:solidFill>
                <a:latin typeface="Arial" panose="020B0604020202020204" pitchFamily="34" charset="0"/>
              </a:rPr>
            </a:br>
            <a:br>
              <a:rPr lang="de-DE" altLang="en-US" sz="1600">
                <a:solidFill>
                  <a:srgbClr val="1D287A"/>
                </a:solidFill>
                <a:latin typeface="Arial" panose="020B0604020202020204" pitchFamily="34" charset="0"/>
              </a:rPr>
            </a:br>
            <a:r>
              <a:rPr lang="de-DE" altLang="en-US" sz="1600">
                <a:solidFill>
                  <a:srgbClr val="1D287A"/>
                </a:solidFill>
                <a:latin typeface="Arial" panose="020B0604020202020204" pitchFamily="34" charset="0"/>
              </a:rPr>
              <a:t>E-Mail 	</a:t>
            </a:r>
            <a:r>
              <a:rPr lang="de-DE" altLang="en-US" sz="1600">
                <a:solidFill>
                  <a:srgbClr val="1D287A"/>
                </a:solidFill>
                <a:latin typeface="Arial" panose="020B0604020202020204" pitchFamily="34" charset="0"/>
                <a:hlinkClick r:id="rId3"/>
              </a:rPr>
              <a:t>Josef.Feuerstein@PLMJobManager.COM</a:t>
            </a:r>
            <a:br>
              <a:rPr lang="de-DE" altLang="en-US" sz="1600">
                <a:solidFill>
                  <a:srgbClr val="1D287A"/>
                </a:solidFill>
                <a:latin typeface="Arial" panose="020B0604020202020204" pitchFamily="34" charset="0"/>
              </a:rPr>
            </a:br>
            <a:r>
              <a:rPr lang="de-DE" altLang="en-US" sz="1600">
                <a:solidFill>
                  <a:srgbClr val="1D287A"/>
                </a:solidFill>
                <a:latin typeface="Arial" panose="020B0604020202020204" pitchFamily="34" charset="0"/>
              </a:rPr>
              <a:t>Internet:   </a:t>
            </a:r>
            <a:r>
              <a:rPr lang="de-DE" altLang="en-US" sz="1600">
                <a:solidFill>
                  <a:srgbClr val="1D287A"/>
                </a:solidFill>
                <a:latin typeface="Arial" panose="020B0604020202020204" pitchFamily="34" charset="0"/>
                <a:hlinkClick r:id="rId4"/>
              </a:rPr>
              <a:t>www.PLMJobManager.com</a:t>
            </a:r>
            <a:br>
              <a:rPr lang="de-DE" altLang="en-US" sz="1600">
                <a:solidFill>
                  <a:srgbClr val="1D287A"/>
                </a:solidFill>
                <a:latin typeface="Arial" panose="020B0604020202020204" pitchFamily="34" charset="0"/>
              </a:rPr>
            </a:br>
            <a:r>
              <a:rPr lang="de-DE" altLang="en-US" sz="1600">
                <a:solidFill>
                  <a:srgbClr val="1D287A"/>
                </a:solidFill>
                <a:latin typeface="Arial" panose="020B0604020202020204" pitchFamily="34" charset="0"/>
              </a:rPr>
              <a:t>Tel.: 	06682-97060</a:t>
            </a:r>
            <a:br>
              <a:rPr lang="de-DE" altLang="en-US" sz="1600">
                <a:solidFill>
                  <a:srgbClr val="1D287A"/>
                </a:solidFill>
                <a:latin typeface="Arial" panose="020B0604020202020204" pitchFamily="34" charset="0"/>
              </a:rPr>
            </a:br>
            <a:br>
              <a:rPr lang="de-DE" altLang="en-US" sz="1600">
                <a:solidFill>
                  <a:srgbClr val="1D287A"/>
                </a:solidFill>
                <a:latin typeface="Arial" panose="020B0604020202020204" pitchFamily="34" charset="0"/>
              </a:rPr>
            </a:br>
            <a:endParaRPr lang="de-DE" altLang="en-US" sz="1600">
              <a:solidFill>
                <a:srgbClr val="1D287A"/>
              </a:solidFill>
              <a:latin typeface="Arial" panose="020B0604020202020204" pitchFamily="34" charset="0"/>
            </a:endParaRPr>
          </a:p>
        </p:txBody>
      </p:sp>
      <p:pic>
        <p:nvPicPr>
          <p:cNvPr id="40966" name="Picture 9">
            <a:extLst>
              <a:ext uri="{FF2B5EF4-FFF2-40B4-BE49-F238E27FC236}">
                <a16:creationId xmlns:a16="http://schemas.microsoft.com/office/drawing/2014/main" id="{6DFB2EAE-AA18-4BB1-9043-695273E04C7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3038" y="906463"/>
            <a:ext cx="2139950" cy="453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AD0255C1-E176-4C3F-9681-350DCC3B8671}"/>
              </a:ext>
            </a:extLst>
          </p:cNvPr>
          <p:cNvSpPr>
            <a:spLocks noGrp="1" noChangeArrowheads="1"/>
          </p:cNvSpPr>
          <p:nvPr>
            <p:ph type="title"/>
          </p:nvPr>
        </p:nvSpPr>
        <p:spPr/>
        <p:txBody>
          <a:bodyPr/>
          <a:lstStyle/>
          <a:p>
            <a:pPr eaLnBrk="1" hangingPunct="1"/>
            <a:r>
              <a:rPr lang="de-DE" altLang="en-US">
                <a:ea typeface="ＭＳ Ｐゴシック" panose="020B0600070205080204" pitchFamily="34" charset="-128"/>
              </a:rPr>
              <a:t>Notizen</a:t>
            </a:r>
          </a:p>
        </p:txBody>
      </p:sp>
      <p:sp>
        <p:nvSpPr>
          <p:cNvPr id="41987" name="Rectangle 3">
            <a:extLst>
              <a:ext uri="{FF2B5EF4-FFF2-40B4-BE49-F238E27FC236}">
                <a16:creationId xmlns:a16="http://schemas.microsoft.com/office/drawing/2014/main" id="{2FABBBD6-F250-4835-B2CC-B739FBF9358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endParaRPr lang="de-DE" altLang="en-US">
              <a:ea typeface="ＭＳ Ｐゴシック" panose="020B0600070205080204" pitchFamily="34"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8785930E-C8E3-4706-867E-FC43F767E5EE}"/>
              </a:ext>
            </a:extLst>
          </p:cNvPr>
          <p:cNvSpPr>
            <a:spLocks noGrp="1" noChangeArrowheads="1"/>
          </p:cNvSpPr>
          <p:nvPr>
            <p:ph type="title"/>
          </p:nvPr>
        </p:nvSpPr>
        <p:spPr/>
        <p:txBody>
          <a:bodyPr/>
          <a:lstStyle/>
          <a:p>
            <a:pPr eaLnBrk="1" hangingPunct="1"/>
            <a:r>
              <a:rPr lang="de-DE" altLang="en-US">
                <a:ea typeface="ＭＳ Ｐゴシック" panose="020B0600070205080204" pitchFamily="34" charset="-128"/>
              </a:rPr>
              <a:t>Hinweise zur der Präsentation</a:t>
            </a:r>
          </a:p>
        </p:txBody>
      </p:sp>
      <p:sp>
        <p:nvSpPr>
          <p:cNvPr id="18435" name="Rectangle 3">
            <a:extLst>
              <a:ext uri="{FF2B5EF4-FFF2-40B4-BE49-F238E27FC236}">
                <a16:creationId xmlns:a16="http://schemas.microsoft.com/office/drawing/2014/main" id="{8FC269EC-999D-4DAB-879D-F61B07496A7A}"/>
              </a:ext>
            </a:extLst>
          </p:cNvPr>
          <p:cNvSpPr>
            <a:spLocks noGrp="1" noChangeArrowheads="1"/>
          </p:cNvSpPr>
          <p:nvPr>
            <p:ph type="body" idx="1"/>
          </p:nvPr>
        </p:nvSpPr>
        <p:spPr bwMode="auto">
          <a:xfrm>
            <a:off x="400050" y="1085850"/>
            <a:ext cx="9153525" cy="53355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eaLnBrk="1" hangingPunct="1">
              <a:lnSpc>
                <a:spcPct val="80000"/>
              </a:lnSpc>
              <a:buFontTx/>
              <a:buNone/>
            </a:pPr>
            <a:r>
              <a:rPr lang="de-DE" altLang="en-US" sz="1400">
                <a:ea typeface="ＭＳ Ｐゴシック" panose="020B0600070205080204" pitchFamily="34" charset="-128"/>
              </a:rPr>
              <a:t>Alle hier vorgestellten Folien beziehen sich auf den Einsatz von:</a:t>
            </a:r>
          </a:p>
          <a:p>
            <a:pPr marL="0" indent="0" eaLnBrk="1" hangingPunct="1">
              <a:lnSpc>
                <a:spcPct val="80000"/>
              </a:lnSpc>
              <a:buFontTx/>
              <a:buNone/>
            </a:pPr>
            <a:endParaRPr lang="de-DE" altLang="en-US" sz="1400">
              <a:ea typeface="ＭＳ Ｐゴシック" panose="020B0600070205080204" pitchFamily="34" charset="-128"/>
            </a:endParaRPr>
          </a:p>
          <a:p>
            <a:pPr marL="0" indent="0" eaLnBrk="1" hangingPunct="1">
              <a:lnSpc>
                <a:spcPct val="80000"/>
              </a:lnSpc>
              <a:buFontTx/>
              <a:buNone/>
            </a:pPr>
            <a:r>
              <a:rPr lang="de-DE" altLang="en-US" sz="1800">
                <a:ea typeface="ＭＳ Ｐゴシック" panose="020B0600070205080204" pitchFamily="34" charset="-128"/>
              </a:rPr>
              <a:t>„NX5 in Verbindung mit TCE9.1.3.0“</a:t>
            </a:r>
          </a:p>
          <a:p>
            <a:pPr marL="0" indent="0" eaLnBrk="1" hangingPunct="1">
              <a:lnSpc>
                <a:spcPct val="80000"/>
              </a:lnSpc>
              <a:buFontTx/>
              <a:buNone/>
            </a:pPr>
            <a:endParaRPr lang="de-DE" altLang="en-US" sz="1800">
              <a:ea typeface="ＭＳ Ｐゴシック" panose="020B0600070205080204" pitchFamily="34" charset="-128"/>
            </a:endParaRPr>
          </a:p>
          <a:p>
            <a:pPr marL="0" indent="0" eaLnBrk="1" hangingPunct="1">
              <a:buFontTx/>
              <a:buNone/>
            </a:pPr>
            <a:r>
              <a:rPr lang="de-DE" altLang="en-US" sz="1800">
                <a:ea typeface="ＭＳ Ｐゴシック" panose="020B0600070205080204" pitchFamily="34" charset="-128"/>
              </a:rPr>
              <a:t>Schwerpunkt dieser Präsentation ist die „Organisation und Vorgehensweise“ beim Export von NX Daten aus dem TCE Umfeld in unterschiedliche Ausgabeformate.</a:t>
            </a:r>
          </a:p>
          <a:p>
            <a:pPr marL="0" indent="0" eaLnBrk="1" hangingPunct="1">
              <a:buFontTx/>
              <a:buNone/>
            </a:pPr>
            <a:r>
              <a:rPr lang="de-DE" altLang="en-US" sz="1800">
                <a:ea typeface="ＭＳ Ｐゴシック" panose="020B0600070205080204" pitchFamily="34" charset="-128"/>
              </a:rPr>
              <a:t> </a:t>
            </a:r>
            <a:br>
              <a:rPr lang="de-DE" altLang="en-US" sz="1800">
                <a:ea typeface="ＭＳ Ｐゴシック" panose="020B0600070205080204" pitchFamily="34" charset="-128"/>
              </a:rPr>
            </a:br>
            <a:r>
              <a:rPr lang="de-DE" altLang="en-US" sz="1800">
                <a:ea typeface="ＭＳ Ｐゴシック" panose="020B0600070205080204" pitchFamily="34" charset="-128"/>
              </a:rPr>
              <a:t>Erläutert werden:</a:t>
            </a:r>
          </a:p>
          <a:p>
            <a:pPr marL="714375" lvl="1" indent="-333375" eaLnBrk="1" hangingPunct="1">
              <a:buClr>
                <a:srgbClr val="33CC33"/>
              </a:buClr>
              <a:buFont typeface="Wingdings" panose="05000000000000000000" pitchFamily="2" charset="2"/>
              <a:buChar char="§"/>
            </a:pPr>
            <a:r>
              <a:rPr lang="de-DE" altLang="en-US" sz="1800">
                <a:ea typeface="ＭＳ Ｐゴシック" panose="020B0600070205080204" pitchFamily="34" charset="-128"/>
              </a:rPr>
              <a:t>die Grundlagen für einen Datenexport durch Einsatz von „Scripten“ </a:t>
            </a:r>
          </a:p>
          <a:p>
            <a:pPr marL="714375" lvl="1" indent="-333375" eaLnBrk="1" hangingPunct="1">
              <a:buClr>
                <a:srgbClr val="33CC33"/>
              </a:buClr>
              <a:buFont typeface="Wingdings" panose="05000000000000000000" pitchFamily="2" charset="2"/>
              <a:buChar char="§"/>
            </a:pPr>
            <a:r>
              <a:rPr lang="de-DE" altLang="en-US" sz="1800">
                <a:ea typeface="ＭＳ Ｐゴシック" panose="020B0600070205080204" pitchFamily="34" charset="-128"/>
              </a:rPr>
              <a:t>die Automatisierung des Exportes mit Hilfe des „PLMJobManagers“.</a:t>
            </a:r>
          </a:p>
          <a:p>
            <a:pPr marL="0" indent="0" eaLnBrk="1" hangingPunct="1">
              <a:lnSpc>
                <a:spcPct val="80000"/>
              </a:lnSpc>
              <a:buClr>
                <a:srgbClr val="33CC33"/>
              </a:buClr>
              <a:buFont typeface="Wingdings" panose="05000000000000000000" pitchFamily="2" charset="2"/>
              <a:buNone/>
            </a:pPr>
            <a:endParaRPr lang="de-DE" altLang="en-US" sz="2000">
              <a:ea typeface="ＭＳ Ｐゴシック" panose="020B0600070205080204" pitchFamily="34" charset="-128"/>
            </a:endParaRPr>
          </a:p>
          <a:p>
            <a:pPr marL="0" indent="0" eaLnBrk="1" hangingPunct="1">
              <a:buFontTx/>
              <a:buNone/>
            </a:pPr>
            <a:r>
              <a:rPr lang="de-DE" altLang="en-US" sz="1800">
                <a:ea typeface="ＭＳ Ｐゴシック" panose="020B0600070205080204" pitchFamily="34" charset="-128"/>
              </a:rPr>
              <a:t>Das Thema Datenexport wird am Beispiel der Exportformate aufgezeigt:</a:t>
            </a:r>
          </a:p>
          <a:p>
            <a:pPr marL="714375" lvl="1" indent="-333375" eaLnBrk="1" hangingPunct="1">
              <a:lnSpc>
                <a:spcPct val="80000"/>
              </a:lnSpc>
              <a:buClr>
                <a:srgbClr val="33CC33"/>
              </a:buClr>
              <a:buFont typeface="Wingdings" panose="05000000000000000000" pitchFamily="2" charset="2"/>
              <a:buChar char="§"/>
            </a:pPr>
            <a:endParaRPr lang="de-DE" altLang="en-US" sz="1800">
              <a:ea typeface="ＭＳ Ｐゴシック" panose="020B0600070205080204" pitchFamily="34" charset="-128"/>
            </a:endParaRPr>
          </a:p>
          <a:p>
            <a:pPr marL="714375" lvl="1" indent="-333375" eaLnBrk="1" hangingPunct="1">
              <a:lnSpc>
                <a:spcPct val="80000"/>
              </a:lnSpc>
              <a:buClr>
                <a:srgbClr val="33CC33"/>
              </a:buClr>
              <a:buFont typeface="Wingdings" panose="05000000000000000000" pitchFamily="2" charset="2"/>
              <a:buChar char="§"/>
            </a:pPr>
            <a:r>
              <a:rPr lang="de-DE" altLang="en-US" sz="1800">
                <a:ea typeface="ＭＳ Ｐゴシック" panose="020B0600070205080204" pitchFamily="34" charset="-128"/>
              </a:rPr>
              <a:t>Step</a:t>
            </a:r>
          </a:p>
          <a:p>
            <a:pPr marL="714375" lvl="1" indent="-333375" eaLnBrk="1" hangingPunct="1">
              <a:lnSpc>
                <a:spcPct val="80000"/>
              </a:lnSpc>
              <a:buClr>
                <a:srgbClr val="33CC33"/>
              </a:buClr>
              <a:buFont typeface="Wingdings" panose="05000000000000000000" pitchFamily="2" charset="2"/>
              <a:buChar char="§"/>
            </a:pPr>
            <a:r>
              <a:rPr lang="de-DE" altLang="en-US" sz="1800">
                <a:ea typeface="ＭＳ Ｐゴシック" panose="020B0600070205080204" pitchFamily="34" charset="-128"/>
              </a:rPr>
              <a:t>JT </a:t>
            </a:r>
          </a:p>
          <a:p>
            <a:pPr marL="714375" lvl="1" indent="-333375" eaLnBrk="1" hangingPunct="1">
              <a:lnSpc>
                <a:spcPct val="80000"/>
              </a:lnSpc>
              <a:buClr>
                <a:srgbClr val="33CC33"/>
              </a:buClr>
              <a:buFont typeface="Wingdings" panose="05000000000000000000" pitchFamily="2" charset="2"/>
              <a:buChar char="§"/>
            </a:pPr>
            <a:r>
              <a:rPr lang="de-DE" altLang="en-US" sz="1800">
                <a:ea typeface="ＭＳ Ｐゴシック" panose="020B0600070205080204" pitchFamily="34" charset="-128"/>
              </a:rPr>
              <a:t>Parasolid</a:t>
            </a:r>
          </a:p>
          <a:p>
            <a:pPr marL="714375" lvl="1" indent="-333375" eaLnBrk="1" hangingPunct="1">
              <a:lnSpc>
                <a:spcPct val="80000"/>
              </a:lnSpc>
              <a:buClr>
                <a:srgbClr val="33CC33"/>
              </a:buClr>
              <a:buFont typeface="Wingdings" panose="05000000000000000000" pitchFamily="2" charset="2"/>
              <a:buChar char="§"/>
            </a:pPr>
            <a:r>
              <a:rPr lang="de-DE" altLang="en-US" sz="1800">
                <a:ea typeface="ＭＳ Ｐゴシック" panose="020B0600070205080204" pitchFamily="34" charset="-128"/>
              </a:rPr>
              <a:t>DXF</a:t>
            </a:r>
          </a:p>
          <a:p>
            <a:pPr marL="714375" lvl="1" indent="-333375" eaLnBrk="1" hangingPunct="1">
              <a:lnSpc>
                <a:spcPct val="80000"/>
              </a:lnSpc>
              <a:buClr>
                <a:srgbClr val="33CC33"/>
              </a:buClr>
              <a:buFont typeface="Wingdings" panose="05000000000000000000" pitchFamily="2" charset="2"/>
              <a:buChar char="§"/>
            </a:pPr>
            <a:r>
              <a:rPr lang="de-DE" altLang="en-US" sz="1800">
                <a:ea typeface="ＭＳ Ｐゴシック" panose="020B0600070205080204" pitchFamily="34" charset="-128"/>
              </a:rPr>
              <a:t>DWG</a:t>
            </a:r>
            <a:br>
              <a:rPr lang="de-DE" altLang="en-US" sz="1800">
                <a:ea typeface="ＭＳ Ｐゴシック" panose="020B0600070205080204" pitchFamily="34" charset="-128"/>
              </a:rPr>
            </a:br>
            <a:endParaRPr lang="de-DE" altLang="en-US" sz="1800">
              <a:ea typeface="ＭＳ Ｐゴシック" panose="020B0600070205080204" pitchFamily="34"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3EA37EC3-7490-4209-B321-E81CF6DA513A}"/>
              </a:ext>
            </a:extLst>
          </p:cNvPr>
          <p:cNvSpPr>
            <a:spLocks noGrp="1" noChangeArrowheads="1"/>
          </p:cNvSpPr>
          <p:nvPr>
            <p:ph type="title"/>
          </p:nvPr>
        </p:nvSpPr>
        <p:spPr/>
        <p:txBody>
          <a:bodyPr/>
          <a:lstStyle/>
          <a:p>
            <a:pPr eaLnBrk="1" hangingPunct="1">
              <a:tabLst>
                <a:tab pos="447675" algn="l"/>
              </a:tabLst>
            </a:pPr>
            <a:r>
              <a:rPr lang="de-DE" altLang="en-US">
                <a:ea typeface="ＭＳ Ｐゴシック" panose="020B0600070205080204" pitchFamily="34" charset="-128"/>
              </a:rPr>
              <a:t>Daten Export aus NX heraus (interaktiv)</a:t>
            </a:r>
          </a:p>
        </p:txBody>
      </p:sp>
      <p:sp>
        <p:nvSpPr>
          <p:cNvPr id="19459" name="Text Box 118">
            <a:extLst>
              <a:ext uri="{FF2B5EF4-FFF2-40B4-BE49-F238E27FC236}">
                <a16:creationId xmlns:a16="http://schemas.microsoft.com/office/drawing/2014/main" id="{12380BCF-8AFF-4075-9375-E306DD512384}"/>
              </a:ext>
            </a:extLst>
          </p:cNvPr>
          <p:cNvSpPr txBox="1">
            <a:spLocks noChangeArrowheads="1"/>
          </p:cNvSpPr>
          <p:nvPr/>
        </p:nvSpPr>
        <p:spPr bwMode="auto">
          <a:xfrm>
            <a:off x="285750" y="1047750"/>
            <a:ext cx="9172575"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sz="1400"/>
              <a:t>NX stellt in Verbindung mit TCE Menüs bereit um interaktiv einen Datenexport in unterschiedlichen Formaten zu ermöglichen. </a:t>
            </a:r>
            <a:br>
              <a:rPr lang="de-DE" altLang="en-US" sz="1400"/>
            </a:br>
            <a:r>
              <a:rPr lang="de-DE" altLang="en-US" sz="1400"/>
              <a:t>Diese Methoden können unterschieden werden nach </a:t>
            </a:r>
            <a:r>
              <a:rPr lang="de-DE" altLang="en-US" sz="1400" b="1"/>
              <a:t>„direktem“</a:t>
            </a:r>
            <a:r>
              <a:rPr lang="de-DE" altLang="en-US" sz="1400"/>
              <a:t> bzw. ein </a:t>
            </a:r>
            <a:r>
              <a:rPr lang="de-DE" altLang="en-US" sz="1400" b="1"/>
              <a:t>„indirektem“</a:t>
            </a:r>
            <a:r>
              <a:rPr lang="de-DE" altLang="en-US" sz="1400"/>
              <a:t> Export. </a:t>
            </a:r>
          </a:p>
          <a:p>
            <a:pPr algn="l" eaLnBrk="1" hangingPunct="1">
              <a:spcBef>
                <a:spcPct val="50000"/>
              </a:spcBef>
            </a:pPr>
            <a:r>
              <a:rPr lang="de-DE" altLang="en-US" sz="1400"/>
              <a:t>Beim direkten Export werden die Daten aus der aktuell laufenden NX-Session in das Zielfile geschrieben z.B. Teil .. Parasolid .. PDF .. </a:t>
            </a:r>
          </a:p>
          <a:p>
            <a:pPr algn="l" eaLnBrk="1" hangingPunct="1">
              <a:spcBef>
                <a:spcPct val="50000"/>
              </a:spcBef>
            </a:pPr>
            <a:r>
              <a:rPr lang="de-DE" altLang="en-US" sz="1400"/>
              <a:t>Beim indirekten Export erzeugt die laufende NX-Session ein Script, welches dann verschiedene Programme zum Ausführen des Exportes verwendet. Diese Scripte laufen auf dem aktuellen Rechner ab. </a:t>
            </a:r>
          </a:p>
        </p:txBody>
      </p:sp>
      <p:grpSp>
        <p:nvGrpSpPr>
          <p:cNvPr id="19460" name="Group 127">
            <a:extLst>
              <a:ext uri="{FF2B5EF4-FFF2-40B4-BE49-F238E27FC236}">
                <a16:creationId xmlns:a16="http://schemas.microsoft.com/office/drawing/2014/main" id="{2B3C1D57-2EAE-4B6D-8846-2865A8E55C81}"/>
              </a:ext>
            </a:extLst>
          </p:cNvPr>
          <p:cNvGrpSpPr>
            <a:grpSpLocks/>
          </p:cNvGrpSpPr>
          <p:nvPr/>
        </p:nvGrpSpPr>
        <p:grpSpPr bwMode="auto">
          <a:xfrm>
            <a:off x="419100" y="2943225"/>
            <a:ext cx="5100638" cy="3600450"/>
            <a:chOff x="276" y="1494"/>
            <a:chExt cx="3213" cy="2268"/>
          </a:xfrm>
        </p:grpSpPr>
        <p:pic>
          <p:nvPicPr>
            <p:cNvPr id="19462" name="Picture 120">
              <a:extLst>
                <a:ext uri="{FF2B5EF4-FFF2-40B4-BE49-F238E27FC236}">
                  <a16:creationId xmlns:a16="http://schemas.microsoft.com/office/drawing/2014/main" id="{8ABF0261-DD0D-45B6-8808-CDD859C84F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 y="1494"/>
              <a:ext cx="1512"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pic>
          <p:nvPicPr>
            <p:cNvPr id="19463" name="Picture 123">
              <a:extLst>
                <a:ext uri="{FF2B5EF4-FFF2-40B4-BE49-F238E27FC236}">
                  <a16:creationId xmlns:a16="http://schemas.microsoft.com/office/drawing/2014/main" id="{9CDA5C9B-43A6-462B-AA88-F51886F48C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 y="2133"/>
              <a:ext cx="1332" cy="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pic>
          <p:nvPicPr>
            <p:cNvPr id="19464" name="Picture 124">
              <a:extLst>
                <a:ext uri="{FF2B5EF4-FFF2-40B4-BE49-F238E27FC236}">
                  <a16:creationId xmlns:a16="http://schemas.microsoft.com/office/drawing/2014/main" id="{6094F46A-1A45-4DD7-9886-C62F2280131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b="71085"/>
            <a:stretch>
              <a:fillRect/>
            </a:stretch>
          </p:blipFill>
          <p:spPr bwMode="auto">
            <a:xfrm>
              <a:off x="1923" y="1872"/>
              <a:ext cx="1566"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pic>
          <p:nvPicPr>
            <p:cNvPr id="19465" name="Picture 125">
              <a:extLst>
                <a:ext uri="{FF2B5EF4-FFF2-40B4-BE49-F238E27FC236}">
                  <a16:creationId xmlns:a16="http://schemas.microsoft.com/office/drawing/2014/main" id="{1A8C9066-8A3B-4F11-8EAD-DEBC137B8D4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67470"/>
            <a:stretch>
              <a:fillRect/>
            </a:stretch>
          </p:blipFill>
          <p:spPr bwMode="auto">
            <a:xfrm>
              <a:off x="1923" y="2790"/>
              <a:ext cx="1566" cy="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grpSp>
      <p:sp>
        <p:nvSpPr>
          <p:cNvPr id="19461" name="Text Box 126">
            <a:extLst>
              <a:ext uri="{FF2B5EF4-FFF2-40B4-BE49-F238E27FC236}">
                <a16:creationId xmlns:a16="http://schemas.microsoft.com/office/drawing/2014/main" id="{43B0890A-048A-403B-942D-AF8C47BD5482}"/>
              </a:ext>
            </a:extLst>
          </p:cNvPr>
          <p:cNvSpPr txBox="1">
            <a:spLocks noChangeArrowheads="1"/>
          </p:cNvSpPr>
          <p:nvPr/>
        </p:nvSpPr>
        <p:spPr bwMode="auto">
          <a:xfrm>
            <a:off x="5772150" y="2914650"/>
            <a:ext cx="3733800" cy="292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266700" indent="-87313"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sz="1200" b="1"/>
              <a:t>Vorteile der Methoden:</a:t>
            </a:r>
          </a:p>
          <a:p>
            <a:pPr lvl="1" algn="l" eaLnBrk="1" hangingPunct="1">
              <a:spcBef>
                <a:spcPct val="50000"/>
              </a:spcBef>
              <a:buFontTx/>
              <a:buChar char="-"/>
            </a:pPr>
            <a:r>
              <a:rPr lang="de-DE" altLang="en-US" sz="1200"/>
              <a:t>Einfach aus dem Menü zu erreichen. </a:t>
            </a:r>
          </a:p>
          <a:p>
            <a:pPr lvl="1" algn="l" eaLnBrk="1" hangingPunct="1">
              <a:spcBef>
                <a:spcPct val="50000"/>
              </a:spcBef>
              <a:buFontTx/>
              <a:buChar char="-"/>
            </a:pPr>
            <a:r>
              <a:rPr lang="de-DE" altLang="en-US" sz="1200"/>
              <a:t>Die aktuelle geöffneten Daten können direkt exportiert werden.</a:t>
            </a:r>
          </a:p>
          <a:p>
            <a:pPr algn="l" eaLnBrk="1" hangingPunct="1">
              <a:spcBef>
                <a:spcPct val="50000"/>
              </a:spcBef>
            </a:pPr>
            <a:r>
              <a:rPr lang="de-DE" altLang="en-US" sz="1200" b="1"/>
              <a:t>Nachteile:</a:t>
            </a:r>
          </a:p>
          <a:p>
            <a:pPr lvl="1" algn="l" eaLnBrk="1" hangingPunct="1">
              <a:spcBef>
                <a:spcPct val="50000"/>
              </a:spcBef>
              <a:buFontTx/>
              <a:buChar char="-"/>
            </a:pPr>
            <a:r>
              <a:rPr lang="de-DE" altLang="en-US" sz="1200"/>
              <a:t>Einstellungen beim Export sind genaustes zu beachten.</a:t>
            </a:r>
          </a:p>
          <a:p>
            <a:pPr lvl="1" algn="l" eaLnBrk="1" hangingPunct="1">
              <a:spcBef>
                <a:spcPct val="50000"/>
              </a:spcBef>
              <a:buFontTx/>
              <a:buChar char="-"/>
            </a:pPr>
            <a:r>
              <a:rPr lang="de-DE" altLang="en-US" sz="1200"/>
              <a:t>Der Export belastet den Arbeitsplatz des Konstrukteurs  durch die im Hintergrund laufenden Exportprozesse. </a:t>
            </a:r>
          </a:p>
          <a:p>
            <a:pPr lvl="1" algn="l" eaLnBrk="1" hangingPunct="1">
              <a:spcBef>
                <a:spcPct val="50000"/>
              </a:spcBef>
              <a:buFontTx/>
              <a:buChar char="-"/>
            </a:pPr>
            <a:r>
              <a:rPr lang="de-DE" altLang="en-US" sz="1200"/>
              <a:t>Eine einheitliche Datenablage kann in Unternehmen nur über Richtlinien geregelt werden.</a:t>
            </a:r>
          </a:p>
          <a:p>
            <a:pPr lvl="1" algn="l" eaLnBrk="1" hangingPunct="1">
              <a:spcBef>
                <a:spcPct val="50000"/>
              </a:spcBef>
              <a:buFontTx/>
              <a:buChar char="-"/>
            </a:pPr>
            <a:r>
              <a:rPr lang="de-DE" altLang="en-US" sz="1200"/>
              <a:t>Umfangreiche Exporte sind aufwendig benötigen deshalb viel Zeit.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5C48FCA1-AA6A-45D7-AAF8-F2A5BD84B020}"/>
              </a:ext>
            </a:extLst>
          </p:cNvPr>
          <p:cNvSpPr>
            <a:spLocks noGrp="1" noChangeArrowheads="1"/>
          </p:cNvSpPr>
          <p:nvPr>
            <p:ph type="title"/>
          </p:nvPr>
        </p:nvSpPr>
        <p:spPr/>
        <p:txBody>
          <a:bodyPr/>
          <a:lstStyle/>
          <a:p>
            <a:pPr eaLnBrk="1" hangingPunct="1"/>
            <a:r>
              <a:rPr lang="de-DE" altLang="en-US">
                <a:ea typeface="ＭＳ Ｐゴシック" panose="020B0600070205080204" pitchFamily="34" charset="-128"/>
              </a:rPr>
              <a:t>Daten Export aus NX heraus (interaktiv)</a:t>
            </a:r>
          </a:p>
        </p:txBody>
      </p:sp>
      <p:pic>
        <p:nvPicPr>
          <p:cNvPr id="21507" name="Picture 4">
            <a:extLst>
              <a:ext uri="{FF2B5EF4-FFF2-40B4-BE49-F238E27FC236}">
                <a16:creationId xmlns:a16="http://schemas.microsoft.com/office/drawing/2014/main" id="{A4ECAA5B-6F0C-4CB9-ABFB-F5CF301693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0413" y="3351213"/>
            <a:ext cx="3746500" cy="268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pic>
        <p:nvPicPr>
          <p:cNvPr id="21508" name="Picture 5">
            <a:extLst>
              <a:ext uri="{FF2B5EF4-FFF2-40B4-BE49-F238E27FC236}">
                <a16:creationId xmlns:a16="http://schemas.microsoft.com/office/drawing/2014/main" id="{4A7DF467-7A1D-4329-89B4-1E86385354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7425" y="4086225"/>
            <a:ext cx="310515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pic>
        <p:nvPicPr>
          <p:cNvPr id="21509" name="Picture 9">
            <a:extLst>
              <a:ext uri="{FF2B5EF4-FFF2-40B4-BE49-F238E27FC236}">
                <a16:creationId xmlns:a16="http://schemas.microsoft.com/office/drawing/2014/main" id="{472A19DA-5F61-4B15-9026-FF3C5C3FC1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71085"/>
          <a:stretch>
            <a:fillRect/>
          </a:stretch>
        </p:blipFill>
        <p:spPr bwMode="auto">
          <a:xfrm>
            <a:off x="328613" y="1181100"/>
            <a:ext cx="248602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pic>
        <p:nvPicPr>
          <p:cNvPr id="21510" name="Picture 10">
            <a:extLst>
              <a:ext uri="{FF2B5EF4-FFF2-40B4-BE49-F238E27FC236}">
                <a16:creationId xmlns:a16="http://schemas.microsoft.com/office/drawing/2014/main" id="{20DFE763-5287-4C59-A7E7-F9EF6031E6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67470"/>
          <a:stretch>
            <a:fillRect/>
          </a:stretch>
        </p:blipFill>
        <p:spPr bwMode="auto">
          <a:xfrm>
            <a:off x="338138" y="2628900"/>
            <a:ext cx="2486025"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
        <p:nvSpPr>
          <p:cNvPr id="21511" name="Oval 11">
            <a:extLst>
              <a:ext uri="{FF2B5EF4-FFF2-40B4-BE49-F238E27FC236}">
                <a16:creationId xmlns:a16="http://schemas.microsoft.com/office/drawing/2014/main" id="{542688CE-BDC1-4FA9-B4A6-C7C677D92766}"/>
              </a:ext>
            </a:extLst>
          </p:cNvPr>
          <p:cNvSpPr>
            <a:spLocks noChangeArrowheads="1"/>
          </p:cNvSpPr>
          <p:nvPr/>
        </p:nvSpPr>
        <p:spPr bwMode="auto">
          <a:xfrm>
            <a:off x="1219200" y="1362075"/>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1</a:t>
            </a:r>
          </a:p>
        </p:txBody>
      </p:sp>
      <p:pic>
        <p:nvPicPr>
          <p:cNvPr id="21512" name="Picture 13">
            <a:extLst>
              <a:ext uri="{FF2B5EF4-FFF2-40B4-BE49-F238E27FC236}">
                <a16:creationId xmlns:a16="http://schemas.microsoft.com/office/drawing/2014/main" id="{C2A4DA41-6F2E-4C8C-BF61-216172BC6A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95650" y="1195388"/>
            <a:ext cx="2152650" cy="145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
        <p:nvSpPr>
          <p:cNvPr id="21513" name="Line 14">
            <a:extLst>
              <a:ext uri="{FF2B5EF4-FFF2-40B4-BE49-F238E27FC236}">
                <a16:creationId xmlns:a16="http://schemas.microsoft.com/office/drawing/2014/main" id="{E4B647C7-F228-425B-B146-70A657742B4D}"/>
              </a:ext>
            </a:extLst>
          </p:cNvPr>
          <p:cNvSpPr>
            <a:spLocks noChangeShapeType="1"/>
          </p:cNvSpPr>
          <p:nvPr/>
        </p:nvSpPr>
        <p:spPr bwMode="auto">
          <a:xfrm>
            <a:off x="2085975" y="1562100"/>
            <a:ext cx="1171575" cy="0"/>
          </a:xfrm>
          <a:prstGeom prst="line">
            <a:avLst/>
          </a:prstGeom>
          <a:noFill/>
          <a:ln w="12700">
            <a:solidFill>
              <a:schemeClr val="accent2"/>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de-DE"/>
          </a:p>
        </p:txBody>
      </p:sp>
      <p:sp>
        <p:nvSpPr>
          <p:cNvPr id="21514" name="Text Box 15">
            <a:extLst>
              <a:ext uri="{FF2B5EF4-FFF2-40B4-BE49-F238E27FC236}">
                <a16:creationId xmlns:a16="http://schemas.microsoft.com/office/drawing/2014/main" id="{8A8C41B6-B34E-4FAA-8FA2-B9203FEC4230}"/>
              </a:ext>
            </a:extLst>
          </p:cNvPr>
          <p:cNvSpPr txBox="1">
            <a:spLocks noChangeArrowheads="1"/>
          </p:cNvSpPr>
          <p:nvPr/>
        </p:nvSpPr>
        <p:spPr bwMode="auto">
          <a:xfrm>
            <a:off x="3267075" y="2800350"/>
            <a:ext cx="57435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a:t>Ablauf: Datei </a:t>
            </a:r>
            <a:r>
              <a:rPr lang="de-DE" altLang="en-US">
                <a:sym typeface="Wingdings" panose="05000000000000000000" pitchFamily="2" charset="2"/>
              </a:rPr>
              <a:t> </a:t>
            </a:r>
            <a:r>
              <a:rPr lang="de-DE" altLang="en-US"/>
              <a:t>Export </a:t>
            </a:r>
            <a:r>
              <a:rPr lang="de-DE" altLang="en-US">
                <a:sym typeface="Wingdings" panose="05000000000000000000" pitchFamily="2" charset="2"/>
              </a:rPr>
              <a:t> Parasolid </a:t>
            </a:r>
            <a:r>
              <a:rPr lang="de-DE" altLang="en-US" b="1">
                <a:sym typeface="Wingdings" panose="05000000000000000000" pitchFamily="2" charset="2"/>
              </a:rPr>
              <a:t>(1)</a:t>
            </a:r>
            <a:r>
              <a:rPr lang="de-DE" altLang="en-US">
                <a:sym typeface="Wingdings" panose="05000000000000000000" pitchFamily="2" charset="2"/>
              </a:rPr>
              <a:t>  Auswahl Geometrie </a:t>
            </a:r>
            <a:r>
              <a:rPr lang="de-DE" altLang="en-US" b="1">
                <a:sym typeface="Wingdings" panose="05000000000000000000" pitchFamily="2" charset="2"/>
              </a:rPr>
              <a:t>(2)</a:t>
            </a:r>
            <a:r>
              <a:rPr lang="de-DE" altLang="en-US">
                <a:sym typeface="Wingdings" panose="05000000000000000000" pitchFamily="2" charset="2"/>
              </a:rPr>
              <a:t>  Eingabe Export Dateiname </a:t>
            </a:r>
            <a:r>
              <a:rPr lang="de-DE" altLang="en-US" b="1">
                <a:sym typeface="Wingdings" panose="05000000000000000000" pitchFamily="2" charset="2"/>
              </a:rPr>
              <a:t>(3)  </a:t>
            </a:r>
            <a:r>
              <a:rPr lang="de-DE" altLang="en-US">
                <a:sym typeface="Wingdings" panose="05000000000000000000" pitchFamily="2" charset="2"/>
              </a:rPr>
              <a:t>Ergebnis</a:t>
            </a:r>
            <a:r>
              <a:rPr lang="de-DE" altLang="en-US" b="1">
                <a:sym typeface="Wingdings" panose="05000000000000000000" pitchFamily="2" charset="2"/>
              </a:rPr>
              <a:t> (4)</a:t>
            </a:r>
            <a:endParaRPr lang="de-DE" altLang="en-US" b="1"/>
          </a:p>
        </p:txBody>
      </p:sp>
      <p:pic>
        <p:nvPicPr>
          <p:cNvPr id="21515" name="Picture 16">
            <a:extLst>
              <a:ext uri="{FF2B5EF4-FFF2-40B4-BE49-F238E27FC236}">
                <a16:creationId xmlns:a16="http://schemas.microsoft.com/office/drawing/2014/main" id="{F4A162A3-321A-4BCC-A40A-9F23F4E128C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75338" y="1266825"/>
            <a:ext cx="2097087"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
        <p:nvSpPr>
          <p:cNvPr id="21516" name="Oval 17">
            <a:extLst>
              <a:ext uri="{FF2B5EF4-FFF2-40B4-BE49-F238E27FC236}">
                <a16:creationId xmlns:a16="http://schemas.microsoft.com/office/drawing/2014/main" id="{2776D0A9-E247-4CC3-ADEE-123A9D83A55B}"/>
              </a:ext>
            </a:extLst>
          </p:cNvPr>
          <p:cNvSpPr>
            <a:spLocks noChangeArrowheads="1"/>
          </p:cNvSpPr>
          <p:nvPr/>
        </p:nvSpPr>
        <p:spPr bwMode="auto">
          <a:xfrm>
            <a:off x="4095750" y="1943100"/>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2</a:t>
            </a:r>
          </a:p>
        </p:txBody>
      </p:sp>
      <p:sp>
        <p:nvSpPr>
          <p:cNvPr id="21517" name="Oval 18">
            <a:extLst>
              <a:ext uri="{FF2B5EF4-FFF2-40B4-BE49-F238E27FC236}">
                <a16:creationId xmlns:a16="http://schemas.microsoft.com/office/drawing/2014/main" id="{21CDB52D-3B83-40F9-9C37-605AF5320323}"/>
              </a:ext>
            </a:extLst>
          </p:cNvPr>
          <p:cNvSpPr>
            <a:spLocks noChangeArrowheads="1"/>
          </p:cNvSpPr>
          <p:nvPr/>
        </p:nvSpPr>
        <p:spPr bwMode="auto">
          <a:xfrm>
            <a:off x="6276975" y="1619250"/>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3</a:t>
            </a:r>
          </a:p>
        </p:txBody>
      </p:sp>
      <p:pic>
        <p:nvPicPr>
          <p:cNvPr id="21518" name="Picture 20">
            <a:extLst>
              <a:ext uri="{FF2B5EF4-FFF2-40B4-BE49-F238E27FC236}">
                <a16:creationId xmlns:a16="http://schemas.microsoft.com/office/drawing/2014/main" id="{C0A28EDA-1F2D-4B00-A226-7B8A19D92F5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43788" y="1743075"/>
            <a:ext cx="192405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
        <p:nvSpPr>
          <p:cNvPr id="21519" name="Oval 21">
            <a:extLst>
              <a:ext uri="{FF2B5EF4-FFF2-40B4-BE49-F238E27FC236}">
                <a16:creationId xmlns:a16="http://schemas.microsoft.com/office/drawing/2014/main" id="{D15211F4-A5D4-402C-91E2-D249EF1B73F2}"/>
              </a:ext>
            </a:extLst>
          </p:cNvPr>
          <p:cNvSpPr>
            <a:spLocks noChangeArrowheads="1"/>
          </p:cNvSpPr>
          <p:nvPr/>
        </p:nvSpPr>
        <p:spPr bwMode="auto">
          <a:xfrm>
            <a:off x="8543925" y="2152650"/>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4</a:t>
            </a:r>
          </a:p>
        </p:txBody>
      </p:sp>
      <p:sp>
        <p:nvSpPr>
          <p:cNvPr id="21520" name="Rectangle 22">
            <a:extLst>
              <a:ext uri="{FF2B5EF4-FFF2-40B4-BE49-F238E27FC236}">
                <a16:creationId xmlns:a16="http://schemas.microsoft.com/office/drawing/2014/main" id="{8F088B93-2FCC-4AAF-A1CD-A4B50864909B}"/>
              </a:ext>
            </a:extLst>
          </p:cNvPr>
          <p:cNvSpPr>
            <a:spLocks noChangeArrowheads="1"/>
          </p:cNvSpPr>
          <p:nvPr/>
        </p:nvSpPr>
        <p:spPr bwMode="auto">
          <a:xfrm>
            <a:off x="3255963" y="963613"/>
            <a:ext cx="22923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b="1"/>
              <a:t>Beispiel: „direkter Export“</a:t>
            </a:r>
            <a:r>
              <a:rPr lang="de-DE" altLang="en-US"/>
              <a:t>.</a:t>
            </a:r>
          </a:p>
        </p:txBody>
      </p:sp>
      <p:sp>
        <p:nvSpPr>
          <p:cNvPr id="21521" name="Rectangle 23">
            <a:extLst>
              <a:ext uri="{FF2B5EF4-FFF2-40B4-BE49-F238E27FC236}">
                <a16:creationId xmlns:a16="http://schemas.microsoft.com/office/drawing/2014/main" id="{9DB543C1-707D-477F-8ADE-A432F7CE6D0F}"/>
              </a:ext>
            </a:extLst>
          </p:cNvPr>
          <p:cNvSpPr>
            <a:spLocks noChangeArrowheads="1"/>
          </p:cNvSpPr>
          <p:nvPr/>
        </p:nvSpPr>
        <p:spPr bwMode="auto">
          <a:xfrm>
            <a:off x="3275013" y="3087688"/>
            <a:ext cx="16081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wrap="none">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b="1"/>
              <a:t>Beispiel: „Indirekter Export“</a:t>
            </a:r>
            <a:r>
              <a:rPr lang="de-DE" altLang="en-US"/>
              <a:t>.</a:t>
            </a:r>
          </a:p>
        </p:txBody>
      </p:sp>
      <p:sp>
        <p:nvSpPr>
          <p:cNvPr id="21522" name="Text Box 24">
            <a:extLst>
              <a:ext uri="{FF2B5EF4-FFF2-40B4-BE49-F238E27FC236}">
                <a16:creationId xmlns:a16="http://schemas.microsoft.com/office/drawing/2014/main" id="{52F40378-58D3-4E80-850F-BBFDC3CE8679}"/>
              </a:ext>
            </a:extLst>
          </p:cNvPr>
          <p:cNvSpPr txBox="1">
            <a:spLocks noChangeArrowheads="1"/>
          </p:cNvSpPr>
          <p:nvPr/>
        </p:nvSpPr>
        <p:spPr bwMode="auto">
          <a:xfrm>
            <a:off x="3267075" y="6134100"/>
            <a:ext cx="5743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a:t>Ablauf: Datei </a:t>
            </a:r>
            <a:r>
              <a:rPr lang="de-DE" altLang="en-US">
                <a:sym typeface="Wingdings" panose="05000000000000000000" pitchFamily="2" charset="2"/>
              </a:rPr>
              <a:t> </a:t>
            </a:r>
            <a:r>
              <a:rPr lang="de-DE" altLang="en-US"/>
              <a:t>Export </a:t>
            </a:r>
            <a:r>
              <a:rPr lang="de-DE" altLang="en-US">
                <a:sym typeface="Wingdings" panose="05000000000000000000" pitchFamily="2" charset="2"/>
              </a:rPr>
              <a:t> STEP214 </a:t>
            </a:r>
            <a:r>
              <a:rPr lang="de-DE" altLang="en-US" b="1">
                <a:sym typeface="Wingdings" panose="05000000000000000000" pitchFamily="2" charset="2"/>
              </a:rPr>
              <a:t>(5)</a:t>
            </a:r>
            <a:r>
              <a:rPr lang="de-DE" altLang="en-US">
                <a:sym typeface="Wingdings" panose="05000000000000000000" pitchFamily="2" charset="2"/>
              </a:rPr>
              <a:t>  Festlegen der Optionen </a:t>
            </a:r>
            <a:r>
              <a:rPr lang="de-DE" altLang="en-US" b="1">
                <a:sym typeface="Wingdings" panose="05000000000000000000" pitchFamily="2" charset="2"/>
              </a:rPr>
              <a:t>(6)</a:t>
            </a:r>
            <a:r>
              <a:rPr lang="de-DE" altLang="en-US">
                <a:sym typeface="Wingdings" panose="05000000000000000000" pitchFamily="2" charset="2"/>
              </a:rPr>
              <a:t>  NX erzeugt Script und startet dieses auf dem aktuellen Rechner </a:t>
            </a:r>
            <a:r>
              <a:rPr lang="de-DE" altLang="en-US" b="1">
                <a:sym typeface="Wingdings" panose="05000000000000000000" pitchFamily="2" charset="2"/>
              </a:rPr>
              <a:t> </a:t>
            </a:r>
            <a:r>
              <a:rPr lang="de-DE" altLang="en-US">
                <a:sym typeface="Wingdings" panose="05000000000000000000" pitchFamily="2" charset="2"/>
              </a:rPr>
              <a:t>Ergebnis</a:t>
            </a:r>
            <a:r>
              <a:rPr lang="de-DE" altLang="en-US" b="1">
                <a:sym typeface="Wingdings" panose="05000000000000000000" pitchFamily="2" charset="2"/>
              </a:rPr>
              <a:t> (4) </a:t>
            </a:r>
            <a:r>
              <a:rPr lang="de-DE" altLang="en-US">
                <a:sym typeface="Wingdings" panose="05000000000000000000" pitchFamily="2" charset="2"/>
              </a:rPr>
              <a:t>(nach Ablauf des Skriptes)</a:t>
            </a:r>
            <a:endParaRPr lang="de-DE"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Group 72">
            <a:extLst>
              <a:ext uri="{FF2B5EF4-FFF2-40B4-BE49-F238E27FC236}">
                <a16:creationId xmlns:a16="http://schemas.microsoft.com/office/drawing/2014/main" id="{B8E48740-4E97-4F96-A0FC-51798AFD066B}"/>
              </a:ext>
            </a:extLst>
          </p:cNvPr>
          <p:cNvGrpSpPr>
            <a:grpSpLocks/>
          </p:cNvGrpSpPr>
          <p:nvPr/>
        </p:nvGrpSpPr>
        <p:grpSpPr bwMode="auto">
          <a:xfrm>
            <a:off x="698500" y="3641725"/>
            <a:ext cx="8899525" cy="2092325"/>
            <a:chOff x="761" y="2430"/>
            <a:chExt cx="4934" cy="1450"/>
          </a:xfrm>
        </p:grpSpPr>
        <p:sp>
          <p:nvSpPr>
            <p:cNvPr id="22537" name="AutoShape 73">
              <a:extLst>
                <a:ext uri="{FF2B5EF4-FFF2-40B4-BE49-F238E27FC236}">
                  <a16:creationId xmlns:a16="http://schemas.microsoft.com/office/drawing/2014/main" id="{EC53EC9F-636A-445D-87FC-BC01F0DBD382}"/>
                </a:ext>
              </a:extLst>
            </p:cNvPr>
            <p:cNvSpPr>
              <a:spLocks noChangeArrowheads="1"/>
            </p:cNvSpPr>
            <p:nvPr/>
          </p:nvSpPr>
          <p:spPr bwMode="auto">
            <a:xfrm>
              <a:off x="2961" y="2430"/>
              <a:ext cx="2028" cy="774"/>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2800"/>
                <a:t>Inputlisten </a:t>
              </a:r>
              <a:br>
                <a:rPr lang="de-DE" altLang="en-US" sz="2800"/>
              </a:br>
              <a:r>
                <a:rPr lang="de-DE" altLang="en-US"/>
                <a:t>@DB/4711/A ..</a:t>
              </a:r>
              <a:br>
                <a:rPr lang="de-DE" altLang="en-US"/>
              </a:br>
              <a:r>
                <a:rPr lang="de-DE" altLang="en-US" sz="900">
                  <a:latin typeface="Arial" panose="020B0604020202020204" pitchFamily="34" charset="0"/>
                </a:rPr>
                <a:t>@DB/4712/A ..</a:t>
              </a:r>
            </a:p>
            <a:p>
              <a:pPr algn="l" eaLnBrk="1" hangingPunct="1"/>
              <a:endParaRPr lang="de-DE" altLang="en-US"/>
            </a:p>
          </p:txBody>
        </p:sp>
        <p:sp>
          <p:nvSpPr>
            <p:cNvPr id="22538" name="AutoShape 74">
              <a:extLst>
                <a:ext uri="{FF2B5EF4-FFF2-40B4-BE49-F238E27FC236}">
                  <a16:creationId xmlns:a16="http://schemas.microsoft.com/office/drawing/2014/main" id="{377AC7ED-6174-4A20-8D64-656574E5E308}"/>
                </a:ext>
              </a:extLst>
            </p:cNvPr>
            <p:cNvSpPr>
              <a:spLocks noChangeArrowheads="1"/>
            </p:cNvSpPr>
            <p:nvPr/>
          </p:nvSpPr>
          <p:spPr bwMode="auto">
            <a:xfrm>
              <a:off x="761" y="2520"/>
              <a:ext cx="2028" cy="774"/>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2000"/>
                <a:t>Scripte Programme </a:t>
              </a:r>
              <a:br>
                <a:rPr lang="de-DE" altLang="en-US" sz="2000"/>
              </a:br>
              <a:r>
                <a:rPr lang="de-DE" altLang="en-US" sz="2000"/>
                <a:t>Konfigurationen</a:t>
              </a:r>
            </a:p>
          </p:txBody>
        </p:sp>
        <p:sp>
          <p:nvSpPr>
            <p:cNvPr id="22539" name="AutoShape 75">
              <a:extLst>
                <a:ext uri="{FF2B5EF4-FFF2-40B4-BE49-F238E27FC236}">
                  <a16:creationId xmlns:a16="http://schemas.microsoft.com/office/drawing/2014/main" id="{01D3B6EF-FF10-4146-A259-79E826BA0DB1}"/>
                </a:ext>
              </a:extLst>
            </p:cNvPr>
            <p:cNvSpPr>
              <a:spLocks noChangeArrowheads="1"/>
            </p:cNvSpPr>
            <p:nvPr/>
          </p:nvSpPr>
          <p:spPr bwMode="auto">
            <a:xfrm>
              <a:off x="1453" y="3454"/>
              <a:ext cx="2028" cy="426"/>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2000"/>
                <a:t>JobComputer</a:t>
              </a:r>
            </a:p>
          </p:txBody>
        </p:sp>
        <p:sp>
          <p:nvSpPr>
            <p:cNvPr id="22540" name="Line 76">
              <a:extLst>
                <a:ext uri="{FF2B5EF4-FFF2-40B4-BE49-F238E27FC236}">
                  <a16:creationId xmlns:a16="http://schemas.microsoft.com/office/drawing/2014/main" id="{F1BA2BB0-04EA-4FCA-A632-CBD74FD2444C}"/>
                </a:ext>
              </a:extLst>
            </p:cNvPr>
            <p:cNvSpPr>
              <a:spLocks noChangeShapeType="1"/>
            </p:cNvSpPr>
            <p:nvPr/>
          </p:nvSpPr>
          <p:spPr bwMode="auto">
            <a:xfrm flipH="1">
              <a:off x="2487" y="2988"/>
              <a:ext cx="570" cy="0"/>
            </a:xfrm>
            <a:prstGeom prst="line">
              <a:avLst/>
            </a:prstGeom>
            <a:noFill/>
            <a:ln w="12700">
              <a:solidFill>
                <a:schemeClr val="accent2"/>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de-DE"/>
            </a:p>
          </p:txBody>
        </p:sp>
        <p:sp>
          <p:nvSpPr>
            <p:cNvPr id="22541" name="Line 77">
              <a:extLst>
                <a:ext uri="{FF2B5EF4-FFF2-40B4-BE49-F238E27FC236}">
                  <a16:creationId xmlns:a16="http://schemas.microsoft.com/office/drawing/2014/main" id="{8DA3FFB4-6D06-4CB8-B3A9-8CE13C0ED7A0}"/>
                </a:ext>
              </a:extLst>
            </p:cNvPr>
            <p:cNvSpPr>
              <a:spLocks noChangeShapeType="1"/>
            </p:cNvSpPr>
            <p:nvPr/>
          </p:nvSpPr>
          <p:spPr bwMode="auto">
            <a:xfrm>
              <a:off x="2607" y="3012"/>
              <a:ext cx="0" cy="534"/>
            </a:xfrm>
            <a:prstGeom prst="line">
              <a:avLst/>
            </a:prstGeom>
            <a:noFill/>
            <a:ln w="12700">
              <a:solidFill>
                <a:schemeClr val="accent2"/>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de-DE"/>
            </a:p>
          </p:txBody>
        </p:sp>
        <p:sp>
          <p:nvSpPr>
            <p:cNvPr id="22542" name="AutoShape 78">
              <a:extLst>
                <a:ext uri="{FF2B5EF4-FFF2-40B4-BE49-F238E27FC236}">
                  <a16:creationId xmlns:a16="http://schemas.microsoft.com/office/drawing/2014/main" id="{37A0D3B6-07F6-404F-9E79-D8E4647DC405}"/>
                </a:ext>
              </a:extLst>
            </p:cNvPr>
            <p:cNvSpPr>
              <a:spLocks noChangeArrowheads="1"/>
            </p:cNvSpPr>
            <p:nvPr/>
          </p:nvSpPr>
          <p:spPr bwMode="auto">
            <a:xfrm>
              <a:off x="3667" y="3334"/>
              <a:ext cx="2028" cy="528"/>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2000"/>
                <a:t>Auswertungen</a:t>
              </a:r>
            </a:p>
          </p:txBody>
        </p:sp>
        <p:sp>
          <p:nvSpPr>
            <p:cNvPr id="22543" name="Line 79">
              <a:extLst>
                <a:ext uri="{FF2B5EF4-FFF2-40B4-BE49-F238E27FC236}">
                  <a16:creationId xmlns:a16="http://schemas.microsoft.com/office/drawing/2014/main" id="{B6600ECC-A8B9-490B-8BDF-16412C76F9A7}"/>
                </a:ext>
              </a:extLst>
            </p:cNvPr>
            <p:cNvSpPr>
              <a:spLocks noChangeShapeType="1"/>
            </p:cNvSpPr>
            <p:nvPr/>
          </p:nvSpPr>
          <p:spPr bwMode="auto">
            <a:xfrm flipV="1">
              <a:off x="2301" y="3168"/>
              <a:ext cx="0" cy="378"/>
            </a:xfrm>
            <a:prstGeom prst="line">
              <a:avLst/>
            </a:prstGeom>
            <a:noFill/>
            <a:ln w="12700">
              <a:solidFill>
                <a:schemeClr val="accent2"/>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de-DE"/>
            </a:p>
          </p:txBody>
        </p:sp>
        <p:sp>
          <p:nvSpPr>
            <p:cNvPr id="22544" name="Line 80">
              <a:extLst>
                <a:ext uri="{FF2B5EF4-FFF2-40B4-BE49-F238E27FC236}">
                  <a16:creationId xmlns:a16="http://schemas.microsoft.com/office/drawing/2014/main" id="{48A32D1B-9213-428F-9E0A-FA77753C352E}"/>
                </a:ext>
              </a:extLst>
            </p:cNvPr>
            <p:cNvSpPr>
              <a:spLocks noChangeShapeType="1"/>
            </p:cNvSpPr>
            <p:nvPr/>
          </p:nvSpPr>
          <p:spPr bwMode="auto">
            <a:xfrm flipH="1">
              <a:off x="3285" y="3750"/>
              <a:ext cx="444" cy="0"/>
            </a:xfrm>
            <a:prstGeom prst="line">
              <a:avLst/>
            </a:prstGeom>
            <a:noFill/>
            <a:ln w="12700">
              <a:solidFill>
                <a:schemeClr val="accent2"/>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de-DE"/>
            </a:p>
          </p:txBody>
        </p:sp>
      </p:grpSp>
      <p:sp>
        <p:nvSpPr>
          <p:cNvPr id="22531" name="Rectangle 3">
            <a:extLst>
              <a:ext uri="{FF2B5EF4-FFF2-40B4-BE49-F238E27FC236}">
                <a16:creationId xmlns:a16="http://schemas.microsoft.com/office/drawing/2014/main" id="{E8D6B5F7-5FFC-4ED6-BEB8-E688463D9037}"/>
              </a:ext>
            </a:extLst>
          </p:cNvPr>
          <p:cNvSpPr>
            <a:spLocks noGrp="1" noChangeArrowheads="1"/>
          </p:cNvSpPr>
          <p:nvPr>
            <p:ph type="title"/>
          </p:nvPr>
        </p:nvSpPr>
        <p:spPr/>
        <p:txBody>
          <a:bodyPr/>
          <a:lstStyle/>
          <a:p>
            <a:pPr eaLnBrk="1" hangingPunct="1">
              <a:tabLst>
                <a:tab pos="447675" algn="l"/>
              </a:tabLst>
            </a:pPr>
            <a:r>
              <a:rPr lang="de-DE" altLang="en-US">
                <a:ea typeface="ＭＳ Ｐゴシック" panose="020B0600070205080204" pitchFamily="34" charset="-128"/>
              </a:rPr>
              <a:t>Daten Export Scriptgesteuert</a:t>
            </a:r>
          </a:p>
        </p:txBody>
      </p:sp>
      <p:sp>
        <p:nvSpPr>
          <p:cNvPr id="22532" name="Text Box 57">
            <a:extLst>
              <a:ext uri="{FF2B5EF4-FFF2-40B4-BE49-F238E27FC236}">
                <a16:creationId xmlns:a16="http://schemas.microsoft.com/office/drawing/2014/main" id="{10A242BF-FC5D-47DB-8227-FF101F73DC1F}"/>
              </a:ext>
            </a:extLst>
          </p:cNvPr>
          <p:cNvSpPr txBox="1">
            <a:spLocks noChangeArrowheads="1"/>
          </p:cNvSpPr>
          <p:nvPr/>
        </p:nvSpPr>
        <p:spPr bwMode="auto">
          <a:xfrm>
            <a:off x="428625" y="1104900"/>
            <a:ext cx="8858250"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sz="2000"/>
              <a:t>Als Alternative zum interaktiven Datenexport kann der Export mit Hilfe von Scripten automatisiert werden. Die </a:t>
            </a:r>
            <a:r>
              <a:rPr lang="de-DE" altLang="en-US" sz="2000" b="1"/>
              <a:t>„indirekten Methoden“</a:t>
            </a:r>
            <a:r>
              <a:rPr lang="de-DE" altLang="en-US" sz="2000"/>
              <a:t> zeigen den Weg auf wie Scripte aufgebaut sein müssen, um einen Datenexport zu automatisiert.</a:t>
            </a:r>
          </a:p>
          <a:p>
            <a:pPr algn="l" eaLnBrk="1" hangingPunct="1">
              <a:spcBef>
                <a:spcPct val="50000"/>
              </a:spcBef>
            </a:pPr>
            <a:r>
              <a:rPr lang="de-DE" altLang="en-US" sz="2000"/>
              <a:t>Um diese Programme einsetzen zu können benötigt man Scripte + Konfigurationen </a:t>
            </a:r>
            <a:r>
              <a:rPr lang="de-DE" altLang="en-US" sz="2000" b="1"/>
              <a:t>(1) </a:t>
            </a:r>
            <a:r>
              <a:rPr lang="de-DE" altLang="en-US" sz="2000"/>
              <a:t>und die Liste der zu exportierenden Objekte </a:t>
            </a:r>
            <a:r>
              <a:rPr lang="de-DE" altLang="en-US" sz="2000" b="1"/>
              <a:t>(2)</a:t>
            </a:r>
            <a:r>
              <a:rPr lang="de-DE" altLang="en-US" sz="2000"/>
              <a:t>. Eine Steuerung der Jobs auf mehrere Rechner </a:t>
            </a:r>
            <a:r>
              <a:rPr lang="de-DE" altLang="en-US" sz="2000" b="1"/>
              <a:t>(3)</a:t>
            </a:r>
            <a:r>
              <a:rPr lang="de-DE" altLang="en-US" sz="2000"/>
              <a:t> und eine Auswertung der Ergebnisse </a:t>
            </a:r>
            <a:r>
              <a:rPr lang="de-DE" altLang="en-US" sz="2000" b="1"/>
              <a:t>(4)</a:t>
            </a:r>
            <a:r>
              <a:rPr lang="de-DE" altLang="en-US" sz="2000"/>
              <a:t>. </a:t>
            </a:r>
          </a:p>
        </p:txBody>
      </p:sp>
      <p:sp>
        <p:nvSpPr>
          <p:cNvPr id="22533" name="Oval 68">
            <a:extLst>
              <a:ext uri="{FF2B5EF4-FFF2-40B4-BE49-F238E27FC236}">
                <a16:creationId xmlns:a16="http://schemas.microsoft.com/office/drawing/2014/main" id="{197B85AE-A8B0-4A65-B305-FF12CDE2BA7A}"/>
              </a:ext>
            </a:extLst>
          </p:cNvPr>
          <p:cNvSpPr>
            <a:spLocks noChangeArrowheads="1"/>
          </p:cNvSpPr>
          <p:nvPr/>
        </p:nvSpPr>
        <p:spPr bwMode="auto">
          <a:xfrm>
            <a:off x="552450" y="3733800"/>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1</a:t>
            </a:r>
          </a:p>
        </p:txBody>
      </p:sp>
      <p:sp>
        <p:nvSpPr>
          <p:cNvPr id="22534" name="Oval 69">
            <a:extLst>
              <a:ext uri="{FF2B5EF4-FFF2-40B4-BE49-F238E27FC236}">
                <a16:creationId xmlns:a16="http://schemas.microsoft.com/office/drawing/2014/main" id="{DC5F08D3-A7DF-47CF-AE4F-DD7295751A64}"/>
              </a:ext>
            </a:extLst>
          </p:cNvPr>
          <p:cNvSpPr>
            <a:spLocks noChangeArrowheads="1"/>
          </p:cNvSpPr>
          <p:nvPr/>
        </p:nvSpPr>
        <p:spPr bwMode="auto">
          <a:xfrm>
            <a:off x="4438650" y="3743325"/>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2</a:t>
            </a:r>
          </a:p>
        </p:txBody>
      </p:sp>
      <p:sp>
        <p:nvSpPr>
          <p:cNvPr id="22535" name="Oval 70">
            <a:extLst>
              <a:ext uri="{FF2B5EF4-FFF2-40B4-BE49-F238E27FC236}">
                <a16:creationId xmlns:a16="http://schemas.microsoft.com/office/drawing/2014/main" id="{4B0EBDB9-8E2D-4D89-BC14-43959122E671}"/>
              </a:ext>
            </a:extLst>
          </p:cNvPr>
          <p:cNvSpPr>
            <a:spLocks noChangeArrowheads="1"/>
          </p:cNvSpPr>
          <p:nvPr/>
        </p:nvSpPr>
        <p:spPr bwMode="auto">
          <a:xfrm>
            <a:off x="1943100" y="5667375"/>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3</a:t>
            </a:r>
          </a:p>
        </p:txBody>
      </p:sp>
      <p:sp>
        <p:nvSpPr>
          <p:cNvPr id="22536" name="Oval 71">
            <a:extLst>
              <a:ext uri="{FF2B5EF4-FFF2-40B4-BE49-F238E27FC236}">
                <a16:creationId xmlns:a16="http://schemas.microsoft.com/office/drawing/2014/main" id="{C0B05831-988E-4186-A127-560765070C31}"/>
              </a:ext>
            </a:extLst>
          </p:cNvPr>
          <p:cNvSpPr>
            <a:spLocks noChangeArrowheads="1"/>
          </p:cNvSpPr>
          <p:nvPr/>
        </p:nvSpPr>
        <p:spPr bwMode="auto">
          <a:xfrm>
            <a:off x="6134100" y="5534025"/>
            <a:ext cx="254000" cy="254000"/>
          </a:xfrm>
          <a:prstGeom prst="ellipse">
            <a:avLst/>
          </a:prstGeom>
          <a:solidFill>
            <a:srgbClr val="FFFF00"/>
          </a:solidFill>
          <a:ln w="12700">
            <a:solidFill>
              <a:schemeClr val="accent2"/>
            </a:solidFill>
            <a:prstDash val="dash"/>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solidFill>
                  <a:schemeClr val="tx1"/>
                </a:solidFill>
                <a:latin typeface="Arial" panose="020B0604020202020204" pitchFamily="34" charset="0"/>
              </a:rPr>
              <a:t>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C8A95D8E-6D02-4BAD-9C78-46DEAEDF7BE5}"/>
              </a:ext>
            </a:extLst>
          </p:cNvPr>
          <p:cNvSpPr>
            <a:spLocks noGrp="1" noChangeArrowheads="1"/>
          </p:cNvSpPr>
          <p:nvPr>
            <p:ph type="title"/>
          </p:nvPr>
        </p:nvSpPr>
        <p:spPr/>
        <p:txBody>
          <a:bodyPr/>
          <a:lstStyle/>
          <a:p>
            <a:pPr eaLnBrk="1" hangingPunct="1"/>
            <a:r>
              <a:rPr lang="de-DE" altLang="en-US">
                <a:ea typeface="ＭＳ Ｐゴシック" panose="020B0600070205080204" pitchFamily="34" charset="-128"/>
              </a:rPr>
              <a:t>Daten Export Scriptgesteuert</a:t>
            </a:r>
          </a:p>
        </p:txBody>
      </p:sp>
      <p:sp>
        <p:nvSpPr>
          <p:cNvPr id="24579" name="Text Box 57">
            <a:extLst>
              <a:ext uri="{FF2B5EF4-FFF2-40B4-BE49-F238E27FC236}">
                <a16:creationId xmlns:a16="http://schemas.microsoft.com/office/drawing/2014/main" id="{E915B4E7-D832-4C1E-9836-E8FD27F501B4}"/>
              </a:ext>
            </a:extLst>
          </p:cNvPr>
          <p:cNvSpPr txBox="1">
            <a:spLocks noChangeArrowheads="1"/>
          </p:cNvSpPr>
          <p:nvPr/>
        </p:nvSpPr>
        <p:spPr bwMode="auto">
          <a:xfrm>
            <a:off x="-1054100" y="1668463"/>
            <a:ext cx="1841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wrap="none">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4580" name="AutoShape 58">
            <a:extLst>
              <a:ext uri="{FF2B5EF4-FFF2-40B4-BE49-F238E27FC236}">
                <a16:creationId xmlns:a16="http://schemas.microsoft.com/office/drawing/2014/main" id="{386055E3-E6D0-433C-A47E-9F435FDB5460}"/>
              </a:ext>
            </a:extLst>
          </p:cNvPr>
          <p:cNvSpPr>
            <a:spLocks noChangeArrowheads="1"/>
          </p:cNvSpPr>
          <p:nvPr/>
        </p:nvSpPr>
        <p:spPr bwMode="auto">
          <a:xfrm>
            <a:off x="476250" y="1390650"/>
            <a:ext cx="8448675" cy="4286250"/>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3200"/>
              <a:t>Allgemeines Script Schema:</a:t>
            </a:r>
          </a:p>
          <a:p>
            <a:pPr algn="l" eaLnBrk="1" hangingPunct="1"/>
            <a:endParaRPr lang="de-DE" altLang="en-US" sz="3200"/>
          </a:p>
          <a:p>
            <a:pPr algn="l" eaLnBrk="1" hangingPunct="1"/>
            <a:r>
              <a:rPr lang="de-DE" altLang="en-US" sz="3200"/>
              <a:t>TcePrompt durchlaufen</a:t>
            </a:r>
          </a:p>
          <a:p>
            <a:pPr algn="l" eaLnBrk="1" hangingPunct="1"/>
            <a:r>
              <a:rPr lang="de-DE" altLang="en-US" sz="3200"/>
              <a:t>Inputlisten aufbereiten  </a:t>
            </a:r>
          </a:p>
          <a:p>
            <a:pPr algn="l" eaLnBrk="1" hangingPunct="1"/>
            <a:r>
              <a:rPr lang="de-DE" altLang="en-US" sz="3200"/>
              <a:t>Setzen der Umgebung </a:t>
            </a:r>
          </a:p>
          <a:p>
            <a:pPr algn="l" eaLnBrk="1" hangingPunct="1"/>
            <a:r>
              <a:rPr lang="de-DE" altLang="en-US" sz="3200"/>
              <a:t>Setzen der Parameter</a:t>
            </a:r>
          </a:p>
          <a:p>
            <a:pPr algn="l" eaLnBrk="1" hangingPunct="1"/>
            <a:r>
              <a:rPr lang="de-DE" altLang="en-US" sz="3200"/>
              <a:t>Export durchführen</a:t>
            </a:r>
          </a:p>
          <a:p>
            <a:pPr algn="l" eaLnBrk="1" hangingPunct="1"/>
            <a:r>
              <a:rPr lang="de-DE" altLang="en-US" sz="3200"/>
              <a:t>Ergebnis auswerten (Logfiles und Exportdaten)</a:t>
            </a:r>
          </a:p>
        </p:txBody>
      </p:sp>
      <p:sp>
        <p:nvSpPr>
          <p:cNvPr id="24581" name="Text Box 59">
            <a:extLst>
              <a:ext uri="{FF2B5EF4-FFF2-40B4-BE49-F238E27FC236}">
                <a16:creationId xmlns:a16="http://schemas.microsoft.com/office/drawing/2014/main" id="{5EACC9D5-DA1C-4972-B7C6-9CD748B22D7A}"/>
              </a:ext>
            </a:extLst>
          </p:cNvPr>
          <p:cNvSpPr txBox="1">
            <a:spLocks noChangeArrowheads="1"/>
          </p:cNvSpPr>
          <p:nvPr/>
        </p:nvSpPr>
        <p:spPr bwMode="auto">
          <a:xfrm>
            <a:off x="428625" y="5867400"/>
            <a:ext cx="91154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sz="1400"/>
              <a:t>Hinweis: </a:t>
            </a:r>
            <a:br>
              <a:rPr lang="de-DE" altLang="en-US" sz="1400"/>
            </a:br>
            <a:r>
              <a:rPr lang="de-DE" altLang="en-US" sz="1400"/>
              <a:t>Es folgen Schematische Beispiele wie Step, JT, DWG/DXF Daten via Script exportiert werden können.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43726259-44DB-449D-A756-88BEB94473F7}"/>
              </a:ext>
            </a:extLst>
          </p:cNvPr>
          <p:cNvSpPr>
            <a:spLocks noGrp="1" noChangeArrowheads="1"/>
          </p:cNvSpPr>
          <p:nvPr>
            <p:ph type="title"/>
          </p:nvPr>
        </p:nvSpPr>
        <p:spPr/>
        <p:txBody>
          <a:bodyPr/>
          <a:lstStyle/>
          <a:p>
            <a:pPr eaLnBrk="1" hangingPunct="1"/>
            <a:r>
              <a:rPr lang="de-DE" altLang="en-US">
                <a:ea typeface="ＭＳ Ｐゴシック" panose="020B0600070205080204" pitchFamily="34" charset="-128"/>
              </a:rPr>
              <a:t>Daten Export Scriptgesteuert – „Step“</a:t>
            </a:r>
          </a:p>
        </p:txBody>
      </p:sp>
      <p:sp>
        <p:nvSpPr>
          <p:cNvPr id="25603" name="AutoShape 3">
            <a:extLst>
              <a:ext uri="{FF2B5EF4-FFF2-40B4-BE49-F238E27FC236}">
                <a16:creationId xmlns:a16="http://schemas.microsoft.com/office/drawing/2014/main" id="{98BDD814-0FB1-42A1-B8F7-A0219C864853}"/>
              </a:ext>
            </a:extLst>
          </p:cNvPr>
          <p:cNvSpPr>
            <a:spLocks noChangeArrowheads="1"/>
          </p:cNvSpPr>
          <p:nvPr/>
        </p:nvSpPr>
        <p:spPr bwMode="auto">
          <a:xfrm>
            <a:off x="581025" y="1581150"/>
            <a:ext cx="3219450" cy="1228725"/>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3200"/>
              <a:t>Anwenderstandards</a:t>
            </a:r>
          </a:p>
        </p:txBody>
      </p:sp>
      <p:sp>
        <p:nvSpPr>
          <p:cNvPr id="25604" name="AutoShape 4">
            <a:extLst>
              <a:ext uri="{FF2B5EF4-FFF2-40B4-BE49-F238E27FC236}">
                <a16:creationId xmlns:a16="http://schemas.microsoft.com/office/drawing/2014/main" id="{CD5895EE-D4E3-4867-99CB-8385E72D0198}"/>
              </a:ext>
            </a:extLst>
          </p:cNvPr>
          <p:cNvSpPr>
            <a:spLocks noChangeArrowheads="1"/>
          </p:cNvSpPr>
          <p:nvPr/>
        </p:nvSpPr>
        <p:spPr bwMode="auto">
          <a:xfrm>
            <a:off x="619125" y="4800600"/>
            <a:ext cx="3219450" cy="1228725"/>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3200"/>
              <a:t>ugstep214.def</a:t>
            </a:r>
          </a:p>
        </p:txBody>
      </p:sp>
      <p:sp>
        <p:nvSpPr>
          <p:cNvPr id="25605" name="AutoShape 5">
            <a:extLst>
              <a:ext uri="{FF2B5EF4-FFF2-40B4-BE49-F238E27FC236}">
                <a16:creationId xmlns:a16="http://schemas.microsoft.com/office/drawing/2014/main" id="{475E3596-9A59-47F0-82EA-667F8D4FBB83}"/>
              </a:ext>
            </a:extLst>
          </p:cNvPr>
          <p:cNvSpPr>
            <a:spLocks noChangeArrowheads="1"/>
          </p:cNvSpPr>
          <p:nvPr/>
        </p:nvSpPr>
        <p:spPr bwMode="auto">
          <a:xfrm>
            <a:off x="6289675" y="1266825"/>
            <a:ext cx="3219450" cy="1228725"/>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3200"/>
              <a:t>Step214Ug.cmd </a:t>
            </a:r>
            <a:br>
              <a:rPr lang="de-DE" altLang="en-US" sz="3200"/>
            </a:br>
            <a:r>
              <a:rPr lang="de-DE" altLang="en-US" sz="3200"/>
              <a:t>Optionsparameter</a:t>
            </a:r>
          </a:p>
        </p:txBody>
      </p:sp>
      <p:sp>
        <p:nvSpPr>
          <p:cNvPr id="25606" name="Rectangle 7">
            <a:extLst>
              <a:ext uri="{FF2B5EF4-FFF2-40B4-BE49-F238E27FC236}">
                <a16:creationId xmlns:a16="http://schemas.microsoft.com/office/drawing/2014/main" id="{D4868AB9-7353-48A4-9A6B-AB7F65A8FFF0}"/>
              </a:ext>
            </a:extLst>
          </p:cNvPr>
          <p:cNvSpPr>
            <a:spLocks noChangeArrowheads="1"/>
          </p:cNvSpPr>
          <p:nvPr/>
        </p:nvSpPr>
        <p:spPr bwMode="auto">
          <a:xfrm>
            <a:off x="6172200" y="1001713"/>
            <a:ext cx="35258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t>%UGII_BASE_DIR%\STEP214UG\step214ug.cmd </a:t>
            </a:r>
            <a:r>
              <a:rPr lang="de-DE" altLang="en-US">
                <a:sym typeface="Wingdings" panose="05000000000000000000" pitchFamily="2" charset="2"/>
              </a:rPr>
              <a:t> step214ug.exe</a:t>
            </a:r>
          </a:p>
        </p:txBody>
      </p:sp>
      <p:sp>
        <p:nvSpPr>
          <p:cNvPr id="25607" name="Rectangle 8">
            <a:extLst>
              <a:ext uri="{FF2B5EF4-FFF2-40B4-BE49-F238E27FC236}">
                <a16:creationId xmlns:a16="http://schemas.microsoft.com/office/drawing/2014/main" id="{2A333255-FBDD-40CA-AF8B-405274A97FBF}"/>
              </a:ext>
            </a:extLst>
          </p:cNvPr>
          <p:cNvSpPr>
            <a:spLocks noChangeArrowheads="1"/>
          </p:cNvSpPr>
          <p:nvPr/>
        </p:nvSpPr>
        <p:spPr bwMode="auto">
          <a:xfrm>
            <a:off x="533400" y="4554538"/>
            <a:ext cx="24479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wrap="none">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a:t>d=%UGII_SITE_DIR%\Step214Ug\ugstep214.def</a:t>
            </a:r>
          </a:p>
        </p:txBody>
      </p:sp>
      <p:sp>
        <p:nvSpPr>
          <p:cNvPr id="25608" name="AutoShape 9">
            <a:extLst>
              <a:ext uri="{FF2B5EF4-FFF2-40B4-BE49-F238E27FC236}">
                <a16:creationId xmlns:a16="http://schemas.microsoft.com/office/drawing/2014/main" id="{A9270036-7BB7-478D-AAFE-1354021EF221}"/>
              </a:ext>
            </a:extLst>
          </p:cNvPr>
          <p:cNvSpPr>
            <a:spLocks noChangeArrowheads="1"/>
          </p:cNvSpPr>
          <p:nvPr/>
        </p:nvSpPr>
        <p:spPr bwMode="auto">
          <a:xfrm rot="2610255">
            <a:off x="4148138" y="2568575"/>
            <a:ext cx="833437" cy="581025"/>
          </a:xfrm>
          <a:prstGeom prst="rightArrow">
            <a:avLst>
              <a:gd name="adj1" fmla="val 50000"/>
              <a:gd name="adj2" fmla="val 35861"/>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5609" name="AutoShape 10">
            <a:extLst>
              <a:ext uri="{FF2B5EF4-FFF2-40B4-BE49-F238E27FC236}">
                <a16:creationId xmlns:a16="http://schemas.microsoft.com/office/drawing/2014/main" id="{62D62A8A-1472-4F61-BD01-D16EACAE5660}"/>
              </a:ext>
            </a:extLst>
          </p:cNvPr>
          <p:cNvSpPr>
            <a:spLocks noChangeArrowheads="1"/>
          </p:cNvSpPr>
          <p:nvPr/>
        </p:nvSpPr>
        <p:spPr bwMode="auto">
          <a:xfrm rot="-1505991">
            <a:off x="4073525" y="4864100"/>
            <a:ext cx="733425" cy="581025"/>
          </a:xfrm>
          <a:prstGeom prst="rightArrow">
            <a:avLst>
              <a:gd name="adj1" fmla="val 50000"/>
              <a:gd name="adj2" fmla="val 31557"/>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5610" name="AutoShape 11">
            <a:extLst>
              <a:ext uri="{FF2B5EF4-FFF2-40B4-BE49-F238E27FC236}">
                <a16:creationId xmlns:a16="http://schemas.microsoft.com/office/drawing/2014/main" id="{7AD8F3BB-A971-45D9-92A8-C63EA6A3D789}"/>
              </a:ext>
            </a:extLst>
          </p:cNvPr>
          <p:cNvSpPr>
            <a:spLocks noChangeArrowheads="1"/>
          </p:cNvSpPr>
          <p:nvPr/>
        </p:nvSpPr>
        <p:spPr bwMode="auto">
          <a:xfrm rot="7877261">
            <a:off x="6826250" y="2606675"/>
            <a:ext cx="733425" cy="581025"/>
          </a:xfrm>
          <a:prstGeom prst="rightArrow">
            <a:avLst>
              <a:gd name="adj1" fmla="val 50000"/>
              <a:gd name="adj2" fmla="val 31557"/>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5611" name="Rectangle 12">
            <a:extLst>
              <a:ext uri="{FF2B5EF4-FFF2-40B4-BE49-F238E27FC236}">
                <a16:creationId xmlns:a16="http://schemas.microsoft.com/office/drawing/2014/main" id="{3B9D5C29-9F8E-4572-A24D-A6FC0F9E6D92}"/>
              </a:ext>
            </a:extLst>
          </p:cNvPr>
          <p:cNvSpPr>
            <a:spLocks noChangeArrowheads="1"/>
          </p:cNvSpPr>
          <p:nvPr/>
        </p:nvSpPr>
        <p:spPr bwMode="auto">
          <a:xfrm>
            <a:off x="574675" y="3011488"/>
            <a:ext cx="31956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wrap="none">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t>set UGII_LOAD_OPTIONS=%UGII_SITE_DIR%\load_options.def</a:t>
            </a:r>
          </a:p>
        </p:txBody>
      </p:sp>
      <p:sp>
        <p:nvSpPr>
          <p:cNvPr id="25612" name="AutoShape 13">
            <a:extLst>
              <a:ext uri="{FF2B5EF4-FFF2-40B4-BE49-F238E27FC236}">
                <a16:creationId xmlns:a16="http://schemas.microsoft.com/office/drawing/2014/main" id="{2D08DAB5-2505-488A-8BAB-96C81E019E0C}"/>
              </a:ext>
            </a:extLst>
          </p:cNvPr>
          <p:cNvSpPr>
            <a:spLocks noChangeArrowheads="1"/>
          </p:cNvSpPr>
          <p:nvPr/>
        </p:nvSpPr>
        <p:spPr bwMode="auto">
          <a:xfrm>
            <a:off x="606425" y="3225800"/>
            <a:ext cx="3219450" cy="1228725"/>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3200"/>
              <a:t>load_options.def</a:t>
            </a:r>
          </a:p>
        </p:txBody>
      </p:sp>
      <p:sp>
        <p:nvSpPr>
          <p:cNvPr id="25613" name="AutoShape 14">
            <a:extLst>
              <a:ext uri="{FF2B5EF4-FFF2-40B4-BE49-F238E27FC236}">
                <a16:creationId xmlns:a16="http://schemas.microsoft.com/office/drawing/2014/main" id="{E3033EFE-8345-4AE5-B621-F51B55C25CEF}"/>
              </a:ext>
            </a:extLst>
          </p:cNvPr>
          <p:cNvSpPr>
            <a:spLocks noChangeArrowheads="1"/>
          </p:cNvSpPr>
          <p:nvPr/>
        </p:nvSpPr>
        <p:spPr bwMode="auto">
          <a:xfrm>
            <a:off x="4005263" y="3616325"/>
            <a:ext cx="833437" cy="581025"/>
          </a:xfrm>
          <a:prstGeom prst="rightArrow">
            <a:avLst>
              <a:gd name="adj1" fmla="val 50000"/>
              <a:gd name="adj2" fmla="val 35861"/>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5614" name="Rectangle 15">
            <a:extLst>
              <a:ext uri="{FF2B5EF4-FFF2-40B4-BE49-F238E27FC236}">
                <a16:creationId xmlns:a16="http://schemas.microsoft.com/office/drawing/2014/main" id="{02BA8139-B4FA-4BBA-959C-3D07E0FF7E17}"/>
              </a:ext>
            </a:extLst>
          </p:cNvPr>
          <p:cNvSpPr>
            <a:spLocks noChangeArrowheads="1"/>
          </p:cNvSpPr>
          <p:nvPr/>
        </p:nvSpPr>
        <p:spPr bwMode="auto">
          <a:xfrm>
            <a:off x="581025" y="1316038"/>
            <a:ext cx="38592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wrap="none">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a:t>set UGII_LOCAL_USER_DEFAULTS=%UGII_SITE_DIR%\startup\Nx5_site.dpv</a:t>
            </a:r>
          </a:p>
        </p:txBody>
      </p:sp>
      <p:sp>
        <p:nvSpPr>
          <p:cNvPr id="25615" name="Text Box 19">
            <a:extLst>
              <a:ext uri="{FF2B5EF4-FFF2-40B4-BE49-F238E27FC236}">
                <a16:creationId xmlns:a16="http://schemas.microsoft.com/office/drawing/2014/main" id="{77FCBE6F-44E1-4A40-B485-21C7B26F94BD}"/>
              </a:ext>
            </a:extLst>
          </p:cNvPr>
          <p:cNvSpPr txBox="1">
            <a:spLocks noChangeArrowheads="1"/>
          </p:cNvSpPr>
          <p:nvPr/>
        </p:nvSpPr>
        <p:spPr bwMode="auto">
          <a:xfrm>
            <a:off x="257175" y="933450"/>
            <a:ext cx="2895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sz="1400" b="1"/>
              <a:t>Schema Step Export</a:t>
            </a:r>
          </a:p>
        </p:txBody>
      </p:sp>
      <p:pic>
        <p:nvPicPr>
          <p:cNvPr id="25616" name="Picture 21">
            <a:extLst>
              <a:ext uri="{FF2B5EF4-FFF2-40B4-BE49-F238E27FC236}">
                <a16:creationId xmlns:a16="http://schemas.microsoft.com/office/drawing/2014/main" id="{2ACD2701-6A35-49B3-A16E-017D6E5B9D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1575" y="3389313"/>
            <a:ext cx="4459288" cy="154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FC1C59C5-420D-48A0-A807-E352FC1EB53E}"/>
              </a:ext>
            </a:extLst>
          </p:cNvPr>
          <p:cNvSpPr>
            <a:spLocks noGrp="1" noChangeArrowheads="1"/>
          </p:cNvSpPr>
          <p:nvPr>
            <p:ph type="title"/>
          </p:nvPr>
        </p:nvSpPr>
        <p:spPr/>
        <p:txBody>
          <a:bodyPr/>
          <a:lstStyle/>
          <a:p>
            <a:pPr eaLnBrk="1" hangingPunct="1"/>
            <a:r>
              <a:rPr lang="de-DE" altLang="en-US">
                <a:ea typeface="ＭＳ Ｐゴシック" panose="020B0600070205080204" pitchFamily="34" charset="-128"/>
              </a:rPr>
              <a:t>Daten Export Scriptgesteuert – „JT“</a:t>
            </a:r>
          </a:p>
        </p:txBody>
      </p:sp>
      <p:sp>
        <p:nvSpPr>
          <p:cNvPr id="26627" name="AutoShape 4">
            <a:extLst>
              <a:ext uri="{FF2B5EF4-FFF2-40B4-BE49-F238E27FC236}">
                <a16:creationId xmlns:a16="http://schemas.microsoft.com/office/drawing/2014/main" id="{55BCF5C0-2846-4BBB-AEAD-1839ADBF6A9C}"/>
              </a:ext>
            </a:extLst>
          </p:cNvPr>
          <p:cNvSpPr>
            <a:spLocks noChangeArrowheads="1"/>
          </p:cNvSpPr>
          <p:nvPr/>
        </p:nvSpPr>
        <p:spPr bwMode="auto">
          <a:xfrm>
            <a:off x="581025" y="1581150"/>
            <a:ext cx="3219450" cy="1228725"/>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3200"/>
              <a:t>Anwenderstandards</a:t>
            </a:r>
          </a:p>
        </p:txBody>
      </p:sp>
      <p:sp>
        <p:nvSpPr>
          <p:cNvPr id="26628" name="AutoShape 6">
            <a:extLst>
              <a:ext uri="{FF2B5EF4-FFF2-40B4-BE49-F238E27FC236}">
                <a16:creationId xmlns:a16="http://schemas.microsoft.com/office/drawing/2014/main" id="{D33AE306-3C38-41F4-A074-385BAF1A2564}"/>
              </a:ext>
            </a:extLst>
          </p:cNvPr>
          <p:cNvSpPr>
            <a:spLocks noChangeArrowheads="1"/>
          </p:cNvSpPr>
          <p:nvPr/>
        </p:nvSpPr>
        <p:spPr bwMode="auto">
          <a:xfrm>
            <a:off x="619125" y="4800600"/>
            <a:ext cx="3219450" cy="1228725"/>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3200"/>
              <a:t>tessUG.config</a:t>
            </a:r>
          </a:p>
        </p:txBody>
      </p:sp>
      <p:sp>
        <p:nvSpPr>
          <p:cNvPr id="26629" name="AutoShape 7">
            <a:extLst>
              <a:ext uri="{FF2B5EF4-FFF2-40B4-BE49-F238E27FC236}">
                <a16:creationId xmlns:a16="http://schemas.microsoft.com/office/drawing/2014/main" id="{F901F972-775B-4CFF-8839-C4FC6D8D22FC}"/>
              </a:ext>
            </a:extLst>
          </p:cNvPr>
          <p:cNvSpPr>
            <a:spLocks noChangeArrowheads="1"/>
          </p:cNvSpPr>
          <p:nvPr/>
        </p:nvSpPr>
        <p:spPr bwMode="auto">
          <a:xfrm>
            <a:off x="6289675" y="1266825"/>
            <a:ext cx="3219450" cy="1228725"/>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3200"/>
              <a:t>Ugtopv.exe </a:t>
            </a:r>
            <a:br>
              <a:rPr lang="de-DE" altLang="en-US" sz="3200"/>
            </a:br>
            <a:r>
              <a:rPr lang="de-DE" altLang="en-US" sz="3200"/>
              <a:t>Optionsparameter</a:t>
            </a:r>
          </a:p>
        </p:txBody>
      </p:sp>
      <p:sp>
        <p:nvSpPr>
          <p:cNvPr id="26630" name="Rectangle 9">
            <a:extLst>
              <a:ext uri="{FF2B5EF4-FFF2-40B4-BE49-F238E27FC236}">
                <a16:creationId xmlns:a16="http://schemas.microsoft.com/office/drawing/2014/main" id="{F2BF5145-AD0B-4BC4-841A-A71FA43ED74C}"/>
              </a:ext>
            </a:extLst>
          </p:cNvPr>
          <p:cNvSpPr>
            <a:spLocks noChangeArrowheads="1"/>
          </p:cNvSpPr>
          <p:nvPr/>
        </p:nvSpPr>
        <p:spPr bwMode="auto">
          <a:xfrm>
            <a:off x="6289675" y="1001713"/>
            <a:ext cx="22796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wrap="none">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t>"%UGII_BASE_DIR%\PVTRANS\ugtopv.exe"</a:t>
            </a:r>
          </a:p>
        </p:txBody>
      </p:sp>
      <p:sp>
        <p:nvSpPr>
          <p:cNvPr id="26631" name="Rectangle 10">
            <a:extLst>
              <a:ext uri="{FF2B5EF4-FFF2-40B4-BE49-F238E27FC236}">
                <a16:creationId xmlns:a16="http://schemas.microsoft.com/office/drawing/2014/main" id="{C59D6331-0F97-47E9-BC77-E83D667AD34C}"/>
              </a:ext>
            </a:extLst>
          </p:cNvPr>
          <p:cNvSpPr>
            <a:spLocks noChangeArrowheads="1"/>
          </p:cNvSpPr>
          <p:nvPr/>
        </p:nvSpPr>
        <p:spPr bwMode="auto">
          <a:xfrm>
            <a:off x="533400" y="4554538"/>
            <a:ext cx="34877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wrap="none">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a:t>set UGII_PV_TESS_CONFIG_FILE=%UGII_SITE_DIR%\tessUG.config</a:t>
            </a:r>
          </a:p>
        </p:txBody>
      </p:sp>
      <p:sp>
        <p:nvSpPr>
          <p:cNvPr id="26632" name="AutoShape 12">
            <a:extLst>
              <a:ext uri="{FF2B5EF4-FFF2-40B4-BE49-F238E27FC236}">
                <a16:creationId xmlns:a16="http://schemas.microsoft.com/office/drawing/2014/main" id="{B144DA14-7D2A-40FC-AE18-D570ED2AA863}"/>
              </a:ext>
            </a:extLst>
          </p:cNvPr>
          <p:cNvSpPr>
            <a:spLocks noChangeArrowheads="1"/>
          </p:cNvSpPr>
          <p:nvPr/>
        </p:nvSpPr>
        <p:spPr bwMode="auto">
          <a:xfrm rot="2610255">
            <a:off x="4148138" y="2568575"/>
            <a:ext cx="833437" cy="581025"/>
          </a:xfrm>
          <a:prstGeom prst="rightArrow">
            <a:avLst>
              <a:gd name="adj1" fmla="val 50000"/>
              <a:gd name="adj2" fmla="val 35861"/>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6633" name="AutoShape 13">
            <a:extLst>
              <a:ext uri="{FF2B5EF4-FFF2-40B4-BE49-F238E27FC236}">
                <a16:creationId xmlns:a16="http://schemas.microsoft.com/office/drawing/2014/main" id="{B0798DED-59BF-4118-9BB4-EE4FC7D7EE8B}"/>
              </a:ext>
            </a:extLst>
          </p:cNvPr>
          <p:cNvSpPr>
            <a:spLocks noChangeArrowheads="1"/>
          </p:cNvSpPr>
          <p:nvPr/>
        </p:nvSpPr>
        <p:spPr bwMode="auto">
          <a:xfrm rot="-1505991">
            <a:off x="4073525" y="4864100"/>
            <a:ext cx="733425" cy="581025"/>
          </a:xfrm>
          <a:prstGeom prst="rightArrow">
            <a:avLst>
              <a:gd name="adj1" fmla="val 50000"/>
              <a:gd name="adj2" fmla="val 31557"/>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6634" name="AutoShape 14">
            <a:extLst>
              <a:ext uri="{FF2B5EF4-FFF2-40B4-BE49-F238E27FC236}">
                <a16:creationId xmlns:a16="http://schemas.microsoft.com/office/drawing/2014/main" id="{26EDC6B9-3578-41B7-9A66-179EC09BB9D3}"/>
              </a:ext>
            </a:extLst>
          </p:cNvPr>
          <p:cNvSpPr>
            <a:spLocks noChangeArrowheads="1"/>
          </p:cNvSpPr>
          <p:nvPr/>
        </p:nvSpPr>
        <p:spPr bwMode="auto">
          <a:xfrm rot="7877261">
            <a:off x="6826250" y="2606675"/>
            <a:ext cx="733425" cy="581025"/>
          </a:xfrm>
          <a:prstGeom prst="rightArrow">
            <a:avLst>
              <a:gd name="adj1" fmla="val 50000"/>
              <a:gd name="adj2" fmla="val 31557"/>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6635" name="Rectangle 15">
            <a:extLst>
              <a:ext uri="{FF2B5EF4-FFF2-40B4-BE49-F238E27FC236}">
                <a16:creationId xmlns:a16="http://schemas.microsoft.com/office/drawing/2014/main" id="{D5299E70-D5E1-4853-B43F-15A12B8A086F}"/>
              </a:ext>
            </a:extLst>
          </p:cNvPr>
          <p:cNvSpPr>
            <a:spLocks noChangeArrowheads="1"/>
          </p:cNvSpPr>
          <p:nvPr/>
        </p:nvSpPr>
        <p:spPr bwMode="auto">
          <a:xfrm>
            <a:off x="574675" y="3011488"/>
            <a:ext cx="31956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wrap="none">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r>
              <a:rPr lang="de-DE" altLang="en-US"/>
              <a:t>set UGII_LOAD_OPTIONS=%UGII_SITE_DIR%\load_options.def</a:t>
            </a:r>
          </a:p>
        </p:txBody>
      </p:sp>
      <p:sp>
        <p:nvSpPr>
          <p:cNvPr id="26636" name="AutoShape 16">
            <a:extLst>
              <a:ext uri="{FF2B5EF4-FFF2-40B4-BE49-F238E27FC236}">
                <a16:creationId xmlns:a16="http://schemas.microsoft.com/office/drawing/2014/main" id="{AA574B52-0B9A-4297-BFD3-CE581C0A8DFD}"/>
              </a:ext>
            </a:extLst>
          </p:cNvPr>
          <p:cNvSpPr>
            <a:spLocks noChangeArrowheads="1"/>
          </p:cNvSpPr>
          <p:nvPr/>
        </p:nvSpPr>
        <p:spPr bwMode="auto">
          <a:xfrm>
            <a:off x="606425" y="3225800"/>
            <a:ext cx="3219450" cy="1228725"/>
          </a:xfrm>
          <a:prstGeom prst="foldedCorner">
            <a:avLst>
              <a:gd name="adj" fmla="val 12500"/>
            </a:avLst>
          </a:prstGeom>
          <a:gradFill rotWithShape="1">
            <a:gsLst>
              <a:gs pos="0">
                <a:srgbClr val="FFFFCC"/>
              </a:gs>
              <a:gs pos="100000">
                <a:schemeClr val="bg1">
                  <a:alpha val="48000"/>
                </a:schemeClr>
              </a:gs>
            </a:gsLst>
            <a:lin ang="2700000" scaled="1"/>
          </a:gradFill>
          <a:ln w="12700">
            <a:solidFill>
              <a:srgbClr val="0000CC"/>
            </a:solidFill>
            <a:round/>
            <a:headEnd/>
            <a:tailEnd/>
          </a:ln>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sz="3200"/>
              <a:t>load_options.def</a:t>
            </a:r>
          </a:p>
        </p:txBody>
      </p:sp>
      <p:sp>
        <p:nvSpPr>
          <p:cNvPr id="26637" name="AutoShape 17">
            <a:extLst>
              <a:ext uri="{FF2B5EF4-FFF2-40B4-BE49-F238E27FC236}">
                <a16:creationId xmlns:a16="http://schemas.microsoft.com/office/drawing/2014/main" id="{FDE6634A-8DFE-4DF5-9851-359E4E8A9D55}"/>
              </a:ext>
            </a:extLst>
          </p:cNvPr>
          <p:cNvSpPr>
            <a:spLocks noChangeArrowheads="1"/>
          </p:cNvSpPr>
          <p:nvPr/>
        </p:nvSpPr>
        <p:spPr bwMode="auto">
          <a:xfrm>
            <a:off x="4005263" y="3616325"/>
            <a:ext cx="833437" cy="581025"/>
          </a:xfrm>
          <a:prstGeom prst="rightArrow">
            <a:avLst>
              <a:gd name="adj1" fmla="val 50000"/>
              <a:gd name="adj2" fmla="val 35861"/>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eaLnBrk="1" hangingPunct="1"/>
            <a:endParaRPr lang="de-DE" altLang="en-US"/>
          </a:p>
        </p:txBody>
      </p:sp>
      <p:sp>
        <p:nvSpPr>
          <p:cNvPr id="26638" name="Rectangle 19">
            <a:extLst>
              <a:ext uri="{FF2B5EF4-FFF2-40B4-BE49-F238E27FC236}">
                <a16:creationId xmlns:a16="http://schemas.microsoft.com/office/drawing/2014/main" id="{44E52561-81A1-4847-9A08-AA01F79B7187}"/>
              </a:ext>
            </a:extLst>
          </p:cNvPr>
          <p:cNvSpPr>
            <a:spLocks noChangeArrowheads="1"/>
          </p:cNvSpPr>
          <p:nvPr/>
        </p:nvSpPr>
        <p:spPr bwMode="auto">
          <a:xfrm>
            <a:off x="581025" y="1316038"/>
            <a:ext cx="38592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wrap="none">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r>
              <a:rPr lang="de-DE" altLang="en-US"/>
              <a:t>set UGII_LOCAL_USER_DEFAULTS=%UGII_SITE_DIR%\startup\Nx5_site.dpv</a:t>
            </a:r>
          </a:p>
        </p:txBody>
      </p:sp>
      <p:pic>
        <p:nvPicPr>
          <p:cNvPr id="26639" name="Picture 20">
            <a:extLst>
              <a:ext uri="{FF2B5EF4-FFF2-40B4-BE49-F238E27FC236}">
                <a16:creationId xmlns:a16="http://schemas.microsoft.com/office/drawing/2014/main" id="{DCE1ED1D-7C5F-4CD5-95A4-AC605A65C1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3113" y="3671888"/>
            <a:ext cx="2216150" cy="26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
        <p:nvSpPr>
          <p:cNvPr id="26640" name="Text Box 21">
            <a:extLst>
              <a:ext uri="{FF2B5EF4-FFF2-40B4-BE49-F238E27FC236}">
                <a16:creationId xmlns:a16="http://schemas.microsoft.com/office/drawing/2014/main" id="{B2FDA320-0E0C-4189-AEE9-4EE8A5880E80}"/>
              </a:ext>
            </a:extLst>
          </p:cNvPr>
          <p:cNvSpPr txBox="1">
            <a:spLocks noChangeArrowheads="1"/>
          </p:cNvSpPr>
          <p:nvPr/>
        </p:nvSpPr>
        <p:spPr bwMode="auto">
          <a:xfrm>
            <a:off x="5219700" y="5257800"/>
            <a:ext cx="15525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sz="1200"/>
              <a:t>Wird ein Einzelteil ausgegeben?</a:t>
            </a:r>
          </a:p>
        </p:txBody>
      </p:sp>
      <p:sp>
        <p:nvSpPr>
          <p:cNvPr id="26641" name="Text Box 22">
            <a:extLst>
              <a:ext uri="{FF2B5EF4-FFF2-40B4-BE49-F238E27FC236}">
                <a16:creationId xmlns:a16="http://schemas.microsoft.com/office/drawing/2014/main" id="{960AE424-E22A-4B89-B3B9-0045B487AFD1}"/>
              </a:ext>
            </a:extLst>
          </p:cNvPr>
          <p:cNvSpPr txBox="1">
            <a:spLocks noChangeArrowheads="1"/>
          </p:cNvSpPr>
          <p:nvPr/>
        </p:nvSpPr>
        <p:spPr bwMode="auto">
          <a:xfrm>
            <a:off x="7096125" y="3409950"/>
            <a:ext cx="24479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sz="1200"/>
              <a:t>Wird eine Baugruppe  ausgegeben?</a:t>
            </a:r>
          </a:p>
        </p:txBody>
      </p:sp>
      <p:sp>
        <p:nvSpPr>
          <p:cNvPr id="26642" name="Text Box 23">
            <a:extLst>
              <a:ext uri="{FF2B5EF4-FFF2-40B4-BE49-F238E27FC236}">
                <a16:creationId xmlns:a16="http://schemas.microsoft.com/office/drawing/2014/main" id="{C0AC69D6-1193-40E4-A41F-C3D9A1EB93E5}"/>
              </a:ext>
            </a:extLst>
          </p:cNvPr>
          <p:cNvSpPr txBox="1">
            <a:spLocks noChangeArrowheads="1"/>
          </p:cNvSpPr>
          <p:nvPr/>
        </p:nvSpPr>
        <p:spPr bwMode="auto">
          <a:xfrm>
            <a:off x="257175" y="933450"/>
            <a:ext cx="2895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lvl1pPr eaLnBrk="0" hangingPunct="0">
              <a:defRPr sz="1000">
                <a:solidFill>
                  <a:schemeClr val="accent2"/>
                </a:solidFill>
                <a:latin typeface="Arial Narrow" panose="020B0606020202030204" pitchFamily="34" charset="0"/>
                <a:ea typeface="ＭＳ Ｐゴシック" panose="020B0600070205080204" pitchFamily="34" charset="-128"/>
              </a:defRPr>
            </a:lvl1pPr>
            <a:lvl2pPr marL="37931725" indent="-37474525" eaLnBrk="0" hangingPunct="0">
              <a:defRPr sz="1000">
                <a:solidFill>
                  <a:schemeClr val="accent2"/>
                </a:solidFill>
                <a:latin typeface="Arial Narrow" panose="020B0606020202030204" pitchFamily="34" charset="0"/>
                <a:ea typeface="ＭＳ Ｐゴシック" panose="020B0600070205080204" pitchFamily="34" charset="-128"/>
              </a:defRPr>
            </a:lvl2pPr>
            <a:lvl3pPr eaLnBrk="0" hangingPunct="0">
              <a:defRPr sz="1000">
                <a:solidFill>
                  <a:schemeClr val="accent2"/>
                </a:solidFill>
                <a:latin typeface="Arial Narrow" panose="020B0606020202030204" pitchFamily="34" charset="0"/>
                <a:ea typeface="ＭＳ Ｐゴシック" panose="020B0600070205080204" pitchFamily="34" charset="-128"/>
              </a:defRPr>
            </a:lvl3pPr>
            <a:lvl4pPr eaLnBrk="0" hangingPunct="0">
              <a:defRPr sz="1000">
                <a:solidFill>
                  <a:schemeClr val="accent2"/>
                </a:solidFill>
                <a:latin typeface="Arial Narrow" panose="020B0606020202030204" pitchFamily="34" charset="0"/>
                <a:ea typeface="ＭＳ Ｐゴシック" panose="020B0600070205080204" pitchFamily="34" charset="-128"/>
              </a:defRPr>
            </a:lvl4pPr>
            <a:lvl5pPr eaLnBrk="0" hangingPunct="0">
              <a:defRPr sz="1000">
                <a:solidFill>
                  <a:schemeClr val="accent2"/>
                </a:solidFill>
                <a:latin typeface="Arial Narrow" panose="020B0606020202030204" pitchFamily="34" charset="0"/>
                <a:ea typeface="ＭＳ Ｐゴシック" panose="020B0600070205080204" pitchFamily="34" charset="-128"/>
              </a:defRPr>
            </a:lvl5pPr>
            <a:lvl6pPr marL="4572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6pPr>
            <a:lvl7pPr marL="9144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7pPr>
            <a:lvl8pPr marL="13716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8pPr>
            <a:lvl9pPr marL="1828800" eaLnBrk="0" fontAlgn="base" hangingPunct="0">
              <a:spcBef>
                <a:spcPct val="0"/>
              </a:spcBef>
              <a:spcAft>
                <a:spcPct val="0"/>
              </a:spcAft>
              <a:defRPr sz="1000">
                <a:solidFill>
                  <a:schemeClr val="accent2"/>
                </a:solidFill>
                <a:latin typeface="Arial Narrow" panose="020B0606020202030204" pitchFamily="34" charset="0"/>
                <a:ea typeface="ＭＳ Ｐゴシック" panose="020B0600070205080204" pitchFamily="34" charset="-128"/>
              </a:defRPr>
            </a:lvl9pPr>
          </a:lstStyle>
          <a:p>
            <a:pPr algn="l" eaLnBrk="1" hangingPunct="1">
              <a:spcBef>
                <a:spcPct val="50000"/>
              </a:spcBef>
            </a:pPr>
            <a:r>
              <a:rPr lang="de-DE" altLang="en-US" sz="1400" b="1"/>
              <a:t>Schema JT Export</a:t>
            </a:r>
          </a:p>
        </p:txBody>
      </p:sp>
      <p:pic>
        <p:nvPicPr>
          <p:cNvPr id="26643" name="Picture 24">
            <a:extLst>
              <a:ext uri="{FF2B5EF4-FFF2-40B4-BE49-F238E27FC236}">
                <a16:creationId xmlns:a16="http://schemas.microsoft.com/office/drawing/2014/main" id="{6ED2891D-317F-4C25-83F9-205A07BEB2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9050" y="3671888"/>
            <a:ext cx="168275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pic>
    </p:spTree>
  </p:cSld>
  <p:clrMapOvr>
    <a:masterClrMapping/>
  </p:clrMapOvr>
</p:sld>
</file>

<file path=ppt/theme/theme1.xml><?xml version="1.0" encoding="utf-8"?>
<a:theme xmlns:a="http://schemas.openxmlformats.org/drawingml/2006/main" name="JF Masterfoli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33CC"/>
      </a:hlink>
      <a:folHlink>
        <a:srgbClr val="808080"/>
      </a:folHlink>
    </a:clrScheme>
    <a:fontScheme name="JF Masterfoli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accent2"/>
          </a:solidFill>
          <a:prstDash val="dash"/>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a:ln>
              <a:noFill/>
            </a:ln>
            <a:solidFill>
              <a:schemeClr val="accent2"/>
            </a:solidFill>
            <a:effectLst/>
            <a:latin typeface="Arial Narrow" charset="0"/>
          </a:defRPr>
        </a:defPPr>
      </a:lstStyle>
    </a:spDef>
    <a:lnDef>
      <a:spPr bwMode="auto">
        <a:xfrm>
          <a:off x="0" y="0"/>
          <a:ext cx="1" cy="1"/>
        </a:xfrm>
        <a:custGeom>
          <a:avLst/>
          <a:gdLst/>
          <a:ahLst/>
          <a:cxnLst/>
          <a:rect l="0" t="0" r="0" b="0"/>
          <a:pathLst/>
        </a:custGeom>
        <a:noFill/>
        <a:ln w="12700" cap="flat" cmpd="sng" algn="ctr">
          <a:solidFill>
            <a:schemeClr val="accent2"/>
          </a:solidFill>
          <a:prstDash val="dash"/>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a:ln>
              <a:noFill/>
            </a:ln>
            <a:solidFill>
              <a:schemeClr val="accent2"/>
            </a:solidFill>
            <a:effectLst/>
            <a:latin typeface="Arial Narrow" charset="0"/>
          </a:defRPr>
        </a:defPPr>
      </a:lstStyle>
    </a:lnDef>
  </a:objectDefaults>
  <a:extraClrSchemeLst>
    <a:extraClrScheme>
      <a:clrScheme name="JF Masterfoli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JF Masterfoli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JF Masterfoli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JF Masterfoli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JF Masterfoli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JF Masterfoli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JF Masterfoli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C:\programme\microsoft office\vorlagen\Präsentationsdesigns\KBA Präsentationsvorlage.pot</Template>
  <TotalTime>0</TotalTime>
  <Words>1100</Words>
  <Application>Microsoft Office PowerPoint</Application>
  <PresentationFormat>A4-Papier (210 x 297 mm)</PresentationFormat>
  <Paragraphs>270</Paragraphs>
  <Slides>22</Slides>
  <Notes>6</Notes>
  <HiddenSlides>0</HiddenSlides>
  <MMClips>0</MMClips>
  <ScaleCrop>false</ScaleCrop>
  <HeadingPairs>
    <vt:vector size="8" baseType="variant">
      <vt:variant>
        <vt:lpstr>Verwendete Schriftarten</vt:lpstr>
      </vt:variant>
      <vt:variant>
        <vt:i4>10</vt:i4>
      </vt:variant>
      <vt:variant>
        <vt:lpstr>Design</vt:lpstr>
      </vt:variant>
      <vt:variant>
        <vt:i4>1</vt:i4>
      </vt:variant>
      <vt:variant>
        <vt:lpstr>Eingebettete OLE-Server</vt:lpstr>
      </vt:variant>
      <vt:variant>
        <vt:i4>0</vt:i4>
      </vt:variant>
      <vt:variant>
        <vt:lpstr>Folientitel</vt:lpstr>
      </vt:variant>
      <vt:variant>
        <vt:i4>22</vt:i4>
      </vt:variant>
    </vt:vector>
  </HeadingPairs>
  <TitlesOfParts>
    <vt:vector size="33" baseType="lpstr">
      <vt:lpstr>Arial Narrow</vt:lpstr>
      <vt:lpstr>ＭＳ Ｐゴシック</vt:lpstr>
      <vt:lpstr>Arial</vt:lpstr>
      <vt:lpstr>Symbol</vt:lpstr>
      <vt:lpstr>Times New Roman</vt:lpstr>
      <vt:lpstr>Wingdings</vt:lpstr>
      <vt:lpstr>Eurostile</vt:lpstr>
      <vt:lpstr>Lucida Sans Unicode</vt:lpstr>
      <vt:lpstr>Verdana</vt:lpstr>
      <vt:lpstr>Wingdings 3</vt:lpstr>
      <vt:lpstr>JF Masterfolie</vt:lpstr>
      <vt:lpstr>Vortragstitel</vt:lpstr>
      <vt:lpstr>Inhaltsverzeichnis</vt:lpstr>
      <vt:lpstr>Hinweise zur der Präsentation</vt:lpstr>
      <vt:lpstr>Daten Export aus NX heraus (interaktiv)</vt:lpstr>
      <vt:lpstr>Daten Export aus NX heraus (interaktiv)</vt:lpstr>
      <vt:lpstr>Daten Export Scriptgesteuert</vt:lpstr>
      <vt:lpstr>Daten Export Scriptgesteuert</vt:lpstr>
      <vt:lpstr>Daten Export Scriptgesteuert – „Step“</vt:lpstr>
      <vt:lpstr>Daten Export Scriptgesteuert – „JT“</vt:lpstr>
      <vt:lpstr>Daten Export Scriptgesteuert – „DWG-DXF“</vt:lpstr>
      <vt:lpstr>Daten Export mit dem PLMJobManager</vt:lpstr>
      <vt:lpstr>Daten Export mit dem PLMJobManager</vt:lpstr>
      <vt:lpstr>Daten Export mit dem PLMJobManager</vt:lpstr>
      <vt:lpstr>Daten Export mit dem PLMJobManager</vt:lpstr>
      <vt:lpstr>Daten Export mit dem PLMJobManager</vt:lpstr>
      <vt:lpstr>Daten Export mit dem PLMJobManager</vt:lpstr>
      <vt:lpstr>Daten Export mit dem PLMJobManager</vt:lpstr>
      <vt:lpstr>Geschäftsmodell</vt:lpstr>
      <vt:lpstr>Referenz Projekte</vt:lpstr>
      <vt:lpstr>Ende</vt:lpstr>
      <vt:lpstr>Vielen Dank für Ihre Aufmerksamkeit</vt:lpstr>
      <vt:lpstr>Notizen</vt:lpstr>
    </vt:vector>
  </TitlesOfParts>
  <Company>Dipl.-Ing. (FH) Josef Feuerstein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Dokumentation: JTFileErzeugung mit dem PLMJobManager</dc:title>
  <dc:creator>JFES (Josef Feuerstein)</dc:creator>
  <cp:lastModifiedBy>Josef Feuerstein</cp:lastModifiedBy>
  <cp:revision>540</cp:revision>
  <cp:lastPrinted>2000-09-28T14:08:21Z</cp:lastPrinted>
  <dcterms:created xsi:type="dcterms:W3CDTF">2009-05-11T21:21:01Z</dcterms:created>
  <dcterms:modified xsi:type="dcterms:W3CDTF">2018-02-05T18:01:07Z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pReplaceAllVariables">
    <vt:bool>false</vt:bool>
  </property>
  <property fmtid="{D5CDD505-2E9C-101B-9397-08002B2CF9AE}" pid="3" name="#Datum#">
    <vt:lpwstr>#Datum#</vt:lpwstr>
  </property>
  <property fmtid="{D5CDD505-2E9C-101B-9397-08002B2CF9AE}" pid="4" name="#PrjNr#">
    <vt:lpwstr>#PrjNr#</vt:lpwstr>
  </property>
  <property fmtid="{D5CDD505-2E9C-101B-9397-08002B2CF9AE}" pid="5" name="#Doc_NE#">
    <vt:lpwstr>#Doc_NE#</vt:lpwstr>
  </property>
  <property fmtid="{D5CDD505-2E9C-101B-9397-08002B2CF9AE}" pid="6" name="#PrjTitel#">
    <vt:lpwstr>#PrjTitel#</vt:lpwstr>
  </property>
  <property fmtid="{D5CDD505-2E9C-101B-9397-08002B2CF9AE}" pid="7" name="#Betreff#">
    <vt:lpwstr>#Betreff#</vt:lpwstr>
  </property>
  <property fmtid="{D5CDD505-2E9C-101B-9397-08002B2CF9AE}" pid="8" name="#ma_namenskuerzel#">
    <vt:lpwstr>#ma_namenskuerzel#</vt:lpwstr>
  </property>
  <property fmtid="{D5CDD505-2E9C-101B-9397-08002B2CF9AE}" pid="9" name="#TG_NAME#">
    <vt:lpwstr>#TG_NAME#</vt:lpwstr>
  </property>
  <property fmtid="{D5CDD505-2E9C-101B-9397-08002B2CF9AE}" pid="10" name="#ma_Vorname#">
    <vt:lpwstr>#ma_Vorname#</vt:lpwstr>
  </property>
  <property fmtid="{D5CDD505-2E9C-101B-9397-08002B2CF9AE}" pid="11" name="#ma_Nachname#">
    <vt:lpwstr>#ma_Nachname#</vt:lpwstr>
  </property>
  <property fmtid="{D5CDD505-2E9C-101B-9397-08002B2CF9AE}" pid="12" name="#ma_EmailG#">
    <vt:lpwstr>#ma_EmailG#</vt:lpwstr>
  </property>
</Properties>
</file>