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520" r:id="rId2"/>
    <p:sldId id="256" r:id="rId3"/>
    <p:sldId id="592" r:id="rId4"/>
    <p:sldId id="595" r:id="rId5"/>
    <p:sldId id="593" r:id="rId6"/>
    <p:sldId id="590" r:id="rId7"/>
    <p:sldId id="589" r:id="rId8"/>
    <p:sldId id="594" r:id="rId9"/>
  </p:sldIdLst>
  <p:sldSz cx="9906000" cy="6858000" type="A4"/>
  <p:notesSz cx="6784975" cy="9856788"/>
  <p:custDataLst>
    <p:tags r:id="rId12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0FF218B3-A2C9-4109-8D44-4482D12092F2}">
          <p14:sldIdLst>
            <p14:sldId id="520"/>
          </p14:sldIdLst>
        </p14:section>
        <p14:section name="Define ObjectAttribtte" id="{430550B9-6C32-4E90-A97B-94063CFCE832}">
          <p14:sldIdLst>
            <p14:sldId id="256"/>
            <p14:sldId id="592"/>
          </p14:sldIdLst>
        </p14:section>
        <p14:section name="SQL to Redrive POMClas Model" id="{88A75288-D40D-4BAA-B61A-9135849C4493}">
          <p14:sldIdLst>
            <p14:sldId id="595"/>
            <p14:sldId id="593"/>
          </p14:sldIdLst>
        </p14:section>
        <p14:section name="#Backup" id="{3003E8FA-D45C-4689-88BF-572ED1FE06F3}">
          <p14:sldIdLst>
            <p14:sldId id="590"/>
            <p14:sldId id="589"/>
            <p14:sldId id="59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754">
          <p15:clr>
            <a:srgbClr val="A4A3A4"/>
          </p15:clr>
        </p15:guide>
        <p15:guide id="2" orient="horz" pos="2341">
          <p15:clr>
            <a:srgbClr val="A4A3A4"/>
          </p15:clr>
        </p15:guide>
        <p15:guide id="3" orient="horz" pos="2478">
          <p15:clr>
            <a:srgbClr val="A4A3A4"/>
          </p15:clr>
        </p15:guide>
        <p15:guide id="4" pos="210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CC"/>
    <a:srgbClr val="D60093"/>
    <a:srgbClr val="EAEAEA"/>
    <a:srgbClr val="C0C0C0"/>
    <a:srgbClr val="333399"/>
    <a:srgbClr val="89D8FF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89" autoAdjust="0"/>
    <p:restoredTop sz="91819" autoAdjust="0"/>
  </p:normalViewPr>
  <p:slideViewPr>
    <p:cSldViewPr snapToObjects="1">
      <p:cViewPr varScale="1">
        <p:scale>
          <a:sx n="99" d="100"/>
          <a:sy n="99" d="100"/>
        </p:scale>
        <p:origin x="1728" y="78"/>
      </p:cViewPr>
      <p:guideLst>
        <p:guide orient="horz" pos="754"/>
        <p:guide orient="horz" pos="2341"/>
        <p:guide orient="horz" pos="2478"/>
        <p:guide pos="210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-12816"/>
    </p:cViewPr>
  </p:sorterViewPr>
  <p:notesViewPr>
    <p:cSldViewPr snapToObjects="1">
      <p:cViewPr varScale="1">
        <p:scale>
          <a:sx n="74" d="100"/>
          <a:sy n="74" d="100"/>
        </p:scale>
        <p:origin x="3120" y="60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1333" cy="494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1" tIns="46247" rIns="92491" bIns="46247" numCol="1" anchor="t" anchorCtr="0" compatLnSpc="1">
            <a:prstTxWarp prst="textNoShape">
              <a:avLst/>
            </a:prstTxWarp>
          </a:bodyPr>
          <a:lstStyle>
            <a:lvl1pPr defTabSz="926384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642" y="0"/>
            <a:ext cx="2941333" cy="494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1" tIns="46247" rIns="92491" bIns="46247" numCol="1" anchor="t" anchorCtr="0" compatLnSpc="1">
            <a:prstTxWarp prst="textNoShape">
              <a:avLst/>
            </a:prstTxWarp>
          </a:bodyPr>
          <a:lstStyle>
            <a:lvl1pPr algn="r" defTabSz="926384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77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2107"/>
            <a:ext cx="2941333" cy="494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1" tIns="46247" rIns="92491" bIns="46247" numCol="1" anchor="b" anchorCtr="0" compatLnSpc="1">
            <a:prstTxWarp prst="textNoShape">
              <a:avLst/>
            </a:prstTxWarp>
          </a:bodyPr>
          <a:lstStyle>
            <a:lvl1pPr defTabSz="926384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77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642" y="9362107"/>
            <a:ext cx="2941333" cy="494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1" tIns="46247" rIns="92491" bIns="46247" numCol="1" anchor="b" anchorCtr="0" compatLnSpc="1">
            <a:prstTxWarp prst="textNoShape">
              <a:avLst/>
            </a:prstTxWarp>
          </a:bodyPr>
          <a:lstStyle>
            <a:lvl1pPr algn="r" defTabSz="926384">
              <a:spcBef>
                <a:spcPct val="0"/>
              </a:spcBef>
              <a:defRPr sz="1300"/>
            </a:lvl1pPr>
          </a:lstStyle>
          <a:p>
            <a:pPr>
              <a:defRPr/>
            </a:pPr>
            <a:fld id="{D740C3F9-36C5-43D8-A709-775A3AFA647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77828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1333" cy="494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1" tIns="46247" rIns="92491" bIns="46247" numCol="1" anchor="t" anchorCtr="0" compatLnSpc="1">
            <a:prstTxWarp prst="textNoShape">
              <a:avLst/>
            </a:prstTxWarp>
          </a:bodyPr>
          <a:lstStyle>
            <a:lvl1pPr defTabSz="926384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642" y="0"/>
            <a:ext cx="2941333" cy="494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1" tIns="46247" rIns="92491" bIns="46247" numCol="1" anchor="t" anchorCtr="0" compatLnSpc="1">
            <a:prstTxWarp prst="textNoShape">
              <a:avLst/>
            </a:prstTxWarp>
          </a:bodyPr>
          <a:lstStyle>
            <a:lvl1pPr algn="r" defTabSz="926384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54000" y="739775"/>
            <a:ext cx="5338763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78905" y="4682655"/>
            <a:ext cx="6145974" cy="4434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1" tIns="46247" rIns="92491" bIns="4624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Formate des Vorlagentextes zu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2107"/>
            <a:ext cx="2941333" cy="494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1" tIns="46247" rIns="92491" bIns="46247" numCol="1" anchor="b" anchorCtr="0" compatLnSpc="1">
            <a:prstTxWarp prst="textNoShape">
              <a:avLst/>
            </a:prstTxWarp>
          </a:bodyPr>
          <a:lstStyle>
            <a:lvl1pPr defTabSz="926384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642" y="9362107"/>
            <a:ext cx="2941333" cy="494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1" tIns="46247" rIns="92491" bIns="46247" numCol="1" anchor="b" anchorCtr="0" compatLnSpc="1">
            <a:prstTxWarp prst="textNoShape">
              <a:avLst/>
            </a:prstTxWarp>
          </a:bodyPr>
          <a:lstStyle>
            <a:lvl1pPr algn="r" defTabSz="926384">
              <a:spcBef>
                <a:spcPct val="0"/>
              </a:spcBef>
              <a:defRPr sz="1300"/>
            </a:lvl1pPr>
          </a:lstStyle>
          <a:p>
            <a:pPr>
              <a:defRPr/>
            </a:pPr>
            <a:fld id="{F20F05A8-24DF-433F-9772-9A156DE6DE4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5993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7172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6384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50082" indent="-288493" defTabSz="926384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53973" indent="-230795" defTabSz="926384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15562" indent="-230795" defTabSz="926384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77151" indent="-230795" defTabSz="926384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38740" indent="-230795" defTabSz="926384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3000329" indent="-230795" defTabSz="926384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61918" indent="-230795" defTabSz="926384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923508" indent="-230795" defTabSz="926384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ACBB3A3-D939-4CF2-A608-32B119734825}" type="slidenum">
              <a:rPr lang="de-DE" sz="1300"/>
              <a:pPr eaLnBrk="1" hangingPunct="1"/>
              <a:t>1</a:t>
            </a:fld>
            <a:endParaRPr lang="de-DE" sz="1300"/>
          </a:p>
        </p:txBody>
      </p:sp>
    </p:spTree>
    <p:extLst>
      <p:ext uri="{BB962C8B-B14F-4D97-AF65-F5344CB8AC3E}">
        <p14:creationId xmlns:p14="http://schemas.microsoft.com/office/powerpoint/2010/main" val="3514553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ObjectAttr_01_Ir_Product_Line.sql  </a:t>
            </a:r>
            <a:r>
              <a:rPr lang="en-GB" dirty="0" err="1"/>
              <a:t>ObjectAttributes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0F05A8-24DF-433F-9772-9A156DE6DE4E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61205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ObjectAttr_01_Ir_Product_Line.sql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0F05A8-24DF-433F-9772-9A156DE6DE4E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65101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800" dirty="0" err="1">
                <a:effectLst/>
                <a:latin typeface="Calibri" panose="020F0502020204030204" pitchFamily="34" charset="0"/>
              </a:rPr>
              <a:t>Anzeige</a:t>
            </a:r>
            <a:r>
              <a:rPr lang="en-GB" sz="1800" dirty="0">
                <a:effectLst/>
                <a:latin typeface="Calibri" panose="020F0502020204030204" pitchFamily="34" charset="0"/>
              </a:rPr>
              <a:t> </a:t>
            </a:r>
            <a:r>
              <a:rPr lang="en-GB" sz="1800" dirty="0" err="1">
                <a:effectLst/>
                <a:latin typeface="Calibri" panose="020F0502020204030204" pitchFamily="34" charset="0"/>
              </a:rPr>
              <a:t>Realnamen</a:t>
            </a:r>
            <a:r>
              <a:rPr lang="en-GB" sz="1800" dirty="0">
                <a:effectLst/>
                <a:latin typeface="Calibri" panose="020F0502020204030204" pitchFamily="34" charset="0"/>
              </a:rPr>
              <a:t> in TC : Edit -&gt; Options... -&gt; UI -&gt; Sys Admin -&gt; Enable 'Real Property Name'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0F05A8-24DF-433F-9772-9A156DE6DE4E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57909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0F05A8-24DF-433F-9772-9A156DE6DE4E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98119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izenplatzhalter 2"/>
          <p:cNvSpPr>
            <a:spLocks noGrp="1"/>
          </p:cNvSpPr>
          <p:nvPr>
            <p:ph type="body" idx="1"/>
          </p:nvPr>
        </p:nvSpPr>
        <p:spPr>
          <a:xfrm>
            <a:off x="887413" y="4716463"/>
            <a:ext cx="185989" cy="27762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/>
          </a:p>
        </p:txBody>
      </p:sp>
      <p:sp>
        <p:nvSpPr>
          <p:cNvPr id="15364" name="Foliennummernplatzhalter 3"/>
          <p:cNvSpPr>
            <a:spLocks noGrp="1"/>
          </p:cNvSpPr>
          <p:nvPr>
            <p:ph type="sldNum" sz="quarter" idx="5"/>
          </p:nvPr>
        </p:nvSpPr>
        <p:spPr>
          <a:xfrm>
            <a:off x="6390190" y="9632032"/>
            <a:ext cx="278898" cy="29301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35892" indent="-283035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32142" indent="-226428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584998" indent="-226428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37855" indent="-226428" defTabSz="924582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490711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43568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396425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49281" indent="-226428" defTabSz="924582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619F07C-0E58-4A9A-8B67-0FE06A5A4DD4}" type="slidenum">
              <a:rPr lang="de-DE" altLang="en-US" sz="1300"/>
              <a:pPr eaLnBrk="1" hangingPunct="1"/>
              <a:t>8</a:t>
            </a:fld>
            <a:endParaRPr lang="de-DE" altLang="en-US" sz="13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42670560"/>
      </p:ext>
    </p:extLst>
  </p:cSld>
  <p:clrMapOvr>
    <a:masterClrMapping/>
  </p:clrMapOvr>
  <p:transition/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Rectangle 29"/>
          <p:cNvSpPr>
            <a:spLocks noGrp="1" noChangeArrowheads="1"/>
          </p:cNvSpPr>
          <p:nvPr>
            <p:ph idx="1"/>
          </p:nvPr>
        </p:nvSpPr>
        <p:spPr bwMode="auto">
          <a:xfrm>
            <a:off x="133350" y="1125538"/>
            <a:ext cx="9615488" cy="281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</a:lstStyle>
          <a:p>
            <a:pPr lvl="0"/>
            <a:r>
              <a:rPr lang="de-DE" noProof="0" dirty="0"/>
              <a:t>Info Text beschreibende Zeile 1</a:t>
            </a:r>
            <a:br>
              <a:rPr lang="de-DE" noProof="0" dirty="0"/>
            </a:br>
            <a:r>
              <a:rPr lang="de-DE" noProof="0" dirty="0"/>
              <a:t>Info Text beschreibende Zeile 2</a:t>
            </a:r>
          </a:p>
          <a:p>
            <a:pPr lvl="0"/>
            <a:endParaRPr lang="de-DE" noProof="0" dirty="0"/>
          </a:p>
          <a:p>
            <a:pPr lvl="1"/>
            <a:r>
              <a:rPr lang="de-DE" noProof="0" dirty="0"/>
              <a:t>Absatz 1 Ebene 1</a:t>
            </a:r>
          </a:p>
          <a:p>
            <a:pPr lvl="2"/>
            <a:r>
              <a:rPr lang="de-DE" noProof="0" dirty="0"/>
              <a:t>Absatz 1 Ebene 2 (1. Auflistung)</a:t>
            </a:r>
          </a:p>
          <a:p>
            <a:pPr lvl="3"/>
            <a:r>
              <a:rPr lang="de-DE" noProof="0" dirty="0"/>
              <a:t>Absatz 1 Ebene 3 ...</a:t>
            </a:r>
          </a:p>
          <a:p>
            <a:pPr lvl="2"/>
            <a:r>
              <a:rPr lang="de-DE" noProof="0" dirty="0"/>
              <a:t>Absatz 1 Ebene 2 (2. Auflistung)</a:t>
            </a:r>
          </a:p>
          <a:p>
            <a:pPr lvl="3"/>
            <a:r>
              <a:rPr lang="de-DE" noProof="0" dirty="0"/>
              <a:t>Absatz 1 Ebene 3</a:t>
            </a:r>
            <a:br>
              <a:rPr lang="de-DE" noProof="0" dirty="0"/>
            </a:br>
            <a:endParaRPr lang="de-DE" noProof="0" dirty="0"/>
          </a:p>
          <a:p>
            <a:pPr lvl="1"/>
            <a:r>
              <a:rPr lang="de-DE" noProof="0" dirty="0"/>
              <a:t>Absatz 1 Ebene 1</a:t>
            </a:r>
          </a:p>
          <a:p>
            <a:pPr lvl="2"/>
            <a:r>
              <a:rPr lang="de-DE" noProof="0" dirty="0"/>
              <a:t>Absatz 1 Ebene 2 (1. Auflistung)</a:t>
            </a:r>
          </a:p>
          <a:p>
            <a:pPr lvl="3"/>
            <a:r>
              <a:rPr lang="de-DE" noProof="0" dirty="0"/>
              <a:t>Absatz 1 Ebene 3 ...</a:t>
            </a:r>
          </a:p>
          <a:p>
            <a:pPr lvl="2"/>
            <a:r>
              <a:rPr lang="de-DE" noProof="0" dirty="0"/>
              <a:t>Absatz 1 Ebene 2 (2. Auflistung)</a:t>
            </a:r>
          </a:p>
          <a:p>
            <a:pPr lvl="3"/>
            <a:r>
              <a:rPr lang="de-DE" noProof="0" dirty="0"/>
              <a:t>Absatz 1 Ebene 3</a:t>
            </a:r>
          </a:p>
          <a:p>
            <a:pPr lvl="1"/>
            <a:endParaRPr lang="de-DE" noProof="0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1826364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ECECE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9"/>
          <p:cNvSpPr>
            <a:spLocks noChangeArrowheads="1"/>
          </p:cNvSpPr>
          <p:nvPr/>
        </p:nvSpPr>
        <p:spPr bwMode="auto">
          <a:xfrm>
            <a:off x="3176" y="1"/>
            <a:ext cx="9902825" cy="908719"/>
          </a:xfrm>
          <a:prstGeom prst="rect">
            <a:avLst/>
          </a:prstGeom>
          <a:gradFill rotWithShape="0">
            <a:gsLst>
              <a:gs pos="0">
                <a:srgbClr val="DDE5FF"/>
              </a:gs>
              <a:gs pos="50000">
                <a:srgbClr val="8DA8FF"/>
              </a:gs>
              <a:gs pos="100000">
                <a:srgbClr val="DDE5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noAutofit/>
          </a:bodyPr>
          <a:lstStyle/>
          <a:p>
            <a:pPr>
              <a:spcBef>
                <a:spcPct val="50000"/>
              </a:spcBef>
            </a:pPr>
            <a:endParaRPr lang="de-DE"/>
          </a:p>
        </p:txBody>
      </p:sp>
      <p:sp>
        <p:nvSpPr>
          <p:cNvPr id="1027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247650" y="409575"/>
            <a:ext cx="939165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de-DE"/>
          </a:p>
        </p:txBody>
      </p:sp>
      <p:sp>
        <p:nvSpPr>
          <p:cNvPr id="1028" name="Rectangle 23"/>
          <p:cNvSpPr>
            <a:spLocks noChangeArrowheads="1"/>
          </p:cNvSpPr>
          <p:nvPr/>
        </p:nvSpPr>
        <p:spPr bwMode="auto">
          <a:xfrm>
            <a:off x="9153235" y="6664974"/>
            <a:ext cx="55336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eaLnBrk="0" hangingPunct="0"/>
            <a:fld id="{F3390C2E-D5B1-4C4B-8284-6BBB65597351}" type="slidenum">
              <a:rPr lang="de-DE" sz="900" smtClean="0">
                <a:solidFill>
                  <a:schemeClr val="tx1"/>
                </a:solidFill>
                <a:latin typeface="Arial" pitchFamily="34" charset="0"/>
              </a:rPr>
              <a:pPr algn="r" eaLnBrk="0" hangingPunct="0"/>
              <a:t>‹Nr.›</a:t>
            </a:fld>
            <a:r>
              <a:rPr lang="de-DE" sz="900" dirty="0">
                <a:solidFill>
                  <a:schemeClr val="tx1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1029" name="Text Box 50"/>
          <p:cNvSpPr txBox="1">
            <a:spLocks noChangeArrowheads="1"/>
          </p:cNvSpPr>
          <p:nvPr/>
        </p:nvSpPr>
        <p:spPr bwMode="auto">
          <a:xfrm>
            <a:off x="204698" y="6664973"/>
            <a:ext cx="8430862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lang="en-GB" sz="900" b="1" i="0" dirty="0">
                <a:solidFill>
                  <a:schemeClr val="tx1"/>
                </a:solidFill>
                <a:latin typeface="Arial Narrow" pitchFamily="34" charset="0"/>
              </a:rPr>
              <a:t>(c)</a:t>
            </a:r>
            <a:r>
              <a:rPr lang="en-US" sz="900" b="1" i="1" dirty="0">
                <a:solidFill>
                  <a:schemeClr val="tx1"/>
                </a:solidFill>
                <a:latin typeface="+mj-lt"/>
              </a:rPr>
              <a:t>addPLM</a:t>
            </a:r>
            <a:r>
              <a:rPr lang="de-DE" sz="900" b="1" i="1" dirty="0">
                <a:solidFill>
                  <a:schemeClr val="tx1"/>
                </a:solidFill>
                <a:latin typeface="+mj-lt"/>
              </a:rPr>
              <a:t> - GmbH</a:t>
            </a:r>
            <a:r>
              <a:rPr lang="de-DE" sz="9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sz="900" b="0" dirty="0">
                <a:solidFill>
                  <a:schemeClr val="tx1"/>
                </a:solidFill>
                <a:latin typeface="+mj-lt"/>
              </a:rPr>
              <a:t> [</a:t>
            </a:r>
            <a:r>
              <a:rPr lang="de-DE" sz="900" dirty="0" err="1">
                <a:solidFill>
                  <a:schemeClr val="tx1"/>
                </a:solidFill>
                <a:latin typeface="+mj-lt"/>
              </a:rPr>
              <a:t>JobMgr_DocumentationSiteAttrribeDef</a:t>
            </a:r>
            <a:r>
              <a:rPr lang="de-DE" sz="900" dirty="0">
                <a:solidFill>
                  <a:schemeClr val="tx1"/>
                </a:solidFill>
                <a:latin typeface="+mj-lt"/>
              </a:rPr>
              <a:t>]</a:t>
            </a:r>
            <a:r>
              <a:rPr lang="de-DE" sz="900" baseline="0" dirty="0">
                <a:solidFill>
                  <a:schemeClr val="tx1"/>
                </a:solidFill>
                <a:latin typeface="+mj-lt"/>
              </a:rPr>
              <a:t> - </a:t>
            </a:r>
            <a:r>
              <a:rPr lang="de-DE" sz="900" dirty="0">
                <a:solidFill>
                  <a:schemeClr val="tx1"/>
                </a:solidFill>
                <a:latin typeface="+mj-lt"/>
              </a:rPr>
              <a:t>[</a:t>
            </a:r>
            <a:r>
              <a:rPr lang="de-DE" sz="900" dirty="0" err="1">
                <a:solidFill>
                  <a:schemeClr val="tx1"/>
                </a:solidFill>
                <a:latin typeface="+mj-lt"/>
              </a:rPr>
              <a:t>Autor:J.Fes</a:t>
            </a:r>
            <a:r>
              <a:rPr lang="de-DE" sz="900" dirty="0">
                <a:solidFill>
                  <a:schemeClr val="tx1"/>
                </a:solidFill>
                <a:latin typeface="+mj-lt"/>
              </a:rPr>
              <a:t>]</a:t>
            </a:r>
            <a:r>
              <a:rPr lang="de-DE" sz="900" baseline="0" dirty="0">
                <a:solidFill>
                  <a:schemeClr val="tx1"/>
                </a:solidFill>
                <a:latin typeface="+mj-lt"/>
              </a:rPr>
              <a:t> - </a:t>
            </a:r>
            <a:r>
              <a:rPr lang="de-DE" sz="900" dirty="0">
                <a:solidFill>
                  <a:schemeClr val="tx1"/>
                </a:solidFill>
                <a:latin typeface="+mj-lt"/>
              </a:rPr>
              <a:t>[Output:</a:t>
            </a:r>
            <a:fld id="{BF5E3F55-57DE-49FB-B627-359D699C8BDA}" type="datetime1">
              <a:rPr lang="de-DE" sz="900" smtClean="0">
                <a:solidFill>
                  <a:schemeClr val="tx1"/>
                </a:solidFill>
                <a:latin typeface="+mj-lt"/>
              </a:rPr>
              <a:pPr algn="l" eaLnBrk="1" hangingPunct="1">
                <a:spcBef>
                  <a:spcPct val="50000"/>
                </a:spcBef>
                <a:defRPr/>
              </a:pPr>
              <a:t>08.04.2025</a:t>
            </a:fld>
            <a:r>
              <a:rPr lang="de-DE" sz="900" dirty="0">
                <a:solidFill>
                  <a:schemeClr val="tx1"/>
                </a:solidFill>
                <a:latin typeface="+mj-lt"/>
              </a:rPr>
              <a:t>]</a:t>
            </a:r>
          </a:p>
        </p:txBody>
      </p:sp>
      <p:sp>
        <p:nvSpPr>
          <p:cNvPr id="1031" name="Rectangle 5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6" y="981076"/>
            <a:ext cx="9354420" cy="819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/>
              <a:t>Klicken Sie, um die Textformatierung des Masters zu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032" name="Line 34"/>
          <p:cNvSpPr>
            <a:spLocks noChangeShapeType="1"/>
          </p:cNvSpPr>
          <p:nvPr/>
        </p:nvSpPr>
        <p:spPr bwMode="auto">
          <a:xfrm>
            <a:off x="0" y="6597650"/>
            <a:ext cx="9906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de-DE"/>
          </a:p>
        </p:txBody>
      </p:sp>
      <p:pic>
        <p:nvPicPr>
          <p:cNvPr id="2" name="Picture 2" descr="V:\JobManager\ProgEntw\Ver02\08-Icons-und-Logos\LogosZurSoftware\PlmJobManagerTradeMarkLogoV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364" y="116632"/>
            <a:ext cx="1502011" cy="554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9"/>
          <p:cNvSpPr>
            <a:spLocks noChangeArrowheads="1"/>
          </p:cNvSpPr>
          <p:nvPr/>
        </p:nvSpPr>
        <p:spPr bwMode="auto">
          <a:xfrm>
            <a:off x="3175" y="1588"/>
            <a:ext cx="9902825" cy="868362"/>
          </a:xfrm>
          <a:prstGeom prst="rect">
            <a:avLst/>
          </a:prstGeom>
          <a:gradFill rotWithShape="0">
            <a:gsLst>
              <a:gs pos="0">
                <a:srgbClr val="DDE5FF"/>
              </a:gs>
              <a:gs pos="50000">
                <a:srgbClr val="8DA8FF"/>
              </a:gs>
              <a:gs pos="100000">
                <a:srgbClr val="DDE5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2950" indent="-28575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de-DE" altLang="en-US"/>
          </a:p>
        </p:txBody>
      </p:sp>
      <p:sp>
        <p:nvSpPr>
          <p:cNvPr id="12" name="Line 34"/>
          <p:cNvSpPr>
            <a:spLocks noChangeShapeType="1"/>
          </p:cNvSpPr>
          <p:nvPr/>
        </p:nvSpPr>
        <p:spPr bwMode="auto">
          <a:xfrm>
            <a:off x="0" y="6597650"/>
            <a:ext cx="9906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de-DE"/>
          </a:p>
        </p:txBody>
      </p:sp>
      <p:pic>
        <p:nvPicPr>
          <p:cNvPr id="13" name="Picture 2" descr="V:\JobManager\ProgEntw\Ver02\08-Icons-und-Logos\LogosZurSoftware\PlmJobManagerTradeMarkLogoV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0425" y="86186"/>
            <a:ext cx="1250950" cy="500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V:\JobManager\ProgEntw\Ver02\08-Icons-und-Logos\LogosZurSoftware\PlmJobManagerTradeMarkLogoV2.png">
            <a:extLst>
              <a:ext uri="{FF2B5EF4-FFF2-40B4-BE49-F238E27FC236}">
                <a16:creationId xmlns:a16="http://schemas.microsoft.com/office/drawing/2014/main" id="{5911CCE4-5B1B-4C2E-A0C4-407BAF1CFB9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0425" y="86186"/>
            <a:ext cx="1250950" cy="500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808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p:hf hdr="0" ftr="0" dt="0"/>
  <p:txStyles>
    <p:titleStyle>
      <a:lvl1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2pPr>
      <a:lvl3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3pPr>
      <a:lvl4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4pPr>
      <a:lvl5pPr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5pPr>
      <a:lvl6pPr marL="4572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6pPr>
      <a:lvl7pPr marL="9144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7pPr>
      <a:lvl8pPr marL="13716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8pPr>
      <a:lvl9pPr marL="182880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1600" b="1">
          <a:solidFill>
            <a:schemeClr val="tx1"/>
          </a:solidFill>
          <a:latin typeface="+mn-lt"/>
          <a:ea typeface="+mn-ea"/>
          <a:cs typeface="+mn-cs"/>
        </a:defRPr>
      </a:lvl1pPr>
      <a:lvl2pPr marL="361950" indent="-182563" algn="l" rtl="0" eaLnBrk="1" fontAlgn="base" hangingPunct="1">
        <a:spcBef>
          <a:spcPct val="20000"/>
        </a:spcBef>
        <a:spcAft>
          <a:spcPct val="0"/>
        </a:spcAft>
        <a:buChar char="-"/>
        <a:defRPr sz="1400" b="1">
          <a:solidFill>
            <a:schemeClr val="tx1"/>
          </a:solidFill>
          <a:latin typeface="+mn-lt"/>
        </a:defRPr>
      </a:lvl2pPr>
      <a:lvl3pPr marL="714375" indent="-1714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200" b="1">
          <a:solidFill>
            <a:schemeClr val="tx1"/>
          </a:solidFill>
          <a:latin typeface="+mn-lt"/>
        </a:defRPr>
      </a:lvl3pPr>
      <a:lvl4pPr marL="1333500" indent="-190500" algn="l" rtl="0" eaLnBrk="1" fontAlgn="base" hangingPunct="1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17145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5pPr>
      <a:lvl6pPr marL="21717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6289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0861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543300" indent="-1905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5"/>
          <p:cNvSpPr>
            <a:spLocks noGrp="1" noChangeArrowheads="1"/>
          </p:cNvSpPr>
          <p:nvPr>
            <p:ph type="title"/>
          </p:nvPr>
        </p:nvSpPr>
        <p:spPr>
          <a:xfrm>
            <a:off x="488504" y="3293690"/>
            <a:ext cx="9072562" cy="2295549"/>
          </a:xfrm>
        </p:spPr>
        <p:txBody>
          <a:bodyPr>
            <a:noAutofit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US" sz="6200" b="1" i="1" dirty="0"/>
              <a:t>PLMJobManager</a:t>
            </a:r>
            <a:br>
              <a:rPr lang="en-US" sz="6200" b="1" i="1" dirty="0"/>
            </a:br>
            <a:r>
              <a:rPr lang="en-US" sz="4200" b="1" dirty="0"/>
              <a:t>Documentation – define </a:t>
            </a:r>
            <a:br>
              <a:rPr lang="en-US" sz="4200" b="1" dirty="0"/>
            </a:br>
            <a:r>
              <a:rPr lang="en-US" sz="4200" b="1" dirty="0"/>
              <a:t>Object Attribute</a:t>
            </a:r>
            <a:br>
              <a:rPr lang="en-US" sz="4200" b="1" dirty="0"/>
            </a:br>
            <a:r>
              <a:rPr lang="en-US" sz="4200" b="1" dirty="0"/>
              <a:t>TC - SQL</a:t>
            </a:r>
          </a:p>
        </p:txBody>
      </p:sp>
      <p:sp>
        <p:nvSpPr>
          <p:cNvPr id="4098" name="Foliennummernplatzhalt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7BBB88D-42B2-4AC3-8C5B-E6AB6CEC1B6A}" type="slidenum">
              <a:rPr lang="de-DE" smtClean="0">
                <a:latin typeface="Eurostile" pitchFamily="34" charset="0"/>
              </a:rPr>
              <a:pPr eaLnBrk="1" hangingPunct="1"/>
              <a:t>1</a:t>
            </a:fld>
            <a:endParaRPr lang="de-DE" dirty="0">
              <a:latin typeface="Eurostile" pitchFamily="34" charset="0"/>
            </a:endParaRPr>
          </a:p>
        </p:txBody>
      </p:sp>
      <p:pic>
        <p:nvPicPr>
          <p:cNvPr id="4100" name="Picture 8" descr="MyAppl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3550" y="1006475"/>
            <a:ext cx="3348038" cy="213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 Box 10"/>
          <p:cNvSpPr txBox="1">
            <a:spLocks noChangeArrowheads="1"/>
          </p:cNvSpPr>
          <p:nvPr/>
        </p:nvSpPr>
        <p:spPr bwMode="auto">
          <a:xfrm>
            <a:off x="6717197" y="5949950"/>
            <a:ext cx="3088792" cy="666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lIns="96451" tIns="48225" rIns="96451" bIns="48225">
            <a:spAutoFit/>
          </a:bodyPr>
          <a:lstStyle>
            <a:lvl1pPr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7263" eaLnBrk="0" fontAlgn="base" hangingPunct="0">
              <a:spcBef>
                <a:spcPct val="5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buSzPct val="75000"/>
            </a:pPr>
            <a:r>
              <a:rPr lang="en-GB" dirty="0">
                <a:latin typeface="Verdana" pitchFamily="34" charset="0"/>
              </a:rPr>
              <a:t>Created by	: </a:t>
            </a:r>
            <a:r>
              <a:rPr lang="en-GB" dirty="0" err="1">
                <a:latin typeface="Verdana" pitchFamily="34" charset="0"/>
              </a:rPr>
              <a:t>J.Feuerstein</a:t>
            </a:r>
            <a:br>
              <a:rPr lang="en-GB" dirty="0">
                <a:latin typeface="Verdana" pitchFamily="34" charset="0"/>
              </a:rPr>
            </a:br>
            <a:r>
              <a:rPr lang="en-GB" dirty="0">
                <a:latin typeface="Verdana" pitchFamily="34" charset="0"/>
              </a:rPr>
              <a:t>Creation Date 	: 07.09.2018</a:t>
            </a:r>
          </a:p>
          <a:p>
            <a:pPr algn="r">
              <a:buSzPct val="75000"/>
            </a:pPr>
            <a:r>
              <a:rPr lang="en-GB" dirty="0">
                <a:latin typeface="Verdana" pitchFamily="34" charset="0"/>
              </a:rPr>
              <a:t>Last Update Date : 12.01.2021</a:t>
            </a:r>
            <a:br>
              <a:rPr lang="en-GB" dirty="0">
                <a:latin typeface="Verdana" pitchFamily="34" charset="0"/>
              </a:rPr>
            </a:br>
            <a:endParaRPr lang="en-GB" sz="700" dirty="0">
              <a:latin typeface="Verdana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Site settings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508" y="1016732"/>
            <a:ext cx="5976664" cy="315722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432" y="4346831"/>
            <a:ext cx="5799720" cy="8772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93400" y="3983964"/>
            <a:ext cx="5796644" cy="23385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 bwMode="auto">
          <a:xfrm>
            <a:off x="5133020" y="3789040"/>
            <a:ext cx="1764196" cy="1836204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cxnSpLocks/>
          </p:cNvCxnSpPr>
          <p:nvPr/>
        </p:nvCxnSpPr>
        <p:spPr bwMode="auto">
          <a:xfrm>
            <a:off x="1666913" y="1412776"/>
            <a:ext cx="3646127" cy="4464496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64568" y="1061092"/>
            <a:ext cx="844648" cy="24622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l"/>
          </a:lstStyle>
          <a:p>
            <a:r>
              <a:rPr lang="en-GB"/>
              <a:t>Site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329597" y="3477828"/>
            <a:ext cx="1567619" cy="24518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l"/>
          </a:lstStyle>
          <a:p>
            <a:r>
              <a:rPr lang="en-GB" dirty="0"/>
              <a:t>SQL </a:t>
            </a:r>
            <a:r>
              <a:rPr lang="en-GB"/>
              <a:t>for Attribute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393160" y="6048315"/>
            <a:ext cx="2284808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dirty="0"/>
              <a:t>Location to place </a:t>
            </a:r>
            <a:r>
              <a:rPr lang="en-GB" dirty="0" err="1"/>
              <a:t>Attr.sql</a:t>
            </a:r>
            <a:r>
              <a:rPr lang="en-GB" dirty="0"/>
              <a:t> for Site</a:t>
            </a:r>
            <a:br>
              <a:rPr lang="en-GB" dirty="0"/>
            </a:br>
            <a:r>
              <a:rPr lang="en-GB" dirty="0"/>
              <a:t>..\</a:t>
            </a:r>
            <a:r>
              <a:rPr lang="en-GB" dirty="0" err="1"/>
              <a:t>JobMgrSiteId</a:t>
            </a:r>
            <a:r>
              <a:rPr lang="en-GB" dirty="0"/>
              <a:t>\</a:t>
            </a:r>
            <a:r>
              <a:rPr lang="en-GB" dirty="0" err="1"/>
              <a:t>ObjectAttributes</a:t>
            </a:r>
            <a:r>
              <a:rPr lang="en-GB" dirty="0"/>
              <a:t>\</a:t>
            </a:r>
          </a:p>
        </p:txBody>
      </p: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9182B52F-B5F2-4671-9FDE-4F6CCD79ACA0}"/>
              </a:ext>
            </a:extLst>
          </p:cNvPr>
          <p:cNvCxnSpPr>
            <a:endCxn id="12" idx="1"/>
          </p:cNvCxnSpPr>
          <p:nvPr/>
        </p:nvCxnSpPr>
        <p:spPr bwMode="auto">
          <a:xfrm>
            <a:off x="6015118" y="6093296"/>
            <a:ext cx="378042" cy="155074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Textfeld 12">
            <a:extLst>
              <a:ext uri="{FF2B5EF4-FFF2-40B4-BE49-F238E27FC236}">
                <a16:creationId xmlns:a16="http://schemas.microsoft.com/office/drawing/2014/main" id="{DE2A952F-87B2-4851-A76C-86D62F4463B4}"/>
              </a:ext>
            </a:extLst>
          </p:cNvPr>
          <p:cNvSpPr txBox="1"/>
          <p:nvPr/>
        </p:nvSpPr>
        <p:spPr>
          <a:xfrm>
            <a:off x="7617296" y="6601201"/>
            <a:ext cx="1650416" cy="261610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GB" sz="1100" dirty="0">
                <a:solidFill>
                  <a:schemeClr val="tx1"/>
                </a:solidFill>
                <a:latin typeface="+mn-lt"/>
              </a:rPr>
              <a:t>LUp:12.01.2021/ </a:t>
            </a:r>
            <a:r>
              <a:rPr lang="en-GB" sz="1100" dirty="0" err="1">
                <a:solidFill>
                  <a:schemeClr val="tx1"/>
                </a:solidFill>
                <a:latin typeface="+mn-lt"/>
              </a:rPr>
              <a:t>J.Fes</a:t>
            </a:r>
            <a:endParaRPr lang="en-GB" sz="11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6194872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650" y="409575"/>
            <a:ext cx="9391650" cy="389209"/>
          </a:xfrm>
        </p:spPr>
        <p:txBody>
          <a:bodyPr/>
          <a:lstStyle/>
          <a:p>
            <a:r>
              <a:rPr lang="en-GB" dirty="0"/>
              <a:t>SQL - Example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F2886B5-7FA4-40FD-83DE-190C40D1B4E7}"/>
              </a:ext>
            </a:extLst>
          </p:cNvPr>
          <p:cNvSpPr txBox="1"/>
          <p:nvPr/>
        </p:nvSpPr>
        <p:spPr>
          <a:xfrm>
            <a:off x="416496" y="1340768"/>
            <a:ext cx="633670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600" noProof="1">
                <a:solidFill>
                  <a:schemeClr val="tx1"/>
                </a:solidFill>
                <a:latin typeface="+mn-lt"/>
              </a:rPr>
              <a:t>select ps4_component_group from infodba.PITEMREVISION IR</a:t>
            </a:r>
          </a:p>
          <a:p>
            <a:pPr algn="l"/>
            <a:r>
              <a:rPr lang="de-DE" sz="1600" noProof="1">
                <a:solidFill>
                  <a:schemeClr val="tx1"/>
                </a:solidFill>
                <a:latin typeface="+mn-lt"/>
              </a:rPr>
              <a:t>where IR.puid = :para_IrPuid</a:t>
            </a:r>
          </a:p>
          <a:p>
            <a:pPr algn="l"/>
            <a:endParaRPr lang="de-DE" sz="1600" dirty="0">
              <a:solidFill>
                <a:schemeClr val="tx1"/>
              </a:solidFill>
              <a:latin typeface="+mn-lt"/>
            </a:endParaRPr>
          </a:p>
          <a:p>
            <a:pPr algn="l"/>
            <a:r>
              <a:rPr lang="en-GB" sz="1600" dirty="0">
                <a:solidFill>
                  <a:schemeClr val="tx1"/>
                </a:solidFill>
                <a:latin typeface="+mn-lt"/>
              </a:rPr>
              <a:t>Following SQL parameter are available in all SQL Files:</a:t>
            </a:r>
            <a:br>
              <a:rPr lang="en-GB" sz="1600" dirty="0">
                <a:solidFill>
                  <a:schemeClr val="tx1"/>
                </a:solidFill>
                <a:latin typeface="+mn-lt"/>
              </a:rPr>
            </a:br>
            <a:r>
              <a:rPr lang="en-GB" sz="1600" dirty="0">
                <a:solidFill>
                  <a:schemeClr val="tx1"/>
                </a:solidFill>
                <a:latin typeface="+mn-lt"/>
              </a:rPr>
              <a:t> </a:t>
            </a:r>
          </a:p>
          <a:p>
            <a:pPr algn="l"/>
            <a:r>
              <a:rPr lang="en-US" sz="1600" dirty="0">
                <a:solidFill>
                  <a:schemeClr val="tx1"/>
                </a:solidFill>
                <a:latin typeface="+mn-lt"/>
              </a:rPr>
              <a:t>:</a:t>
            </a:r>
            <a:r>
              <a:rPr lang="en-US" sz="1600" dirty="0" err="1">
                <a:solidFill>
                  <a:schemeClr val="tx1"/>
                </a:solidFill>
                <a:latin typeface="+mn-lt"/>
              </a:rPr>
              <a:t>para_ItemPuid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	</a:t>
            </a:r>
            <a:r>
              <a:rPr lang="en-US" sz="1600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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 contains value of Item PUID</a:t>
            </a:r>
            <a:br>
              <a:rPr lang="en-GB" sz="1600" dirty="0">
                <a:solidFill>
                  <a:schemeClr val="tx1"/>
                </a:solidFill>
                <a:latin typeface="+mn-lt"/>
              </a:rPr>
            </a:br>
            <a:r>
              <a:rPr lang="en-GB" sz="1600" dirty="0">
                <a:solidFill>
                  <a:schemeClr val="tx1"/>
                </a:solidFill>
                <a:latin typeface="+mn-lt"/>
              </a:rPr>
              <a:t>:</a:t>
            </a:r>
            <a:r>
              <a:rPr lang="en-GB" sz="1600" dirty="0" err="1">
                <a:solidFill>
                  <a:schemeClr val="tx1"/>
                </a:solidFill>
                <a:latin typeface="+mn-lt"/>
              </a:rPr>
              <a:t>para_IrPuid</a:t>
            </a:r>
            <a:r>
              <a:rPr lang="en-GB" sz="1600" dirty="0">
                <a:solidFill>
                  <a:schemeClr val="tx1"/>
                </a:solidFill>
                <a:latin typeface="+mn-lt"/>
              </a:rPr>
              <a:t>         	</a:t>
            </a:r>
            <a:r>
              <a:rPr lang="en-GB" sz="1600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 contains value of Item </a:t>
            </a:r>
            <a:r>
              <a:rPr lang="en-GB" sz="1600" dirty="0" err="1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Revison</a:t>
            </a:r>
            <a:r>
              <a:rPr lang="en-GB" sz="1600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 PUID</a:t>
            </a:r>
            <a:endParaRPr lang="en-GB" sz="1600" dirty="0">
              <a:solidFill>
                <a:schemeClr val="tx1"/>
              </a:solidFill>
              <a:latin typeface="+mn-lt"/>
            </a:endParaRPr>
          </a:p>
          <a:p>
            <a:pPr algn="l"/>
            <a:r>
              <a:rPr lang="en-GB" sz="1600" dirty="0">
                <a:solidFill>
                  <a:schemeClr val="tx1"/>
                </a:solidFill>
                <a:latin typeface="+mn-lt"/>
              </a:rPr>
              <a:t>:</a:t>
            </a:r>
            <a:r>
              <a:rPr lang="en-GB" sz="1600" dirty="0" err="1">
                <a:solidFill>
                  <a:schemeClr val="tx1"/>
                </a:solidFill>
                <a:latin typeface="+mn-lt"/>
              </a:rPr>
              <a:t>para_DsPuid</a:t>
            </a:r>
            <a:r>
              <a:rPr lang="en-GB" sz="1600" dirty="0">
                <a:solidFill>
                  <a:schemeClr val="tx1"/>
                </a:solidFill>
                <a:latin typeface="+mn-lt"/>
              </a:rPr>
              <a:t> 	</a:t>
            </a:r>
            <a:r>
              <a:rPr lang="en-GB" sz="1600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 contains value of Dataset PUID</a:t>
            </a:r>
          </a:p>
          <a:p>
            <a:pPr algn="l"/>
            <a:endParaRPr lang="en-GB" sz="1600" dirty="0">
              <a:solidFill>
                <a:schemeClr val="tx1"/>
              </a:solidFill>
              <a:latin typeface="+mn-lt"/>
              <a:sym typeface="Wingdings" panose="05000000000000000000" pitchFamily="2" charset="2"/>
            </a:endParaRPr>
          </a:p>
          <a:p>
            <a:pPr algn="l"/>
            <a:r>
              <a:rPr lang="en-GB" sz="1600" dirty="0">
                <a:solidFill>
                  <a:schemeClr val="tx1"/>
                </a:solidFill>
                <a:latin typeface="+mn-lt"/>
              </a:rPr>
              <a:t>This </a:t>
            </a:r>
            <a:r>
              <a:rPr lang="en-GB" sz="1600" dirty="0" err="1">
                <a:solidFill>
                  <a:schemeClr val="tx1"/>
                </a:solidFill>
                <a:latin typeface="+mn-lt"/>
              </a:rPr>
              <a:t>sql</a:t>
            </a:r>
            <a:r>
              <a:rPr lang="en-GB" sz="1600" dirty="0">
                <a:solidFill>
                  <a:schemeClr val="tx1"/>
                </a:solidFill>
                <a:latin typeface="+mn-lt"/>
              </a:rPr>
              <a:t> Parameter can be used in any Attribute SQL Script. This means that for Example a Script that is defined for IR selection can also contain SQL Parameter :</a:t>
            </a:r>
            <a:r>
              <a:rPr lang="en-GB" sz="1600" dirty="0" err="1">
                <a:solidFill>
                  <a:schemeClr val="tx1"/>
                </a:solidFill>
                <a:latin typeface="+mn-lt"/>
              </a:rPr>
              <a:t>para_ItemPuid</a:t>
            </a:r>
            <a:endParaRPr lang="en-GB" sz="16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78694738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rafik 26">
            <a:extLst>
              <a:ext uri="{FF2B5EF4-FFF2-40B4-BE49-F238E27FC236}">
                <a16:creationId xmlns:a16="http://schemas.microsoft.com/office/drawing/2014/main" id="{2477FFBA-BAE2-43B7-8AC6-7F25B588B4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1954" y="2632922"/>
            <a:ext cx="6397632" cy="3648584"/>
          </a:xfrm>
          <a:prstGeom prst="rect">
            <a:avLst/>
          </a:prstGeom>
        </p:spPr>
      </p:pic>
      <p:sp>
        <p:nvSpPr>
          <p:cNvPr id="15" name="Titel 14">
            <a:extLst>
              <a:ext uri="{FF2B5EF4-FFF2-40B4-BE49-F238E27FC236}">
                <a16:creationId xmlns:a16="http://schemas.microsoft.com/office/drawing/2014/main" id="{5B482071-1165-4CB4-AC0B-4CA57AB06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650" y="409575"/>
            <a:ext cx="9391650" cy="389209"/>
          </a:xfrm>
        </p:spPr>
        <p:txBody>
          <a:bodyPr/>
          <a:lstStyle/>
          <a:p>
            <a:r>
              <a:rPr lang="en-GB" dirty="0"/>
              <a:t>Example Get Table and Columns for Form class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3102C132-CAAA-4786-8901-EE4BA3D0E806}"/>
              </a:ext>
            </a:extLst>
          </p:cNvPr>
          <p:cNvSpPr txBox="1"/>
          <p:nvPr/>
        </p:nvSpPr>
        <p:spPr>
          <a:xfrm>
            <a:off x="262160" y="1088740"/>
            <a:ext cx="51228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l">
              <a:buFont typeface="+mj-lt"/>
              <a:buAutoNum type="arabicPeriod"/>
            </a:pPr>
            <a:r>
              <a:rPr lang="en-GB" sz="1200" noProof="1">
                <a:solidFill>
                  <a:schemeClr val="tx1"/>
                </a:solidFill>
                <a:latin typeface="+mn-lt"/>
              </a:rPr>
              <a:t>Setup TC to View Real Data in TC Gui</a:t>
            </a:r>
            <a:br>
              <a:rPr lang="en-GB" sz="1200" noProof="1">
                <a:solidFill>
                  <a:schemeClr val="tx1"/>
                </a:solidFill>
                <a:latin typeface="+mn-lt"/>
              </a:rPr>
            </a:br>
            <a:r>
              <a:rPr lang="en-GB" sz="1200" noProof="1">
                <a:solidFill>
                  <a:schemeClr val="tx1"/>
                </a:solidFill>
                <a:latin typeface="+mn-lt"/>
              </a:rPr>
              <a:t>|</a:t>
            </a:r>
            <a:r>
              <a:rPr lang="en-GB" sz="1200" noProof="1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 </a:t>
            </a:r>
            <a:r>
              <a:rPr lang="en-GB" sz="1200" noProof="1">
                <a:solidFill>
                  <a:schemeClr val="tx1"/>
                </a:solidFill>
                <a:latin typeface="+mn-lt"/>
              </a:rPr>
              <a:t>To view TC Real Names please setup  in TC : Edit -&gt; Options... -&gt; UI -&gt; Sys Admin -&gt; </a:t>
            </a:r>
            <a:r>
              <a:rPr lang="en-GB" sz="1200" b="1" noProof="1">
                <a:solidFill>
                  <a:schemeClr val="tx1"/>
                </a:solidFill>
                <a:latin typeface="+mn-lt"/>
              </a:rPr>
              <a:t>Enable 'Real Property Name’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GB" sz="1200" noProof="1">
                <a:solidFill>
                  <a:schemeClr val="tx1"/>
                </a:solidFill>
                <a:latin typeface="+mn-lt"/>
              </a:rPr>
              <a:t>Select in TC Form and double click the or view Summary </a:t>
            </a:r>
            <a:r>
              <a:rPr lang="en-GB" sz="1200" b="1" noProof="1">
                <a:solidFill>
                  <a:srgbClr val="FF0000"/>
                </a:solidFill>
                <a:latin typeface="+mn-lt"/>
              </a:rPr>
              <a:t>(1*)</a:t>
            </a:r>
            <a:r>
              <a:rPr lang="en-GB" sz="1200" noProof="1">
                <a:solidFill>
                  <a:schemeClr val="tx1"/>
                </a:solidFill>
                <a:latin typeface="+mn-lt"/>
              </a:rPr>
              <a:t> 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GB" sz="1200" noProof="1">
                <a:solidFill>
                  <a:schemeClr val="tx1"/>
                </a:solidFill>
                <a:latin typeface="+mn-lt"/>
              </a:rPr>
              <a:t>Get via TCSQLGetClassData.sql and filter </a:t>
            </a:r>
            <a:r>
              <a:rPr lang="en-GB" sz="1200" b="1" noProof="1">
                <a:solidFill>
                  <a:srgbClr val="FF0000"/>
                </a:solidFill>
                <a:latin typeface="+mn-lt"/>
              </a:rPr>
              <a:t>(3*)</a:t>
            </a:r>
            <a:r>
              <a:rPr lang="en-GB" sz="1200" noProof="1">
                <a:solidFill>
                  <a:schemeClr val="tx1"/>
                </a:solidFill>
                <a:latin typeface="+mn-lt"/>
              </a:rPr>
              <a:t> for Attribut Name in TC Class the POM_ATTNAME_INTC_CLASS </a:t>
            </a:r>
            <a:r>
              <a:rPr lang="en-GB" sz="1200" b="1" noProof="1">
                <a:solidFill>
                  <a:srgbClr val="FF0000"/>
                </a:solidFill>
                <a:latin typeface="+mn-lt"/>
              </a:rPr>
              <a:t>(4*)</a:t>
            </a:r>
            <a:r>
              <a:rPr lang="en-GB" sz="1200" noProof="1">
                <a:solidFill>
                  <a:schemeClr val="tx1"/>
                </a:solidFill>
                <a:latin typeface="+mn-lt"/>
              </a:rPr>
              <a:t> tablename </a:t>
            </a:r>
            <a:r>
              <a:rPr lang="en-GB" sz="1200" b="1" noProof="1">
                <a:solidFill>
                  <a:srgbClr val="FF0000"/>
                </a:solidFill>
                <a:latin typeface="+mn-lt"/>
              </a:rPr>
              <a:t>(5*)</a:t>
            </a:r>
            <a:r>
              <a:rPr lang="en-GB" sz="1200" noProof="1">
                <a:solidFill>
                  <a:schemeClr val="tx1"/>
                </a:solidFill>
                <a:latin typeface="+mn-lt"/>
              </a:rPr>
              <a:t> colume names </a:t>
            </a:r>
            <a:r>
              <a:rPr lang="en-GB" sz="1200" b="1" noProof="1">
                <a:solidFill>
                  <a:srgbClr val="FF0000"/>
                </a:solidFill>
                <a:latin typeface="+mn-lt"/>
              </a:rPr>
              <a:t>(6*) </a:t>
            </a: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0C6095F2-2E6F-4EB1-B355-7E52A222E8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00843" y="1894850"/>
            <a:ext cx="4291099" cy="4319424"/>
          </a:xfrm>
          <a:prstGeom prst="rect">
            <a:avLst/>
          </a:prstGeom>
        </p:spPr>
      </p:pic>
      <p:sp>
        <p:nvSpPr>
          <p:cNvPr id="20" name="Rechteck 19">
            <a:extLst>
              <a:ext uri="{FF2B5EF4-FFF2-40B4-BE49-F238E27FC236}">
                <a16:creationId xmlns:a16="http://schemas.microsoft.com/office/drawing/2014/main" id="{F4DFF7BE-F1C5-420A-B69D-B51554F8FF8E}"/>
              </a:ext>
            </a:extLst>
          </p:cNvPr>
          <p:cNvSpPr/>
          <p:nvPr/>
        </p:nvSpPr>
        <p:spPr bwMode="auto">
          <a:xfrm>
            <a:off x="2980690" y="4304436"/>
            <a:ext cx="720080" cy="252028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+mn-lt"/>
            </a:endParaRPr>
          </a:p>
        </p:txBody>
      </p: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D41F6610-8DC8-4E0D-8448-C9BF51B550A8}"/>
              </a:ext>
            </a:extLst>
          </p:cNvPr>
          <p:cNvCxnSpPr>
            <a:cxnSpLocks/>
            <a:stCxn id="20" idx="3"/>
            <a:endCxn id="25" idx="1"/>
          </p:cNvCxnSpPr>
          <p:nvPr/>
        </p:nvCxnSpPr>
        <p:spPr bwMode="auto">
          <a:xfrm>
            <a:off x="3700770" y="4430450"/>
            <a:ext cx="1972311" cy="480074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hteck 23">
            <a:extLst>
              <a:ext uri="{FF2B5EF4-FFF2-40B4-BE49-F238E27FC236}">
                <a16:creationId xmlns:a16="http://schemas.microsoft.com/office/drawing/2014/main" id="{979FE9E8-760C-4788-812E-B2D816AF630C}"/>
              </a:ext>
            </a:extLst>
          </p:cNvPr>
          <p:cNvSpPr/>
          <p:nvPr/>
        </p:nvSpPr>
        <p:spPr bwMode="auto">
          <a:xfrm>
            <a:off x="7560293" y="5552774"/>
            <a:ext cx="928899" cy="741413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+mn-lt"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E2C0FF43-DF66-47AF-A516-41F09103A34E}"/>
              </a:ext>
            </a:extLst>
          </p:cNvPr>
          <p:cNvSpPr/>
          <p:nvPr/>
        </p:nvSpPr>
        <p:spPr bwMode="auto">
          <a:xfrm>
            <a:off x="5673081" y="4843876"/>
            <a:ext cx="1368151" cy="133296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+mn-lt"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121E0290-4130-4B62-9490-65B899DA7451}"/>
              </a:ext>
            </a:extLst>
          </p:cNvPr>
          <p:cNvSpPr/>
          <p:nvPr/>
        </p:nvSpPr>
        <p:spPr bwMode="auto">
          <a:xfrm>
            <a:off x="8489193" y="5552775"/>
            <a:ext cx="1372096" cy="741413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+mn-lt"/>
            </a:endParaRPr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D7407D4C-23F0-427F-9BD3-FAF75A8B12D2}"/>
              </a:ext>
            </a:extLst>
          </p:cNvPr>
          <p:cNvSpPr/>
          <p:nvPr/>
        </p:nvSpPr>
        <p:spPr bwMode="auto">
          <a:xfrm>
            <a:off x="7629640" y="6218248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5*</a:t>
            </a:r>
          </a:p>
        </p:txBody>
      </p:sp>
      <p:sp>
        <p:nvSpPr>
          <p:cNvPr id="41" name="Ellipse 40">
            <a:extLst>
              <a:ext uri="{FF2B5EF4-FFF2-40B4-BE49-F238E27FC236}">
                <a16:creationId xmlns:a16="http://schemas.microsoft.com/office/drawing/2014/main" id="{29076836-003F-4E34-AEED-6609C2539195}"/>
              </a:ext>
            </a:extLst>
          </p:cNvPr>
          <p:cNvSpPr/>
          <p:nvPr/>
        </p:nvSpPr>
        <p:spPr bwMode="auto">
          <a:xfrm>
            <a:off x="8625408" y="6214274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6*</a:t>
            </a: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14211829-5D40-4DF6-BC50-E78BF1B5703E}"/>
              </a:ext>
            </a:extLst>
          </p:cNvPr>
          <p:cNvSpPr/>
          <p:nvPr/>
        </p:nvSpPr>
        <p:spPr bwMode="auto">
          <a:xfrm>
            <a:off x="6429164" y="5552774"/>
            <a:ext cx="1131129" cy="741413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+mn-lt"/>
            </a:endParaRPr>
          </a:p>
        </p:txBody>
      </p:sp>
      <p:cxnSp>
        <p:nvCxnSpPr>
          <p:cNvPr id="46" name="Verbinder: gewinkelt 45">
            <a:extLst>
              <a:ext uri="{FF2B5EF4-FFF2-40B4-BE49-F238E27FC236}">
                <a16:creationId xmlns:a16="http://schemas.microsoft.com/office/drawing/2014/main" id="{1B2370C1-052F-4E7D-8255-EFF388E342A5}"/>
              </a:ext>
            </a:extLst>
          </p:cNvPr>
          <p:cNvCxnSpPr>
            <a:cxnSpLocks/>
            <a:stCxn id="25" idx="3"/>
            <a:endCxn id="44" idx="1"/>
          </p:cNvCxnSpPr>
          <p:nvPr/>
        </p:nvCxnSpPr>
        <p:spPr bwMode="auto">
          <a:xfrm flipH="1">
            <a:off x="6429164" y="4910524"/>
            <a:ext cx="612068" cy="1012957"/>
          </a:xfrm>
          <a:prstGeom prst="bentConnector5">
            <a:avLst>
              <a:gd name="adj1" fmla="val -37349"/>
              <a:gd name="adj2" fmla="val 34992"/>
              <a:gd name="adj3" fmla="val 137349"/>
            </a:avLst>
          </a:prstGeom>
          <a:ln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Ellipse 48">
            <a:extLst>
              <a:ext uri="{FF2B5EF4-FFF2-40B4-BE49-F238E27FC236}">
                <a16:creationId xmlns:a16="http://schemas.microsoft.com/office/drawing/2014/main" id="{8C6511B5-B450-462F-951E-FEA71C744714}"/>
              </a:ext>
            </a:extLst>
          </p:cNvPr>
          <p:cNvSpPr/>
          <p:nvPr/>
        </p:nvSpPr>
        <p:spPr bwMode="auto">
          <a:xfrm>
            <a:off x="596516" y="4108930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1*</a:t>
            </a:r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10B4FE88-710A-4218-9FC0-61C24B2772C3}"/>
              </a:ext>
            </a:extLst>
          </p:cNvPr>
          <p:cNvSpPr/>
          <p:nvPr/>
        </p:nvSpPr>
        <p:spPr bwMode="auto">
          <a:xfrm>
            <a:off x="6914232" y="2014124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2*</a:t>
            </a:r>
          </a:p>
        </p:txBody>
      </p:sp>
      <p:sp>
        <p:nvSpPr>
          <p:cNvPr id="51" name="Ellipse 50">
            <a:extLst>
              <a:ext uri="{FF2B5EF4-FFF2-40B4-BE49-F238E27FC236}">
                <a16:creationId xmlns:a16="http://schemas.microsoft.com/office/drawing/2014/main" id="{539EDFDB-1F14-4C98-8EB7-C83C53423B6A}"/>
              </a:ext>
            </a:extLst>
          </p:cNvPr>
          <p:cNvSpPr/>
          <p:nvPr/>
        </p:nvSpPr>
        <p:spPr bwMode="auto">
          <a:xfrm>
            <a:off x="3688125" y="4428478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3*</a:t>
            </a:r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E8532BF3-6253-47F0-A176-9178139DA90A}"/>
              </a:ext>
            </a:extLst>
          </p:cNvPr>
          <p:cNvSpPr/>
          <p:nvPr/>
        </p:nvSpPr>
        <p:spPr bwMode="auto">
          <a:xfrm>
            <a:off x="5615198" y="4612833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3*</a:t>
            </a:r>
          </a:p>
        </p:txBody>
      </p:sp>
      <p:sp>
        <p:nvSpPr>
          <p:cNvPr id="54" name="Ellipse 53">
            <a:extLst>
              <a:ext uri="{FF2B5EF4-FFF2-40B4-BE49-F238E27FC236}">
                <a16:creationId xmlns:a16="http://schemas.microsoft.com/office/drawing/2014/main" id="{9C3B029E-773C-4BB5-A9DD-5F8F9258648A}"/>
              </a:ext>
            </a:extLst>
          </p:cNvPr>
          <p:cNvSpPr/>
          <p:nvPr/>
        </p:nvSpPr>
        <p:spPr bwMode="auto">
          <a:xfrm>
            <a:off x="6907336" y="6218248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4*</a:t>
            </a: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BAE4A0BF-F32B-4000-8D3C-320A3D01DAC1}"/>
              </a:ext>
            </a:extLst>
          </p:cNvPr>
          <p:cNvSpPr txBox="1"/>
          <p:nvPr/>
        </p:nvSpPr>
        <p:spPr>
          <a:xfrm>
            <a:off x="7343192" y="6601201"/>
            <a:ext cx="1924520" cy="261610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GB" sz="1100" dirty="0">
                <a:solidFill>
                  <a:schemeClr val="tx1"/>
                </a:solidFill>
                <a:latin typeface="+mn-lt"/>
              </a:rPr>
              <a:t>LUp13.01.2021/</a:t>
            </a:r>
            <a:r>
              <a:rPr lang="en-GB" sz="1100" dirty="0" err="1">
                <a:solidFill>
                  <a:schemeClr val="tx1"/>
                </a:solidFill>
                <a:latin typeface="+mn-lt"/>
              </a:rPr>
              <a:t>J.Fes</a:t>
            </a:r>
            <a:endParaRPr lang="en-GB" sz="11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67803175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SQL Redrive PBOMClass Model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33204" y="1016732"/>
            <a:ext cx="928903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100"/>
              </a:spcBef>
            </a:pPr>
            <a:r>
              <a:rPr lang="en-GB" dirty="0">
                <a:solidFill>
                  <a:schemeClr val="tx1"/>
                </a:solidFill>
              </a:rPr>
              <a:t>SELECT </a:t>
            </a:r>
            <a:r>
              <a:rPr lang="en-GB" dirty="0" err="1">
                <a:solidFill>
                  <a:schemeClr val="tx1"/>
                </a:solidFill>
              </a:rPr>
              <a:t>x.pname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ClassNamet</a:t>
            </a:r>
            <a:r>
              <a:rPr lang="en-GB" dirty="0">
                <a:solidFill>
                  <a:schemeClr val="tx1"/>
                </a:solidFill>
              </a:rPr>
              <a:t>,</a:t>
            </a:r>
          </a:p>
          <a:p>
            <a:pPr algn="l">
              <a:spcBef>
                <a:spcPts val="100"/>
              </a:spcBef>
            </a:pPr>
            <a:r>
              <a:rPr lang="en-GB" dirty="0">
                <a:solidFill>
                  <a:schemeClr val="tx1"/>
                </a:solidFill>
              </a:rPr>
              <a:t>   </a:t>
            </a:r>
            <a:r>
              <a:rPr lang="en-GB" dirty="0" err="1">
                <a:solidFill>
                  <a:schemeClr val="tx1"/>
                </a:solidFill>
              </a:rPr>
              <a:t>pa.pname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AttrNameOnClass</a:t>
            </a:r>
            <a:r>
              <a:rPr lang="en-GB" dirty="0">
                <a:solidFill>
                  <a:schemeClr val="tx1"/>
                </a:solidFill>
              </a:rPr>
              <a:t>,</a:t>
            </a:r>
          </a:p>
          <a:p>
            <a:pPr algn="l">
              <a:spcBef>
                <a:spcPts val="100"/>
              </a:spcBef>
            </a:pPr>
            <a:r>
              <a:rPr lang="en-GB" dirty="0">
                <a:solidFill>
                  <a:schemeClr val="tx1"/>
                </a:solidFill>
              </a:rPr>
              <a:t>   </a:t>
            </a:r>
            <a:r>
              <a:rPr lang="en-GB" dirty="0" err="1">
                <a:solidFill>
                  <a:schemeClr val="tx1"/>
                </a:solidFill>
              </a:rPr>
              <a:t>pc.PTNAME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inTable</a:t>
            </a:r>
            <a:r>
              <a:rPr lang="en-GB" dirty="0">
                <a:solidFill>
                  <a:schemeClr val="tx1"/>
                </a:solidFill>
              </a:rPr>
              <a:t>,</a:t>
            </a:r>
          </a:p>
          <a:p>
            <a:pPr algn="l">
              <a:spcBef>
                <a:spcPts val="100"/>
              </a:spcBef>
            </a:pPr>
            <a:r>
              <a:rPr lang="en-GB" dirty="0">
                <a:solidFill>
                  <a:schemeClr val="tx1"/>
                </a:solidFill>
              </a:rPr>
              <a:t>   </a:t>
            </a:r>
            <a:r>
              <a:rPr lang="en-GB" dirty="0" err="1">
                <a:solidFill>
                  <a:schemeClr val="tx1"/>
                </a:solidFill>
              </a:rPr>
              <a:t>pa.PDBNAME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TblSpalte</a:t>
            </a:r>
            <a:endParaRPr lang="en-GB" dirty="0">
              <a:solidFill>
                <a:schemeClr val="tx1"/>
              </a:solidFill>
            </a:endParaRPr>
          </a:p>
          <a:p>
            <a:pPr algn="l">
              <a:spcBef>
                <a:spcPts val="100"/>
              </a:spcBef>
            </a:pPr>
            <a:r>
              <a:rPr lang="en-GB" dirty="0">
                <a:solidFill>
                  <a:schemeClr val="tx1"/>
                </a:solidFill>
              </a:rPr>
              <a:t>FROM</a:t>
            </a:r>
          </a:p>
          <a:p>
            <a:pPr algn="l">
              <a:spcBef>
                <a:spcPts val="100"/>
              </a:spcBef>
            </a:pPr>
            <a:r>
              <a:rPr lang="en-GB" dirty="0">
                <a:solidFill>
                  <a:schemeClr val="tx1"/>
                </a:solidFill>
              </a:rPr>
              <a:t>  (SELECT level </a:t>
            </a:r>
            <a:r>
              <a:rPr lang="en-GB" dirty="0" err="1">
                <a:solidFill>
                  <a:schemeClr val="tx1"/>
                </a:solidFill>
              </a:rPr>
              <a:t>sortx</a:t>
            </a:r>
            <a:r>
              <a:rPr lang="en-GB" dirty="0">
                <a:solidFill>
                  <a:schemeClr val="tx1"/>
                </a:solidFill>
              </a:rPr>
              <a:t>,</a:t>
            </a:r>
          </a:p>
          <a:p>
            <a:pPr algn="l">
              <a:spcBef>
                <a:spcPts val="100"/>
              </a:spcBef>
            </a:pPr>
            <a:r>
              <a:rPr lang="en-GB" dirty="0">
                <a:solidFill>
                  <a:schemeClr val="tx1"/>
                </a:solidFill>
              </a:rPr>
              <a:t>    </a:t>
            </a:r>
            <a:r>
              <a:rPr lang="en-GB" dirty="0" err="1">
                <a:solidFill>
                  <a:schemeClr val="tx1"/>
                </a:solidFill>
              </a:rPr>
              <a:t>connect_by_root</a:t>
            </a:r>
            <a:r>
              <a:rPr lang="en-GB" dirty="0">
                <a:solidFill>
                  <a:schemeClr val="tx1"/>
                </a:solidFill>
              </a:rPr>
              <a:t>(</a:t>
            </a:r>
            <a:r>
              <a:rPr lang="en-GB" dirty="0" err="1">
                <a:solidFill>
                  <a:schemeClr val="tx1"/>
                </a:solidFill>
              </a:rPr>
              <a:t>pname</a:t>
            </a:r>
            <a:r>
              <a:rPr lang="en-GB" dirty="0">
                <a:solidFill>
                  <a:schemeClr val="tx1"/>
                </a:solidFill>
              </a:rPr>
              <a:t>) classes,</a:t>
            </a:r>
          </a:p>
          <a:p>
            <a:pPr algn="l">
              <a:spcBef>
                <a:spcPts val="100"/>
              </a:spcBef>
            </a:pPr>
            <a:r>
              <a:rPr lang="en-GB" dirty="0">
                <a:solidFill>
                  <a:schemeClr val="tx1"/>
                </a:solidFill>
              </a:rPr>
              <a:t>    </a:t>
            </a:r>
            <a:r>
              <a:rPr lang="en-GB" dirty="0" err="1">
                <a:solidFill>
                  <a:schemeClr val="tx1"/>
                </a:solidFill>
              </a:rPr>
              <a:t>pname</a:t>
            </a:r>
            <a:endParaRPr lang="en-GB" dirty="0">
              <a:solidFill>
                <a:schemeClr val="tx1"/>
              </a:solidFill>
            </a:endParaRPr>
          </a:p>
          <a:p>
            <a:pPr algn="l">
              <a:spcBef>
                <a:spcPts val="100"/>
              </a:spcBef>
            </a:pPr>
            <a:r>
              <a:rPr lang="en-GB" dirty="0">
                <a:solidFill>
                  <a:schemeClr val="tx1"/>
                </a:solidFill>
              </a:rPr>
              <a:t>   FROM </a:t>
            </a:r>
            <a:r>
              <a:rPr lang="en-GB" dirty="0" err="1">
                <a:solidFill>
                  <a:schemeClr val="tx1"/>
                </a:solidFill>
              </a:rPr>
              <a:t>infodba.ppom_class</a:t>
            </a:r>
            <a:endParaRPr lang="en-GB" dirty="0">
              <a:solidFill>
                <a:schemeClr val="tx1"/>
              </a:solidFill>
            </a:endParaRPr>
          </a:p>
          <a:p>
            <a:pPr algn="l">
              <a:spcBef>
                <a:spcPts val="100"/>
              </a:spcBef>
            </a:pPr>
            <a:r>
              <a:rPr lang="en-GB" dirty="0">
                <a:solidFill>
                  <a:schemeClr val="tx1"/>
                </a:solidFill>
              </a:rPr>
              <a:t>    WHERE </a:t>
            </a:r>
            <a:r>
              <a:rPr lang="en-GB" b="1" dirty="0" err="1">
                <a:solidFill>
                  <a:schemeClr val="tx1"/>
                </a:solidFill>
              </a:rPr>
              <a:t>pname</a:t>
            </a:r>
            <a:r>
              <a:rPr lang="en-GB" dirty="0">
                <a:solidFill>
                  <a:schemeClr val="tx1"/>
                </a:solidFill>
              </a:rPr>
              <a:t> LIKE  'Dataset%’  or </a:t>
            </a:r>
            <a:r>
              <a:rPr lang="en-GB" dirty="0" err="1">
                <a:solidFill>
                  <a:schemeClr val="tx1"/>
                </a:solidFill>
              </a:rPr>
              <a:t>pname</a:t>
            </a:r>
            <a:r>
              <a:rPr lang="en-GB" dirty="0">
                <a:solidFill>
                  <a:schemeClr val="tx1"/>
                </a:solidFill>
              </a:rPr>
              <a:t> like  '</a:t>
            </a:r>
            <a:r>
              <a:rPr lang="en-GB" dirty="0" err="1">
                <a:solidFill>
                  <a:schemeClr val="tx1"/>
                </a:solidFill>
              </a:rPr>
              <a:t>SEP_Des</a:t>
            </a:r>
            <a:r>
              <a:rPr lang="en-GB" dirty="0">
                <a:solidFill>
                  <a:schemeClr val="tx1"/>
                </a:solidFill>
              </a:rPr>
              <a:t>%'</a:t>
            </a:r>
          </a:p>
          <a:p>
            <a:pPr algn="l">
              <a:spcBef>
                <a:spcPts val="100"/>
              </a:spcBef>
            </a:pPr>
            <a:r>
              <a:rPr lang="en-GB" dirty="0">
                <a:solidFill>
                  <a:schemeClr val="tx1"/>
                </a:solidFill>
              </a:rPr>
              <a:t>    CONNECT BY </a:t>
            </a:r>
            <a:r>
              <a:rPr lang="en-GB" dirty="0" err="1">
                <a:solidFill>
                  <a:schemeClr val="tx1"/>
                </a:solidFill>
              </a:rPr>
              <a:t>nocycle</a:t>
            </a:r>
            <a:r>
              <a:rPr lang="en-GB" dirty="0">
                <a:solidFill>
                  <a:schemeClr val="tx1"/>
                </a:solidFill>
              </a:rPr>
              <a:t> prior </a:t>
            </a:r>
            <a:r>
              <a:rPr lang="en-GB" dirty="0" err="1">
                <a:solidFill>
                  <a:schemeClr val="tx1"/>
                </a:solidFill>
              </a:rPr>
              <a:t>pname</a:t>
            </a:r>
            <a:r>
              <a:rPr lang="en-GB" dirty="0">
                <a:solidFill>
                  <a:schemeClr val="tx1"/>
                </a:solidFill>
              </a:rPr>
              <a:t> = </a:t>
            </a:r>
            <a:r>
              <a:rPr lang="en-GB" dirty="0" err="1">
                <a:solidFill>
                  <a:schemeClr val="tx1"/>
                </a:solidFill>
              </a:rPr>
              <a:t>psuperclass</a:t>
            </a:r>
            <a:endParaRPr lang="en-GB" dirty="0">
              <a:solidFill>
                <a:schemeClr val="tx1"/>
              </a:solidFill>
            </a:endParaRPr>
          </a:p>
          <a:p>
            <a:pPr algn="l">
              <a:spcBef>
                <a:spcPts val="100"/>
              </a:spcBef>
            </a:pPr>
            <a:r>
              <a:rPr lang="en-GB" dirty="0">
                <a:solidFill>
                  <a:schemeClr val="tx1"/>
                </a:solidFill>
              </a:rPr>
              <a:t>  ORDER BY level DESC</a:t>
            </a:r>
          </a:p>
          <a:p>
            <a:pPr algn="l">
              <a:spcBef>
                <a:spcPts val="100"/>
              </a:spcBef>
            </a:pPr>
            <a:r>
              <a:rPr lang="en-GB" dirty="0">
                <a:solidFill>
                  <a:schemeClr val="tx1"/>
                </a:solidFill>
              </a:rPr>
              <a:t>  ) x,</a:t>
            </a:r>
          </a:p>
          <a:p>
            <a:pPr algn="l">
              <a:spcBef>
                <a:spcPts val="100"/>
              </a:spcBef>
            </a:pPr>
            <a:r>
              <a:rPr lang="en-GB" dirty="0">
                <a:solidFill>
                  <a:schemeClr val="tx1"/>
                </a:solidFill>
              </a:rPr>
              <a:t>  </a:t>
            </a:r>
            <a:r>
              <a:rPr lang="en-GB" dirty="0" err="1">
                <a:solidFill>
                  <a:schemeClr val="tx1"/>
                </a:solidFill>
              </a:rPr>
              <a:t>infodba.ppom_attribute</a:t>
            </a:r>
            <a:r>
              <a:rPr lang="en-GB" dirty="0">
                <a:solidFill>
                  <a:schemeClr val="tx1"/>
                </a:solidFill>
              </a:rPr>
              <a:t> pa,</a:t>
            </a:r>
          </a:p>
          <a:p>
            <a:pPr algn="l">
              <a:spcBef>
                <a:spcPts val="100"/>
              </a:spcBef>
            </a:pPr>
            <a:r>
              <a:rPr lang="en-GB" dirty="0">
                <a:solidFill>
                  <a:schemeClr val="tx1"/>
                </a:solidFill>
              </a:rPr>
              <a:t>  </a:t>
            </a:r>
            <a:r>
              <a:rPr lang="en-GB" dirty="0" err="1">
                <a:solidFill>
                  <a:schemeClr val="tx1"/>
                </a:solidFill>
              </a:rPr>
              <a:t>infodba.ppom_class</a:t>
            </a:r>
            <a:r>
              <a:rPr lang="en-GB" dirty="0">
                <a:solidFill>
                  <a:schemeClr val="tx1"/>
                </a:solidFill>
              </a:rPr>
              <a:t> pc</a:t>
            </a:r>
          </a:p>
          <a:p>
            <a:pPr algn="l">
              <a:spcBef>
                <a:spcPts val="100"/>
              </a:spcBef>
            </a:pPr>
            <a:r>
              <a:rPr lang="en-GB" dirty="0">
                <a:solidFill>
                  <a:schemeClr val="tx1"/>
                </a:solidFill>
              </a:rPr>
              <a:t>WHERE </a:t>
            </a:r>
            <a:r>
              <a:rPr lang="en-GB" dirty="0" err="1">
                <a:solidFill>
                  <a:schemeClr val="tx1"/>
                </a:solidFill>
              </a:rPr>
              <a:t>x.classes</a:t>
            </a:r>
            <a:r>
              <a:rPr lang="en-GB" dirty="0">
                <a:solidFill>
                  <a:schemeClr val="tx1"/>
                </a:solidFill>
              </a:rPr>
              <a:t> = </a:t>
            </a:r>
            <a:r>
              <a:rPr lang="en-GB" dirty="0" err="1">
                <a:solidFill>
                  <a:schemeClr val="tx1"/>
                </a:solidFill>
              </a:rPr>
              <a:t>pc.pname</a:t>
            </a:r>
            <a:endParaRPr lang="en-GB" dirty="0">
              <a:solidFill>
                <a:schemeClr val="tx1"/>
              </a:solidFill>
            </a:endParaRPr>
          </a:p>
          <a:p>
            <a:pPr algn="l">
              <a:spcBef>
                <a:spcPts val="100"/>
              </a:spcBef>
            </a:pPr>
            <a:r>
              <a:rPr lang="en-GB" dirty="0">
                <a:solidFill>
                  <a:schemeClr val="tx1"/>
                </a:solidFill>
              </a:rPr>
              <a:t>AND </a:t>
            </a:r>
            <a:r>
              <a:rPr lang="en-GB" dirty="0" err="1">
                <a:solidFill>
                  <a:schemeClr val="tx1"/>
                </a:solidFill>
              </a:rPr>
              <a:t>pc.puid</a:t>
            </a:r>
            <a:r>
              <a:rPr lang="en-GB" dirty="0">
                <a:solidFill>
                  <a:schemeClr val="tx1"/>
                </a:solidFill>
              </a:rPr>
              <a:t>     = </a:t>
            </a:r>
            <a:r>
              <a:rPr lang="en-GB" dirty="0" err="1">
                <a:solidFill>
                  <a:schemeClr val="tx1"/>
                </a:solidFill>
              </a:rPr>
              <a:t>pa.rdefining_classu</a:t>
            </a:r>
            <a:endParaRPr lang="en-GB" dirty="0">
              <a:solidFill>
                <a:schemeClr val="tx1"/>
              </a:solidFill>
            </a:endParaRPr>
          </a:p>
          <a:p>
            <a:pPr algn="l">
              <a:spcBef>
                <a:spcPts val="100"/>
              </a:spcBef>
            </a:pPr>
            <a:r>
              <a:rPr lang="en-GB" dirty="0">
                <a:solidFill>
                  <a:schemeClr val="tx1"/>
                </a:solidFill>
              </a:rPr>
              <a:t>AND </a:t>
            </a:r>
            <a:r>
              <a:rPr lang="en-GB" dirty="0" err="1">
                <a:solidFill>
                  <a:schemeClr val="tx1"/>
                </a:solidFill>
              </a:rPr>
              <a:t>pa.pname</a:t>
            </a:r>
            <a:r>
              <a:rPr lang="en-GB" dirty="0">
                <a:solidFill>
                  <a:schemeClr val="tx1"/>
                </a:solidFill>
              </a:rPr>
              <a:t> like 's4_produc%';</a:t>
            </a:r>
          </a:p>
          <a:p>
            <a:pPr algn="l">
              <a:spcBef>
                <a:spcPts val="100"/>
              </a:spcBef>
            </a:pPr>
            <a:endParaRPr lang="en-GB" dirty="0">
              <a:solidFill>
                <a:schemeClr val="tx1"/>
              </a:solidFill>
            </a:endParaRPr>
          </a:p>
          <a:p>
            <a:pPr algn="l">
              <a:spcBef>
                <a:spcPts val="100"/>
              </a:spcBef>
            </a:pPr>
            <a:r>
              <a:rPr lang="en-GB" dirty="0">
                <a:solidFill>
                  <a:schemeClr val="tx1"/>
                </a:solidFill>
              </a:rPr>
              <a:t>-- Select </a:t>
            </a:r>
            <a:r>
              <a:rPr lang="en-GB" dirty="0" err="1">
                <a:solidFill>
                  <a:schemeClr val="tx1"/>
                </a:solidFill>
              </a:rPr>
              <a:t>ir</a:t>
            </a:r>
            <a:endParaRPr lang="en-GB" dirty="0">
              <a:solidFill>
                <a:schemeClr val="tx1"/>
              </a:solidFill>
            </a:endParaRPr>
          </a:p>
          <a:p>
            <a:pPr algn="l">
              <a:spcBef>
                <a:spcPts val="100"/>
              </a:spcBef>
            </a:pPr>
            <a:r>
              <a:rPr lang="en-GB" dirty="0">
                <a:solidFill>
                  <a:schemeClr val="tx1"/>
                </a:solidFill>
              </a:rPr>
              <a:t>select ps4_product_line from </a:t>
            </a:r>
            <a:r>
              <a:rPr lang="en-GB" dirty="0" err="1">
                <a:solidFill>
                  <a:schemeClr val="tx1"/>
                </a:solidFill>
              </a:rPr>
              <a:t>infodba.pitemrevision</a:t>
            </a:r>
            <a:r>
              <a:rPr lang="en-GB" dirty="0">
                <a:solidFill>
                  <a:schemeClr val="tx1"/>
                </a:solidFill>
              </a:rPr>
              <a:t> where </a:t>
            </a:r>
            <a:r>
              <a:rPr lang="en-GB" dirty="0" err="1">
                <a:solidFill>
                  <a:schemeClr val="tx1"/>
                </a:solidFill>
              </a:rPr>
              <a:t>puid</a:t>
            </a:r>
            <a:r>
              <a:rPr lang="en-GB" dirty="0">
                <a:solidFill>
                  <a:schemeClr val="tx1"/>
                </a:solidFill>
              </a:rPr>
              <a:t>= '1RBxwPbIxntUXB' ;</a:t>
            </a:r>
          </a:p>
          <a:p>
            <a:pPr algn="l">
              <a:spcBef>
                <a:spcPts val="100"/>
              </a:spcBef>
            </a:pPr>
            <a:r>
              <a:rPr lang="en-GB" dirty="0">
                <a:solidFill>
                  <a:schemeClr val="tx1"/>
                </a:solidFill>
              </a:rPr>
              <a:t>select ps4_product_line from </a:t>
            </a:r>
            <a:r>
              <a:rPr lang="en-GB" dirty="0" err="1">
                <a:solidFill>
                  <a:schemeClr val="tx1"/>
                </a:solidFill>
              </a:rPr>
              <a:t>infodba.pitemrevision</a:t>
            </a:r>
            <a:r>
              <a:rPr lang="en-GB" dirty="0">
                <a:solidFill>
                  <a:schemeClr val="tx1"/>
                </a:solidFill>
              </a:rPr>
              <a:t> where </a:t>
            </a:r>
            <a:r>
              <a:rPr lang="en-GB" dirty="0" err="1">
                <a:solidFill>
                  <a:schemeClr val="tx1"/>
                </a:solidFill>
              </a:rPr>
              <a:t>puid</a:t>
            </a:r>
            <a:r>
              <a:rPr lang="en-GB" dirty="0">
                <a:solidFill>
                  <a:schemeClr val="tx1"/>
                </a:solidFill>
              </a:rPr>
              <a:t>= 'B_BxBz0XxntUXB' ;</a:t>
            </a:r>
          </a:p>
          <a:p>
            <a:pPr algn="l">
              <a:spcBef>
                <a:spcPts val="100"/>
              </a:spcBef>
            </a:pPr>
            <a:r>
              <a:rPr lang="en-GB" dirty="0">
                <a:solidFill>
                  <a:schemeClr val="tx1"/>
                </a:solidFill>
              </a:rPr>
              <a:t>-- Select DS</a:t>
            </a:r>
          </a:p>
          <a:p>
            <a:pPr algn="l">
              <a:spcBef>
                <a:spcPts val="100"/>
              </a:spcBef>
            </a:pPr>
            <a:r>
              <a:rPr lang="en-GB" dirty="0">
                <a:solidFill>
                  <a:schemeClr val="tx1"/>
                </a:solidFill>
              </a:rPr>
              <a:t>select ps4_product_line from </a:t>
            </a:r>
            <a:r>
              <a:rPr lang="en-GB" dirty="0" err="1">
                <a:solidFill>
                  <a:schemeClr val="tx1"/>
                </a:solidFill>
              </a:rPr>
              <a:t>infodba.pdataset</a:t>
            </a:r>
            <a:r>
              <a:rPr lang="en-GB" dirty="0">
                <a:solidFill>
                  <a:schemeClr val="tx1"/>
                </a:solidFill>
              </a:rPr>
              <a:t>  where </a:t>
            </a:r>
            <a:r>
              <a:rPr lang="en-GB" dirty="0" err="1">
                <a:solidFill>
                  <a:schemeClr val="tx1"/>
                </a:solidFill>
              </a:rPr>
              <a:t>puid</a:t>
            </a:r>
            <a:r>
              <a:rPr lang="en-GB" dirty="0">
                <a:solidFill>
                  <a:schemeClr val="tx1"/>
                </a:solidFill>
              </a:rPr>
              <a:t>= '1ZJxwPbIxntUXB' ;</a:t>
            </a:r>
          </a:p>
          <a:p>
            <a:pPr algn="l">
              <a:spcBef>
                <a:spcPts val="100"/>
              </a:spcBef>
            </a:pPr>
            <a:r>
              <a:rPr lang="en-GB" dirty="0">
                <a:solidFill>
                  <a:schemeClr val="tx1"/>
                </a:solidFill>
              </a:rPr>
              <a:t>select ps4_product_line from </a:t>
            </a:r>
            <a:r>
              <a:rPr lang="en-GB" dirty="0" err="1">
                <a:solidFill>
                  <a:schemeClr val="tx1"/>
                </a:solidFill>
              </a:rPr>
              <a:t>infodba.pdataset</a:t>
            </a:r>
            <a:r>
              <a:rPr lang="en-GB" dirty="0">
                <a:solidFill>
                  <a:schemeClr val="tx1"/>
                </a:solidFill>
              </a:rPr>
              <a:t>  where </a:t>
            </a:r>
            <a:r>
              <a:rPr lang="en-GB" dirty="0" err="1">
                <a:solidFill>
                  <a:schemeClr val="tx1"/>
                </a:solidFill>
              </a:rPr>
              <a:t>puid</a:t>
            </a:r>
            <a:r>
              <a:rPr lang="en-GB" dirty="0">
                <a:solidFill>
                  <a:schemeClr val="tx1"/>
                </a:solidFill>
              </a:rPr>
              <a:t>= 'B_BxBz0XxntUXB' ;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7806" y="2852936"/>
            <a:ext cx="5944430" cy="128605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/>
          <a:srcRect b="72404"/>
          <a:stretch/>
        </p:blipFill>
        <p:spPr>
          <a:xfrm>
            <a:off x="4304928" y="1022210"/>
            <a:ext cx="4896544" cy="1476164"/>
          </a:xfrm>
          <a:prstGeom prst="rect">
            <a:avLst/>
          </a:prstGeom>
        </p:spPr>
      </p:pic>
      <p:cxnSp>
        <p:nvCxnSpPr>
          <p:cNvPr id="8" name="Straight Arrow Connector 7"/>
          <p:cNvCxnSpPr>
            <a:cxnSpLocks/>
          </p:cNvCxnSpPr>
          <p:nvPr/>
        </p:nvCxnSpPr>
        <p:spPr bwMode="auto">
          <a:xfrm flipH="1">
            <a:off x="3584848" y="2384884"/>
            <a:ext cx="3348372" cy="246221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 bwMode="auto">
          <a:xfrm>
            <a:off x="6933220" y="3495963"/>
            <a:ext cx="1080120" cy="221069"/>
          </a:xfrm>
          <a:prstGeom prst="rect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2133600" y="4360158"/>
            <a:ext cx="641350" cy="180020"/>
          </a:xfrm>
          <a:prstGeom prst="rect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endParaRPr lang="en-GB"/>
          </a:p>
        </p:txBody>
      </p:sp>
      <p:cxnSp>
        <p:nvCxnSpPr>
          <p:cNvPr id="20" name="Elbow Connector 19"/>
          <p:cNvCxnSpPr>
            <a:cxnSpLocks/>
            <a:stCxn id="17" idx="1"/>
            <a:endCxn id="18" idx="0"/>
          </p:cNvCxnSpPr>
          <p:nvPr/>
        </p:nvCxnSpPr>
        <p:spPr bwMode="auto">
          <a:xfrm rot="10800000" flipV="1">
            <a:off x="2454276" y="3606498"/>
            <a:ext cx="4478945" cy="753660"/>
          </a:xfrm>
          <a:prstGeom prst="bentConnector2">
            <a:avLst/>
          </a:prstGeom>
          <a:ln>
            <a:headEnd type="none" w="med" len="med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 bwMode="auto">
          <a:xfrm>
            <a:off x="8341686" y="3501319"/>
            <a:ext cx="1280549" cy="215714"/>
          </a:xfrm>
          <a:prstGeom prst="rect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704535" y="4365103"/>
            <a:ext cx="828078" cy="175075"/>
          </a:xfrm>
          <a:prstGeom prst="rect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endParaRPr lang="en-GB"/>
          </a:p>
        </p:txBody>
      </p:sp>
      <p:cxnSp>
        <p:nvCxnSpPr>
          <p:cNvPr id="24" name="Elbow Connector 23"/>
          <p:cNvCxnSpPr>
            <a:cxnSpLocks/>
            <a:stCxn id="21" idx="2"/>
            <a:endCxn id="22" idx="2"/>
          </p:cNvCxnSpPr>
          <p:nvPr/>
        </p:nvCxnSpPr>
        <p:spPr bwMode="auto">
          <a:xfrm rot="5400000">
            <a:off x="4638696" y="196912"/>
            <a:ext cx="823145" cy="7863387"/>
          </a:xfrm>
          <a:prstGeom prst="bentConnector3">
            <a:avLst>
              <a:gd name="adj1" fmla="val 127772"/>
            </a:avLst>
          </a:prstGeom>
          <a:ln>
            <a:headEnd type="none" w="med" len="med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 bwMode="auto">
          <a:xfrm>
            <a:off x="1575409" y="2552700"/>
            <a:ext cx="527050" cy="156220"/>
          </a:xfrm>
          <a:prstGeom prst="rect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 bwMode="auto">
          <a:xfrm>
            <a:off x="1308511" y="3862447"/>
            <a:ext cx="810088" cy="180020"/>
          </a:xfrm>
          <a:prstGeom prst="rect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5120506" y="6191409"/>
            <a:ext cx="4464496" cy="24622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#New: 22.03.2018 – from Simon Sommer and Faller</a:t>
            </a:r>
          </a:p>
        </p:txBody>
      </p:sp>
      <p:sp>
        <p:nvSpPr>
          <p:cNvPr id="29" name="Rectangle 28"/>
          <p:cNvSpPr/>
          <p:nvPr/>
        </p:nvSpPr>
        <p:spPr bwMode="auto">
          <a:xfrm>
            <a:off x="6933220" y="3907537"/>
            <a:ext cx="1080120" cy="221069"/>
          </a:xfrm>
          <a:prstGeom prst="rect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704535" y="5013176"/>
            <a:ext cx="828085" cy="189072"/>
          </a:xfrm>
          <a:prstGeom prst="rect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endParaRPr lang="en-GB"/>
          </a:p>
        </p:txBody>
      </p:sp>
      <p:cxnSp>
        <p:nvCxnSpPr>
          <p:cNvPr id="35" name="Straight Arrow Connector 34"/>
          <p:cNvCxnSpPr>
            <a:cxnSpLocks/>
            <a:endCxn id="30" idx="0"/>
          </p:cNvCxnSpPr>
          <p:nvPr/>
        </p:nvCxnSpPr>
        <p:spPr bwMode="auto">
          <a:xfrm>
            <a:off x="1118578" y="4761148"/>
            <a:ext cx="0" cy="25202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 bwMode="auto">
          <a:xfrm>
            <a:off x="2136775" y="5014774"/>
            <a:ext cx="434975" cy="189072"/>
          </a:xfrm>
          <a:prstGeom prst="rect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endParaRPr lang="en-GB"/>
          </a:p>
        </p:txBody>
      </p:sp>
      <p:cxnSp>
        <p:nvCxnSpPr>
          <p:cNvPr id="38" name="Elbow Connector 37"/>
          <p:cNvCxnSpPr>
            <a:cxnSpLocks/>
            <a:stCxn id="29" idx="2"/>
            <a:endCxn id="36" idx="2"/>
          </p:cNvCxnSpPr>
          <p:nvPr/>
        </p:nvCxnSpPr>
        <p:spPr bwMode="auto">
          <a:xfrm rot="5400000">
            <a:off x="4376152" y="2106718"/>
            <a:ext cx="1075240" cy="5119017"/>
          </a:xfrm>
          <a:prstGeom prst="bentConnector3">
            <a:avLst>
              <a:gd name="adj1" fmla="val 121260"/>
            </a:avLst>
          </a:prstGeom>
          <a:ln>
            <a:headEnd type="none" w="med" len="med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" name="Textfeld 4">
            <a:extLst>
              <a:ext uri="{FF2B5EF4-FFF2-40B4-BE49-F238E27FC236}">
                <a16:creationId xmlns:a16="http://schemas.microsoft.com/office/drawing/2014/main" id="{0C52D0F3-2249-4209-9A6A-EDBE7409413E}"/>
              </a:ext>
            </a:extLst>
          </p:cNvPr>
          <p:cNvSpPr txBox="1"/>
          <p:nvPr/>
        </p:nvSpPr>
        <p:spPr>
          <a:xfrm>
            <a:off x="4034897" y="2446184"/>
            <a:ext cx="1116124" cy="24622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Class Type</a:t>
            </a:r>
          </a:p>
        </p:txBody>
      </p:sp>
      <p:sp>
        <p:nvSpPr>
          <p:cNvPr id="28" name="Rectangle 24">
            <a:extLst>
              <a:ext uri="{FF2B5EF4-FFF2-40B4-BE49-F238E27FC236}">
                <a16:creationId xmlns:a16="http://schemas.microsoft.com/office/drawing/2014/main" id="{A943D063-B022-4A36-9506-752FC85A5F77}"/>
              </a:ext>
            </a:extLst>
          </p:cNvPr>
          <p:cNvSpPr/>
          <p:nvPr/>
        </p:nvSpPr>
        <p:spPr bwMode="auto">
          <a:xfrm>
            <a:off x="2804344" y="2550175"/>
            <a:ext cx="615798" cy="156220"/>
          </a:xfrm>
          <a:prstGeom prst="rect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20CAC7E-682B-442B-A9AA-C25120D3D499}"/>
              </a:ext>
            </a:extLst>
          </p:cNvPr>
          <p:cNvSpPr txBox="1"/>
          <p:nvPr/>
        </p:nvSpPr>
        <p:spPr>
          <a:xfrm>
            <a:off x="2702682" y="5835790"/>
            <a:ext cx="2232248" cy="27699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dirty="0">
                <a:solidFill>
                  <a:srgbClr val="FF0000"/>
                </a:solidFill>
                <a:latin typeface="+mn-lt"/>
              </a:rPr>
              <a:t>1* 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Case </a:t>
            </a:r>
            <a:r>
              <a:rPr lang="en-GB" sz="1200" dirty="0" err="1">
                <a:solidFill>
                  <a:schemeClr val="tx1"/>
                </a:solidFill>
                <a:latin typeface="+mn-lt"/>
              </a:rPr>
              <a:t>Sensitiv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 !!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CA85E1D3-09AD-4FFA-9246-A2489D20C54B}"/>
              </a:ext>
            </a:extLst>
          </p:cNvPr>
          <p:cNvSpPr/>
          <p:nvPr/>
        </p:nvSpPr>
        <p:spPr bwMode="auto">
          <a:xfrm>
            <a:off x="2161704" y="3819339"/>
            <a:ext cx="254000" cy="254000"/>
          </a:xfrm>
          <a:prstGeom prst="ellipse">
            <a:avLst/>
          </a:prstGeom>
          <a:solidFill>
            <a:srgbClr val="FFFF00"/>
          </a:solidFill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1</a:t>
            </a:r>
            <a:endParaRPr lang="en-GB" strike="noStrike" cap="none" normalizeH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394C8F72-D813-41FF-8AEF-036FB70905EC}"/>
              </a:ext>
            </a:extLst>
          </p:cNvPr>
          <p:cNvSpPr txBox="1"/>
          <p:nvPr/>
        </p:nvSpPr>
        <p:spPr>
          <a:xfrm>
            <a:off x="7617296" y="6601201"/>
            <a:ext cx="1650416" cy="261610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GB" sz="1100" dirty="0">
                <a:solidFill>
                  <a:schemeClr val="tx1"/>
                </a:solidFill>
                <a:latin typeface="+mn-lt"/>
              </a:rPr>
              <a:t>LUp:12.01.2021/ </a:t>
            </a:r>
            <a:r>
              <a:rPr lang="en-GB" sz="1100" dirty="0" err="1">
                <a:solidFill>
                  <a:schemeClr val="tx1"/>
                </a:solidFill>
                <a:latin typeface="+mn-lt"/>
              </a:rPr>
              <a:t>J.Fes</a:t>
            </a:r>
            <a:endParaRPr lang="en-GB" sz="11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2355766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SQL PBOMClass Model Abbild Analyse 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58531"/>
          <a:stretch/>
        </p:blipFill>
        <p:spPr>
          <a:xfrm>
            <a:off x="560512" y="1232756"/>
            <a:ext cx="8440328" cy="178562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88604" y="3320988"/>
            <a:ext cx="2484276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dirty="0"/>
              <a:t>Name </a:t>
            </a:r>
            <a:r>
              <a:rPr lang="en-GB" dirty="0" err="1"/>
              <a:t>Attribut</a:t>
            </a:r>
            <a:r>
              <a:rPr lang="en-GB" dirty="0"/>
              <a:t> </a:t>
            </a:r>
            <a:r>
              <a:rPr lang="en-GB" dirty="0" err="1"/>
              <a:t>im</a:t>
            </a:r>
            <a:r>
              <a:rPr lang="en-GB" dirty="0"/>
              <a:t> </a:t>
            </a:r>
            <a:r>
              <a:rPr lang="en-GB" dirty="0" err="1"/>
              <a:t>Datenmodell</a:t>
            </a:r>
            <a:r>
              <a:rPr lang="en-GB" dirty="0"/>
              <a:t> = print Object</a:t>
            </a:r>
          </a:p>
        </p:txBody>
      </p:sp>
      <p:cxnSp>
        <p:nvCxnSpPr>
          <p:cNvPr id="9" name="Straight Arrow Connector 8"/>
          <p:cNvCxnSpPr>
            <a:endCxn id="7" idx="0"/>
          </p:cNvCxnSpPr>
          <p:nvPr/>
        </p:nvCxnSpPr>
        <p:spPr bwMode="auto">
          <a:xfrm flipH="1">
            <a:off x="2630742" y="1808820"/>
            <a:ext cx="306034" cy="151216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285148" y="3320988"/>
            <a:ext cx="2484276" cy="24622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dirty="0"/>
              <a:t>Name </a:t>
            </a:r>
            <a:r>
              <a:rPr lang="en-GB" dirty="0" err="1"/>
              <a:t>Tabellen</a:t>
            </a:r>
            <a:r>
              <a:rPr lang="en-GB" dirty="0"/>
              <a:t> </a:t>
            </a:r>
            <a:r>
              <a:rPr lang="en-GB" dirty="0" err="1"/>
              <a:t>Spalte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>
            <a:off x="7527286" y="2413599"/>
            <a:ext cx="378042" cy="907389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r="67465"/>
          <a:stretch/>
        </p:blipFill>
        <p:spPr>
          <a:xfrm>
            <a:off x="3440832" y="4019492"/>
            <a:ext cx="3325688" cy="236253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28564" y="5230089"/>
            <a:ext cx="1188132" cy="24622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dirty="0"/>
              <a:t>Name </a:t>
            </a:r>
            <a:r>
              <a:rPr lang="en-GB" dirty="0" err="1"/>
              <a:t>Tabelle</a:t>
            </a:r>
            <a:endParaRPr lang="en-GB" dirty="0"/>
          </a:p>
        </p:txBody>
      </p:sp>
      <p:cxnSp>
        <p:nvCxnSpPr>
          <p:cNvPr id="16" name="Straight Arrow Connector 15"/>
          <p:cNvCxnSpPr>
            <a:cxnSpLocks/>
            <a:endCxn id="14" idx="3"/>
          </p:cNvCxnSpPr>
          <p:nvPr/>
        </p:nvCxnSpPr>
        <p:spPr bwMode="auto">
          <a:xfrm flipH="1" flipV="1">
            <a:off x="2216696" y="5353200"/>
            <a:ext cx="2628292" cy="30804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0687728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650" y="409575"/>
            <a:ext cx="9391650" cy="444500"/>
          </a:xfrm>
        </p:spPr>
        <p:txBody>
          <a:bodyPr/>
          <a:lstStyle/>
          <a:p>
            <a:r>
              <a:rPr lang="en-GB"/>
              <a:t>SQL PBOMClass Model Abbild Analyse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72480" y="1304764"/>
            <a:ext cx="3564396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SELECT </a:t>
            </a:r>
            <a:r>
              <a:rPr lang="en-US" sz="12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x.pname</a:t>
            </a:r>
            <a:r>
              <a:rPr lang="en-US" sz="1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t,</a:t>
            </a:r>
          </a:p>
          <a:p>
            <a:pPr algn="l"/>
            <a:r>
              <a:rPr lang="en-US" sz="1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pa.*</a:t>
            </a:r>
          </a:p>
          <a:p>
            <a:pPr algn="l"/>
            <a:r>
              <a:rPr lang="en-US" sz="1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FROM</a:t>
            </a:r>
          </a:p>
          <a:p>
            <a:pPr algn="l"/>
            <a:r>
              <a:rPr lang="en-US" sz="1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(SELECT level </a:t>
            </a:r>
            <a:r>
              <a:rPr lang="en-US" sz="12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sortx</a:t>
            </a:r>
            <a:r>
              <a:rPr lang="en-US" sz="1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pPr algn="l"/>
            <a:r>
              <a:rPr lang="en-US" sz="1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2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connect_by_root</a:t>
            </a:r>
            <a:r>
              <a:rPr lang="en-US" sz="1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2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pname</a:t>
            </a:r>
            <a:r>
              <a:rPr lang="en-US" sz="1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classes,</a:t>
            </a:r>
          </a:p>
          <a:p>
            <a:pPr algn="l"/>
            <a:r>
              <a:rPr lang="en-US" sz="1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2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pname</a:t>
            </a:r>
            <a:endParaRPr lang="en-US" sz="12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/>
            <a:r>
              <a:rPr lang="en-US" sz="1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FROM </a:t>
            </a:r>
            <a:r>
              <a:rPr lang="en-US" sz="12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infodba.ppom_class</a:t>
            </a:r>
            <a:endParaRPr lang="en-US" sz="12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/>
            <a:r>
              <a:rPr lang="en-US" sz="1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WHERE </a:t>
            </a:r>
            <a:r>
              <a:rPr lang="en-US" sz="12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pname</a:t>
            </a:r>
            <a:r>
              <a:rPr lang="en-US" sz="1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LIKE 'SEP%'</a:t>
            </a:r>
          </a:p>
          <a:p>
            <a:pPr algn="l"/>
            <a:r>
              <a:rPr lang="en-US" sz="1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CONNECT BY </a:t>
            </a:r>
            <a:r>
              <a:rPr lang="en-US" sz="12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nocycle</a:t>
            </a:r>
            <a:r>
              <a:rPr lang="en-US" sz="1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prior </a:t>
            </a:r>
            <a:r>
              <a:rPr lang="en-US" sz="12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pname</a:t>
            </a:r>
            <a:r>
              <a:rPr lang="en-US" sz="1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2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psuperclass</a:t>
            </a:r>
            <a:endParaRPr lang="en-US" sz="12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/>
            <a:r>
              <a:rPr lang="en-US" sz="1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ORDER BY level DESC</a:t>
            </a:r>
          </a:p>
          <a:p>
            <a:pPr algn="l"/>
            <a:r>
              <a:rPr lang="en-US" sz="1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) x,</a:t>
            </a:r>
          </a:p>
          <a:p>
            <a:pPr algn="l"/>
            <a:r>
              <a:rPr lang="en-US" sz="1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infodba.ppom_attribute</a:t>
            </a:r>
            <a:r>
              <a:rPr lang="en-US" sz="1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pa,</a:t>
            </a:r>
          </a:p>
          <a:p>
            <a:pPr algn="l"/>
            <a:r>
              <a:rPr lang="en-US" sz="1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infodba.ppom_class</a:t>
            </a:r>
            <a:r>
              <a:rPr lang="en-US" sz="1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pc</a:t>
            </a:r>
          </a:p>
          <a:p>
            <a:pPr algn="l"/>
            <a:r>
              <a:rPr lang="en-US" sz="1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WHERE </a:t>
            </a:r>
            <a:r>
              <a:rPr lang="en-US" sz="12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x.classes</a:t>
            </a:r>
            <a:r>
              <a:rPr lang="en-US" sz="1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2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pc.pname</a:t>
            </a:r>
            <a:endParaRPr lang="en-US" sz="12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/>
            <a:r>
              <a:rPr lang="en-US" sz="1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AND </a:t>
            </a:r>
            <a:r>
              <a:rPr lang="en-US" sz="12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pc.puid</a:t>
            </a:r>
            <a:r>
              <a:rPr lang="en-US" sz="1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= </a:t>
            </a:r>
            <a:r>
              <a:rPr lang="en-US" sz="12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pa.rdefining_classu</a:t>
            </a:r>
            <a:endParaRPr lang="en-GB" sz="12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7795" y="1160748"/>
            <a:ext cx="4896544" cy="534930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6645188" y="2420888"/>
            <a:ext cx="1044116" cy="216024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847900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247650" y="409575"/>
            <a:ext cx="9391650" cy="389209"/>
          </a:xfrm>
        </p:spPr>
        <p:txBody>
          <a:bodyPr/>
          <a:lstStyle/>
          <a:p>
            <a:r>
              <a:rPr lang="en-GB" dirty="0"/>
              <a:t>#Templates – Designs #Version: 05.06.2020/</a:t>
            </a:r>
            <a:r>
              <a:rPr lang="en-GB" dirty="0" err="1"/>
              <a:t>J.Fes</a:t>
            </a:r>
            <a:r>
              <a:rPr lang="en-GB" altLang="en-US" dirty="0"/>
              <a:t> 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6874133" y="1587298"/>
            <a:ext cx="2124236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6874133" y="1223193"/>
            <a:ext cx="2124236" cy="27699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6874133" y="2315508"/>
            <a:ext cx="2124236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874133" y="1951403"/>
            <a:ext cx="2124236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6874133" y="3043718"/>
            <a:ext cx="2124236" cy="27699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874133" y="2679613"/>
            <a:ext cx="2124236" cy="27699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6874133" y="3407824"/>
            <a:ext cx="2124236" cy="27699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11" name="Ellipse 10"/>
          <p:cNvSpPr/>
          <p:nvPr/>
        </p:nvSpPr>
        <p:spPr bwMode="auto">
          <a:xfrm>
            <a:off x="284166" y="155575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1</a:t>
            </a:r>
          </a:p>
        </p:txBody>
      </p:sp>
      <p:sp>
        <p:nvSpPr>
          <p:cNvPr id="12" name="Ellipse 11"/>
          <p:cNvSpPr/>
          <p:nvPr/>
        </p:nvSpPr>
        <p:spPr bwMode="auto">
          <a:xfrm>
            <a:off x="690540" y="158169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2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4661986" y="1575241"/>
            <a:ext cx="2124236" cy="27699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4661986" y="1223193"/>
            <a:ext cx="2124236" cy="276999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bg1"/>
                </a:solidFill>
                <a:latin typeface="+mn-lt"/>
              </a:rPr>
              <a:t>XX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4661986" y="2313296"/>
            <a:ext cx="2124236" cy="27699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4661986" y="1952543"/>
            <a:ext cx="2124236" cy="27699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4661986" y="3040594"/>
            <a:ext cx="2124236" cy="27699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4661986" y="2689162"/>
            <a:ext cx="2124236" cy="276999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4661986" y="3407825"/>
            <a:ext cx="2124236" cy="276999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XX</a:t>
            </a:r>
          </a:p>
        </p:txBody>
      </p:sp>
      <p:grpSp>
        <p:nvGrpSpPr>
          <p:cNvPr id="7177" name="Gruppieren 7176">
            <a:extLst>
              <a:ext uri="{FF2B5EF4-FFF2-40B4-BE49-F238E27FC236}">
                <a16:creationId xmlns:a16="http://schemas.microsoft.com/office/drawing/2014/main" id="{0E74CAD7-85B1-4425-9C7A-E4A699376819}"/>
              </a:ext>
            </a:extLst>
          </p:cNvPr>
          <p:cNvGrpSpPr/>
          <p:nvPr/>
        </p:nvGrpSpPr>
        <p:grpSpPr>
          <a:xfrm>
            <a:off x="503168" y="3634835"/>
            <a:ext cx="1205148" cy="366606"/>
            <a:chOff x="2349810" y="7162194"/>
            <a:chExt cx="1205148" cy="366606"/>
          </a:xfrm>
        </p:grpSpPr>
        <p:sp>
          <p:nvSpPr>
            <p:cNvPr id="28" name="Flussdiagramm: Verbindungsstelle 27"/>
            <p:cNvSpPr/>
            <p:nvPr/>
          </p:nvSpPr>
          <p:spPr bwMode="auto">
            <a:xfrm>
              <a:off x="2349810" y="7409755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29" name="Flussdiagramm: Verbindungsstelle 28"/>
            <p:cNvSpPr/>
            <p:nvPr/>
          </p:nvSpPr>
          <p:spPr bwMode="auto">
            <a:xfrm>
              <a:off x="3427958" y="7162194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30" name="Gewinkelte Verbindung 29"/>
            <p:cNvCxnSpPr>
              <a:stCxn id="28" idx="6"/>
              <a:endCxn id="29" idx="2"/>
            </p:cNvCxnSpPr>
            <p:nvPr/>
          </p:nvCxnSpPr>
          <p:spPr bwMode="auto">
            <a:xfrm flipV="1">
              <a:off x="2476810" y="7221717"/>
              <a:ext cx="951148" cy="24756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7178" name="Gruppieren 7177">
            <a:extLst>
              <a:ext uri="{FF2B5EF4-FFF2-40B4-BE49-F238E27FC236}">
                <a16:creationId xmlns:a16="http://schemas.microsoft.com/office/drawing/2014/main" id="{23EEF573-89A8-4690-B23D-5091DC4ECC60}"/>
              </a:ext>
            </a:extLst>
          </p:cNvPr>
          <p:cNvGrpSpPr/>
          <p:nvPr/>
        </p:nvGrpSpPr>
        <p:grpSpPr>
          <a:xfrm>
            <a:off x="1903747" y="3634835"/>
            <a:ext cx="1204191" cy="366606"/>
            <a:chOff x="2413310" y="7739579"/>
            <a:chExt cx="1204191" cy="366606"/>
          </a:xfrm>
        </p:grpSpPr>
        <p:sp>
          <p:nvSpPr>
            <p:cNvPr id="31" name="Flussdiagramm: Verbindungsstelle 30"/>
            <p:cNvSpPr/>
            <p:nvPr/>
          </p:nvSpPr>
          <p:spPr bwMode="auto">
            <a:xfrm>
              <a:off x="2413310" y="7987140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32" name="Flussdiagramm: Verbindungsstelle 31"/>
            <p:cNvSpPr/>
            <p:nvPr/>
          </p:nvSpPr>
          <p:spPr bwMode="auto">
            <a:xfrm>
              <a:off x="3490501" y="7739579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33" name="Gewinkelte Verbindung 32"/>
            <p:cNvCxnSpPr>
              <a:stCxn id="31" idx="6"/>
              <a:endCxn id="32" idx="2"/>
            </p:cNvCxnSpPr>
            <p:nvPr/>
          </p:nvCxnSpPr>
          <p:spPr bwMode="auto">
            <a:xfrm flipV="1">
              <a:off x="2540310" y="7799102"/>
              <a:ext cx="950191" cy="24756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</p:grpSp>
      <p:grpSp>
        <p:nvGrpSpPr>
          <p:cNvPr id="7174" name="Gruppieren 7173">
            <a:extLst>
              <a:ext uri="{FF2B5EF4-FFF2-40B4-BE49-F238E27FC236}">
                <a16:creationId xmlns:a16="http://schemas.microsoft.com/office/drawing/2014/main" id="{BACD5170-7706-4B92-9F95-6E9EB36AED4B}"/>
              </a:ext>
            </a:extLst>
          </p:cNvPr>
          <p:cNvGrpSpPr/>
          <p:nvPr/>
        </p:nvGrpSpPr>
        <p:grpSpPr>
          <a:xfrm>
            <a:off x="503168" y="4150906"/>
            <a:ext cx="1152519" cy="385304"/>
            <a:chOff x="4170261" y="7020422"/>
            <a:chExt cx="1152519" cy="385304"/>
          </a:xfrm>
        </p:grpSpPr>
        <p:sp>
          <p:nvSpPr>
            <p:cNvPr id="34" name="Flussdiagramm: Verbindungsstelle 33"/>
            <p:cNvSpPr/>
            <p:nvPr/>
          </p:nvSpPr>
          <p:spPr bwMode="auto">
            <a:xfrm>
              <a:off x="5195780" y="7286681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35" name="Flussdiagramm: Verbindungsstelle 34"/>
            <p:cNvSpPr/>
            <p:nvPr/>
          </p:nvSpPr>
          <p:spPr bwMode="auto">
            <a:xfrm>
              <a:off x="4170261" y="7020422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36" name="Gewinkelte Verbindung 35"/>
            <p:cNvCxnSpPr>
              <a:cxnSpLocks/>
              <a:stCxn id="34" idx="2"/>
              <a:endCxn id="35" idx="6"/>
            </p:cNvCxnSpPr>
            <p:nvPr/>
          </p:nvCxnSpPr>
          <p:spPr bwMode="auto">
            <a:xfrm rot="10800000">
              <a:off x="4297262" y="7079946"/>
              <a:ext cx="898519" cy="266259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7179" name="Gruppieren 7178">
            <a:extLst>
              <a:ext uri="{FF2B5EF4-FFF2-40B4-BE49-F238E27FC236}">
                <a16:creationId xmlns:a16="http://schemas.microsoft.com/office/drawing/2014/main" id="{82B2DEEB-BBBE-4AAC-A7BF-44B63C2AD225}"/>
              </a:ext>
            </a:extLst>
          </p:cNvPr>
          <p:cNvGrpSpPr/>
          <p:nvPr/>
        </p:nvGrpSpPr>
        <p:grpSpPr>
          <a:xfrm>
            <a:off x="1905748" y="4193551"/>
            <a:ext cx="1203077" cy="563907"/>
            <a:chOff x="4176301" y="7680057"/>
            <a:chExt cx="1203077" cy="563907"/>
          </a:xfrm>
        </p:grpSpPr>
        <p:sp>
          <p:nvSpPr>
            <p:cNvPr id="37" name="Flussdiagramm: Verbindungsstelle 36"/>
            <p:cNvSpPr/>
            <p:nvPr/>
          </p:nvSpPr>
          <p:spPr bwMode="auto">
            <a:xfrm>
              <a:off x="5252378" y="8124919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38" name="Flussdiagramm: Verbindungsstelle 37"/>
            <p:cNvSpPr/>
            <p:nvPr/>
          </p:nvSpPr>
          <p:spPr bwMode="auto">
            <a:xfrm>
              <a:off x="4176301" y="7680057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39" name="Gewinkelte Verbindung 38"/>
            <p:cNvCxnSpPr>
              <a:cxnSpLocks/>
              <a:stCxn id="37" idx="0"/>
              <a:endCxn id="38" idx="4"/>
            </p:cNvCxnSpPr>
            <p:nvPr/>
          </p:nvCxnSpPr>
          <p:spPr bwMode="auto">
            <a:xfrm rot="16200000" flipV="1">
              <a:off x="4614932" y="7423972"/>
              <a:ext cx="325817" cy="1076077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</p:grpSp>
      <p:graphicFrame>
        <p:nvGraphicFramePr>
          <p:cNvPr id="52" name="Object 7">
            <a:extLst>
              <a:ext uri="{FF2B5EF4-FFF2-40B4-BE49-F238E27FC236}">
                <a16:creationId xmlns:a16="http://schemas.microsoft.com/office/drawing/2014/main" id="{B65DA397-BE1B-43E0-BD9F-6115A85C755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70302" y="2517350"/>
          <a:ext cx="3048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3" imgW="304923" imgH="304923" progId="MSPhotoEd.3">
                  <p:embed/>
                </p:oleObj>
              </mc:Choice>
              <mc:Fallback>
                <p:oleObj name="Photo Editor Photo" r:id="rId3" imgW="304923" imgH="304923" progId="MSPhotoEd.3">
                  <p:embed/>
                  <p:pic>
                    <p:nvPicPr>
                      <p:cNvPr id="52" name="Object 7">
                        <a:extLst>
                          <a:ext uri="{FF2B5EF4-FFF2-40B4-BE49-F238E27FC236}">
                            <a16:creationId xmlns:a16="http://schemas.microsoft.com/office/drawing/2014/main" id="{B65DA397-BE1B-43E0-BD9F-6115A85C755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302" y="2517350"/>
                        <a:ext cx="304800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3" name="Picture 8" descr="wichtig">
            <a:extLst>
              <a:ext uri="{FF2B5EF4-FFF2-40B4-BE49-F238E27FC236}">
                <a16:creationId xmlns:a16="http://schemas.microsoft.com/office/drawing/2014/main" id="{AF321A40-AEC2-40C5-8A4D-3E8A5BD9FC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848" y="2538925"/>
            <a:ext cx="331788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Rectangle 9">
            <a:extLst>
              <a:ext uri="{FF2B5EF4-FFF2-40B4-BE49-F238E27FC236}">
                <a16:creationId xmlns:a16="http://schemas.microsoft.com/office/drawing/2014/main" id="{C4CCD1FC-7C4D-4BB7-9529-E42432E922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762" y="2017693"/>
            <a:ext cx="3682598" cy="40011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90000" tIns="0" rIns="0" bIns="0">
            <a:spAutoFit/>
          </a:bodyPr>
          <a:lstStyle>
            <a:lvl1pPr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9pPr>
          </a:lstStyle>
          <a:p>
            <a:pPr algn="l" eaLnBrk="1" hangingPunct="1"/>
            <a:r>
              <a:rPr lang="en-GB" altLang="en-US" sz="2600" dirty="0">
                <a:solidFill>
                  <a:schemeClr val="tx1"/>
                </a:solidFill>
              </a:rPr>
              <a:t># Standard Symbols</a:t>
            </a: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0434A18A-62C2-4275-A11F-3772502C0043}"/>
              </a:ext>
            </a:extLst>
          </p:cNvPr>
          <p:cNvSpPr txBox="1"/>
          <p:nvPr/>
        </p:nvSpPr>
        <p:spPr>
          <a:xfrm>
            <a:off x="408790" y="1631028"/>
            <a:ext cx="504000" cy="25736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r>
              <a:rPr lang="en-GB" sz="1200">
                <a:solidFill>
                  <a:schemeClr val="tx1"/>
                </a:solidFill>
                <a:latin typeface="+mn-lt"/>
              </a:rPr>
              <a:t>OK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64ADFAE3-C820-49DA-9871-DFED66CA5EAE}"/>
              </a:ext>
            </a:extLst>
          </p:cNvPr>
          <p:cNvSpPr txBox="1"/>
          <p:nvPr/>
        </p:nvSpPr>
        <p:spPr>
          <a:xfrm>
            <a:off x="1002881" y="1626389"/>
            <a:ext cx="504000" cy="25736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r>
              <a:rPr lang="en-GB" sz="1200">
                <a:solidFill>
                  <a:schemeClr val="tx1"/>
                </a:solidFill>
                <a:latin typeface="+mn-lt"/>
              </a:rPr>
              <a:t>WRN</a:t>
            </a: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A26D6A6E-BADC-434E-B969-858ADAF16E9B}"/>
              </a:ext>
            </a:extLst>
          </p:cNvPr>
          <p:cNvSpPr txBox="1"/>
          <p:nvPr/>
        </p:nvSpPr>
        <p:spPr>
          <a:xfrm>
            <a:off x="1619997" y="1631027"/>
            <a:ext cx="504000" cy="25736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spAutoFit/>
          </a:bodyPr>
          <a:lstStyle>
            <a:defPPr>
              <a:defRPr lang="en-US"/>
            </a:defPPr>
            <a:lvl1pPr algn="l">
              <a:defRPr sz="1200">
                <a:solidFill>
                  <a:schemeClr val="tx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algn="ctr"/>
            <a:r>
              <a:rPr lang="en-GB"/>
              <a:t>ERR</a:t>
            </a:r>
          </a:p>
        </p:txBody>
      </p:sp>
      <p:sp>
        <p:nvSpPr>
          <p:cNvPr id="58" name="Rectangle 9">
            <a:extLst>
              <a:ext uri="{FF2B5EF4-FFF2-40B4-BE49-F238E27FC236}">
                <a16:creationId xmlns:a16="http://schemas.microsoft.com/office/drawing/2014/main" id="{ED6EFF67-1AFC-4555-9682-8AEAAB789D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762" y="1134963"/>
            <a:ext cx="3682598" cy="40011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90000" tIns="0" rIns="0" bIns="0">
            <a:spAutoFit/>
          </a:bodyPr>
          <a:lstStyle>
            <a:lvl1pPr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9pPr>
          </a:lstStyle>
          <a:p>
            <a:pPr algn="l"/>
            <a:r>
              <a:rPr lang="en-GB" altLang="en-US" sz="2600" dirty="0">
                <a:solidFill>
                  <a:schemeClr val="tx1"/>
                </a:solidFill>
              </a:rPr>
              <a:t># Standard Labels</a:t>
            </a:r>
          </a:p>
        </p:txBody>
      </p:sp>
      <p:sp>
        <p:nvSpPr>
          <p:cNvPr id="77" name="Rectangle 9">
            <a:extLst>
              <a:ext uri="{FF2B5EF4-FFF2-40B4-BE49-F238E27FC236}">
                <a16:creationId xmlns:a16="http://schemas.microsoft.com/office/drawing/2014/main" id="{26C48259-5AA9-4596-BF9F-9BD0E859DF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762" y="3134845"/>
            <a:ext cx="3682598" cy="40011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90000" tIns="0" rIns="0" bIns="0">
            <a:spAutoFit/>
          </a:bodyPr>
          <a:lstStyle>
            <a:lvl1pPr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9pPr>
          </a:lstStyle>
          <a:p>
            <a:pPr algn="l"/>
            <a:r>
              <a:rPr lang="en-GB" altLang="en-US" sz="2600" dirty="0">
                <a:solidFill>
                  <a:schemeClr val="tx1"/>
                </a:solidFill>
              </a:rPr>
              <a:t># Standard Connection lines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D1ABDD9C-6181-4B99-B4AA-FAF03BEADBCD}"/>
              </a:ext>
            </a:extLst>
          </p:cNvPr>
          <p:cNvSpPr txBox="1"/>
          <p:nvPr/>
        </p:nvSpPr>
        <p:spPr>
          <a:xfrm>
            <a:off x="4721978" y="4391644"/>
            <a:ext cx="2124236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Document description</a:t>
            </a:r>
          </a:p>
        </p:txBody>
      </p:sp>
      <p:sp>
        <p:nvSpPr>
          <p:cNvPr id="80" name="Rectangle 9">
            <a:extLst>
              <a:ext uri="{FF2B5EF4-FFF2-40B4-BE49-F238E27FC236}">
                <a16:creationId xmlns:a16="http://schemas.microsoft.com/office/drawing/2014/main" id="{55C27733-7D8D-45BC-99FE-EF665F24A3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94910" y="3830836"/>
            <a:ext cx="4303459" cy="40011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90000" tIns="0" rIns="0" bIns="0">
            <a:spAutoFit/>
          </a:bodyPr>
          <a:lstStyle>
            <a:lvl1pPr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anose="020B0606020202030204" pitchFamily="34" charset="0"/>
              </a:defRPr>
            </a:lvl9pPr>
          </a:lstStyle>
          <a:p>
            <a:pPr algn="l"/>
            <a:r>
              <a:rPr lang="en-GB" altLang="en-US" sz="2600" dirty="0">
                <a:solidFill>
                  <a:schemeClr val="tx1"/>
                </a:solidFill>
              </a:rPr>
              <a:t># Colour coding</a:t>
            </a:r>
          </a:p>
        </p:txBody>
      </p:sp>
      <p:sp>
        <p:nvSpPr>
          <p:cNvPr id="81" name="Textfeld 80">
            <a:extLst>
              <a:ext uri="{FF2B5EF4-FFF2-40B4-BE49-F238E27FC236}">
                <a16:creationId xmlns:a16="http://schemas.microsoft.com/office/drawing/2014/main" id="{FEC73211-47E3-4454-8F42-D78CABEEA8B7}"/>
              </a:ext>
            </a:extLst>
          </p:cNvPr>
          <p:cNvSpPr txBox="1"/>
          <p:nvPr/>
        </p:nvSpPr>
        <p:spPr>
          <a:xfrm>
            <a:off x="4726238" y="5286528"/>
            <a:ext cx="2124236" cy="27699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dirty="0">
                <a:solidFill>
                  <a:schemeClr val="tx1"/>
                </a:solidFill>
              </a:rPr>
              <a:t>#</a:t>
            </a:r>
            <a:r>
              <a:rPr lang="en-GB" sz="1200" dirty="0" err="1">
                <a:solidFill>
                  <a:schemeClr val="tx1"/>
                </a:solidFill>
              </a:rPr>
              <a:t>Isssue</a:t>
            </a:r>
            <a:r>
              <a:rPr lang="en-GB" sz="1200" dirty="0">
                <a:solidFill>
                  <a:schemeClr val="tx1"/>
                </a:solidFill>
              </a:rPr>
              <a:t> description</a:t>
            </a:r>
            <a:endParaRPr lang="en-GB" sz="1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13FB347A-4CCD-4AC2-B289-128A28764C1F}"/>
              </a:ext>
            </a:extLst>
          </p:cNvPr>
          <p:cNvSpPr txBox="1"/>
          <p:nvPr/>
        </p:nvSpPr>
        <p:spPr>
          <a:xfrm>
            <a:off x="4721978" y="5675685"/>
            <a:ext cx="2124236" cy="27699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#ToDo description</a:t>
            </a:r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27497C7E-2FF2-4E72-B5C5-EA922DAF2F29}"/>
              </a:ext>
            </a:extLst>
          </p:cNvPr>
          <p:cNvSpPr txBox="1"/>
          <p:nvPr/>
        </p:nvSpPr>
        <p:spPr>
          <a:xfrm>
            <a:off x="4721978" y="6095929"/>
            <a:ext cx="2124236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#Done desctprion</a:t>
            </a:r>
          </a:p>
        </p:txBody>
      </p:sp>
      <p:sp>
        <p:nvSpPr>
          <p:cNvPr id="75" name="Ellipse 74">
            <a:extLst>
              <a:ext uri="{FF2B5EF4-FFF2-40B4-BE49-F238E27FC236}">
                <a16:creationId xmlns:a16="http://schemas.microsoft.com/office/drawing/2014/main" id="{A9D95FCD-D34A-4AC8-BA2D-1C39907FDD36}"/>
              </a:ext>
            </a:extLst>
          </p:cNvPr>
          <p:cNvSpPr/>
          <p:nvPr/>
        </p:nvSpPr>
        <p:spPr bwMode="auto">
          <a:xfrm>
            <a:off x="1243373" y="155575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1*</a:t>
            </a:r>
          </a:p>
        </p:txBody>
      </p:sp>
      <p:sp>
        <p:nvSpPr>
          <p:cNvPr id="76" name="Ellipse 75">
            <a:extLst>
              <a:ext uri="{FF2B5EF4-FFF2-40B4-BE49-F238E27FC236}">
                <a16:creationId xmlns:a16="http://schemas.microsoft.com/office/drawing/2014/main" id="{2D769AB2-0F88-4247-BC48-D1BDBCBC9C29}"/>
              </a:ext>
            </a:extLst>
          </p:cNvPr>
          <p:cNvSpPr/>
          <p:nvPr/>
        </p:nvSpPr>
        <p:spPr bwMode="auto">
          <a:xfrm>
            <a:off x="1649747" y="158169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2*</a:t>
            </a:r>
          </a:p>
        </p:txBody>
      </p:sp>
      <p:sp>
        <p:nvSpPr>
          <p:cNvPr id="82" name="Oval 292">
            <a:extLst>
              <a:ext uri="{FF2B5EF4-FFF2-40B4-BE49-F238E27FC236}">
                <a16:creationId xmlns:a16="http://schemas.microsoft.com/office/drawing/2014/main" id="{B913459B-C40E-4EB3-BA20-1753DD99C8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7416" y="82499"/>
            <a:ext cx="444165" cy="386270"/>
          </a:xfrm>
          <a:prstGeom prst="ellipse">
            <a:avLst/>
          </a:prstGeom>
          <a:solidFill>
            <a:srgbClr val="FFFF66"/>
          </a:solidFill>
          <a:ln w="9525">
            <a:pattFill prst="dkUpDiag">
              <a:fgClr>
                <a:srgbClr val="FF0000"/>
              </a:fgClr>
              <a:bgClr>
                <a:schemeClr val="accent2"/>
              </a:bgClr>
            </a:patt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2000" b="1" dirty="0">
                <a:solidFill>
                  <a:srgbClr val="000000"/>
                </a:solidFill>
              </a:rPr>
              <a:t>P1</a:t>
            </a:r>
            <a:endParaRPr lang="en-US" altLang="de-DE" sz="2000" b="1" dirty="0">
              <a:solidFill>
                <a:srgbClr val="000000"/>
              </a:solidFill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ACD41E4-B375-49E2-8AB3-B3FCE52FAE90}"/>
              </a:ext>
            </a:extLst>
          </p:cNvPr>
          <p:cNvSpPr txBox="1"/>
          <p:nvPr/>
        </p:nvSpPr>
        <p:spPr>
          <a:xfrm>
            <a:off x="399762" y="5038228"/>
            <a:ext cx="3682598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de-DE" sz="1200" b="1" dirty="0">
                <a:solidFill>
                  <a:schemeClr val="tx1"/>
                </a:solidFill>
                <a:latin typeface="+mn-lt"/>
              </a:rPr>
              <a:t>Process Description:</a:t>
            </a:r>
          </a:p>
          <a:p>
            <a:pPr marL="171450" indent="-171450" algn="l">
              <a:buFont typeface="Symbol" panose="05050102010706020507" pitchFamily="18" charset="2"/>
              <a:buChar char="-"/>
            </a:pPr>
            <a:r>
              <a:rPr lang="de-DE" sz="1200" dirty="0">
                <a:solidFill>
                  <a:schemeClr val="tx1"/>
                </a:solidFill>
                <a:latin typeface="+mn-lt"/>
              </a:rPr>
              <a:t>Details </a:t>
            </a:r>
            <a:r>
              <a:rPr lang="de-DE" sz="1200" b="1" dirty="0">
                <a:solidFill>
                  <a:srgbClr val="FF0000"/>
                </a:solidFill>
                <a:latin typeface="+mn-lt"/>
              </a:rPr>
              <a:t>(1*)</a:t>
            </a:r>
            <a:r>
              <a:rPr lang="de-DE" sz="1200" dirty="0">
                <a:solidFill>
                  <a:schemeClr val="tx1"/>
                </a:solidFill>
                <a:latin typeface="+mn-lt"/>
              </a:rPr>
              <a:t> Details </a:t>
            </a:r>
            <a:r>
              <a:rPr lang="de-DE" sz="1200" b="1" dirty="0">
                <a:solidFill>
                  <a:srgbClr val="FF0000"/>
                </a:solidFill>
                <a:latin typeface="+mn-lt"/>
              </a:rPr>
              <a:t>(2*)</a:t>
            </a:r>
          </a:p>
          <a:p>
            <a:pPr marL="171450" lvl="0" indent="-171450" algn="l">
              <a:buFont typeface="Symbol" panose="05050102010706020507" pitchFamily="18" charset="2"/>
              <a:buChar char="-"/>
            </a:pPr>
            <a:r>
              <a:rPr lang="de-DE" sz="1200" dirty="0">
                <a:solidFill>
                  <a:prstClr val="black"/>
                </a:solidFill>
                <a:latin typeface="Arial"/>
              </a:rPr>
              <a:t>Details </a:t>
            </a:r>
            <a:r>
              <a:rPr lang="de-DE" sz="1200" b="1" dirty="0">
                <a:solidFill>
                  <a:srgbClr val="FF0000"/>
                </a:solidFill>
                <a:latin typeface="Arial"/>
              </a:rPr>
              <a:t>(3*)</a:t>
            </a:r>
            <a:r>
              <a:rPr lang="de-DE" sz="1200" dirty="0">
                <a:solidFill>
                  <a:prstClr val="black"/>
                </a:solidFill>
                <a:latin typeface="Arial"/>
              </a:rPr>
              <a:t> Details </a:t>
            </a:r>
            <a:r>
              <a:rPr lang="de-DE" sz="1200" b="1" dirty="0">
                <a:solidFill>
                  <a:srgbClr val="FF0000"/>
                </a:solidFill>
                <a:latin typeface="Arial"/>
              </a:rPr>
              <a:t>(4*) ….</a:t>
            </a:r>
          </a:p>
          <a:p>
            <a:pPr algn="l"/>
            <a:endParaRPr lang="de-DE" sz="12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47BFC08-0182-4092-81A7-53E372F6E8F5}"/>
              </a:ext>
            </a:extLst>
          </p:cNvPr>
          <p:cNvSpPr txBox="1"/>
          <p:nvPr/>
        </p:nvSpPr>
        <p:spPr>
          <a:xfrm>
            <a:off x="6930064" y="5908276"/>
            <a:ext cx="1237673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de-DE" sz="1200" dirty="0" err="1">
                <a:solidFill>
                  <a:schemeClr val="tx1"/>
                </a:solidFill>
                <a:latin typeface="+mn-lt"/>
              </a:rPr>
              <a:t>LastUpdate</a:t>
            </a:r>
            <a:r>
              <a:rPr lang="de-DE" sz="1200" dirty="0">
                <a:solidFill>
                  <a:schemeClr val="tx1"/>
                </a:solidFill>
                <a:latin typeface="+mn-lt"/>
              </a:rPr>
              <a:t> Marker</a:t>
            </a:r>
          </a:p>
        </p:txBody>
      </p:sp>
      <p:cxnSp>
        <p:nvCxnSpPr>
          <p:cNvPr id="14" name="Verbinder: gewinkelt 13">
            <a:extLst>
              <a:ext uri="{FF2B5EF4-FFF2-40B4-BE49-F238E27FC236}">
                <a16:creationId xmlns:a16="http://schemas.microsoft.com/office/drawing/2014/main" id="{B9466CC2-1DF3-4D72-B2E6-AA486CA39960}"/>
              </a:ext>
            </a:extLst>
          </p:cNvPr>
          <p:cNvCxnSpPr>
            <a:cxnSpLocks/>
            <a:stCxn id="3" idx="2"/>
            <a:endCxn id="13" idx="1"/>
          </p:cNvCxnSpPr>
          <p:nvPr/>
        </p:nvCxnSpPr>
        <p:spPr bwMode="auto">
          <a:xfrm rot="5400000">
            <a:off x="7265015" y="6448119"/>
            <a:ext cx="362065" cy="205709"/>
          </a:xfrm>
          <a:prstGeom prst="bentConnector4">
            <a:avLst>
              <a:gd name="adj1" fmla="val 31936"/>
              <a:gd name="adj2" fmla="val 211128"/>
            </a:avLst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EA048F29-A626-4435-A67E-B563A7E0D00D}"/>
              </a:ext>
            </a:extLst>
          </p:cNvPr>
          <p:cNvCxnSpPr>
            <a:stCxn id="79" idx="1"/>
          </p:cNvCxnSpPr>
          <p:nvPr/>
        </p:nvCxnSpPr>
        <p:spPr bwMode="auto">
          <a:xfrm flipH="1">
            <a:off x="3556000" y="4530144"/>
            <a:ext cx="1165978" cy="558742"/>
          </a:xfrm>
          <a:prstGeom prst="straightConnector1">
            <a:avLst/>
          </a:prstGeom>
          <a:ln w="19050"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feld 58">
            <a:extLst>
              <a:ext uri="{FF2B5EF4-FFF2-40B4-BE49-F238E27FC236}">
                <a16:creationId xmlns:a16="http://schemas.microsoft.com/office/drawing/2014/main" id="{3279854D-1025-48DB-83BC-AAC191972ED3}"/>
              </a:ext>
            </a:extLst>
          </p:cNvPr>
          <p:cNvSpPr txBox="1"/>
          <p:nvPr/>
        </p:nvSpPr>
        <p:spPr>
          <a:xfrm>
            <a:off x="4721978" y="4779720"/>
            <a:ext cx="2124236" cy="27699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>
                <a:solidFill>
                  <a:schemeClr val="tx1"/>
                </a:solidFill>
                <a:latin typeface="+mn-lt"/>
              </a:rPr>
              <a:t>Notes description</a:t>
            </a: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205EA8F4-058A-4B63-8CAD-642CB1EEF61E}"/>
              </a:ext>
            </a:extLst>
          </p:cNvPr>
          <p:cNvSpPr txBox="1"/>
          <p:nvPr/>
        </p:nvSpPr>
        <p:spPr>
          <a:xfrm>
            <a:off x="1413411" y="5784132"/>
            <a:ext cx="3062239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200" dirty="0">
                <a:solidFill>
                  <a:schemeClr val="tx1"/>
                </a:solidFill>
                <a:latin typeface="+mn-lt"/>
              </a:rPr>
              <a:t>Notes:</a:t>
            </a:r>
            <a:br>
              <a:rPr lang="en-GB" sz="1200" dirty="0">
                <a:solidFill>
                  <a:schemeClr val="tx1"/>
                </a:solidFill>
                <a:latin typeface="+mn-lt"/>
              </a:rPr>
            </a:br>
            <a:r>
              <a:rPr lang="en-GB" sz="1200" dirty="0">
                <a:solidFill>
                  <a:schemeClr val="tx1"/>
                </a:solidFill>
                <a:latin typeface="+mn-lt"/>
              </a:rPr>
              <a:t>This is a default note text filed </a:t>
            </a:r>
          </a:p>
        </p:txBody>
      </p:sp>
      <p:cxnSp>
        <p:nvCxnSpPr>
          <p:cNvPr id="23" name="Verbinder: gewinkelt 22">
            <a:extLst>
              <a:ext uri="{FF2B5EF4-FFF2-40B4-BE49-F238E27FC236}">
                <a16:creationId xmlns:a16="http://schemas.microsoft.com/office/drawing/2014/main" id="{63395969-F5D9-4F72-B0AE-E08A200B1210}"/>
              </a:ext>
            </a:extLst>
          </p:cNvPr>
          <p:cNvCxnSpPr>
            <a:cxnSpLocks/>
            <a:stCxn id="59" idx="1"/>
            <a:endCxn id="60" idx="0"/>
          </p:cNvCxnSpPr>
          <p:nvPr/>
        </p:nvCxnSpPr>
        <p:spPr bwMode="auto">
          <a:xfrm flipH="1">
            <a:off x="2944531" y="4918220"/>
            <a:ext cx="1777447" cy="865912"/>
          </a:xfrm>
          <a:prstGeom prst="straightConnector1">
            <a:avLst/>
          </a:prstGeom>
          <a:ln w="19050"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>
            <a:extLst>
              <a:ext uri="{FF2B5EF4-FFF2-40B4-BE49-F238E27FC236}">
                <a16:creationId xmlns:a16="http://schemas.microsoft.com/office/drawing/2014/main" id="{9866BD6E-61AC-4FBE-8DE6-80DF7424851E}"/>
              </a:ext>
            </a:extLst>
          </p:cNvPr>
          <p:cNvSpPr txBox="1"/>
          <p:nvPr/>
        </p:nvSpPr>
        <p:spPr>
          <a:xfrm>
            <a:off x="7343192" y="6601201"/>
            <a:ext cx="1924520" cy="261610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n-GB" sz="1100" dirty="0" err="1">
                <a:solidFill>
                  <a:schemeClr val="tx1"/>
                </a:solidFill>
                <a:latin typeface="+mn-lt"/>
              </a:rPr>
              <a:t>LUp</a:t>
            </a:r>
            <a:r>
              <a:rPr lang="en-GB" sz="1100" dirty="0">
                <a:solidFill>
                  <a:schemeClr val="tx1"/>
                </a:solidFill>
                <a:latin typeface="+mn-lt"/>
              </a:rPr>
              <a:t>:#Date# / #ShortName#</a:t>
            </a:r>
          </a:p>
        </p:txBody>
      </p:sp>
      <p:sp>
        <p:nvSpPr>
          <p:cNvPr id="61" name="Ellipse 60">
            <a:extLst>
              <a:ext uri="{FF2B5EF4-FFF2-40B4-BE49-F238E27FC236}">
                <a16:creationId xmlns:a16="http://schemas.microsoft.com/office/drawing/2014/main" id="{BF0436B9-F687-4D09-8BA5-42DFC2962133}"/>
              </a:ext>
            </a:extLst>
          </p:cNvPr>
          <p:cNvSpPr/>
          <p:nvPr/>
        </p:nvSpPr>
        <p:spPr bwMode="auto">
          <a:xfrm>
            <a:off x="-547598" y="71258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1*</a:t>
            </a:r>
          </a:p>
        </p:txBody>
      </p:sp>
      <p:sp>
        <p:nvSpPr>
          <p:cNvPr id="62" name="Ellipse 61">
            <a:extLst>
              <a:ext uri="{FF2B5EF4-FFF2-40B4-BE49-F238E27FC236}">
                <a16:creationId xmlns:a16="http://schemas.microsoft.com/office/drawing/2014/main" id="{EA66E2FB-A88E-4699-8E03-D3D02FC1240F}"/>
              </a:ext>
            </a:extLst>
          </p:cNvPr>
          <p:cNvSpPr/>
          <p:nvPr/>
        </p:nvSpPr>
        <p:spPr bwMode="auto">
          <a:xfrm>
            <a:off x="-547598" y="381561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2*</a:t>
            </a: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6E04C5B7-6271-4A83-A9FE-4C1C41180ECD}"/>
              </a:ext>
            </a:extLst>
          </p:cNvPr>
          <p:cNvSpPr/>
          <p:nvPr/>
        </p:nvSpPr>
        <p:spPr bwMode="auto">
          <a:xfrm>
            <a:off x="-551108" y="795577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1</a:t>
            </a:r>
          </a:p>
        </p:txBody>
      </p:sp>
      <p:sp>
        <p:nvSpPr>
          <p:cNvPr id="64" name="Ellipse 63">
            <a:extLst>
              <a:ext uri="{FF2B5EF4-FFF2-40B4-BE49-F238E27FC236}">
                <a16:creationId xmlns:a16="http://schemas.microsoft.com/office/drawing/2014/main" id="{420B91BD-3976-4C57-A6FA-4B2FDD9A3780}"/>
              </a:ext>
            </a:extLst>
          </p:cNvPr>
          <p:cNvSpPr/>
          <p:nvPr/>
        </p:nvSpPr>
        <p:spPr bwMode="auto">
          <a:xfrm>
            <a:off x="-551108" y="1140370"/>
            <a:ext cx="254000" cy="2540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2</a:t>
            </a:r>
          </a:p>
        </p:txBody>
      </p:sp>
      <p:grpSp>
        <p:nvGrpSpPr>
          <p:cNvPr id="65" name="Gruppieren 64">
            <a:extLst>
              <a:ext uri="{FF2B5EF4-FFF2-40B4-BE49-F238E27FC236}">
                <a16:creationId xmlns:a16="http://schemas.microsoft.com/office/drawing/2014/main" id="{4B362081-3099-4889-9BC7-AD2758C8E21E}"/>
              </a:ext>
            </a:extLst>
          </p:cNvPr>
          <p:cNvGrpSpPr/>
          <p:nvPr/>
        </p:nvGrpSpPr>
        <p:grpSpPr>
          <a:xfrm>
            <a:off x="-613793" y="5447181"/>
            <a:ext cx="517884" cy="300516"/>
            <a:chOff x="3037074" y="7162194"/>
            <a:chExt cx="517884" cy="300516"/>
          </a:xfrm>
        </p:grpSpPr>
        <p:sp>
          <p:nvSpPr>
            <p:cNvPr id="66" name="Flussdiagramm: Verbindungsstelle 27">
              <a:extLst>
                <a:ext uri="{FF2B5EF4-FFF2-40B4-BE49-F238E27FC236}">
                  <a16:creationId xmlns:a16="http://schemas.microsoft.com/office/drawing/2014/main" id="{1DAFC184-F52D-4394-928A-3C957C4BA339}"/>
                </a:ext>
              </a:extLst>
            </p:cNvPr>
            <p:cNvSpPr/>
            <p:nvPr/>
          </p:nvSpPr>
          <p:spPr bwMode="auto">
            <a:xfrm>
              <a:off x="3037074" y="7343665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67" name="Flussdiagramm: Verbindungsstelle 28">
              <a:extLst>
                <a:ext uri="{FF2B5EF4-FFF2-40B4-BE49-F238E27FC236}">
                  <a16:creationId xmlns:a16="http://schemas.microsoft.com/office/drawing/2014/main" id="{4BF722A8-D866-4198-8AED-237E733CFFBB}"/>
                </a:ext>
              </a:extLst>
            </p:cNvPr>
            <p:cNvSpPr/>
            <p:nvPr/>
          </p:nvSpPr>
          <p:spPr bwMode="auto">
            <a:xfrm>
              <a:off x="3427958" y="7162194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68" name="Gewinkelte Verbindung 29">
              <a:extLst>
                <a:ext uri="{FF2B5EF4-FFF2-40B4-BE49-F238E27FC236}">
                  <a16:creationId xmlns:a16="http://schemas.microsoft.com/office/drawing/2014/main" id="{C47FA651-E1AE-4700-A490-3116EA2E0696}"/>
                </a:ext>
              </a:extLst>
            </p:cNvPr>
            <p:cNvCxnSpPr>
              <a:stCxn id="66" idx="6"/>
              <a:endCxn id="67" idx="2"/>
            </p:cNvCxnSpPr>
            <p:nvPr/>
          </p:nvCxnSpPr>
          <p:spPr bwMode="auto">
            <a:xfrm flipV="1">
              <a:off x="3164074" y="7221717"/>
              <a:ext cx="263884" cy="18147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69" name="Gruppieren 68">
            <a:extLst>
              <a:ext uri="{FF2B5EF4-FFF2-40B4-BE49-F238E27FC236}">
                <a16:creationId xmlns:a16="http://schemas.microsoft.com/office/drawing/2014/main" id="{467885CB-992E-478B-A958-0F18E1CC422C}"/>
              </a:ext>
            </a:extLst>
          </p:cNvPr>
          <p:cNvGrpSpPr/>
          <p:nvPr/>
        </p:nvGrpSpPr>
        <p:grpSpPr>
          <a:xfrm>
            <a:off x="-639331" y="5024167"/>
            <a:ext cx="542763" cy="344032"/>
            <a:chOff x="2566300" y="7729351"/>
            <a:chExt cx="542763" cy="344032"/>
          </a:xfrm>
        </p:grpSpPr>
        <p:sp>
          <p:nvSpPr>
            <p:cNvPr id="70" name="Flussdiagramm: Verbindungsstelle 30">
              <a:extLst>
                <a:ext uri="{FF2B5EF4-FFF2-40B4-BE49-F238E27FC236}">
                  <a16:creationId xmlns:a16="http://schemas.microsoft.com/office/drawing/2014/main" id="{CD5A3153-6570-42DE-91DF-DFCD773F12EE}"/>
                </a:ext>
              </a:extLst>
            </p:cNvPr>
            <p:cNvSpPr/>
            <p:nvPr/>
          </p:nvSpPr>
          <p:spPr bwMode="auto">
            <a:xfrm>
              <a:off x="2566300" y="7954338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71" name="Flussdiagramm: Verbindungsstelle 31">
              <a:extLst>
                <a:ext uri="{FF2B5EF4-FFF2-40B4-BE49-F238E27FC236}">
                  <a16:creationId xmlns:a16="http://schemas.microsoft.com/office/drawing/2014/main" id="{BA1EAE4A-6A7E-425A-A61A-2557A3EB0244}"/>
                </a:ext>
              </a:extLst>
            </p:cNvPr>
            <p:cNvSpPr/>
            <p:nvPr/>
          </p:nvSpPr>
          <p:spPr bwMode="auto">
            <a:xfrm>
              <a:off x="2982063" y="7729351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72" name="Gewinkelte Verbindung 32">
              <a:extLst>
                <a:ext uri="{FF2B5EF4-FFF2-40B4-BE49-F238E27FC236}">
                  <a16:creationId xmlns:a16="http://schemas.microsoft.com/office/drawing/2014/main" id="{56D3E2BA-3784-4A33-AF2A-26B77457EFC1}"/>
                </a:ext>
              </a:extLst>
            </p:cNvPr>
            <p:cNvCxnSpPr>
              <a:stCxn id="70" idx="6"/>
              <a:endCxn id="71" idx="2"/>
            </p:cNvCxnSpPr>
            <p:nvPr/>
          </p:nvCxnSpPr>
          <p:spPr bwMode="auto">
            <a:xfrm flipV="1">
              <a:off x="2693300" y="7788874"/>
              <a:ext cx="288763" cy="224987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</p:grpSp>
      <p:grpSp>
        <p:nvGrpSpPr>
          <p:cNvPr id="73" name="Gruppieren 72">
            <a:extLst>
              <a:ext uri="{FF2B5EF4-FFF2-40B4-BE49-F238E27FC236}">
                <a16:creationId xmlns:a16="http://schemas.microsoft.com/office/drawing/2014/main" id="{8AFDFDCC-AF63-422A-9ACD-72007B29BDB8}"/>
              </a:ext>
            </a:extLst>
          </p:cNvPr>
          <p:cNvGrpSpPr/>
          <p:nvPr/>
        </p:nvGrpSpPr>
        <p:grpSpPr>
          <a:xfrm>
            <a:off x="-645187" y="4270723"/>
            <a:ext cx="550705" cy="565616"/>
            <a:chOff x="4170261" y="7020422"/>
            <a:chExt cx="550705" cy="565616"/>
          </a:xfrm>
        </p:grpSpPr>
        <p:sp>
          <p:nvSpPr>
            <p:cNvPr id="74" name="Flussdiagramm: Verbindungsstelle 33">
              <a:extLst>
                <a:ext uri="{FF2B5EF4-FFF2-40B4-BE49-F238E27FC236}">
                  <a16:creationId xmlns:a16="http://schemas.microsoft.com/office/drawing/2014/main" id="{374408C5-D9AB-4759-BE57-1360F39BA165}"/>
                </a:ext>
              </a:extLst>
            </p:cNvPr>
            <p:cNvSpPr/>
            <p:nvPr/>
          </p:nvSpPr>
          <p:spPr bwMode="auto">
            <a:xfrm>
              <a:off x="4593966" y="7466993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78" name="Flussdiagramm: Verbindungsstelle 34">
              <a:extLst>
                <a:ext uri="{FF2B5EF4-FFF2-40B4-BE49-F238E27FC236}">
                  <a16:creationId xmlns:a16="http://schemas.microsoft.com/office/drawing/2014/main" id="{90406838-EB46-43C2-A771-3765F5F495E1}"/>
                </a:ext>
              </a:extLst>
            </p:cNvPr>
            <p:cNvSpPr/>
            <p:nvPr/>
          </p:nvSpPr>
          <p:spPr bwMode="auto">
            <a:xfrm>
              <a:off x="4170261" y="7020422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85" name="Gewinkelte Verbindung 35">
              <a:extLst>
                <a:ext uri="{FF2B5EF4-FFF2-40B4-BE49-F238E27FC236}">
                  <a16:creationId xmlns:a16="http://schemas.microsoft.com/office/drawing/2014/main" id="{123A3923-5565-43A8-8E3E-13C1F93DC95F}"/>
                </a:ext>
              </a:extLst>
            </p:cNvPr>
            <p:cNvCxnSpPr>
              <a:cxnSpLocks/>
              <a:stCxn id="74" idx="2"/>
              <a:endCxn id="78" idx="6"/>
            </p:cNvCxnSpPr>
            <p:nvPr/>
          </p:nvCxnSpPr>
          <p:spPr bwMode="auto">
            <a:xfrm rot="10800000">
              <a:off x="4297262" y="7079946"/>
              <a:ext cx="296705" cy="446571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86" name="Gruppieren 85">
            <a:extLst>
              <a:ext uri="{FF2B5EF4-FFF2-40B4-BE49-F238E27FC236}">
                <a16:creationId xmlns:a16="http://schemas.microsoft.com/office/drawing/2014/main" id="{8348F400-3F9C-4D5A-8DB3-4A17643E8F7A}"/>
              </a:ext>
            </a:extLst>
          </p:cNvPr>
          <p:cNvGrpSpPr/>
          <p:nvPr/>
        </p:nvGrpSpPr>
        <p:grpSpPr>
          <a:xfrm>
            <a:off x="-635322" y="3573507"/>
            <a:ext cx="546722" cy="696492"/>
            <a:chOff x="4176301" y="7680057"/>
            <a:chExt cx="546722" cy="696492"/>
          </a:xfrm>
        </p:grpSpPr>
        <p:sp>
          <p:nvSpPr>
            <p:cNvPr id="87" name="Flussdiagramm: Verbindungsstelle 36">
              <a:extLst>
                <a:ext uri="{FF2B5EF4-FFF2-40B4-BE49-F238E27FC236}">
                  <a16:creationId xmlns:a16="http://schemas.microsoft.com/office/drawing/2014/main" id="{A8F8916B-531A-471E-8D43-F1F1E0B4BCAA}"/>
                </a:ext>
              </a:extLst>
            </p:cNvPr>
            <p:cNvSpPr/>
            <p:nvPr/>
          </p:nvSpPr>
          <p:spPr bwMode="auto">
            <a:xfrm>
              <a:off x="4596023" y="8257504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sp>
          <p:nvSpPr>
            <p:cNvPr id="88" name="Flussdiagramm: Verbindungsstelle 37">
              <a:extLst>
                <a:ext uri="{FF2B5EF4-FFF2-40B4-BE49-F238E27FC236}">
                  <a16:creationId xmlns:a16="http://schemas.microsoft.com/office/drawing/2014/main" id="{828A607A-AB42-4311-B4D2-0D30ADC7C76F}"/>
                </a:ext>
              </a:extLst>
            </p:cNvPr>
            <p:cNvSpPr/>
            <p:nvPr/>
          </p:nvSpPr>
          <p:spPr bwMode="auto">
            <a:xfrm>
              <a:off x="4176301" y="7680057"/>
              <a:ext cx="127000" cy="119045"/>
            </a:xfrm>
            <a:prstGeom prst="flowChartConnector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+mn-lt"/>
              </a:endParaRPr>
            </a:p>
          </p:txBody>
        </p:sp>
        <p:cxnSp>
          <p:nvCxnSpPr>
            <p:cNvPr id="89" name="Gewinkelte Verbindung 38">
              <a:extLst>
                <a:ext uri="{FF2B5EF4-FFF2-40B4-BE49-F238E27FC236}">
                  <a16:creationId xmlns:a16="http://schemas.microsoft.com/office/drawing/2014/main" id="{3B971B12-E3D8-4B9B-B335-3A89BBAAE6BE}"/>
                </a:ext>
              </a:extLst>
            </p:cNvPr>
            <p:cNvCxnSpPr>
              <a:stCxn id="87" idx="0"/>
              <a:endCxn id="88" idx="4"/>
            </p:cNvCxnSpPr>
            <p:nvPr/>
          </p:nvCxnSpPr>
          <p:spPr bwMode="auto">
            <a:xfrm rot="16200000" flipV="1">
              <a:off x="4220461" y="7818442"/>
              <a:ext cx="458402" cy="419722"/>
            </a:xfrm>
            <a:prstGeom prst="bentConnector3">
              <a:avLst>
                <a:gd name="adj1" fmla="val 50000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</p:grpSp>
      <p:graphicFrame>
        <p:nvGraphicFramePr>
          <p:cNvPr id="90" name="Object 7">
            <a:extLst>
              <a:ext uri="{FF2B5EF4-FFF2-40B4-BE49-F238E27FC236}">
                <a16:creationId xmlns:a16="http://schemas.microsoft.com/office/drawing/2014/main" id="{1FE97C3F-F0F4-4EF6-BCB4-42104646A1A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-586494" y="2632411"/>
          <a:ext cx="3048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3" imgW="304923" imgH="304923" progId="MSPhotoEd.3">
                  <p:embed/>
                </p:oleObj>
              </mc:Choice>
              <mc:Fallback>
                <p:oleObj name="Photo Editor Photo" r:id="rId3" imgW="304923" imgH="304923" progId="MSPhotoEd.3">
                  <p:embed/>
                  <p:pic>
                    <p:nvPicPr>
                      <p:cNvPr id="90" name="Object 7">
                        <a:extLst>
                          <a:ext uri="{FF2B5EF4-FFF2-40B4-BE49-F238E27FC236}">
                            <a16:creationId xmlns:a16="http://schemas.microsoft.com/office/drawing/2014/main" id="{1FE97C3F-F0F4-4EF6-BCB4-42104646A1A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586494" y="2632411"/>
                        <a:ext cx="304800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1" name="Picture 8" descr="wichtig">
            <a:extLst>
              <a:ext uri="{FF2B5EF4-FFF2-40B4-BE49-F238E27FC236}">
                <a16:creationId xmlns:a16="http://schemas.microsoft.com/office/drawing/2014/main" id="{BD47F478-928E-4338-8BD8-E26B2204F8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5390" y="3086768"/>
            <a:ext cx="331788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" name="Textfeld 91">
            <a:extLst>
              <a:ext uri="{FF2B5EF4-FFF2-40B4-BE49-F238E27FC236}">
                <a16:creationId xmlns:a16="http://schemas.microsoft.com/office/drawing/2014/main" id="{D855C194-1ABD-40C5-B568-18DABB19C1DB}"/>
              </a:ext>
            </a:extLst>
          </p:cNvPr>
          <p:cNvSpPr txBox="1"/>
          <p:nvPr/>
        </p:nvSpPr>
        <p:spPr>
          <a:xfrm>
            <a:off x="-692250" y="1490552"/>
            <a:ext cx="504000" cy="25736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GB" sz="1200">
                <a:solidFill>
                  <a:schemeClr val="tx1"/>
                </a:solidFill>
                <a:latin typeface="+mn-lt"/>
              </a:rPr>
              <a:t>OK</a:t>
            </a:r>
          </a:p>
        </p:txBody>
      </p:sp>
      <p:sp>
        <p:nvSpPr>
          <p:cNvPr id="93" name="Textfeld 92">
            <a:extLst>
              <a:ext uri="{FF2B5EF4-FFF2-40B4-BE49-F238E27FC236}">
                <a16:creationId xmlns:a16="http://schemas.microsoft.com/office/drawing/2014/main" id="{CCA5F7EA-10D2-4808-BA55-47592E84880B}"/>
              </a:ext>
            </a:extLst>
          </p:cNvPr>
          <p:cNvSpPr txBox="1"/>
          <p:nvPr/>
        </p:nvSpPr>
        <p:spPr>
          <a:xfrm>
            <a:off x="-692250" y="1817119"/>
            <a:ext cx="504000" cy="25736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GB" sz="1200">
                <a:solidFill>
                  <a:schemeClr val="tx1"/>
                </a:solidFill>
                <a:latin typeface="+mn-lt"/>
              </a:rPr>
              <a:t>WRN</a:t>
            </a:r>
          </a:p>
        </p:txBody>
      </p:sp>
      <p:sp>
        <p:nvSpPr>
          <p:cNvPr id="94" name="Textfeld 93">
            <a:extLst>
              <a:ext uri="{FF2B5EF4-FFF2-40B4-BE49-F238E27FC236}">
                <a16:creationId xmlns:a16="http://schemas.microsoft.com/office/drawing/2014/main" id="{2F008531-B5D1-459F-ACD3-EA285E5AF12E}"/>
              </a:ext>
            </a:extLst>
          </p:cNvPr>
          <p:cNvSpPr txBox="1"/>
          <p:nvPr/>
        </p:nvSpPr>
        <p:spPr>
          <a:xfrm>
            <a:off x="-692250" y="2145250"/>
            <a:ext cx="504000" cy="25736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spAutoFit/>
          </a:bodyPr>
          <a:lstStyle>
            <a:defPPr>
              <a:defRPr lang="en-US"/>
            </a:defPPr>
            <a:lvl1pPr algn="l">
              <a:defRPr sz="1200">
                <a:solidFill>
                  <a:schemeClr val="tx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algn="ctr"/>
            <a:r>
              <a:rPr lang="en-GB"/>
              <a:t>ERR</a:t>
            </a:r>
          </a:p>
        </p:txBody>
      </p:sp>
    </p:spTree>
    <p:extLst>
      <p:ext uri="{BB962C8B-B14F-4D97-AF65-F5344CB8AC3E}">
        <p14:creationId xmlns:p14="http://schemas.microsoft.com/office/powerpoint/2010/main" val="1631671967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4629d1acff76b6dbbddfc74ca371a17fef35e076"/>
</p:tagLst>
</file>

<file path=ppt/theme/theme1.xml><?xml version="1.0" encoding="utf-8"?>
<a:theme xmlns:a="http://schemas.openxmlformats.org/drawingml/2006/main" name="addPLM_PPT_DesignTemplate">
  <a:themeElements>
    <a:clrScheme name="addPLM -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0000"/>
      </a:accent1>
      <a:accent2>
        <a:srgbClr val="00B050"/>
      </a:accent2>
      <a:accent3>
        <a:srgbClr val="0070C0"/>
      </a:accent3>
      <a:accent4>
        <a:srgbClr val="FFFF00"/>
      </a:accent4>
      <a:accent5>
        <a:srgbClr val="FFC000"/>
      </a:accent5>
      <a:accent6>
        <a:srgbClr val="00B0F0"/>
      </a:accent6>
      <a:hlink>
        <a:srgbClr val="0000FF"/>
      </a:hlink>
      <a:folHlink>
        <a:srgbClr val="800080"/>
      </a:folHlink>
    </a:clrScheme>
    <a:fontScheme name="JF Masterfoli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 cap="flat" cmpd="sng" algn="ctr">
          <a:solidFill>
            <a:srgbClr val="FF0000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000" b="0" i="0" u="none" strike="noStrike" cap="none" normalizeH="0" baseline="0" dirty="0" smtClean="0">
            <a:ln>
              <a:noFill/>
            </a:ln>
            <a:solidFill>
              <a:schemeClr val="accent2"/>
            </a:solidFill>
            <a:effectLst/>
            <a:latin typeface="+mn-lt"/>
          </a:defRPr>
        </a:defPPr>
      </a:lstStyle>
    </a:spDef>
    <a:lnDef>
      <a:spPr bwMode="auto">
        <a:noFill/>
        <a:ln w="28575" cap="flat" cmpd="sng" algn="ctr">
          <a:solidFill>
            <a:srgbClr val="FF0000"/>
          </a:solidFill>
          <a:prstDash val="dash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square" rtlCol="0">
        <a:spAutoFit/>
      </a:bodyPr>
      <a:lstStyle>
        <a:defPPr algn="l">
          <a:defRPr sz="1200" dirty="0" smtClean="0">
            <a:solidFill>
              <a:schemeClr val="tx1"/>
            </a:solidFill>
            <a:latin typeface="+mn-lt"/>
          </a:defRPr>
        </a:defPPr>
      </a:lstStyle>
    </a:txDef>
  </a:objectDefaults>
  <a:extraClrSchemeLst>
    <a:extraClrScheme>
      <a:clrScheme name="JF Masterfol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F Masterfoli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addPLM_PPT_DesignTemplate" id="{B60EBA24-12A2-4C88-B935-072737DABFB4}" vid="{DAD6BAC6-8DB6-490C-B472-173A1EB6A8D5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776</Words>
  <Application>Microsoft Office PowerPoint</Application>
  <PresentationFormat>A4-Papier (210 x 297 mm)</PresentationFormat>
  <Paragraphs>135</Paragraphs>
  <Slides>8</Slides>
  <Notes>6</Notes>
  <HiddenSlides>3</HiddenSlides>
  <MMClips>0</MMClips>
  <ScaleCrop>false</ScaleCrop>
  <HeadingPairs>
    <vt:vector size="8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8" baseType="lpstr">
      <vt:lpstr>Arial</vt:lpstr>
      <vt:lpstr>Arial Narrow</vt:lpstr>
      <vt:lpstr>Calibri</vt:lpstr>
      <vt:lpstr>Courier New</vt:lpstr>
      <vt:lpstr>Eurostile</vt:lpstr>
      <vt:lpstr>Symbol</vt:lpstr>
      <vt:lpstr>Verdana</vt:lpstr>
      <vt:lpstr>Wingdings</vt:lpstr>
      <vt:lpstr>addPLM_PPT_DesignTemplate</vt:lpstr>
      <vt:lpstr>Photo Editor Photo</vt:lpstr>
      <vt:lpstr>PLMJobManager Documentation – define  Object Attribute TC - SQL</vt:lpstr>
      <vt:lpstr>Site settings </vt:lpstr>
      <vt:lpstr>SQL - Example</vt:lpstr>
      <vt:lpstr>Example Get Table and Columns for Form class</vt:lpstr>
      <vt:lpstr>SQL Redrive PBOMClass Model</vt:lpstr>
      <vt:lpstr>SQL PBOMClass Model Abbild Analyse </vt:lpstr>
      <vt:lpstr>SQL PBOMClass Model Abbild Analyse </vt:lpstr>
      <vt:lpstr>#Templates – Designs #Version: 05.06.2020/J.Fes </vt:lpstr>
    </vt:vector>
  </TitlesOfParts>
  <Company>#CustomerName#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PLMJobManagerV2 Docu Custome</dc:title>
  <dc:creator>Josef Feuerstein</dc:creator>
  <cp:keywords>C_Unrestricted</cp:keywords>
  <cp:lastModifiedBy>Josef Feuerstein</cp:lastModifiedBy>
  <cp:revision>412</cp:revision>
  <cp:lastPrinted>2014-01-30T08:05:17Z</cp:lastPrinted>
  <dcterms:created xsi:type="dcterms:W3CDTF">2005-05-30T09:19:42Z</dcterms:created>
  <dcterms:modified xsi:type="dcterms:W3CDTF">2025-04-08T11:50:42Z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 Confidentiality">
    <vt:lpwstr>Unrestricted</vt:lpwstr>
  </property>
</Properties>
</file>