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1" r:id="rId1"/>
  </p:sldMasterIdLst>
  <p:notesMasterIdLst>
    <p:notesMasterId r:id="rId14"/>
  </p:notesMasterIdLst>
  <p:handoutMasterIdLst>
    <p:handoutMasterId r:id="rId15"/>
  </p:handoutMasterIdLst>
  <p:sldIdLst>
    <p:sldId id="398" r:id="rId2"/>
    <p:sldId id="400" r:id="rId3"/>
    <p:sldId id="406" r:id="rId4"/>
    <p:sldId id="403" r:id="rId5"/>
    <p:sldId id="536" r:id="rId6"/>
    <p:sldId id="547" r:id="rId7"/>
    <p:sldId id="548" r:id="rId8"/>
    <p:sldId id="549" r:id="rId9"/>
    <p:sldId id="1138" r:id="rId10"/>
    <p:sldId id="413" r:id="rId11"/>
    <p:sldId id="404" r:id="rId12"/>
    <p:sldId id="407" r:id="rId13"/>
  </p:sldIdLst>
  <p:sldSz cx="9906000" cy="6858000" type="A4"/>
  <p:notesSz cx="6669088" cy="9926638"/>
  <p:custDataLst>
    <p:tags r:id="rId16"/>
  </p:custData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1000" kern="1200">
        <a:solidFill>
          <a:schemeClr val="accent2"/>
        </a:solidFill>
        <a:latin typeface="Arial Narrow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1000" kern="1200">
        <a:solidFill>
          <a:schemeClr val="accent2"/>
        </a:solidFill>
        <a:latin typeface="Arial Narrow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1000" kern="1200">
        <a:solidFill>
          <a:schemeClr val="accent2"/>
        </a:solidFill>
        <a:latin typeface="Arial Narrow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1000" kern="1200">
        <a:solidFill>
          <a:schemeClr val="accent2"/>
        </a:solidFill>
        <a:latin typeface="Arial Narrow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1000" kern="1200">
        <a:solidFill>
          <a:schemeClr val="accent2"/>
        </a:solidFill>
        <a:latin typeface="Arial Narrow" pitchFamily="34" charset="0"/>
        <a:ea typeface="+mn-ea"/>
        <a:cs typeface="+mn-cs"/>
      </a:defRPr>
    </a:lvl5pPr>
    <a:lvl6pPr marL="2286000" algn="l" defTabSz="914400" rtl="0" eaLnBrk="1" latinLnBrk="0" hangingPunct="1">
      <a:defRPr sz="1000" kern="1200">
        <a:solidFill>
          <a:schemeClr val="accent2"/>
        </a:solidFill>
        <a:latin typeface="Arial Narrow" pitchFamily="34" charset="0"/>
        <a:ea typeface="+mn-ea"/>
        <a:cs typeface="+mn-cs"/>
      </a:defRPr>
    </a:lvl6pPr>
    <a:lvl7pPr marL="2743200" algn="l" defTabSz="914400" rtl="0" eaLnBrk="1" latinLnBrk="0" hangingPunct="1">
      <a:defRPr sz="1000" kern="1200">
        <a:solidFill>
          <a:schemeClr val="accent2"/>
        </a:solidFill>
        <a:latin typeface="Arial Narrow" pitchFamily="34" charset="0"/>
        <a:ea typeface="+mn-ea"/>
        <a:cs typeface="+mn-cs"/>
      </a:defRPr>
    </a:lvl7pPr>
    <a:lvl8pPr marL="3200400" algn="l" defTabSz="914400" rtl="0" eaLnBrk="1" latinLnBrk="0" hangingPunct="1">
      <a:defRPr sz="1000" kern="1200">
        <a:solidFill>
          <a:schemeClr val="accent2"/>
        </a:solidFill>
        <a:latin typeface="Arial Narrow" pitchFamily="34" charset="0"/>
        <a:ea typeface="+mn-ea"/>
        <a:cs typeface="+mn-cs"/>
      </a:defRPr>
    </a:lvl8pPr>
    <a:lvl9pPr marL="3657600" algn="l" defTabSz="914400" rtl="0" eaLnBrk="1" latinLnBrk="0" hangingPunct="1">
      <a:defRPr sz="1000" kern="1200">
        <a:solidFill>
          <a:schemeClr val="accent2"/>
        </a:solidFill>
        <a:latin typeface="Arial Narrow" pitchFamily="34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8318C39B-333C-417C-BD8A-1FDBD01C3905}">
          <p14:sldIdLst>
            <p14:sldId id="398"/>
          </p14:sldIdLst>
        </p14:section>
        <p14:section name="Cature 1" id="{F62C5B3E-6637-4164-8AF8-458A0F7406AA}">
          <p14:sldIdLst>
            <p14:sldId id="400"/>
            <p14:sldId id="406"/>
          </p14:sldIdLst>
        </p14:section>
        <p14:section name="#Templates" id="{35137BEA-C6E6-4E32-A099-B601C54B953F}">
          <p14:sldIdLst>
            <p14:sldId id="403"/>
          </p14:sldIdLst>
        </p14:section>
        <p14:section name="System - Sketches" id="{0C4E7863-9FF8-4189-9912-73250138E040}">
          <p14:sldIdLst>
            <p14:sldId id="536"/>
            <p14:sldId id="547"/>
          </p14:sldIdLst>
        </p14:section>
        <p14:section name="Migration - Workflows" id="{BB458A4E-4AA5-47D2-BA39-C7B16B96D41B}">
          <p14:sldIdLst>
            <p14:sldId id="548"/>
            <p14:sldId id="549"/>
            <p14:sldId id="1138"/>
            <p14:sldId id="413"/>
          </p14:sldIdLst>
        </p14:section>
        <p14:section name="Templates" id="{7C257550-8D52-44A1-B470-38F5276F4C0A}">
          <p14:sldIdLst>
            <p14:sldId id="404"/>
            <p14:sldId id="40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352">
          <p15:clr>
            <a:srgbClr val="A4A3A4"/>
          </p15:clr>
        </p15:guide>
        <p15:guide id="2" orient="horz" pos="4059">
          <p15:clr>
            <a:srgbClr val="A4A3A4"/>
          </p15:clr>
        </p15:guide>
        <p15:guide id="3" orient="horz" pos="554">
          <p15:clr>
            <a:srgbClr val="A4A3A4"/>
          </p15:clr>
        </p15:guide>
        <p15:guide id="4" pos="7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0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99"/>
    <a:srgbClr val="336600"/>
    <a:srgbClr val="009900"/>
    <a:srgbClr val="33CC33"/>
    <a:srgbClr val="6600FF"/>
    <a:srgbClr val="ECECEC"/>
    <a:srgbClr val="FFFFFF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4" autoAdjust="0"/>
    <p:restoredTop sz="94713" autoAdjust="0"/>
  </p:normalViewPr>
  <p:slideViewPr>
    <p:cSldViewPr snapToGrid="0">
      <p:cViewPr varScale="1">
        <p:scale>
          <a:sx n="126" d="100"/>
          <a:sy n="126" d="100"/>
        </p:scale>
        <p:origin x="1176" y="132"/>
      </p:cViewPr>
      <p:guideLst>
        <p:guide orient="horz" pos="352"/>
        <p:guide orient="horz" pos="4059"/>
        <p:guide orient="horz" pos="554"/>
        <p:guide pos="74"/>
      </p:guideLst>
    </p:cSldViewPr>
  </p:slideViewPr>
  <p:outlineViewPr>
    <p:cViewPr>
      <p:scale>
        <a:sx n="20" d="100"/>
        <a:sy n="20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8" d="100"/>
          <a:sy n="58" d="100"/>
        </p:scale>
        <p:origin x="-1824" y="-90"/>
      </p:cViewPr>
      <p:guideLst>
        <p:guide orient="horz" pos="3127"/>
        <p:guide pos="210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963613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63" tIns="46032" rIns="92063" bIns="46032" numCol="1" anchor="t" anchorCtr="0" compatLnSpc="1">
            <a:prstTxWarp prst="textNoShape">
              <a:avLst/>
            </a:prstTxWarp>
            <a:spAutoFit/>
          </a:bodyPr>
          <a:lstStyle>
            <a:lvl1pPr algn="l" defTabSz="925513" eaLnBrk="0" hangingPunct="0">
              <a:defRPr sz="1200" b="1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386388" y="0"/>
            <a:ext cx="13176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63" tIns="46032" rIns="92063" bIns="46032" numCol="1" anchor="t" anchorCtr="0" compatLnSpc="1">
            <a:prstTxWarp prst="textNoShape">
              <a:avLst/>
            </a:prstTxWarp>
            <a:spAutoFit/>
          </a:bodyPr>
          <a:lstStyle>
            <a:lvl1pPr algn="r" defTabSz="925513" eaLnBrk="0" hangingPunct="0">
              <a:defRPr sz="1200" b="1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677400"/>
            <a:ext cx="896938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63" tIns="46032" rIns="92063" bIns="46032" numCol="1" anchor="b" anchorCtr="0" compatLnSpc="1">
            <a:prstTxWarp prst="textNoShape">
              <a:avLst/>
            </a:prstTxWarp>
            <a:spAutoFit/>
          </a:bodyPr>
          <a:lstStyle>
            <a:lvl1pPr algn="l" defTabSz="925513" eaLnBrk="0" hangingPunct="0">
              <a:defRPr sz="1200" b="1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07125" y="9677400"/>
            <a:ext cx="496888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63" tIns="46032" rIns="92063" bIns="46032" numCol="1" anchor="b" anchorCtr="0" compatLnSpc="1">
            <a:prstTxWarp prst="textNoShape">
              <a:avLst/>
            </a:prstTxWarp>
            <a:spAutoFit/>
          </a:bodyPr>
          <a:lstStyle>
            <a:lvl1pPr algn="r" defTabSz="925513" eaLnBrk="0" hangingPunct="0">
              <a:defRPr sz="1200" b="1">
                <a:latin typeface="Arial" charset="0"/>
              </a:defRPr>
            </a:lvl1pPr>
          </a:lstStyle>
          <a:p>
            <a:pPr>
              <a:defRPr/>
            </a:pPr>
            <a:fld id="{22D0474E-A85E-4780-A737-D6E16AFC7A97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18367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963613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63" tIns="46032" rIns="92063" bIns="46032" numCol="1" anchor="t" anchorCtr="0" compatLnSpc="1">
            <a:prstTxWarp prst="textNoShape">
              <a:avLst/>
            </a:prstTxWarp>
            <a:spAutoFit/>
          </a:bodyPr>
          <a:lstStyle>
            <a:lvl1pPr algn="l" defTabSz="935038" eaLnBrk="0" hangingPunct="0">
              <a:defRPr sz="1200" b="1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351463" y="0"/>
            <a:ext cx="13176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63" tIns="46032" rIns="92063" bIns="46032" numCol="1" anchor="t" anchorCtr="0" compatLnSpc="1">
            <a:prstTxWarp prst="textNoShape">
              <a:avLst/>
            </a:prstTxWarp>
            <a:spAutoFit/>
          </a:bodyPr>
          <a:lstStyle>
            <a:lvl1pPr algn="r" defTabSz="935038" eaLnBrk="0" hangingPunct="0">
              <a:defRPr sz="1200" b="1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649288" y="744538"/>
            <a:ext cx="5376862" cy="3722687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87413" y="4716463"/>
            <a:ext cx="4545012" cy="1227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63" tIns="46032" rIns="92063" bIns="46032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noProof="0"/>
              <a:t>Klicken Sie, um die Textformatierung des Masters zu bearbeiten.</a:t>
            </a:r>
          </a:p>
          <a:p>
            <a:pPr lvl="1"/>
            <a:r>
              <a:rPr lang="en-US" noProof="0"/>
              <a:t>Zweite Ebene</a:t>
            </a:r>
          </a:p>
          <a:p>
            <a:pPr lvl="2"/>
            <a:r>
              <a:rPr lang="en-US" noProof="0"/>
              <a:t>Dritte Ebene</a:t>
            </a:r>
          </a:p>
          <a:p>
            <a:pPr lvl="3"/>
            <a:r>
              <a:rPr lang="en-US" noProof="0"/>
              <a:t>Vierte Ebene</a:t>
            </a:r>
          </a:p>
          <a:p>
            <a:pPr lvl="4"/>
            <a:r>
              <a:rPr lang="en-US" noProof="0"/>
              <a:t>Fünfte Ebene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650413"/>
            <a:ext cx="896938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63" tIns="46032" rIns="92063" bIns="46032" numCol="1" anchor="b" anchorCtr="0" compatLnSpc="1">
            <a:prstTxWarp prst="textNoShape">
              <a:avLst/>
            </a:prstTxWarp>
            <a:spAutoFit/>
          </a:bodyPr>
          <a:lstStyle>
            <a:lvl1pPr algn="l" defTabSz="935038" eaLnBrk="0" hangingPunct="0">
              <a:defRPr sz="1200" b="1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6172200" y="9650413"/>
            <a:ext cx="496888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63" tIns="46032" rIns="92063" bIns="46032" numCol="1" anchor="b" anchorCtr="0" compatLnSpc="1">
            <a:prstTxWarp prst="textNoShape">
              <a:avLst/>
            </a:prstTxWarp>
            <a:spAutoFit/>
          </a:bodyPr>
          <a:lstStyle>
            <a:lvl1pPr algn="r" defTabSz="935038" eaLnBrk="0" hangingPunct="0">
              <a:defRPr sz="1200" b="1">
                <a:latin typeface="Arial" charset="0"/>
              </a:defRPr>
            </a:lvl1pPr>
          </a:lstStyle>
          <a:p>
            <a:pPr>
              <a:defRPr/>
            </a:pPr>
            <a:fld id="{181CB693-438B-4059-AB94-4DE06A8BF489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58148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925513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60375" algn="l" defTabSz="925513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9163" algn="l" defTabSz="925513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82713" algn="l" defTabSz="925513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43088" algn="l" defTabSz="925513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5038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1pPr>
            <a:lvl2pPr marL="742950" indent="-285750" defTabSz="935038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2pPr>
            <a:lvl3pPr marL="1143000" indent="-228600" defTabSz="935038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3pPr>
            <a:lvl4pPr marL="1600200" indent="-228600" defTabSz="935038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4pPr>
            <a:lvl5pPr marL="2057400" indent="-228600" defTabSz="935038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5pPr>
            <a:lvl6pPr marL="2514600" indent="-228600" algn="ctr" defTabSz="93503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6pPr>
            <a:lvl7pPr marL="2971800" indent="-228600" algn="ctr" defTabSz="93503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7pPr>
            <a:lvl8pPr marL="3429000" indent="-228600" algn="ctr" defTabSz="93503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8pPr>
            <a:lvl9pPr marL="3886200" indent="-228600" algn="ctr" defTabSz="93503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9pPr>
          </a:lstStyle>
          <a:p>
            <a:fld id="{5E3432AC-E8B9-4581-93AD-BEB8AF5A1FCA}" type="slidenum">
              <a:rPr lang="en-US" altLang="en-US" sz="1200" smtClean="0">
                <a:latin typeface="Arial" pitchFamily="34" charset="0"/>
              </a:rPr>
              <a:pPr/>
              <a:t>1</a:t>
            </a:fld>
            <a:endParaRPr lang="en-US" altLang="en-US" sz="1200">
              <a:latin typeface="Arial" pitchFamily="34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87413" y="4716463"/>
            <a:ext cx="2219325" cy="27463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en-US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7411" name="Notizenplatzhalter 2"/>
          <p:cNvSpPr>
            <a:spLocks noGrp="1"/>
          </p:cNvSpPr>
          <p:nvPr>
            <p:ph type="body" idx="1"/>
          </p:nvPr>
        </p:nvSpPr>
        <p:spPr>
          <a:xfrm>
            <a:off x="887413" y="4716463"/>
            <a:ext cx="185989" cy="277629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  <p:sp>
        <p:nvSpPr>
          <p:cNvPr id="17412" name="Foliennummernplatzhalter 3"/>
          <p:cNvSpPr>
            <a:spLocks noGrp="1"/>
          </p:cNvSpPr>
          <p:nvPr>
            <p:ph type="sldNum" sz="quarter" idx="5"/>
          </p:nvPr>
        </p:nvSpPr>
        <p:spPr>
          <a:xfrm>
            <a:off x="6390190" y="9632032"/>
            <a:ext cx="278898" cy="29301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4582"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35892" indent="-283035" defTabSz="924582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32142" indent="-226428" defTabSz="924582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584998" indent="-226428" defTabSz="924582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37855" indent="-226428" defTabSz="924582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490711" indent="-226428" defTabSz="924582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43568" indent="-226428" defTabSz="924582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396425" indent="-226428" defTabSz="924582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49281" indent="-226428" defTabSz="924582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D8914F78-EDBD-46C1-A326-6B1E27BD92C5}" type="slidenum">
              <a:rPr lang="de-DE" altLang="en-US" sz="1300"/>
              <a:pPr eaLnBrk="1" hangingPunct="1"/>
              <a:t>3</a:t>
            </a:fld>
            <a:endParaRPr lang="de-DE" altLang="en-US" sz="1300"/>
          </a:p>
        </p:txBody>
      </p:sp>
    </p:spTree>
    <p:extLst>
      <p:ext uri="{BB962C8B-B14F-4D97-AF65-F5344CB8AC3E}">
        <p14:creationId xmlns:p14="http://schemas.microsoft.com/office/powerpoint/2010/main" val="6856048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7411" name="Notizenplatzhalter 2"/>
          <p:cNvSpPr>
            <a:spLocks noGrp="1"/>
          </p:cNvSpPr>
          <p:nvPr>
            <p:ph type="body" idx="1"/>
          </p:nvPr>
        </p:nvSpPr>
        <p:spPr>
          <a:xfrm>
            <a:off x="887413" y="4716463"/>
            <a:ext cx="185989" cy="277629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  <p:sp>
        <p:nvSpPr>
          <p:cNvPr id="17412" name="Foliennummernplatzhalter 3"/>
          <p:cNvSpPr>
            <a:spLocks noGrp="1"/>
          </p:cNvSpPr>
          <p:nvPr>
            <p:ph type="sldNum" sz="quarter" idx="5"/>
          </p:nvPr>
        </p:nvSpPr>
        <p:spPr>
          <a:xfrm>
            <a:off x="6390190" y="9632032"/>
            <a:ext cx="278898" cy="29301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4582"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35892" indent="-283035" defTabSz="924582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32142" indent="-226428" defTabSz="924582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584998" indent="-226428" defTabSz="924582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37855" indent="-226428" defTabSz="924582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490711" indent="-226428" defTabSz="924582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43568" indent="-226428" defTabSz="924582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396425" indent="-226428" defTabSz="924582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49281" indent="-226428" defTabSz="924582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D8914F78-EDBD-46C1-A326-6B1E27BD92C5}" type="slidenum">
              <a:rPr lang="de-DE" altLang="en-US" sz="1300"/>
              <a:pPr eaLnBrk="1" hangingPunct="1"/>
              <a:t>4</a:t>
            </a:fld>
            <a:endParaRPr lang="de-DE" altLang="en-US" sz="13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6526792" y="9647422"/>
            <a:ext cx="270883" cy="277629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5038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1pPr>
            <a:lvl2pPr marL="742950" indent="-285750" defTabSz="935038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2pPr>
            <a:lvl3pPr marL="1143000" indent="-228600" defTabSz="935038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3pPr>
            <a:lvl4pPr marL="1600200" indent="-228600" defTabSz="935038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4pPr>
            <a:lvl5pPr marL="2057400" indent="-228600" defTabSz="935038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5pPr>
            <a:lvl6pPr marL="2514600" indent="-228600" algn="ctr" defTabSz="93503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6pPr>
            <a:lvl7pPr marL="2971800" indent="-228600" algn="ctr" defTabSz="93503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7pPr>
            <a:lvl8pPr marL="3429000" indent="-228600" algn="ctr" defTabSz="93503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8pPr>
            <a:lvl9pPr marL="3886200" indent="-228600" algn="ctr" defTabSz="93503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9pPr>
          </a:lstStyle>
          <a:p>
            <a:fld id="{5E3432AC-E8B9-4581-93AD-BEB8AF5A1FCA}" type="slidenum">
              <a:rPr lang="en-US" altLang="en-US" sz="1200" smtClean="0">
                <a:latin typeface="Arial" pitchFamily="34" charset="0"/>
              </a:rPr>
              <a:pPr/>
              <a:t>7</a:t>
            </a:fld>
            <a:endParaRPr lang="en-US" altLang="en-US" sz="1200">
              <a:latin typeface="Arial" pitchFamily="34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524" y="4716464"/>
            <a:ext cx="7769988" cy="75776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de-DE" altLang="en-US" dirty="0">
                <a:latin typeface="Arial" pitchFamily="34" charset="0"/>
              </a:rPr>
              <a:t>"D:\addPLM\200011\SpIDocs\AP05-43\90-KBA-Iberica_ProE2NX_Documentation_addPLM.pdf„</a:t>
            </a:r>
          </a:p>
          <a:p>
            <a:pPr eaLnBrk="1" hangingPunct="1"/>
            <a:r>
              <a:rPr lang="de-DE" altLang="en-US" dirty="0">
                <a:latin typeface="Arial" pitchFamily="34" charset="0"/>
              </a:rPr>
              <a:t>http://download.plmjobmanager.com/Trans/KBA.Iberica/90-KBA-Iberica_ProE2NX_Documentation_addPLM.pdf</a:t>
            </a:r>
          </a:p>
          <a:p>
            <a:pPr eaLnBrk="1" hangingPunct="1"/>
            <a:endParaRPr lang="de-DE" altLang="en-US" dirty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>
          <a:xfrm>
            <a:off x="904523" y="4716464"/>
            <a:ext cx="3489714" cy="517695"/>
          </a:xfrm>
        </p:spPr>
        <p:txBody>
          <a:bodyPr/>
          <a:lstStyle/>
          <a:p>
            <a:r>
              <a:rPr lang="en-GB" dirty="0" err="1"/>
              <a:t>Intralink</a:t>
            </a:r>
            <a:r>
              <a:rPr lang="en-GB" dirty="0"/>
              <a:t> Expert Mr. Carlos </a:t>
            </a:r>
            <a:r>
              <a:rPr lang="en-GB" dirty="0" err="1"/>
              <a:t>Sainz</a:t>
            </a:r>
            <a:endParaRPr lang="en-GB" dirty="0"/>
          </a:p>
          <a:p>
            <a:r>
              <a:rPr lang="en-GB" dirty="0"/>
              <a:t>D:\addPLM\CustomersDataL\KBA.Iberica\Export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>
          <a:xfrm>
            <a:off x="6441833" y="9647422"/>
            <a:ext cx="355842" cy="277629"/>
          </a:xfrm>
        </p:spPr>
        <p:txBody>
          <a:bodyPr/>
          <a:lstStyle/>
          <a:p>
            <a:pPr>
              <a:defRPr/>
            </a:pPr>
            <a:fld id="{181CB693-438B-4059-AB94-4DE06A8BF489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30031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err="1"/>
              <a:t>Intralink</a:t>
            </a:r>
            <a:r>
              <a:rPr lang="en-GB" dirty="0"/>
              <a:t> Expert Mr. Carlos </a:t>
            </a:r>
            <a:r>
              <a:rPr lang="en-GB" dirty="0" err="1"/>
              <a:t>Sainz</a:t>
            </a:r>
            <a:endParaRPr lang="en-GB" dirty="0"/>
          </a:p>
          <a:p>
            <a:r>
              <a:rPr lang="en-GB" dirty="0"/>
              <a:t>D:\addPLM\CustomersDataL\KBA.Iberica\Export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81CB693-438B-4059-AB94-4DE06A8BF489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26384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>
          <a:xfrm>
            <a:off x="904523" y="4716464"/>
            <a:ext cx="3489714" cy="517695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>
          <a:xfrm>
            <a:off x="6441833" y="9647422"/>
            <a:ext cx="355842" cy="277629"/>
          </a:xfrm>
        </p:spPr>
        <p:txBody>
          <a:bodyPr/>
          <a:lstStyle/>
          <a:p>
            <a:pPr>
              <a:defRPr/>
            </a:pPr>
            <a:fld id="{181CB693-438B-4059-AB94-4DE06A8BF489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30031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363" name="Notizenplatzhalter 2"/>
          <p:cNvSpPr>
            <a:spLocks noGrp="1"/>
          </p:cNvSpPr>
          <p:nvPr>
            <p:ph type="body" idx="1"/>
          </p:nvPr>
        </p:nvSpPr>
        <p:spPr>
          <a:xfrm>
            <a:off x="887413" y="4716463"/>
            <a:ext cx="185989" cy="277629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  <p:sp>
        <p:nvSpPr>
          <p:cNvPr id="15364" name="Foliennummernplatzhalter 3"/>
          <p:cNvSpPr>
            <a:spLocks noGrp="1"/>
          </p:cNvSpPr>
          <p:nvPr>
            <p:ph type="sldNum" sz="quarter" idx="5"/>
          </p:nvPr>
        </p:nvSpPr>
        <p:spPr>
          <a:xfrm>
            <a:off x="6390190" y="9632032"/>
            <a:ext cx="278898" cy="29301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4582"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35892" indent="-283035" defTabSz="924582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32142" indent="-226428" defTabSz="924582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584998" indent="-226428" defTabSz="924582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37855" indent="-226428" defTabSz="924582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490711" indent="-226428" defTabSz="924582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43568" indent="-226428" defTabSz="924582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396425" indent="-226428" defTabSz="924582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49281" indent="-226428" defTabSz="924582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619F07C-0E58-4A9A-8B67-0FE06A5A4DD4}" type="slidenum">
              <a:rPr lang="de-DE" altLang="en-US" sz="1300"/>
              <a:pPr eaLnBrk="1" hangingPunct="1"/>
              <a:t>11</a:t>
            </a:fld>
            <a:endParaRPr lang="de-DE" altLang="en-US" sz="1300"/>
          </a:p>
        </p:txBody>
      </p:sp>
    </p:spTree>
    <p:extLst>
      <p:ext uri="{BB962C8B-B14F-4D97-AF65-F5344CB8AC3E}">
        <p14:creationId xmlns:p14="http://schemas.microsoft.com/office/powerpoint/2010/main" val="31457325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363" name="Notizenplatzhalter 2"/>
          <p:cNvSpPr>
            <a:spLocks noGrp="1"/>
          </p:cNvSpPr>
          <p:nvPr>
            <p:ph type="body" idx="1"/>
          </p:nvPr>
        </p:nvSpPr>
        <p:spPr>
          <a:xfrm>
            <a:off x="887413" y="4716463"/>
            <a:ext cx="185989" cy="277629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  <p:sp>
        <p:nvSpPr>
          <p:cNvPr id="15364" name="Foliennummernplatzhalter 3"/>
          <p:cNvSpPr>
            <a:spLocks noGrp="1"/>
          </p:cNvSpPr>
          <p:nvPr>
            <p:ph type="sldNum" sz="quarter" idx="5"/>
          </p:nvPr>
        </p:nvSpPr>
        <p:spPr>
          <a:xfrm>
            <a:off x="6390190" y="9632032"/>
            <a:ext cx="278898" cy="29301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4582"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35892" indent="-283035" defTabSz="924582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32142" indent="-226428" defTabSz="924582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584998" indent="-226428" defTabSz="924582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37855" indent="-226428" defTabSz="924582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490711" indent="-226428" defTabSz="924582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43568" indent="-226428" defTabSz="924582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396425" indent="-226428" defTabSz="924582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49281" indent="-226428" defTabSz="924582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619F07C-0E58-4A9A-8B67-0FE06A5A4DD4}" type="slidenum">
              <a:rPr lang="de-DE" altLang="en-US" sz="1300"/>
              <a:pPr eaLnBrk="1" hangingPunct="1"/>
              <a:t>12</a:t>
            </a:fld>
            <a:endParaRPr lang="de-DE" altLang="en-US" sz="1300"/>
          </a:p>
        </p:txBody>
      </p:sp>
    </p:spTree>
    <p:extLst>
      <p:ext uri="{BB962C8B-B14F-4D97-AF65-F5344CB8AC3E}">
        <p14:creationId xmlns:p14="http://schemas.microsoft.com/office/powerpoint/2010/main" val="6428364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and Cont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76225" y="409575"/>
            <a:ext cx="9391650" cy="444500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250826" y="981076"/>
            <a:ext cx="9394880" cy="1262526"/>
          </a:xfr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14905885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821798" y="6592888"/>
            <a:ext cx="2063750" cy="265112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Folie </a:t>
            </a:r>
            <a:fld id="{5CA5820B-9597-4494-B8F3-CD1330C2ABBB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3133463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pture Content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Titelmasterformat durch Klicken bearbeiten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370628" y="1268760"/>
            <a:ext cx="926289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de-DE" sz="3200" dirty="0">
                <a:solidFill>
                  <a:schemeClr val="tx1"/>
                </a:solidFill>
                <a:latin typeface="+mn-lt"/>
              </a:rPr>
              <a:t>Abschnitt 1</a:t>
            </a:r>
          </a:p>
          <a:p>
            <a:pPr marL="0" marR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3200" dirty="0">
                <a:solidFill>
                  <a:schemeClr val="tx1"/>
                </a:solidFill>
                <a:latin typeface="+mn-lt"/>
              </a:rPr>
              <a:t>Abschnitt 2</a:t>
            </a:r>
          </a:p>
          <a:p>
            <a:pPr marL="0" marR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3200" dirty="0">
                <a:solidFill>
                  <a:schemeClr val="tx1"/>
                </a:solidFill>
                <a:latin typeface="+mn-lt"/>
              </a:rPr>
              <a:t>Abschnitt 3</a:t>
            </a:r>
          </a:p>
          <a:p>
            <a:pPr marL="0" marR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3200" dirty="0">
                <a:solidFill>
                  <a:schemeClr val="tx1"/>
                </a:solidFill>
                <a:latin typeface="+mn-lt"/>
              </a:rPr>
              <a:t>Abschnitt 4</a:t>
            </a:r>
          </a:p>
        </p:txBody>
      </p:sp>
    </p:spTree>
    <p:extLst>
      <p:ext uri="{BB962C8B-B14F-4D97-AF65-F5344CB8AC3E}">
        <p14:creationId xmlns:p14="http://schemas.microsoft.com/office/powerpoint/2010/main" val="33823667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apture Content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Titelmasterformat durch Klicken bearbeiten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312029" y="854075"/>
            <a:ext cx="9262891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1. Capture 1</a:t>
            </a:r>
          </a:p>
          <a:p>
            <a:pPr marL="914400" lvl="1" indent="-457200" algn="l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en-GB" sz="2400" noProof="0" dirty="0">
                <a:solidFill>
                  <a:schemeClr val="tx1"/>
                </a:solidFill>
                <a:latin typeface="+mn-lt"/>
              </a:rPr>
              <a:t>1.1 …</a:t>
            </a:r>
            <a:endParaRPr lang="en-GB" sz="2400" kern="1200" noProof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914400" lvl="1" indent="-457200" algn="l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en-GB" sz="2400" noProof="0" dirty="0">
                <a:solidFill>
                  <a:schemeClr val="tx1"/>
                </a:solidFill>
                <a:latin typeface="+mn-lt"/>
              </a:rPr>
              <a:t>1.2 …</a:t>
            </a:r>
          </a:p>
          <a:p>
            <a:pPr algn="l">
              <a:lnSpc>
                <a:spcPct val="150000"/>
              </a:lnSpc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2. Capture 2 </a:t>
            </a:r>
          </a:p>
          <a:p>
            <a:pPr marL="914400" lvl="1" indent="-457200" algn="l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GB" sz="2400" kern="1200" noProof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2.1 …</a:t>
            </a:r>
          </a:p>
          <a:p>
            <a:pPr marL="914400" lvl="1" indent="-457200" algn="l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GB" sz="2400" kern="1200" noProof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2.2 …</a:t>
            </a:r>
          </a:p>
          <a:p>
            <a:pPr algn="l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GB" sz="2800" kern="1200" noProof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3. Capture 3</a:t>
            </a:r>
          </a:p>
          <a:p>
            <a:pPr marL="914400" lvl="1" indent="-457200" algn="l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GB" sz="2400" kern="1200" noProof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3.1 ..</a:t>
            </a:r>
            <a:endParaRPr lang="en-GB" sz="2400" kern="1200" noProof="0" dirty="0">
              <a:solidFill>
                <a:srgbClr val="FF0000"/>
              </a:solidFill>
              <a:latin typeface="+mn-lt"/>
              <a:ea typeface="+mn-ea"/>
              <a:cs typeface="+mn-cs"/>
            </a:endParaRPr>
          </a:p>
          <a:p>
            <a:pPr marL="914400" lvl="1" indent="-457200" algn="l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GB" sz="2400" kern="1200" noProof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3.2 ..</a:t>
            </a:r>
            <a:endParaRPr lang="en-GB" sz="2400" kern="1200" noProof="0" dirty="0">
              <a:solidFill>
                <a:srgbClr val="FF0000"/>
              </a:solidFill>
              <a:latin typeface="+mn-lt"/>
              <a:ea typeface="+mn-ea"/>
              <a:cs typeface="+mn-cs"/>
            </a:endParaRPr>
          </a:p>
          <a:p>
            <a:pPr marL="914400" lvl="1" indent="-457200" algn="l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GB" sz="2400" kern="1200" noProof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3.3 ..</a:t>
            </a:r>
          </a:p>
          <a:p>
            <a:pPr marL="914400" lvl="1" indent="-457200" algn="l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GB" sz="2400" kern="1200" noProof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3.4 ..</a:t>
            </a:r>
          </a:p>
          <a:p>
            <a:pPr marL="0" lvl="0" indent="0" algn="l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None/>
            </a:pPr>
            <a:r>
              <a:rPr lang="en-GB" sz="2800" kern="1200" noProof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4. Capture 4</a:t>
            </a:r>
          </a:p>
        </p:txBody>
      </p:sp>
    </p:spTree>
    <p:extLst>
      <p:ext uri="{BB962C8B-B14F-4D97-AF65-F5344CB8AC3E}">
        <p14:creationId xmlns:p14="http://schemas.microsoft.com/office/powerpoint/2010/main" val="40872760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pture 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82638" y="4406901"/>
            <a:ext cx="8420100" cy="897682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82638" y="4006148"/>
            <a:ext cx="8420100" cy="400752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2877924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ECECE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9"/>
          <p:cNvSpPr>
            <a:spLocks noChangeArrowheads="1"/>
          </p:cNvSpPr>
          <p:nvPr/>
        </p:nvSpPr>
        <p:spPr bwMode="auto">
          <a:xfrm>
            <a:off x="3176" y="1"/>
            <a:ext cx="9902825" cy="908719"/>
          </a:xfrm>
          <a:prstGeom prst="rect">
            <a:avLst/>
          </a:prstGeom>
          <a:gradFill rotWithShape="0">
            <a:gsLst>
              <a:gs pos="0">
                <a:srgbClr val="DDE5FF"/>
              </a:gs>
              <a:gs pos="50000">
                <a:srgbClr val="8DA8FF"/>
              </a:gs>
              <a:gs pos="100000">
                <a:srgbClr val="DDE5FF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noAutofit/>
          </a:bodyPr>
          <a:lstStyle/>
          <a:p>
            <a:pPr>
              <a:spcBef>
                <a:spcPct val="50000"/>
              </a:spcBef>
            </a:pPr>
            <a:endParaRPr lang="de-DE"/>
          </a:p>
        </p:txBody>
      </p:sp>
      <p:sp>
        <p:nvSpPr>
          <p:cNvPr id="1027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247650" y="409575"/>
            <a:ext cx="9391650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endParaRPr lang="de-DE"/>
          </a:p>
        </p:txBody>
      </p:sp>
      <p:sp>
        <p:nvSpPr>
          <p:cNvPr id="1028" name="Rectangle 23"/>
          <p:cNvSpPr>
            <a:spLocks noChangeArrowheads="1"/>
          </p:cNvSpPr>
          <p:nvPr/>
        </p:nvSpPr>
        <p:spPr bwMode="auto">
          <a:xfrm>
            <a:off x="9153235" y="6664974"/>
            <a:ext cx="553363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 eaLnBrk="0" hangingPunct="0"/>
            <a:fld id="{F3390C2E-D5B1-4C4B-8284-6BBB65597351}" type="slidenum">
              <a:rPr lang="de-DE" sz="900" smtClean="0">
                <a:solidFill>
                  <a:schemeClr val="tx1"/>
                </a:solidFill>
                <a:latin typeface="Arial" pitchFamily="34" charset="0"/>
              </a:rPr>
              <a:pPr algn="r" eaLnBrk="0" hangingPunct="0"/>
              <a:t>‹Nr.›</a:t>
            </a:fld>
            <a:r>
              <a:rPr lang="de-DE" sz="900" dirty="0">
                <a:solidFill>
                  <a:schemeClr val="tx1"/>
                </a:solidFill>
                <a:latin typeface="Arial" pitchFamily="34" charset="0"/>
              </a:rPr>
              <a:t> </a:t>
            </a:r>
          </a:p>
        </p:txBody>
      </p:sp>
      <p:sp>
        <p:nvSpPr>
          <p:cNvPr id="1029" name="Text Box 50"/>
          <p:cNvSpPr txBox="1">
            <a:spLocks noChangeArrowheads="1"/>
          </p:cNvSpPr>
          <p:nvPr/>
        </p:nvSpPr>
        <p:spPr bwMode="auto">
          <a:xfrm>
            <a:off x="214375" y="6654448"/>
            <a:ext cx="8430862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1pPr>
            <a:lvl2pPr marL="742950" indent="-28575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2pPr>
            <a:lvl3pPr marL="1143000" indent="-22860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3pPr>
            <a:lvl4pPr marL="1600200" indent="-22860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4pPr>
            <a:lvl5pPr marL="2057400" indent="-22860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9pPr>
          </a:lstStyle>
          <a:p>
            <a:pPr algn="l" eaLnBrk="1" hangingPunct="1">
              <a:spcBef>
                <a:spcPct val="50000"/>
              </a:spcBef>
              <a:defRPr/>
            </a:pPr>
            <a:r>
              <a:rPr lang="en-GB" sz="900" b="1" i="0" dirty="0">
                <a:solidFill>
                  <a:schemeClr val="tx1"/>
                </a:solidFill>
                <a:latin typeface="Arial Narrow" pitchFamily="34" charset="0"/>
              </a:rPr>
              <a:t>(c)</a:t>
            </a:r>
            <a:r>
              <a:rPr lang="en-US" sz="900" b="1" i="1" dirty="0">
                <a:solidFill>
                  <a:schemeClr val="tx1"/>
                </a:solidFill>
                <a:latin typeface="+mj-lt"/>
              </a:rPr>
              <a:t>addPLM</a:t>
            </a:r>
            <a:r>
              <a:rPr lang="de-DE" sz="900" b="1" i="1" dirty="0">
                <a:solidFill>
                  <a:schemeClr val="tx1"/>
                </a:solidFill>
                <a:latin typeface="+mj-lt"/>
              </a:rPr>
              <a:t> - GmbH</a:t>
            </a:r>
            <a:r>
              <a:rPr lang="de-DE" sz="900" b="1" dirty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900" b="0" dirty="0">
                <a:solidFill>
                  <a:schemeClr val="tx1"/>
                </a:solidFill>
                <a:latin typeface="+mj-lt"/>
              </a:rPr>
              <a:t> [</a:t>
            </a:r>
            <a:r>
              <a:rPr lang="de-DE" sz="900" dirty="0">
                <a:solidFill>
                  <a:schemeClr val="tx1"/>
                </a:solidFill>
                <a:latin typeface="+mj-lt"/>
              </a:rPr>
              <a:t>Dokument:#</a:t>
            </a:r>
            <a:r>
              <a:rPr lang="de-DE" sz="900" dirty="0" err="1">
                <a:solidFill>
                  <a:schemeClr val="tx1"/>
                </a:solidFill>
                <a:latin typeface="+mj-lt"/>
              </a:rPr>
              <a:t>Doc_NE</a:t>
            </a:r>
            <a:r>
              <a:rPr lang="de-DE" sz="900" dirty="0">
                <a:solidFill>
                  <a:schemeClr val="tx1"/>
                </a:solidFill>
                <a:latin typeface="+mj-lt"/>
              </a:rPr>
              <a:t>#]</a:t>
            </a:r>
            <a:r>
              <a:rPr lang="de-DE" sz="900" baseline="0" dirty="0">
                <a:solidFill>
                  <a:schemeClr val="tx1"/>
                </a:solidFill>
                <a:latin typeface="+mj-lt"/>
              </a:rPr>
              <a:t> - </a:t>
            </a:r>
            <a:r>
              <a:rPr lang="de-DE" sz="900" dirty="0">
                <a:solidFill>
                  <a:schemeClr val="tx1"/>
                </a:solidFill>
                <a:latin typeface="+mj-lt"/>
              </a:rPr>
              <a:t>[Autor:#</a:t>
            </a:r>
            <a:r>
              <a:rPr lang="de-DE" sz="900" dirty="0" err="1">
                <a:solidFill>
                  <a:schemeClr val="tx1"/>
                </a:solidFill>
                <a:latin typeface="+mj-lt"/>
              </a:rPr>
              <a:t>ma_namk</a:t>
            </a:r>
            <a:r>
              <a:rPr lang="de-DE" sz="900" dirty="0">
                <a:solidFill>
                  <a:schemeClr val="tx1"/>
                </a:solidFill>
                <a:latin typeface="+mj-lt"/>
              </a:rPr>
              <a:t>#]</a:t>
            </a:r>
            <a:r>
              <a:rPr lang="de-DE" sz="900" baseline="0" dirty="0">
                <a:solidFill>
                  <a:schemeClr val="tx1"/>
                </a:solidFill>
                <a:latin typeface="+mj-lt"/>
              </a:rPr>
              <a:t> - </a:t>
            </a:r>
            <a:r>
              <a:rPr lang="de-DE" sz="900" dirty="0">
                <a:solidFill>
                  <a:schemeClr val="tx1"/>
                </a:solidFill>
                <a:latin typeface="+mj-lt"/>
              </a:rPr>
              <a:t>[Output:</a:t>
            </a:r>
            <a:fld id="{BF5E3F55-57DE-49FB-B627-359D699C8BDA}" type="datetime1">
              <a:rPr lang="de-DE" sz="900" smtClean="0">
                <a:solidFill>
                  <a:schemeClr val="tx1"/>
                </a:solidFill>
                <a:latin typeface="+mj-lt"/>
              </a:rPr>
              <a:pPr algn="l" eaLnBrk="1" hangingPunct="1">
                <a:spcBef>
                  <a:spcPct val="50000"/>
                </a:spcBef>
                <a:defRPr/>
              </a:pPr>
              <a:t>18.11.2019</a:t>
            </a:fld>
            <a:r>
              <a:rPr lang="de-DE" sz="900" dirty="0">
                <a:solidFill>
                  <a:schemeClr val="tx1"/>
                </a:solidFill>
                <a:latin typeface="+mj-lt"/>
              </a:rPr>
              <a:t>]</a:t>
            </a:r>
          </a:p>
        </p:txBody>
      </p:sp>
      <p:sp>
        <p:nvSpPr>
          <p:cNvPr id="1031" name="Rectangle 59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6" y="981076"/>
            <a:ext cx="9354420" cy="819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de-DE" altLang="de-DE"/>
              <a:t>Klicken Sie, um die Textformatierung des Masters zu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  <p:sp>
        <p:nvSpPr>
          <p:cNvPr id="1032" name="Line 34"/>
          <p:cNvSpPr>
            <a:spLocks noChangeShapeType="1"/>
          </p:cNvSpPr>
          <p:nvPr/>
        </p:nvSpPr>
        <p:spPr bwMode="auto">
          <a:xfrm>
            <a:off x="0" y="6597650"/>
            <a:ext cx="99060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>
            <a:spAutoFit/>
          </a:bodyPr>
          <a:lstStyle/>
          <a:p>
            <a:endParaRPr lang="de-DE"/>
          </a:p>
        </p:txBody>
      </p:sp>
      <p:pic>
        <p:nvPicPr>
          <p:cNvPr id="2" name="Picture 2" descr="V:\JobManager\ProgEntw\Ver02\08-Icons-und-Logos\LogosZurSoftware\PlmJobManagerTradeMarkLogoV2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9364" y="116632"/>
            <a:ext cx="1502011" cy="554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39"/>
          <p:cNvSpPr>
            <a:spLocks noChangeArrowheads="1"/>
          </p:cNvSpPr>
          <p:nvPr userDrawn="1"/>
        </p:nvSpPr>
        <p:spPr bwMode="auto">
          <a:xfrm>
            <a:off x="3175" y="1588"/>
            <a:ext cx="9902825" cy="868362"/>
          </a:xfrm>
          <a:prstGeom prst="rect">
            <a:avLst/>
          </a:prstGeom>
          <a:gradFill rotWithShape="0">
            <a:gsLst>
              <a:gs pos="0">
                <a:srgbClr val="DDE5FF"/>
              </a:gs>
              <a:gs pos="50000">
                <a:srgbClr val="8DA8FF"/>
              </a:gs>
              <a:gs pos="100000">
                <a:srgbClr val="DDE5FF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1pPr>
            <a:lvl2pPr marL="742950" indent="-28575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2pPr>
            <a:lvl3pPr marL="1143000" indent="-22860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3pPr>
            <a:lvl4pPr marL="1600200" indent="-22860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4pPr>
            <a:lvl5pPr marL="2057400" indent="-22860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de-DE" altLang="en-US"/>
          </a:p>
        </p:txBody>
      </p:sp>
      <p:sp>
        <p:nvSpPr>
          <p:cNvPr id="12" name="Line 34"/>
          <p:cNvSpPr>
            <a:spLocks noChangeShapeType="1"/>
          </p:cNvSpPr>
          <p:nvPr userDrawn="1"/>
        </p:nvSpPr>
        <p:spPr bwMode="auto">
          <a:xfrm>
            <a:off x="0" y="6597650"/>
            <a:ext cx="99060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>
            <a:spAutoFit/>
          </a:bodyPr>
          <a:lstStyle/>
          <a:p>
            <a:endParaRPr lang="de-DE"/>
          </a:p>
        </p:txBody>
      </p:sp>
      <p:pic>
        <p:nvPicPr>
          <p:cNvPr id="13" name="Picture 2" descr="V:\JobManager\ProgEntw\Ver02\08-Icons-und-Logos\LogosZurSoftware\PlmJobManagerTradeMarkLogoV2.png"/>
          <p:cNvPicPr>
            <a:picLocks noChangeAspect="1" noChangeArrowheads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0425" y="86186"/>
            <a:ext cx="1250950" cy="500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6" r:id="rId2"/>
    <p:sldLayoutId id="2147483654" r:id="rId3"/>
    <p:sldLayoutId id="2147483657" r:id="rId4"/>
    <p:sldLayoutId id="2147483655" r:id="rId5"/>
  </p:sldLayoutIdLst>
  <p:txStyles>
    <p:titleStyle>
      <a:lvl1pPr algn="l" rtl="0" eaLnBrk="1" fontAlgn="base" hangingPunct="1">
        <a:lnSpc>
          <a:spcPts val="3500"/>
        </a:lnSpc>
        <a:spcBef>
          <a:spcPct val="0"/>
        </a:spcBef>
        <a:spcAft>
          <a:spcPct val="0"/>
        </a:spcAft>
        <a:defRPr b="1">
          <a:solidFill>
            <a:srgbClr val="1D287A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ts val="3500"/>
        </a:lnSpc>
        <a:spcBef>
          <a:spcPct val="0"/>
        </a:spcBef>
        <a:spcAft>
          <a:spcPct val="0"/>
        </a:spcAft>
        <a:defRPr b="1">
          <a:solidFill>
            <a:srgbClr val="1D287A"/>
          </a:solidFill>
          <a:latin typeface="Arial" charset="0"/>
        </a:defRPr>
      </a:lvl2pPr>
      <a:lvl3pPr algn="l" rtl="0" eaLnBrk="1" fontAlgn="base" hangingPunct="1">
        <a:lnSpc>
          <a:spcPts val="3500"/>
        </a:lnSpc>
        <a:spcBef>
          <a:spcPct val="0"/>
        </a:spcBef>
        <a:spcAft>
          <a:spcPct val="0"/>
        </a:spcAft>
        <a:defRPr b="1">
          <a:solidFill>
            <a:srgbClr val="1D287A"/>
          </a:solidFill>
          <a:latin typeface="Arial" charset="0"/>
        </a:defRPr>
      </a:lvl3pPr>
      <a:lvl4pPr algn="l" rtl="0" eaLnBrk="1" fontAlgn="base" hangingPunct="1">
        <a:lnSpc>
          <a:spcPts val="3500"/>
        </a:lnSpc>
        <a:spcBef>
          <a:spcPct val="0"/>
        </a:spcBef>
        <a:spcAft>
          <a:spcPct val="0"/>
        </a:spcAft>
        <a:defRPr b="1">
          <a:solidFill>
            <a:srgbClr val="1D287A"/>
          </a:solidFill>
          <a:latin typeface="Arial" charset="0"/>
        </a:defRPr>
      </a:lvl4pPr>
      <a:lvl5pPr algn="l" rtl="0" eaLnBrk="1" fontAlgn="base" hangingPunct="1">
        <a:lnSpc>
          <a:spcPts val="3500"/>
        </a:lnSpc>
        <a:spcBef>
          <a:spcPct val="0"/>
        </a:spcBef>
        <a:spcAft>
          <a:spcPct val="0"/>
        </a:spcAft>
        <a:defRPr b="1">
          <a:solidFill>
            <a:srgbClr val="1D287A"/>
          </a:solidFill>
          <a:latin typeface="Arial" charset="0"/>
        </a:defRPr>
      </a:lvl5pPr>
      <a:lvl6pPr marL="457200" algn="l" rtl="0" eaLnBrk="1" fontAlgn="base" hangingPunct="1">
        <a:lnSpc>
          <a:spcPts val="3500"/>
        </a:lnSpc>
        <a:spcBef>
          <a:spcPct val="0"/>
        </a:spcBef>
        <a:spcAft>
          <a:spcPct val="0"/>
        </a:spcAft>
        <a:defRPr b="1">
          <a:solidFill>
            <a:srgbClr val="1D287A"/>
          </a:solidFill>
          <a:latin typeface="Arial" charset="0"/>
        </a:defRPr>
      </a:lvl6pPr>
      <a:lvl7pPr marL="914400" algn="l" rtl="0" eaLnBrk="1" fontAlgn="base" hangingPunct="1">
        <a:lnSpc>
          <a:spcPts val="3500"/>
        </a:lnSpc>
        <a:spcBef>
          <a:spcPct val="0"/>
        </a:spcBef>
        <a:spcAft>
          <a:spcPct val="0"/>
        </a:spcAft>
        <a:defRPr b="1">
          <a:solidFill>
            <a:srgbClr val="1D287A"/>
          </a:solidFill>
          <a:latin typeface="Arial" charset="0"/>
        </a:defRPr>
      </a:lvl7pPr>
      <a:lvl8pPr marL="1371600" algn="l" rtl="0" eaLnBrk="1" fontAlgn="base" hangingPunct="1">
        <a:lnSpc>
          <a:spcPts val="3500"/>
        </a:lnSpc>
        <a:spcBef>
          <a:spcPct val="0"/>
        </a:spcBef>
        <a:spcAft>
          <a:spcPct val="0"/>
        </a:spcAft>
        <a:defRPr b="1">
          <a:solidFill>
            <a:srgbClr val="1D287A"/>
          </a:solidFill>
          <a:latin typeface="Arial" charset="0"/>
        </a:defRPr>
      </a:lvl8pPr>
      <a:lvl9pPr marL="1828800" algn="l" rtl="0" eaLnBrk="1" fontAlgn="base" hangingPunct="1">
        <a:lnSpc>
          <a:spcPts val="3500"/>
        </a:lnSpc>
        <a:spcBef>
          <a:spcPct val="0"/>
        </a:spcBef>
        <a:spcAft>
          <a:spcPct val="0"/>
        </a:spcAft>
        <a:defRPr b="1">
          <a:solidFill>
            <a:srgbClr val="1D287A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defRPr sz="1600" b="1">
          <a:solidFill>
            <a:schemeClr val="tx1"/>
          </a:solidFill>
          <a:latin typeface="+mn-lt"/>
          <a:ea typeface="+mn-ea"/>
          <a:cs typeface="+mn-cs"/>
        </a:defRPr>
      </a:lvl1pPr>
      <a:lvl2pPr marL="361950" indent="-182563" algn="l" rtl="0" eaLnBrk="1" fontAlgn="base" hangingPunct="1">
        <a:spcBef>
          <a:spcPct val="20000"/>
        </a:spcBef>
        <a:spcAft>
          <a:spcPct val="0"/>
        </a:spcAft>
        <a:buChar char="-"/>
        <a:defRPr sz="1400" b="1">
          <a:solidFill>
            <a:schemeClr val="tx1"/>
          </a:solidFill>
          <a:latin typeface="+mn-lt"/>
        </a:defRPr>
      </a:lvl2pPr>
      <a:lvl3pPr marL="714375" indent="-17145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§"/>
        <a:defRPr sz="1200" b="1">
          <a:solidFill>
            <a:schemeClr val="tx1"/>
          </a:solidFill>
          <a:latin typeface="+mn-lt"/>
        </a:defRPr>
      </a:lvl3pPr>
      <a:lvl4pPr marL="1333500" indent="-190500" algn="l" rtl="0" eaLnBrk="1" fontAlgn="base" hangingPunct="1">
        <a:spcBef>
          <a:spcPct val="20000"/>
        </a:spcBef>
        <a:spcAft>
          <a:spcPct val="0"/>
        </a:spcAft>
        <a:buChar char="–"/>
        <a:defRPr sz="1200">
          <a:solidFill>
            <a:schemeClr val="tx1"/>
          </a:solidFill>
          <a:latin typeface="+mn-lt"/>
        </a:defRPr>
      </a:lvl4pPr>
      <a:lvl5pPr marL="1714500" indent="-19050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171700" indent="-19050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628900" indent="-19050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086100" indent="-19050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543300" indent="-19050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0.pn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oleObject" Target="../embeddings/oleObject1.bin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0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ECECE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28" descr="MyApplLog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0825" y="1181100"/>
            <a:ext cx="4076699" cy="27742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Rectangle 113"/>
          <p:cNvSpPr>
            <a:spLocks noChangeArrowheads="1"/>
          </p:cNvSpPr>
          <p:nvPr/>
        </p:nvSpPr>
        <p:spPr bwMode="auto">
          <a:xfrm>
            <a:off x="1588" y="4919663"/>
            <a:ext cx="9906000" cy="7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1pPr>
            <a:lvl2pPr marL="742950" indent="-28575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2pPr>
            <a:lvl3pPr marL="1143000" indent="-22860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3pPr>
            <a:lvl4pPr marL="1600200" indent="-22860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4pPr>
            <a:lvl5pPr marL="2057400" indent="-22860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9pPr>
          </a:lstStyle>
          <a:p>
            <a:pPr algn="l"/>
            <a:r>
              <a:rPr lang="en-US" altLang="en-US" sz="11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rPr>
              <a:t> </a:t>
            </a:r>
            <a:endParaRPr lang="en-US" altLang="en-US">
              <a:solidFill>
                <a:schemeClr val="tx1"/>
              </a:solidFill>
              <a:cs typeface="Times New Roman" pitchFamily="18" charset="0"/>
            </a:endParaRPr>
          </a:p>
          <a:p>
            <a:pPr algn="l"/>
            <a:r>
              <a:rPr lang="en-US" altLang="en-US">
                <a:solidFill>
                  <a:schemeClr val="tx1"/>
                </a:solidFill>
                <a:latin typeface="Arial" pitchFamily="34" charset="0"/>
                <a:cs typeface="Times New Roman" pitchFamily="18" charset="0"/>
              </a:rPr>
              <a:t> </a:t>
            </a:r>
            <a:endParaRPr lang="en-US" altLang="en-US">
              <a:solidFill>
                <a:schemeClr val="tx1"/>
              </a:solidFill>
              <a:cs typeface="Times New Roman" pitchFamily="18" charset="0"/>
            </a:endParaRPr>
          </a:p>
          <a:p>
            <a:pPr algn="l"/>
            <a:endParaRPr lang="en-US" altLang="en-US" sz="240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2052" name="Text Box 117"/>
          <p:cNvSpPr txBox="1">
            <a:spLocks noChangeArrowheads="1"/>
          </p:cNvSpPr>
          <p:nvPr/>
        </p:nvSpPr>
        <p:spPr bwMode="auto">
          <a:xfrm>
            <a:off x="5916613" y="5678488"/>
            <a:ext cx="3690937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96451" tIns="48225" rIns="96451" bIns="48225">
            <a:spAutoFit/>
          </a:bodyPr>
          <a:lstStyle>
            <a:lvl1pPr defTabSz="957263" eaLnBrk="0" hangingPunct="0">
              <a:tabLst>
                <a:tab pos="720725" algn="l"/>
                <a:tab pos="809625" algn="l"/>
              </a:tabLst>
              <a:defRPr sz="1000">
                <a:solidFill>
                  <a:schemeClr val="accent2"/>
                </a:solidFill>
                <a:latin typeface="Arial Narrow" pitchFamily="34" charset="0"/>
              </a:defRPr>
            </a:lvl1pPr>
            <a:lvl2pPr marL="742950" indent="-285750" defTabSz="957263" eaLnBrk="0" hangingPunct="0">
              <a:tabLst>
                <a:tab pos="720725" algn="l"/>
                <a:tab pos="809625" algn="l"/>
              </a:tabLst>
              <a:defRPr sz="1000">
                <a:solidFill>
                  <a:schemeClr val="accent2"/>
                </a:solidFill>
                <a:latin typeface="Arial Narrow" pitchFamily="34" charset="0"/>
              </a:defRPr>
            </a:lvl2pPr>
            <a:lvl3pPr marL="1143000" indent="-228600" defTabSz="957263" eaLnBrk="0" hangingPunct="0">
              <a:tabLst>
                <a:tab pos="720725" algn="l"/>
                <a:tab pos="809625" algn="l"/>
              </a:tabLst>
              <a:defRPr sz="1000">
                <a:solidFill>
                  <a:schemeClr val="accent2"/>
                </a:solidFill>
                <a:latin typeface="Arial Narrow" pitchFamily="34" charset="0"/>
              </a:defRPr>
            </a:lvl3pPr>
            <a:lvl4pPr marL="1600200" indent="-228600" defTabSz="957263" eaLnBrk="0" hangingPunct="0">
              <a:tabLst>
                <a:tab pos="720725" algn="l"/>
                <a:tab pos="809625" algn="l"/>
              </a:tabLst>
              <a:defRPr sz="1000">
                <a:solidFill>
                  <a:schemeClr val="accent2"/>
                </a:solidFill>
                <a:latin typeface="Arial Narrow" pitchFamily="34" charset="0"/>
              </a:defRPr>
            </a:lvl4pPr>
            <a:lvl5pPr marL="2057400" indent="-228600" defTabSz="957263" eaLnBrk="0" hangingPunct="0">
              <a:tabLst>
                <a:tab pos="720725" algn="l"/>
                <a:tab pos="809625" algn="l"/>
              </a:tabLst>
              <a:defRPr sz="1000">
                <a:solidFill>
                  <a:schemeClr val="accent2"/>
                </a:solidFill>
                <a:latin typeface="Arial Narrow" pitchFamily="34" charset="0"/>
              </a:defRPr>
            </a:lvl5pPr>
            <a:lvl6pPr marL="2514600" indent="-228600" algn="ctr" defTabSz="957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0725" algn="l"/>
                <a:tab pos="809625" algn="l"/>
              </a:tabLst>
              <a:defRPr sz="1000">
                <a:solidFill>
                  <a:schemeClr val="accent2"/>
                </a:solidFill>
                <a:latin typeface="Arial Narrow" pitchFamily="34" charset="0"/>
              </a:defRPr>
            </a:lvl6pPr>
            <a:lvl7pPr marL="2971800" indent="-228600" algn="ctr" defTabSz="957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0725" algn="l"/>
                <a:tab pos="809625" algn="l"/>
              </a:tabLst>
              <a:defRPr sz="1000">
                <a:solidFill>
                  <a:schemeClr val="accent2"/>
                </a:solidFill>
                <a:latin typeface="Arial Narrow" pitchFamily="34" charset="0"/>
              </a:defRPr>
            </a:lvl7pPr>
            <a:lvl8pPr marL="3429000" indent="-228600" algn="ctr" defTabSz="957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0725" algn="l"/>
                <a:tab pos="809625" algn="l"/>
              </a:tabLst>
              <a:defRPr sz="1000">
                <a:solidFill>
                  <a:schemeClr val="accent2"/>
                </a:solidFill>
                <a:latin typeface="Arial Narrow" pitchFamily="34" charset="0"/>
              </a:defRPr>
            </a:lvl8pPr>
            <a:lvl9pPr marL="3886200" indent="-228600" algn="ctr" defTabSz="957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0725" algn="l"/>
                <a:tab pos="809625" algn="l"/>
              </a:tabLst>
              <a:defRPr sz="1000">
                <a:solidFill>
                  <a:schemeClr val="accent2"/>
                </a:solidFill>
                <a:latin typeface="Arial Narrow" pitchFamily="34" charset="0"/>
              </a:defRPr>
            </a:lvl9pPr>
          </a:lstStyle>
          <a:p>
            <a:pPr algn="l">
              <a:lnSpc>
                <a:spcPct val="110000"/>
              </a:lnSpc>
              <a:spcBef>
                <a:spcPct val="50000"/>
              </a:spcBef>
              <a:buSzPct val="75000"/>
              <a:buFont typeface="Monotype Sorts"/>
              <a:buNone/>
            </a:pPr>
            <a:r>
              <a:rPr lang="en-GB" altLang="en-US" dirty="0">
                <a:solidFill>
                  <a:schemeClr val="tx1"/>
                </a:solidFill>
                <a:latin typeface="Verdana" pitchFamily="34" charset="0"/>
              </a:rPr>
              <a:t>Creator: </a:t>
            </a:r>
            <a:br>
              <a:rPr lang="en-GB" altLang="en-US" dirty="0">
                <a:solidFill>
                  <a:schemeClr val="tx1"/>
                </a:solidFill>
                <a:latin typeface="Verdana" pitchFamily="34" charset="0"/>
              </a:rPr>
            </a:br>
            <a:r>
              <a:rPr lang="en-GB" altLang="en-US" dirty="0">
                <a:solidFill>
                  <a:schemeClr val="tx1"/>
                </a:solidFill>
                <a:latin typeface="Verdana" pitchFamily="34" charset="0"/>
              </a:rPr>
              <a:t>von	:	#</a:t>
            </a:r>
            <a:r>
              <a:rPr lang="en-GB" altLang="en-US" dirty="0" err="1">
                <a:solidFill>
                  <a:schemeClr val="tx1"/>
                </a:solidFill>
                <a:latin typeface="Verdana" pitchFamily="34" charset="0"/>
              </a:rPr>
              <a:t>ma_Vorname</a:t>
            </a:r>
            <a:r>
              <a:rPr lang="en-GB" altLang="en-US" dirty="0">
                <a:solidFill>
                  <a:schemeClr val="tx1"/>
                </a:solidFill>
                <a:latin typeface="Verdana" pitchFamily="34" charset="0"/>
              </a:rPr>
              <a:t># #</a:t>
            </a:r>
            <a:r>
              <a:rPr lang="en-GB" altLang="en-US" dirty="0" err="1">
                <a:solidFill>
                  <a:schemeClr val="tx1"/>
                </a:solidFill>
                <a:latin typeface="Verdana" pitchFamily="34" charset="0"/>
              </a:rPr>
              <a:t>ma_Nachname</a:t>
            </a:r>
            <a:r>
              <a:rPr lang="en-GB" altLang="en-US" dirty="0">
                <a:solidFill>
                  <a:schemeClr val="tx1"/>
                </a:solidFill>
                <a:latin typeface="Verdana" pitchFamily="34" charset="0"/>
              </a:rPr>
              <a:t># </a:t>
            </a:r>
            <a:br>
              <a:rPr lang="en-GB" altLang="en-US" dirty="0">
                <a:solidFill>
                  <a:schemeClr val="tx1"/>
                </a:solidFill>
                <a:latin typeface="Verdana" pitchFamily="34" charset="0"/>
              </a:rPr>
            </a:br>
            <a:r>
              <a:rPr lang="en-GB" altLang="en-US" dirty="0">
                <a:solidFill>
                  <a:schemeClr val="tx1"/>
                </a:solidFill>
                <a:latin typeface="Verdana" pitchFamily="34" charset="0"/>
              </a:rPr>
              <a:t>	:	#</a:t>
            </a:r>
            <a:r>
              <a:rPr lang="en-GB" altLang="en-US" dirty="0" err="1">
                <a:solidFill>
                  <a:schemeClr val="tx1"/>
                </a:solidFill>
                <a:latin typeface="Verdana" pitchFamily="34" charset="0"/>
              </a:rPr>
              <a:t>ma_EmailG</a:t>
            </a:r>
            <a:r>
              <a:rPr lang="en-GB" altLang="en-US" dirty="0">
                <a:solidFill>
                  <a:schemeClr val="tx1"/>
                </a:solidFill>
                <a:latin typeface="Verdana" pitchFamily="34" charset="0"/>
              </a:rPr>
              <a:t>#</a:t>
            </a:r>
            <a:br>
              <a:rPr lang="en-GB" altLang="en-US" dirty="0">
                <a:solidFill>
                  <a:schemeClr val="tx1"/>
                </a:solidFill>
                <a:latin typeface="Verdana" pitchFamily="34" charset="0"/>
              </a:rPr>
            </a:br>
            <a:r>
              <a:rPr lang="en-GB" altLang="en-US" dirty="0">
                <a:solidFill>
                  <a:schemeClr val="tx1"/>
                </a:solidFill>
                <a:latin typeface="Verdana" pitchFamily="34" charset="0"/>
              </a:rPr>
              <a:t>am	:	#Datum#</a:t>
            </a:r>
          </a:p>
        </p:txBody>
      </p:sp>
      <p:sp>
        <p:nvSpPr>
          <p:cNvPr id="2053" name="Rectangle 118"/>
          <p:cNvSpPr>
            <a:spLocks noChangeArrowheads="1"/>
          </p:cNvSpPr>
          <p:nvPr/>
        </p:nvSpPr>
        <p:spPr bwMode="auto">
          <a:xfrm>
            <a:off x="419100" y="4289425"/>
            <a:ext cx="9086850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785" tIns="0" rIns="95785" bIns="0">
            <a:spAutoFit/>
          </a:bodyPr>
          <a:lstStyle>
            <a:lvl1pPr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1pPr>
            <a:lvl2pPr marL="742950" indent="-28575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2pPr>
            <a:lvl3pPr marL="1143000" indent="-22860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3pPr>
            <a:lvl4pPr marL="1600200" indent="-22860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4pPr>
            <a:lvl5pPr marL="2057400" indent="-22860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9pPr>
          </a:lstStyle>
          <a:p>
            <a:pPr eaLnBrk="1" hangingPunct="1"/>
            <a:r>
              <a:rPr lang="de-DE" altLang="en-US" sz="3200" dirty="0">
                <a:solidFill>
                  <a:srgbClr val="1D287A"/>
                </a:solidFill>
                <a:latin typeface="Arial" pitchFamily="34" charset="0"/>
              </a:rPr>
              <a:t>#</a:t>
            </a:r>
            <a:r>
              <a:rPr lang="de-DE" altLang="en-US" sz="3200" dirty="0" err="1">
                <a:solidFill>
                  <a:srgbClr val="1D287A"/>
                </a:solidFill>
                <a:latin typeface="Arial" pitchFamily="34" charset="0"/>
              </a:rPr>
              <a:t>JFEndKunde</a:t>
            </a:r>
            <a:r>
              <a:rPr lang="de-DE" altLang="en-US" sz="3200" dirty="0">
                <a:solidFill>
                  <a:srgbClr val="1D287A"/>
                </a:solidFill>
                <a:latin typeface="Arial" pitchFamily="34" charset="0"/>
              </a:rPr>
              <a:t>#</a:t>
            </a:r>
            <a:br>
              <a:rPr lang="de-DE" altLang="en-US" sz="3200" dirty="0">
                <a:solidFill>
                  <a:srgbClr val="1D287A"/>
                </a:solidFill>
                <a:latin typeface="Arial" pitchFamily="34" charset="0"/>
              </a:rPr>
            </a:br>
            <a:r>
              <a:rPr lang="de-DE" altLang="en-US" sz="3200" dirty="0">
                <a:solidFill>
                  <a:srgbClr val="1D287A"/>
                </a:solidFill>
                <a:latin typeface="Arial" pitchFamily="34" charset="0"/>
              </a:rPr>
              <a:t>#Betreff#</a:t>
            </a:r>
          </a:p>
        </p:txBody>
      </p:sp>
      <p:sp>
        <p:nvSpPr>
          <p:cNvPr id="2054" name="Rectangle 121"/>
          <p:cNvSpPr>
            <a:spLocks noGrp="1" noChangeArrowheads="1"/>
          </p:cNvSpPr>
          <p:nvPr>
            <p:ph type="title"/>
          </p:nvPr>
        </p:nvSpPr>
        <p:spPr>
          <a:xfrm>
            <a:off x="184150" y="444500"/>
            <a:ext cx="8501063" cy="444500"/>
          </a:xfrm>
        </p:spPr>
        <p:txBody>
          <a:bodyPr/>
          <a:lstStyle/>
          <a:p>
            <a:pPr eaLnBrk="1" hangingPunct="1"/>
            <a:r>
              <a:rPr lang="de-DE" altLang="en-US" dirty="0"/>
              <a:t>Deckblatt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" name="Group 295">
            <a:extLst>
              <a:ext uri="{FF2B5EF4-FFF2-40B4-BE49-F238E27FC236}">
                <a16:creationId xmlns:a16="http://schemas.microsoft.com/office/drawing/2014/main" id="{D3B26400-B32D-4EF6-BB79-B65961C02B66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33562" y="4766971"/>
          <a:ext cx="3603596" cy="1576527"/>
        </p:xfrm>
        <a:graphic>
          <a:graphicData uri="http://schemas.openxmlformats.org/drawingml/2006/table">
            <a:tbl>
              <a:tblPr firstRow="1" firstCol="1">
                <a:tableStyleId>{F5AB1C69-6EDB-4FF4-983F-18BD219EF322}</a:tableStyleId>
              </a:tblPr>
              <a:tblGrid>
                <a:gridCol w="4238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97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442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100" u="none" strike="noStrike" cap="none" normalizeH="0" baseline="0" noProof="0" dirty="0">
                          <a:ln>
                            <a:noFill/>
                          </a:ln>
                          <a:effectLst/>
                        </a:rPr>
                        <a:t>POS</a:t>
                      </a:r>
                      <a:endParaRPr kumimoji="0" lang="en-GB" sz="1100" b="0" i="0" u="none" strike="noStrike" cap="none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39000" marR="39000" marT="17988" marB="1798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100" u="none" strike="noStrike" cap="none" normalizeH="0" baseline="0" noProof="0" dirty="0">
                          <a:ln>
                            <a:noFill/>
                          </a:ln>
                          <a:effectLst/>
                        </a:rPr>
                        <a:t>Description</a:t>
                      </a:r>
                      <a:endParaRPr kumimoji="0" lang="en-GB" sz="1100" b="0" i="0" u="none" strike="noStrike" cap="none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39000" marR="39000" marT="17988" marB="17988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6121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GB" sz="1100" b="1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39000" marR="39000" marT="17988" marB="1798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000" u="none" strike="noStrike" cap="none" normalizeH="0" baseline="0" noProof="0" dirty="0">
                          <a:ln>
                            <a:noFill/>
                          </a:ln>
                          <a:effectLst/>
                        </a:rPr>
                        <a:t>Exporting </a:t>
                      </a:r>
                      <a:r>
                        <a:rPr kumimoji="0" lang="en-GB" sz="1000" u="none" strike="noStrike" cap="none" normalizeH="0" baseline="0" noProof="0" dirty="0" err="1">
                          <a:ln>
                            <a:noFill/>
                          </a:ln>
                          <a:effectLst/>
                        </a:rPr>
                        <a:t>SolidEdge</a:t>
                      </a:r>
                      <a:r>
                        <a:rPr kumimoji="0" lang="en-GB" sz="1000" u="none" strike="noStrike" cap="none" normalizeH="0" baseline="0" noProof="0" dirty="0">
                          <a:ln>
                            <a:noFill/>
                          </a:ln>
                          <a:effectLst/>
                        </a:rPr>
                        <a:t> Files from </a:t>
                      </a:r>
                      <a:r>
                        <a:rPr lang="en-US" altLang="en-US" sz="1000" dirty="0"/>
                        <a:t>CAD Locations into Staging File System</a:t>
                      </a:r>
                      <a:endParaRPr kumimoji="0" lang="en-GB" sz="1000" b="0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39000" marR="39000" marT="17988" marB="17988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427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GB" sz="1100" b="1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39000" marR="39000" marT="17988" marB="1798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>
                          <a:tab pos="366713" algn="l"/>
                        </a:tabLst>
                        <a:defRPr/>
                      </a:pPr>
                      <a:r>
                        <a:rPr kumimoji="0" lang="en-GB" sz="1000" u="none" strike="noStrike" cap="none" normalizeH="0" baseline="0" noProof="0" dirty="0">
                          <a:ln>
                            <a:noFill/>
                          </a:ln>
                          <a:effectLst/>
                        </a:rPr>
                        <a:t>Validate Data in </a:t>
                      </a:r>
                      <a:r>
                        <a:rPr lang="en-US" altLang="en-US" sz="1000" dirty="0"/>
                        <a:t>Staging File System</a:t>
                      </a:r>
                      <a:endParaRPr kumimoji="0" lang="en-GB" sz="1000" b="0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39000" marR="39000" marT="17988" marB="17988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GB" sz="1050" b="1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39000" marR="39000" marT="17988" marB="1798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GB" sz="1000" u="none" strike="noStrike" cap="none" normalizeH="0" baseline="0" noProof="0" dirty="0">
                          <a:ln>
                            <a:noFill/>
                          </a:ln>
                          <a:effectLst/>
                        </a:rPr>
                        <a:t>Import </a:t>
                      </a:r>
                      <a:r>
                        <a:rPr kumimoji="0" lang="en-GB" sz="1000" u="none" strike="noStrike" cap="none" normalizeH="0" baseline="0" noProof="0" dirty="0" err="1">
                          <a:ln>
                            <a:noFill/>
                          </a:ln>
                          <a:effectLst/>
                        </a:rPr>
                        <a:t>SolidEdge</a:t>
                      </a:r>
                      <a:r>
                        <a:rPr kumimoji="0" lang="en-GB" sz="1000" u="none" strike="noStrike" cap="none" normalizeH="0" baseline="0" noProof="0" dirty="0">
                          <a:ln>
                            <a:noFill/>
                          </a:ln>
                          <a:effectLst/>
                        </a:rPr>
                        <a:t> Files that are validate as OK </a:t>
                      </a:r>
                      <a:br>
                        <a:rPr kumimoji="0" lang="en-GB" sz="1000" u="none" strike="noStrike" cap="none" normalizeH="0" baseline="0" noProof="0" dirty="0">
                          <a:ln>
                            <a:noFill/>
                          </a:ln>
                          <a:effectLst/>
                        </a:rPr>
                      </a:br>
                      <a:r>
                        <a:rPr kumimoji="0" lang="en-GB" sz="1000" u="none" strike="noStrike" cap="none" normalizeH="0" baseline="0" noProof="0" dirty="0">
                          <a:ln>
                            <a:noFill/>
                          </a:ln>
                          <a:effectLst/>
                        </a:rPr>
                        <a:t>to TC</a:t>
                      </a:r>
                      <a:endParaRPr kumimoji="0" lang="en-GB" sz="1000" b="0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39000" marR="39000" marT="17988" marB="17988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GB" sz="1050" b="1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39000" marR="39000" marT="17988" marB="1798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GB" sz="10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Optional do clean-up actions on imported Data</a:t>
                      </a:r>
                      <a:br>
                        <a:rPr kumimoji="0" lang="en-GB" sz="10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</a:br>
                      <a:endParaRPr kumimoji="0" lang="en-GB" sz="1000" b="0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39000" marR="39000" marT="17988" marB="17988" horzOverflow="overflow"/>
                </a:tc>
                <a:extLst>
                  <a:ext uri="{0D108BD9-81ED-4DB2-BD59-A6C34878D82A}">
                    <a16:rowId xmlns:a16="http://schemas.microsoft.com/office/drawing/2014/main" val="1043512244"/>
                  </a:ext>
                </a:extLst>
              </a:tr>
            </a:tbl>
          </a:graphicData>
        </a:graphic>
      </p:graphicFrame>
      <p:sp>
        <p:nvSpPr>
          <p:cNvPr id="157" name="Rechteck 45">
            <a:extLst>
              <a:ext uri="{FF2B5EF4-FFF2-40B4-BE49-F238E27FC236}">
                <a16:creationId xmlns:a16="http://schemas.microsoft.com/office/drawing/2014/main" id="{0CF1CB63-FF26-401C-B9B7-FCBED25573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1158" y="1791887"/>
            <a:ext cx="1859195" cy="1140952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headEnd/>
            <a:tailEnd/>
          </a:ln>
          <a:ex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tIns="0" rIns="0" bIns="0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>
              <a:spcBef>
                <a:spcPct val="0"/>
              </a:spcBef>
            </a:pPr>
            <a:endParaRPr lang="en-GB" altLang="de-DE" dirty="0">
              <a:solidFill>
                <a:srgbClr val="000000"/>
              </a:solidFill>
            </a:endParaRPr>
          </a:p>
        </p:txBody>
      </p:sp>
      <p:sp>
        <p:nvSpPr>
          <p:cNvPr id="136" name="Rechteck 45">
            <a:extLst>
              <a:ext uri="{FF2B5EF4-FFF2-40B4-BE49-F238E27FC236}">
                <a16:creationId xmlns:a16="http://schemas.microsoft.com/office/drawing/2014/main" id="{93794361-E165-40F5-88B5-2E69C0C3C7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07406" y="1777337"/>
            <a:ext cx="3337610" cy="1140952"/>
          </a:xfrm>
          <a:prstGeom prst="rect">
            <a:avLst/>
          </a:prstGeom>
          <a:gradFill flip="none" rotWithShape="1">
            <a:gsLst>
              <a:gs pos="0">
                <a:srgbClr val="FFC000">
                  <a:alpha val="0"/>
                </a:srgbClr>
              </a:gs>
              <a:gs pos="100000">
                <a:srgbClr val="FFC000">
                  <a:alpha val="74000"/>
                </a:srgbClr>
              </a:gs>
            </a:gsLst>
            <a:lin ang="0" scaled="1"/>
            <a:tileRect/>
          </a:gradFill>
          <a:ln>
            <a:headEnd/>
            <a:tailEnd/>
          </a:ln>
          <a:ex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tIns="0" rIns="0" bIns="0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>
              <a:spcBef>
                <a:spcPct val="0"/>
              </a:spcBef>
            </a:pPr>
            <a:endParaRPr lang="en-GB" altLang="de-DE" dirty="0">
              <a:solidFill>
                <a:srgbClr val="000000"/>
              </a:solidFill>
            </a:endParaRPr>
          </a:p>
        </p:txBody>
      </p:sp>
      <p:sp>
        <p:nvSpPr>
          <p:cNvPr id="3074" name="Rectangle 4"/>
          <p:cNvSpPr>
            <a:spLocks noGrp="1" noChangeArrowheads="1"/>
          </p:cNvSpPr>
          <p:nvPr>
            <p:ph type="title"/>
          </p:nvPr>
        </p:nvSpPr>
        <p:spPr>
          <a:xfrm>
            <a:off x="276225" y="409575"/>
            <a:ext cx="9391650" cy="389209"/>
          </a:xfrm>
        </p:spPr>
        <p:txBody>
          <a:bodyPr/>
          <a:lstStyle/>
          <a:p>
            <a:r>
              <a:rPr lang="en-GB" dirty="0"/>
              <a:t>Migration Workflow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D4DB8F9E-F8BA-4862-BCE2-E8CE668D85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1383" y="935015"/>
            <a:ext cx="9394880" cy="339196"/>
          </a:xfrm>
        </p:spPr>
        <p:txBody>
          <a:bodyPr/>
          <a:lstStyle/>
          <a:p>
            <a:r>
              <a:rPr lang="en-GB" dirty="0"/>
              <a:t>System - sketch</a:t>
            </a:r>
          </a:p>
        </p:txBody>
      </p:sp>
      <p:sp>
        <p:nvSpPr>
          <p:cNvPr id="15" name="Textfeld 9">
            <a:extLst>
              <a:ext uri="{FF2B5EF4-FFF2-40B4-BE49-F238E27FC236}">
                <a16:creationId xmlns:a16="http://schemas.microsoft.com/office/drawing/2014/main" id="{BC74196A-BD1C-49F5-9560-98314C38E0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18504" y="1844017"/>
            <a:ext cx="1445061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de-DE" altLang="de-DE" dirty="0" err="1">
                <a:solidFill>
                  <a:srgbClr val="000000"/>
                </a:solidFill>
              </a:rPr>
              <a:t>JobMgr</a:t>
            </a:r>
            <a:r>
              <a:rPr lang="de-DE" altLang="de-DE" dirty="0">
                <a:solidFill>
                  <a:srgbClr val="000000"/>
                </a:solidFill>
              </a:rPr>
              <a:t> DB + </a:t>
            </a:r>
            <a:r>
              <a:rPr lang="en-GB" altLang="de-DE" dirty="0">
                <a:solidFill>
                  <a:srgbClr val="000000"/>
                </a:solidFill>
              </a:rPr>
              <a:t>Config</a:t>
            </a:r>
          </a:p>
        </p:txBody>
      </p:sp>
      <p:sp>
        <p:nvSpPr>
          <p:cNvPr id="16" name="AutoShape 3">
            <a:extLst>
              <a:ext uri="{FF2B5EF4-FFF2-40B4-BE49-F238E27FC236}">
                <a16:creationId xmlns:a16="http://schemas.microsoft.com/office/drawing/2014/main" id="{8983D937-4D02-4595-9F75-6FCA02B078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11535" y="2197249"/>
            <a:ext cx="1581255" cy="617847"/>
          </a:xfrm>
          <a:prstGeom prst="can">
            <a:avLst>
              <a:gd name="adj" fmla="val 16792"/>
            </a:avLst>
          </a:prstGeom>
          <a:gradFill rotWithShape="1">
            <a:gsLst>
              <a:gs pos="0">
                <a:srgbClr val="F6B90C"/>
              </a:gs>
              <a:gs pos="50000">
                <a:srgbClr val="FFFF00"/>
              </a:gs>
              <a:gs pos="100000">
                <a:srgbClr val="F6B90C"/>
              </a:gs>
            </a:gsLst>
            <a:lin ang="0" scaled="1"/>
          </a:gradFill>
          <a:ln w="635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2000" tIns="180000" rIns="0" bIns="0" anchor="b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A3A3A3"/>
              </a:buClr>
              <a:buSzPct val="80000"/>
              <a:buFont typeface="Wingdings 3" pitchFamily="18" charset="2"/>
              <a:buNone/>
            </a:pPr>
            <a:r>
              <a:rPr lang="de-DE" altLang="de-DE" sz="1400" b="1" dirty="0">
                <a:solidFill>
                  <a:srgbClr val="000000"/>
                </a:solidFill>
              </a:rPr>
              <a:t>Teamcenter</a:t>
            </a:r>
            <a:br>
              <a:rPr lang="de-DE" altLang="de-DE" sz="1100" b="1" dirty="0">
                <a:solidFill>
                  <a:srgbClr val="000000"/>
                </a:solidFill>
              </a:rPr>
            </a:br>
            <a:r>
              <a:rPr lang="de-DE" altLang="de-DE" sz="1200" b="1" dirty="0">
                <a:solidFill>
                  <a:srgbClr val="000000"/>
                </a:solidFill>
              </a:rPr>
              <a:t>ASM</a:t>
            </a:r>
          </a:p>
        </p:txBody>
      </p:sp>
      <p:cxnSp>
        <p:nvCxnSpPr>
          <p:cNvPr id="21" name="Gewinkelte Verbindung 24">
            <a:extLst>
              <a:ext uri="{FF2B5EF4-FFF2-40B4-BE49-F238E27FC236}">
                <a16:creationId xmlns:a16="http://schemas.microsoft.com/office/drawing/2014/main" id="{99271F3E-CA22-4E93-9A6F-FCA46F3CF9E7}"/>
              </a:ext>
            </a:extLst>
          </p:cNvPr>
          <p:cNvCxnSpPr>
            <a:cxnSpLocks noChangeShapeType="1"/>
            <a:stCxn id="16" idx="1"/>
            <a:endCxn id="25" idx="0"/>
          </p:cNvCxnSpPr>
          <p:nvPr/>
        </p:nvCxnSpPr>
        <p:spPr bwMode="auto">
          <a:xfrm rot="16200000" flipV="1">
            <a:off x="7600516" y="1495601"/>
            <a:ext cx="25083" cy="1378213"/>
          </a:xfrm>
          <a:prstGeom prst="bentConnector3">
            <a:avLst>
              <a:gd name="adj1" fmla="val 1011374"/>
            </a:avLst>
          </a:prstGeom>
          <a:noFill/>
          <a:ln w="28575" algn="ctr">
            <a:solidFill>
              <a:srgbClr val="009900"/>
            </a:solidFill>
            <a:prstDash val="solid"/>
            <a:round/>
            <a:headEnd type="triangl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23" name="Picture 6" descr="V:\JobManager\ProgEntw\Ver02\08-Icons-und-Logos\LogosZurSoftware\JobServerApplLogo.png">
            <a:extLst>
              <a:ext uri="{FF2B5EF4-FFF2-40B4-BE49-F238E27FC236}">
                <a16:creationId xmlns:a16="http://schemas.microsoft.com/office/drawing/2014/main" id="{BA146A9E-7A39-41E1-9E7D-2CDF1C9ADF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9530" y="2138647"/>
            <a:ext cx="1233091" cy="588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26">
            <a:extLst>
              <a:ext uri="{FF2B5EF4-FFF2-40B4-BE49-F238E27FC236}">
                <a16:creationId xmlns:a16="http://schemas.microsoft.com/office/drawing/2014/main" id="{60C2202D-6356-4DF4-BDA2-EA9F7CC72F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3083" y="2172166"/>
            <a:ext cx="541734" cy="515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1" name="Gerade Verbindung mit Pfeil 17">
            <a:extLst>
              <a:ext uri="{FF2B5EF4-FFF2-40B4-BE49-F238E27FC236}">
                <a16:creationId xmlns:a16="http://schemas.microsoft.com/office/drawing/2014/main" id="{89B0BA25-2B9C-48F9-8AC3-81339250AB23}"/>
              </a:ext>
            </a:extLst>
          </p:cNvPr>
          <p:cNvCxnSpPr>
            <a:cxnSpLocks noChangeShapeType="1"/>
            <a:stCxn id="25" idx="1"/>
            <a:endCxn id="23" idx="3"/>
          </p:cNvCxnSpPr>
          <p:nvPr/>
        </p:nvCxnSpPr>
        <p:spPr bwMode="auto">
          <a:xfrm flipH="1">
            <a:off x="5602621" y="2430135"/>
            <a:ext cx="1050462" cy="2994"/>
          </a:xfrm>
          <a:prstGeom prst="straightConnector1">
            <a:avLst/>
          </a:prstGeom>
          <a:noFill/>
          <a:ln w="28575" algn="ctr">
            <a:solidFill>
              <a:srgbClr val="FF0000"/>
            </a:solidFill>
            <a:prstDash val="solid"/>
            <a:round/>
            <a:headEnd type="arrow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06" name="Flussdiagramm: Magnetplattenspeicher 44">
            <a:extLst>
              <a:ext uri="{FF2B5EF4-FFF2-40B4-BE49-F238E27FC236}">
                <a16:creationId xmlns:a16="http://schemas.microsoft.com/office/drawing/2014/main" id="{0BAF04E8-8639-4892-8D90-E6A6726563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67976" y="1866232"/>
            <a:ext cx="316442" cy="260350"/>
          </a:xfrm>
          <a:prstGeom prst="flowChartMagneticDisk">
            <a:avLst/>
          </a:prstGeom>
          <a:ln>
            <a:headEnd/>
            <a:tailEnd/>
          </a:ln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0" tIns="0" rIns="0" bIns="0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de-DE" altLang="de-DE" dirty="0">
                <a:solidFill>
                  <a:srgbClr val="000000"/>
                </a:solidFill>
              </a:rPr>
              <a:t>Vol1</a:t>
            </a:r>
            <a:endParaRPr lang="en-GB" altLang="de-DE" dirty="0">
              <a:solidFill>
                <a:srgbClr val="000000"/>
              </a:solidFill>
            </a:endParaRPr>
          </a:p>
        </p:txBody>
      </p:sp>
      <p:sp>
        <p:nvSpPr>
          <p:cNvPr id="107" name="Flussdiagramm: Magnetplattenspeicher 69">
            <a:extLst>
              <a:ext uri="{FF2B5EF4-FFF2-40B4-BE49-F238E27FC236}">
                <a16:creationId xmlns:a16="http://schemas.microsoft.com/office/drawing/2014/main" id="{8B48645A-23E4-48C9-ADDA-F669483E13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71416" y="2171032"/>
            <a:ext cx="316442" cy="260350"/>
          </a:xfrm>
          <a:prstGeom prst="flowChartMagneticDisk">
            <a:avLst/>
          </a:prstGeom>
          <a:ln>
            <a:headEnd/>
            <a:tailEnd/>
          </a:ln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0" tIns="0" rIns="0" bIns="0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de-DE" altLang="de-DE">
                <a:solidFill>
                  <a:srgbClr val="000000"/>
                </a:solidFill>
              </a:rPr>
              <a:t>Vol2</a:t>
            </a:r>
            <a:endParaRPr lang="en-GB" altLang="de-DE">
              <a:solidFill>
                <a:srgbClr val="000000"/>
              </a:solidFill>
            </a:endParaRPr>
          </a:p>
        </p:txBody>
      </p:sp>
      <p:sp>
        <p:nvSpPr>
          <p:cNvPr id="108" name="Flussdiagramm: Magnetplattenspeicher 70">
            <a:extLst>
              <a:ext uri="{FF2B5EF4-FFF2-40B4-BE49-F238E27FC236}">
                <a16:creationId xmlns:a16="http://schemas.microsoft.com/office/drawing/2014/main" id="{A424891D-350F-401D-A5FF-0890D59EDC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67976" y="2507582"/>
            <a:ext cx="316442" cy="260350"/>
          </a:xfrm>
          <a:prstGeom prst="flowChartMagneticDisk">
            <a:avLst/>
          </a:prstGeom>
          <a:ln>
            <a:headEnd/>
            <a:tailEnd/>
          </a:ln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0" tIns="0" rIns="0" bIns="0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de-DE" altLang="de-DE">
                <a:solidFill>
                  <a:srgbClr val="000000"/>
                </a:solidFill>
              </a:rPr>
              <a:t>Vol3</a:t>
            </a:r>
            <a:endParaRPr lang="en-GB" altLang="de-DE">
              <a:solidFill>
                <a:srgbClr val="000000"/>
              </a:solidFill>
            </a:endParaRPr>
          </a:p>
        </p:txBody>
      </p:sp>
      <p:cxnSp>
        <p:nvCxnSpPr>
          <p:cNvPr id="117" name="Gewinkelte Verbindung 24">
            <a:extLst>
              <a:ext uri="{FF2B5EF4-FFF2-40B4-BE49-F238E27FC236}">
                <a16:creationId xmlns:a16="http://schemas.microsoft.com/office/drawing/2014/main" id="{C57D32B0-F193-4035-AD72-9E65B0B76B4C}"/>
              </a:ext>
            </a:extLst>
          </p:cNvPr>
          <p:cNvCxnSpPr>
            <a:cxnSpLocks noChangeShapeType="1"/>
            <a:stCxn id="34" idx="1"/>
            <a:endCxn id="2" idx="2"/>
          </p:cNvCxnSpPr>
          <p:nvPr/>
        </p:nvCxnSpPr>
        <p:spPr bwMode="auto">
          <a:xfrm rot="10800000">
            <a:off x="1494422" y="3822123"/>
            <a:ext cx="2726421" cy="691128"/>
          </a:xfrm>
          <a:prstGeom prst="bentConnector2">
            <a:avLst/>
          </a:prstGeom>
          <a:noFill/>
          <a:ln w="28575" algn="ctr">
            <a:solidFill>
              <a:srgbClr val="0033CC"/>
            </a:solidFill>
            <a:prstDash val="solid"/>
            <a:round/>
            <a:headEnd type="arrow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28" name="Gewinkelte Verbindung 24">
            <a:extLst>
              <a:ext uri="{FF2B5EF4-FFF2-40B4-BE49-F238E27FC236}">
                <a16:creationId xmlns:a16="http://schemas.microsoft.com/office/drawing/2014/main" id="{46A19423-29B0-4862-AB0C-FED3039AA4DD}"/>
              </a:ext>
            </a:extLst>
          </p:cNvPr>
          <p:cNvCxnSpPr>
            <a:cxnSpLocks noChangeShapeType="1"/>
            <a:stCxn id="25" idx="2"/>
            <a:endCxn id="34" idx="3"/>
          </p:cNvCxnSpPr>
          <p:nvPr/>
        </p:nvCxnSpPr>
        <p:spPr bwMode="auto">
          <a:xfrm rot="5400000">
            <a:off x="5741062" y="3330362"/>
            <a:ext cx="1825147" cy="540631"/>
          </a:xfrm>
          <a:prstGeom prst="bentConnector2">
            <a:avLst/>
          </a:prstGeom>
          <a:noFill/>
          <a:ln w="28575" algn="ctr">
            <a:solidFill>
              <a:srgbClr val="009900"/>
            </a:solidFill>
            <a:prstDash val="solid"/>
            <a:round/>
            <a:headEnd type="arrow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58" name="Gerade Verbindung mit Pfeil 17">
            <a:extLst>
              <a:ext uri="{FF2B5EF4-FFF2-40B4-BE49-F238E27FC236}">
                <a16:creationId xmlns:a16="http://schemas.microsoft.com/office/drawing/2014/main" id="{42885717-78C1-47A0-A87D-1633C6C7C778}"/>
              </a:ext>
            </a:extLst>
          </p:cNvPr>
          <p:cNvCxnSpPr>
            <a:cxnSpLocks noChangeShapeType="1"/>
            <a:endCxn id="23" idx="2"/>
          </p:cNvCxnSpPr>
          <p:nvPr/>
        </p:nvCxnSpPr>
        <p:spPr bwMode="auto">
          <a:xfrm flipV="1">
            <a:off x="4986075" y="2727610"/>
            <a:ext cx="1" cy="1177684"/>
          </a:xfrm>
          <a:prstGeom prst="straightConnector1">
            <a:avLst/>
          </a:prstGeom>
          <a:noFill/>
          <a:ln w="28575" algn="ctr">
            <a:solidFill>
              <a:srgbClr val="FF0000"/>
            </a:solidFill>
            <a:prstDash val="solid"/>
            <a:round/>
            <a:headEnd type="arrow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02" name="Textfeld 92">
            <a:extLst>
              <a:ext uri="{FF2B5EF4-FFF2-40B4-BE49-F238E27FC236}">
                <a16:creationId xmlns:a16="http://schemas.microsoft.com/office/drawing/2014/main" id="{C6B3C92B-48AD-4A04-B5B3-F2AE6A6FAC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73243" y="1824715"/>
            <a:ext cx="632336" cy="246221"/>
          </a:xfrm>
          <a:prstGeom prst="rect">
            <a:avLst/>
          </a:prstGeom>
          <a:solidFill>
            <a:srgbClr val="FFFF66"/>
          </a:solidFill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de-DE" altLang="de-DE" sz="1600" dirty="0">
                <a:solidFill>
                  <a:srgbClr val="000000"/>
                </a:solidFill>
              </a:rPr>
              <a:t>Import</a:t>
            </a:r>
            <a:endParaRPr lang="en-GB" altLang="de-DE" sz="1600" dirty="0">
              <a:solidFill>
                <a:srgbClr val="000000"/>
              </a:solidFill>
            </a:endParaRPr>
          </a:p>
        </p:txBody>
      </p:sp>
      <p:pic>
        <p:nvPicPr>
          <p:cNvPr id="167" name="Grafik 166">
            <a:extLst>
              <a:ext uri="{FF2B5EF4-FFF2-40B4-BE49-F238E27FC236}">
                <a16:creationId xmlns:a16="http://schemas.microsoft.com/office/drawing/2014/main" id="{463F192D-9E22-4112-B0FD-2E93087CE2E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636" y="2939800"/>
            <a:ext cx="1133858" cy="365761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70" name="Oval 292">
            <a:extLst>
              <a:ext uri="{FF2B5EF4-FFF2-40B4-BE49-F238E27FC236}">
                <a16:creationId xmlns:a16="http://schemas.microsoft.com/office/drawing/2014/main" id="{D804B7CB-79B5-432B-B43B-1F1B743AE2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66772" y="3979153"/>
            <a:ext cx="444165" cy="386270"/>
          </a:xfrm>
          <a:prstGeom prst="ellipse">
            <a:avLst/>
          </a:prstGeom>
          <a:solidFill>
            <a:srgbClr val="FFFF66"/>
          </a:solidFill>
          <a:ln w="9525">
            <a:pattFill prst="dkUpDiag">
              <a:fgClr>
                <a:srgbClr val="FF0000"/>
              </a:fgClr>
              <a:bgClr>
                <a:schemeClr val="accent2"/>
              </a:bgClr>
            </a:patt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de-DE" altLang="de-DE" sz="2000" b="1" dirty="0">
                <a:solidFill>
                  <a:srgbClr val="000000"/>
                </a:solidFill>
              </a:rPr>
              <a:t>P1</a:t>
            </a:r>
            <a:endParaRPr lang="en-US" altLang="de-DE" sz="2000" b="1" dirty="0">
              <a:solidFill>
                <a:srgbClr val="000000"/>
              </a:solidFill>
            </a:endParaRPr>
          </a:p>
        </p:txBody>
      </p:sp>
      <p:sp>
        <p:nvSpPr>
          <p:cNvPr id="104" name="Textfeld 100">
            <a:extLst>
              <a:ext uri="{FF2B5EF4-FFF2-40B4-BE49-F238E27FC236}">
                <a16:creationId xmlns:a16="http://schemas.microsoft.com/office/drawing/2014/main" id="{10F632AA-4D7F-4585-9985-7BB0443659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19355" y="3656253"/>
            <a:ext cx="2176042" cy="261610"/>
          </a:xfrm>
          <a:prstGeom prst="rect">
            <a:avLst/>
          </a:prstGeom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l" defTabSz="914400" eaLnBrk="1" hangingPunct="1"/>
            <a:r>
              <a:rPr lang="en-US" altLang="en-US" sz="1100" dirty="0"/>
              <a:t>Clean CAD staging File System</a:t>
            </a:r>
            <a:endParaRPr lang="en-US" sz="1100" dirty="0">
              <a:cs typeface="Arial" charset="0"/>
            </a:endParaRPr>
          </a:p>
        </p:txBody>
      </p:sp>
      <p:sp>
        <p:nvSpPr>
          <p:cNvPr id="120" name="Textfeld 119">
            <a:extLst>
              <a:ext uri="{FF2B5EF4-FFF2-40B4-BE49-F238E27FC236}">
                <a16:creationId xmlns:a16="http://schemas.microsoft.com/office/drawing/2014/main" id="{C889486C-28F2-4D80-8106-483908C6ABC4}"/>
              </a:ext>
            </a:extLst>
          </p:cNvPr>
          <p:cNvSpPr txBox="1"/>
          <p:nvPr/>
        </p:nvSpPr>
        <p:spPr>
          <a:xfrm>
            <a:off x="6714504" y="3380419"/>
            <a:ext cx="1191910" cy="27699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sz="1200" dirty="0">
                <a:solidFill>
                  <a:schemeClr val="tx1"/>
                </a:solidFill>
                <a:latin typeface="+mn-lt"/>
              </a:rPr>
              <a:t>+Import Tools</a:t>
            </a:r>
          </a:p>
        </p:txBody>
      </p:sp>
      <p:sp>
        <p:nvSpPr>
          <p:cNvPr id="66" name="Oval 292">
            <a:extLst>
              <a:ext uri="{FF2B5EF4-FFF2-40B4-BE49-F238E27FC236}">
                <a16:creationId xmlns:a16="http://schemas.microsoft.com/office/drawing/2014/main" id="{F2CE432D-60DE-408A-B400-707A288A0D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08388" y="1850679"/>
            <a:ext cx="194487" cy="175611"/>
          </a:xfrm>
          <a:prstGeom prst="ellipse">
            <a:avLst/>
          </a:prstGeom>
          <a:solidFill>
            <a:srgbClr val="FFFF66"/>
          </a:solidFill>
          <a:ln w="9525">
            <a:pattFill prst="dkUpDiag">
              <a:fgClr>
                <a:srgbClr val="FF0000"/>
              </a:fgClr>
              <a:bgClr>
                <a:schemeClr val="accent2"/>
              </a:bgClr>
            </a:patt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de-DE" altLang="de-DE" sz="800" b="1" dirty="0">
                <a:solidFill>
                  <a:srgbClr val="000000"/>
                </a:solidFill>
              </a:rPr>
              <a:t>P2</a:t>
            </a:r>
            <a:endParaRPr lang="en-US" altLang="de-DE" sz="800" b="1" dirty="0">
              <a:solidFill>
                <a:srgbClr val="000000"/>
              </a:solidFill>
            </a:endParaRPr>
          </a:p>
        </p:txBody>
      </p:sp>
      <p:pic>
        <p:nvPicPr>
          <p:cNvPr id="67" name="Grafik 66">
            <a:extLst>
              <a:ext uri="{FF2B5EF4-FFF2-40B4-BE49-F238E27FC236}">
                <a16:creationId xmlns:a16="http://schemas.microsoft.com/office/drawing/2014/main" id="{2AE5A8EF-8560-4843-853B-35B553A056A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0560" y="3251352"/>
            <a:ext cx="1133858" cy="365761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68" name="Textfeld 67">
            <a:extLst>
              <a:ext uri="{FF2B5EF4-FFF2-40B4-BE49-F238E27FC236}">
                <a16:creationId xmlns:a16="http://schemas.microsoft.com/office/drawing/2014/main" id="{860632F3-2B15-4EB9-ADFC-A55DEE91A1BE}"/>
              </a:ext>
            </a:extLst>
          </p:cNvPr>
          <p:cNvSpPr txBox="1"/>
          <p:nvPr/>
        </p:nvSpPr>
        <p:spPr>
          <a:xfrm>
            <a:off x="8534907" y="3617113"/>
            <a:ext cx="1024141" cy="83099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sz="1200" dirty="0">
                <a:solidFill>
                  <a:schemeClr val="tx1"/>
                </a:solidFill>
                <a:latin typeface="+mn-lt"/>
              </a:rPr>
              <a:t>Optional</a:t>
            </a:r>
            <a:br>
              <a:rPr lang="en-GB" sz="1200" dirty="0">
                <a:solidFill>
                  <a:schemeClr val="tx1"/>
                </a:solidFill>
                <a:latin typeface="+mn-lt"/>
              </a:rPr>
            </a:br>
            <a:r>
              <a:rPr lang="en-GB" sz="1200" dirty="0">
                <a:solidFill>
                  <a:schemeClr val="tx1"/>
                </a:solidFill>
                <a:latin typeface="+mn-lt"/>
              </a:rPr>
              <a:t>- Update </a:t>
            </a:r>
            <a:br>
              <a:rPr lang="en-GB" sz="1200" dirty="0">
                <a:solidFill>
                  <a:schemeClr val="tx1"/>
                </a:solidFill>
                <a:latin typeface="+mn-lt"/>
              </a:rPr>
            </a:br>
            <a:r>
              <a:rPr lang="en-GB" sz="1200" dirty="0">
                <a:solidFill>
                  <a:schemeClr val="tx1"/>
                </a:solidFill>
                <a:latin typeface="+mn-lt"/>
              </a:rPr>
              <a:t>- Clean-up</a:t>
            </a:r>
            <a:br>
              <a:rPr lang="en-GB" sz="1200" dirty="0">
                <a:solidFill>
                  <a:schemeClr val="tx1"/>
                </a:solidFill>
                <a:latin typeface="+mn-lt"/>
              </a:rPr>
            </a:br>
            <a:r>
              <a:rPr lang="en-GB" sz="1200" dirty="0">
                <a:solidFill>
                  <a:schemeClr val="tx1"/>
                </a:solidFill>
                <a:latin typeface="+mn-lt"/>
              </a:rPr>
              <a:t>- Checks</a:t>
            </a:r>
          </a:p>
        </p:txBody>
      </p:sp>
      <p:sp>
        <p:nvSpPr>
          <p:cNvPr id="69" name="Oval 292">
            <a:extLst>
              <a:ext uri="{FF2B5EF4-FFF2-40B4-BE49-F238E27FC236}">
                <a16:creationId xmlns:a16="http://schemas.microsoft.com/office/drawing/2014/main" id="{88B1933C-3981-454E-BDDE-391F8AD5DB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23973" y="3762842"/>
            <a:ext cx="444165" cy="386270"/>
          </a:xfrm>
          <a:prstGeom prst="ellipse">
            <a:avLst/>
          </a:prstGeom>
          <a:solidFill>
            <a:srgbClr val="FFFF66"/>
          </a:solidFill>
          <a:ln w="9525">
            <a:pattFill prst="dkUpDiag">
              <a:fgClr>
                <a:srgbClr val="FF0000"/>
              </a:fgClr>
              <a:bgClr>
                <a:schemeClr val="accent2"/>
              </a:bgClr>
            </a:patt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de-DE" altLang="de-DE" sz="2000" b="1" dirty="0">
                <a:solidFill>
                  <a:srgbClr val="000000"/>
                </a:solidFill>
              </a:rPr>
              <a:t>P3</a:t>
            </a:r>
            <a:endParaRPr lang="en-US" altLang="de-DE" sz="2000" b="1" dirty="0">
              <a:solidFill>
                <a:srgbClr val="000000"/>
              </a:solidFill>
            </a:endParaRPr>
          </a:p>
        </p:txBody>
      </p:sp>
      <p:cxnSp>
        <p:nvCxnSpPr>
          <p:cNvPr id="70" name="Gewinkelte Verbindung 24">
            <a:extLst>
              <a:ext uri="{FF2B5EF4-FFF2-40B4-BE49-F238E27FC236}">
                <a16:creationId xmlns:a16="http://schemas.microsoft.com/office/drawing/2014/main" id="{0D86E463-027F-4D0F-BBD8-7F0BDF938401}"/>
              </a:ext>
            </a:extLst>
          </p:cNvPr>
          <p:cNvCxnSpPr>
            <a:cxnSpLocks noChangeShapeType="1"/>
            <a:stCxn id="68" idx="1"/>
            <a:endCxn id="16" idx="3"/>
          </p:cNvCxnSpPr>
          <p:nvPr/>
        </p:nvCxnSpPr>
        <p:spPr bwMode="auto">
          <a:xfrm rot="10800000">
            <a:off x="8302163" y="2815096"/>
            <a:ext cx="232744" cy="1217516"/>
          </a:xfrm>
          <a:prstGeom prst="bentConnector2">
            <a:avLst/>
          </a:prstGeom>
          <a:noFill/>
          <a:ln w="28575" algn="ctr">
            <a:solidFill>
              <a:srgbClr val="009900"/>
            </a:solidFill>
            <a:prstDash val="solid"/>
            <a:round/>
            <a:headEnd type="triangl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4" name="Gewinkelte Verbindung 24">
            <a:extLst>
              <a:ext uri="{FF2B5EF4-FFF2-40B4-BE49-F238E27FC236}">
                <a16:creationId xmlns:a16="http://schemas.microsoft.com/office/drawing/2014/main" id="{DDA1FFBA-F5BE-4AF5-BA94-9138C5ED0AA9}"/>
              </a:ext>
            </a:extLst>
          </p:cNvPr>
          <p:cNvCxnSpPr>
            <a:cxnSpLocks noChangeShapeType="1"/>
            <a:stCxn id="68" idx="3"/>
            <a:endCxn id="16" idx="4"/>
          </p:cNvCxnSpPr>
          <p:nvPr/>
        </p:nvCxnSpPr>
        <p:spPr bwMode="auto">
          <a:xfrm flipH="1" flipV="1">
            <a:off x="9092790" y="2506173"/>
            <a:ext cx="466258" cy="1526439"/>
          </a:xfrm>
          <a:prstGeom prst="bentConnector3">
            <a:avLst>
              <a:gd name="adj1" fmla="val -43581"/>
            </a:avLst>
          </a:prstGeom>
          <a:noFill/>
          <a:ln w="28575" algn="ctr">
            <a:solidFill>
              <a:srgbClr val="009900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80" name="Oval 292">
            <a:extLst>
              <a:ext uri="{FF2B5EF4-FFF2-40B4-BE49-F238E27FC236}">
                <a16:creationId xmlns:a16="http://schemas.microsoft.com/office/drawing/2014/main" id="{8AA057CA-7651-477D-A9E3-3AC6A81FAA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59048" y="2419776"/>
            <a:ext cx="194487" cy="175611"/>
          </a:xfrm>
          <a:prstGeom prst="ellipse">
            <a:avLst/>
          </a:prstGeom>
          <a:solidFill>
            <a:srgbClr val="FFFF66"/>
          </a:solidFill>
          <a:ln w="9525">
            <a:pattFill prst="dkUpDiag">
              <a:fgClr>
                <a:srgbClr val="FF0000"/>
              </a:fgClr>
              <a:bgClr>
                <a:schemeClr val="accent2"/>
              </a:bgClr>
            </a:patt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de-DE" altLang="de-DE" sz="800" b="1" dirty="0">
                <a:solidFill>
                  <a:srgbClr val="000000"/>
                </a:solidFill>
              </a:rPr>
              <a:t>P3</a:t>
            </a:r>
            <a:endParaRPr lang="en-US" altLang="de-DE" sz="800" b="1" dirty="0">
              <a:solidFill>
                <a:srgbClr val="000000"/>
              </a:solidFill>
            </a:endParaRPr>
          </a:p>
        </p:txBody>
      </p:sp>
      <p:sp>
        <p:nvSpPr>
          <p:cNvPr id="44" name="Textfeld 43">
            <a:extLst>
              <a:ext uri="{FF2B5EF4-FFF2-40B4-BE49-F238E27FC236}">
                <a16:creationId xmlns:a16="http://schemas.microsoft.com/office/drawing/2014/main" id="{D4532BB8-0AA3-4892-B687-DAE4D5D330A0}"/>
              </a:ext>
            </a:extLst>
          </p:cNvPr>
          <p:cNvSpPr txBox="1"/>
          <p:nvPr/>
        </p:nvSpPr>
        <p:spPr>
          <a:xfrm>
            <a:off x="7877855" y="6471809"/>
            <a:ext cx="1451372" cy="27699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sz="1200" dirty="0">
                <a:solidFill>
                  <a:schemeClr val="tx1"/>
                </a:solidFill>
                <a:latin typeface="+mn-lt"/>
              </a:rPr>
              <a:t>#LUp:15.10.2019</a:t>
            </a:r>
          </a:p>
        </p:txBody>
      </p:sp>
      <p:cxnSp>
        <p:nvCxnSpPr>
          <p:cNvPr id="50" name="Verbinder: gewinkelt 49">
            <a:extLst>
              <a:ext uri="{FF2B5EF4-FFF2-40B4-BE49-F238E27FC236}">
                <a16:creationId xmlns:a16="http://schemas.microsoft.com/office/drawing/2014/main" id="{CFD945EE-AD2B-46F4-B81F-F95403E5B8AF}"/>
              </a:ext>
            </a:extLst>
          </p:cNvPr>
          <p:cNvCxnSpPr>
            <a:cxnSpLocks/>
            <a:stCxn id="34" idx="2"/>
            <a:endCxn id="3086" idx="1"/>
          </p:cNvCxnSpPr>
          <p:nvPr/>
        </p:nvCxnSpPr>
        <p:spPr bwMode="auto">
          <a:xfrm rot="16200000" flipH="1">
            <a:off x="5164977" y="5212407"/>
            <a:ext cx="607780" cy="333573"/>
          </a:xfrm>
          <a:prstGeom prst="bentConnector2">
            <a:avLst/>
          </a:prstGeom>
          <a:ln w="28575" cap="flat" cmpd="sng" algn="ctr">
            <a:solidFill>
              <a:schemeClr val="accent2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05" name="Oval 292">
            <a:extLst>
              <a:ext uri="{FF2B5EF4-FFF2-40B4-BE49-F238E27FC236}">
                <a16:creationId xmlns:a16="http://schemas.microsoft.com/office/drawing/2014/main" id="{5670B843-81FA-44E9-B7DF-9419DC6E82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3763" y="5057911"/>
            <a:ext cx="340618" cy="301914"/>
          </a:xfrm>
          <a:prstGeom prst="ellipse">
            <a:avLst/>
          </a:prstGeom>
          <a:solidFill>
            <a:srgbClr val="FFFF66"/>
          </a:solidFill>
          <a:ln w="9525">
            <a:pattFill prst="dkUpDiag">
              <a:fgClr>
                <a:srgbClr val="FF0000"/>
              </a:fgClr>
              <a:bgClr>
                <a:schemeClr val="accent2"/>
              </a:bgClr>
            </a:patt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de-DE" altLang="de-DE" sz="1400" b="1" dirty="0">
                <a:solidFill>
                  <a:srgbClr val="000000"/>
                </a:solidFill>
              </a:rPr>
              <a:t>P1</a:t>
            </a:r>
            <a:endParaRPr lang="en-US" altLang="de-DE" sz="1400" b="1" dirty="0">
              <a:solidFill>
                <a:srgbClr val="000000"/>
              </a:solidFill>
            </a:endParaRPr>
          </a:p>
        </p:txBody>
      </p:sp>
      <p:sp>
        <p:nvSpPr>
          <p:cNvPr id="109" name="Oval 292">
            <a:extLst>
              <a:ext uri="{FF2B5EF4-FFF2-40B4-BE49-F238E27FC236}">
                <a16:creationId xmlns:a16="http://schemas.microsoft.com/office/drawing/2014/main" id="{AEA38488-CE3E-4338-9C12-A8798B69A1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4713" y="5390984"/>
            <a:ext cx="340618" cy="301914"/>
          </a:xfrm>
          <a:prstGeom prst="ellipse">
            <a:avLst/>
          </a:prstGeom>
          <a:solidFill>
            <a:srgbClr val="FFFF66"/>
          </a:solidFill>
          <a:ln w="9525">
            <a:pattFill prst="dkUpDiag">
              <a:fgClr>
                <a:srgbClr val="FF0000"/>
              </a:fgClr>
              <a:bgClr>
                <a:schemeClr val="accent2"/>
              </a:bgClr>
            </a:patt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de-DE" altLang="de-DE" sz="1400" b="1" dirty="0">
                <a:solidFill>
                  <a:srgbClr val="000000"/>
                </a:solidFill>
              </a:rPr>
              <a:t>P2</a:t>
            </a:r>
            <a:endParaRPr lang="en-US" altLang="de-DE" sz="1400" b="1" dirty="0">
              <a:solidFill>
                <a:srgbClr val="000000"/>
              </a:solidFill>
            </a:endParaRPr>
          </a:p>
        </p:txBody>
      </p:sp>
      <p:sp>
        <p:nvSpPr>
          <p:cNvPr id="111" name="Oval 292">
            <a:extLst>
              <a:ext uri="{FF2B5EF4-FFF2-40B4-BE49-F238E27FC236}">
                <a16:creationId xmlns:a16="http://schemas.microsoft.com/office/drawing/2014/main" id="{06759A8C-2CDE-4156-844A-639EADA5F7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8363" y="5680732"/>
            <a:ext cx="340618" cy="301914"/>
          </a:xfrm>
          <a:prstGeom prst="ellipse">
            <a:avLst/>
          </a:prstGeom>
          <a:solidFill>
            <a:srgbClr val="FFFF66"/>
          </a:solidFill>
          <a:ln w="9525">
            <a:pattFill prst="dkUpDiag">
              <a:fgClr>
                <a:srgbClr val="FF0000"/>
              </a:fgClr>
              <a:bgClr>
                <a:schemeClr val="accent2"/>
              </a:bgClr>
            </a:patt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de-DE" altLang="de-DE" sz="1400" b="1" dirty="0">
                <a:solidFill>
                  <a:srgbClr val="000000"/>
                </a:solidFill>
              </a:rPr>
              <a:t>P3</a:t>
            </a:r>
            <a:endParaRPr lang="en-US" altLang="de-DE" sz="1400" b="1" dirty="0">
              <a:solidFill>
                <a:srgbClr val="000000"/>
              </a:solidFill>
            </a:endParaRPr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CD2A7545-F282-4027-BA93-40DAF7C9E59C}"/>
              </a:ext>
            </a:extLst>
          </p:cNvPr>
          <p:cNvSpPr/>
          <p:nvPr/>
        </p:nvSpPr>
        <p:spPr bwMode="auto">
          <a:xfrm>
            <a:off x="3991468" y="1578388"/>
            <a:ext cx="5838332" cy="4643303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 dirty="0">
              <a:ln>
                <a:noFill/>
              </a:ln>
              <a:solidFill>
                <a:schemeClr val="accent2"/>
              </a:solidFill>
              <a:effectLst/>
              <a:latin typeface="+mn-lt"/>
            </a:endParaRPr>
          </a:p>
        </p:txBody>
      </p:sp>
      <p:sp>
        <p:nvSpPr>
          <p:cNvPr id="76" name="Rechteck 75">
            <a:extLst>
              <a:ext uri="{FF2B5EF4-FFF2-40B4-BE49-F238E27FC236}">
                <a16:creationId xmlns:a16="http://schemas.microsoft.com/office/drawing/2014/main" id="{9B34CD18-D0B4-45C4-B20E-9AF35A45325E}"/>
              </a:ext>
            </a:extLst>
          </p:cNvPr>
          <p:cNvSpPr/>
          <p:nvPr/>
        </p:nvSpPr>
        <p:spPr bwMode="auto">
          <a:xfrm>
            <a:off x="271721" y="1578388"/>
            <a:ext cx="3603596" cy="3075396"/>
          </a:xfrm>
          <a:prstGeom prst="rect">
            <a:avLst/>
          </a:prstGeom>
          <a:noFill/>
          <a:ln w="28575" cap="flat" cmpd="sng" algn="ctr">
            <a:solidFill>
              <a:srgbClr val="00B0F0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 dirty="0">
              <a:ln>
                <a:noFill/>
              </a:ln>
              <a:solidFill>
                <a:schemeClr val="accent2"/>
              </a:solidFill>
              <a:effectLst/>
              <a:latin typeface="+mn-lt"/>
            </a:endParaRPr>
          </a:p>
        </p:txBody>
      </p:sp>
      <p:sp>
        <p:nvSpPr>
          <p:cNvPr id="60" name="Textfeld 59">
            <a:extLst>
              <a:ext uri="{FF2B5EF4-FFF2-40B4-BE49-F238E27FC236}">
                <a16:creationId xmlns:a16="http://schemas.microsoft.com/office/drawing/2014/main" id="{314C8DCC-BEDD-4EA7-92CB-A7B9568F492E}"/>
              </a:ext>
            </a:extLst>
          </p:cNvPr>
          <p:cNvSpPr txBox="1"/>
          <p:nvPr/>
        </p:nvSpPr>
        <p:spPr>
          <a:xfrm>
            <a:off x="362621" y="1353234"/>
            <a:ext cx="3351484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>
              <a:buClr>
                <a:srgbClr val="A3A3A3"/>
              </a:buClr>
              <a:buSzPct val="80000"/>
            </a:pPr>
            <a:r>
              <a:rPr lang="de-DE" sz="1200" b="1" dirty="0">
                <a:solidFill>
                  <a:srgbClr val="000000"/>
                </a:solidFill>
              </a:rPr>
              <a:t>ASM ATS/ATH/SGP/AMC</a:t>
            </a:r>
          </a:p>
          <a:p>
            <a:pPr lvl="0">
              <a:buClr>
                <a:srgbClr val="A3A3A3"/>
              </a:buClr>
              <a:buSzPct val="80000"/>
            </a:pPr>
            <a:r>
              <a:rPr lang="de-DE" altLang="de-DE" sz="1200" b="1" dirty="0">
                <a:solidFill>
                  <a:srgbClr val="000000"/>
                </a:solidFill>
              </a:rPr>
              <a:t>Source</a:t>
            </a:r>
            <a:endParaRPr lang="en-GB" sz="12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82" name="Textfeld 81">
            <a:extLst>
              <a:ext uri="{FF2B5EF4-FFF2-40B4-BE49-F238E27FC236}">
                <a16:creationId xmlns:a16="http://schemas.microsoft.com/office/drawing/2014/main" id="{72E87E36-C3A6-4683-8036-CFF4F809D329}"/>
              </a:ext>
            </a:extLst>
          </p:cNvPr>
          <p:cNvSpPr txBox="1"/>
          <p:nvPr/>
        </p:nvSpPr>
        <p:spPr>
          <a:xfrm>
            <a:off x="4205906" y="1350252"/>
            <a:ext cx="3605695" cy="27699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sz="1200" b="1" dirty="0">
                <a:solidFill>
                  <a:schemeClr val="tx1"/>
                </a:solidFill>
              </a:rPr>
              <a:t>Process Step2: </a:t>
            </a:r>
            <a:r>
              <a:rPr lang="en-GB" sz="1200" dirty="0">
                <a:solidFill>
                  <a:schemeClr val="tx1"/>
                </a:solidFill>
                <a:latin typeface="+mn-lt"/>
              </a:rPr>
              <a:t>Migrate and Import to Teamcenter</a:t>
            </a:r>
          </a:p>
        </p:txBody>
      </p:sp>
      <p:sp>
        <p:nvSpPr>
          <p:cNvPr id="3086" name="Textfeld 3085">
            <a:extLst>
              <a:ext uri="{FF2B5EF4-FFF2-40B4-BE49-F238E27FC236}">
                <a16:creationId xmlns:a16="http://schemas.microsoft.com/office/drawing/2014/main" id="{16EEBA76-A41D-4FA5-AE87-7CBD4D58C5EE}"/>
              </a:ext>
            </a:extLst>
          </p:cNvPr>
          <p:cNvSpPr txBox="1"/>
          <p:nvPr/>
        </p:nvSpPr>
        <p:spPr>
          <a:xfrm>
            <a:off x="5635654" y="5303493"/>
            <a:ext cx="4161859" cy="75918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b="1" dirty="0">
                <a:solidFill>
                  <a:schemeClr val="tx1"/>
                </a:solidFill>
                <a:latin typeface="+mn-lt"/>
              </a:rPr>
              <a:t>Content:</a:t>
            </a:r>
          </a:p>
          <a:p>
            <a:pPr algn="l">
              <a:spcAft>
                <a:spcPts val="200"/>
              </a:spcAft>
              <a:tabLst>
                <a:tab pos="182563" algn="l"/>
              </a:tabLst>
            </a:pPr>
            <a:r>
              <a:rPr lang="en-GB" dirty="0">
                <a:solidFill>
                  <a:schemeClr val="tx1"/>
                </a:solidFill>
              </a:rPr>
              <a:t>	</a:t>
            </a:r>
            <a:r>
              <a:rPr lang="en-GB" dirty="0" err="1">
                <a:solidFill>
                  <a:schemeClr val="tx1"/>
                </a:solidFill>
              </a:rPr>
              <a:t>SolidEdge</a:t>
            </a:r>
            <a:r>
              <a:rPr lang="en-GB" dirty="0">
                <a:solidFill>
                  <a:schemeClr val="tx1"/>
                </a:solidFill>
              </a:rPr>
              <a:t> files </a:t>
            </a:r>
          </a:p>
          <a:p>
            <a:pPr algn="l">
              <a:spcAft>
                <a:spcPts val="200"/>
              </a:spcAft>
              <a:tabLst>
                <a:tab pos="182563" algn="l"/>
              </a:tabLst>
            </a:pPr>
            <a:r>
              <a:rPr lang="en-GB" dirty="0">
                <a:solidFill>
                  <a:schemeClr val="tx1"/>
                </a:solidFill>
              </a:rPr>
              <a:t>	Metadata export containing Number/Rev Data and Attributes (.xml)</a:t>
            </a:r>
          </a:p>
          <a:p>
            <a:pPr algn="l">
              <a:spcAft>
                <a:spcPts val="200"/>
              </a:spcAft>
              <a:tabLst>
                <a:tab pos="182563" algn="l"/>
              </a:tabLst>
            </a:pPr>
            <a:r>
              <a:rPr lang="en-GB" dirty="0">
                <a:solidFill>
                  <a:schemeClr val="tx1"/>
                </a:solidFill>
                <a:latin typeface="+mn-lt"/>
              </a:rPr>
              <a:t>	</a:t>
            </a:r>
            <a:r>
              <a:rPr lang="en-GB" dirty="0">
                <a:solidFill>
                  <a:schemeClr val="tx1"/>
                </a:solidFill>
              </a:rPr>
              <a:t>Additional Office Documents like Excel Word documents. (Optional)</a:t>
            </a:r>
          </a:p>
        </p:txBody>
      </p:sp>
      <p:sp>
        <p:nvSpPr>
          <p:cNvPr id="90" name="Oval 292">
            <a:extLst>
              <a:ext uri="{FF2B5EF4-FFF2-40B4-BE49-F238E27FC236}">
                <a16:creationId xmlns:a16="http://schemas.microsoft.com/office/drawing/2014/main" id="{0C8F56A3-2847-48F4-B0DA-D4F53E3115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19375" y="5498660"/>
            <a:ext cx="162233" cy="155129"/>
          </a:xfrm>
          <a:prstGeom prst="ellipse">
            <a:avLst/>
          </a:prstGeom>
          <a:solidFill>
            <a:srgbClr val="FFFF66"/>
          </a:solidFill>
          <a:ln w="9525">
            <a:pattFill prst="dkUpDiag">
              <a:fgClr>
                <a:srgbClr val="FF0000"/>
              </a:fgClr>
              <a:bgClr>
                <a:schemeClr val="accent2"/>
              </a:bgClr>
            </a:patt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de-DE" altLang="de-DE" sz="700" b="1" dirty="0">
                <a:solidFill>
                  <a:srgbClr val="000000"/>
                </a:solidFill>
              </a:rPr>
              <a:t>F1</a:t>
            </a:r>
            <a:endParaRPr lang="en-US" altLang="de-DE" sz="700" b="1" dirty="0">
              <a:solidFill>
                <a:srgbClr val="000000"/>
              </a:solidFill>
            </a:endParaRPr>
          </a:p>
        </p:txBody>
      </p:sp>
      <p:sp>
        <p:nvSpPr>
          <p:cNvPr id="91" name="Oval 292">
            <a:extLst>
              <a:ext uri="{FF2B5EF4-FFF2-40B4-BE49-F238E27FC236}">
                <a16:creationId xmlns:a16="http://schemas.microsoft.com/office/drawing/2014/main" id="{CBBF82CC-D19E-40EE-AE93-962EDAF336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19375" y="5673123"/>
            <a:ext cx="162233" cy="155129"/>
          </a:xfrm>
          <a:prstGeom prst="ellipse">
            <a:avLst/>
          </a:prstGeom>
          <a:solidFill>
            <a:srgbClr val="FFFF66"/>
          </a:solidFill>
          <a:ln w="9525">
            <a:pattFill prst="dkUpDiag">
              <a:fgClr>
                <a:srgbClr val="FF0000"/>
              </a:fgClr>
              <a:bgClr>
                <a:schemeClr val="accent2"/>
              </a:bgClr>
            </a:patt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de-DE" altLang="de-DE" sz="700" b="1" dirty="0">
                <a:solidFill>
                  <a:srgbClr val="000000"/>
                </a:solidFill>
              </a:rPr>
              <a:t>F2</a:t>
            </a:r>
            <a:endParaRPr lang="en-US" altLang="de-DE" sz="700" b="1" dirty="0">
              <a:solidFill>
                <a:srgbClr val="000000"/>
              </a:solidFill>
            </a:endParaRPr>
          </a:p>
        </p:txBody>
      </p:sp>
      <p:sp>
        <p:nvSpPr>
          <p:cNvPr id="92" name="Oval 292">
            <a:extLst>
              <a:ext uri="{FF2B5EF4-FFF2-40B4-BE49-F238E27FC236}">
                <a16:creationId xmlns:a16="http://schemas.microsoft.com/office/drawing/2014/main" id="{B4E5F2DD-AEC1-4601-8F99-2AA27A3A5B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19375" y="5847586"/>
            <a:ext cx="162233" cy="155129"/>
          </a:xfrm>
          <a:prstGeom prst="ellipse">
            <a:avLst/>
          </a:prstGeom>
          <a:solidFill>
            <a:srgbClr val="FFFF66"/>
          </a:solidFill>
          <a:ln w="9525">
            <a:pattFill prst="dkUpDiag">
              <a:fgClr>
                <a:srgbClr val="FF0000"/>
              </a:fgClr>
              <a:bgClr>
                <a:schemeClr val="accent2"/>
              </a:bgClr>
            </a:patt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de-DE" altLang="de-DE" sz="700" b="1" dirty="0">
                <a:solidFill>
                  <a:srgbClr val="000000"/>
                </a:solidFill>
              </a:rPr>
              <a:t>F3</a:t>
            </a:r>
            <a:endParaRPr lang="en-US" altLang="de-DE" sz="700" b="1" dirty="0">
              <a:solidFill>
                <a:srgbClr val="000000"/>
              </a:solidFill>
            </a:endParaRPr>
          </a:p>
        </p:txBody>
      </p:sp>
      <p:grpSp>
        <p:nvGrpSpPr>
          <p:cNvPr id="43" name="Gruppieren 42">
            <a:extLst>
              <a:ext uri="{FF2B5EF4-FFF2-40B4-BE49-F238E27FC236}">
                <a16:creationId xmlns:a16="http://schemas.microsoft.com/office/drawing/2014/main" id="{CC9D0592-A585-492F-8AE6-4EA04AF7C0A2}"/>
              </a:ext>
            </a:extLst>
          </p:cNvPr>
          <p:cNvGrpSpPr/>
          <p:nvPr/>
        </p:nvGrpSpPr>
        <p:grpSpPr>
          <a:xfrm>
            <a:off x="4220842" y="3951197"/>
            <a:ext cx="2162477" cy="1124107"/>
            <a:chOff x="4290711" y="4023071"/>
            <a:chExt cx="2162477" cy="1124107"/>
          </a:xfrm>
        </p:grpSpPr>
        <p:pic>
          <p:nvPicPr>
            <p:cNvPr id="34" name="Grafik 33">
              <a:extLst>
                <a:ext uri="{FF2B5EF4-FFF2-40B4-BE49-F238E27FC236}">
                  <a16:creationId xmlns:a16="http://schemas.microsoft.com/office/drawing/2014/main" id="{AF376F21-8099-4E08-AC3C-7FC36C3D6F1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4290711" y="4023071"/>
              <a:ext cx="2162477" cy="1124107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87" name="Oval 292">
              <a:extLst>
                <a:ext uri="{FF2B5EF4-FFF2-40B4-BE49-F238E27FC236}">
                  <a16:creationId xmlns:a16="http://schemas.microsoft.com/office/drawing/2014/main" id="{8BA82BD0-38B1-499D-BF7E-31E91E0A3E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8048" y="4516378"/>
              <a:ext cx="162233" cy="155129"/>
            </a:xfrm>
            <a:prstGeom prst="ellipse">
              <a:avLst/>
            </a:prstGeom>
            <a:solidFill>
              <a:srgbClr val="FFFF66"/>
            </a:solidFill>
            <a:ln w="9525">
              <a:pattFill prst="dkUpDiag">
                <a:fgClr>
                  <a:srgbClr val="FF0000"/>
                </a:fgClr>
                <a:bgClr>
                  <a:schemeClr val="accent2"/>
                </a:bgClr>
              </a:patt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>
              <a:lvl1pPr eaLnBrk="0" hangingPunct="0">
                <a:defRPr sz="1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1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1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1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1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</a:pPr>
              <a:r>
                <a:rPr lang="de-DE" altLang="de-DE" sz="700" b="1" dirty="0">
                  <a:solidFill>
                    <a:srgbClr val="000000"/>
                  </a:solidFill>
                </a:rPr>
                <a:t>F2</a:t>
              </a:r>
              <a:endParaRPr lang="en-US" altLang="de-DE" sz="700" b="1" dirty="0">
                <a:solidFill>
                  <a:srgbClr val="000000"/>
                </a:solidFill>
              </a:endParaRPr>
            </a:p>
          </p:txBody>
        </p:sp>
        <p:sp>
          <p:nvSpPr>
            <p:cNvPr id="88" name="Oval 292">
              <a:extLst>
                <a:ext uri="{FF2B5EF4-FFF2-40B4-BE49-F238E27FC236}">
                  <a16:creationId xmlns:a16="http://schemas.microsoft.com/office/drawing/2014/main" id="{6A380166-9F9C-4F06-A11C-F84AC745D6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8047" y="4725658"/>
              <a:ext cx="162233" cy="155129"/>
            </a:xfrm>
            <a:prstGeom prst="ellipse">
              <a:avLst/>
            </a:prstGeom>
            <a:solidFill>
              <a:srgbClr val="FFFF66"/>
            </a:solidFill>
            <a:ln w="9525">
              <a:pattFill prst="dkUpDiag">
                <a:fgClr>
                  <a:srgbClr val="FF0000"/>
                </a:fgClr>
                <a:bgClr>
                  <a:schemeClr val="accent2"/>
                </a:bgClr>
              </a:patt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>
              <a:lvl1pPr eaLnBrk="0" hangingPunct="0">
                <a:defRPr sz="1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1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1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1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1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</a:pPr>
              <a:r>
                <a:rPr lang="de-DE" altLang="de-DE" sz="700" b="1" dirty="0">
                  <a:solidFill>
                    <a:srgbClr val="000000"/>
                  </a:solidFill>
                </a:rPr>
                <a:t>F3</a:t>
              </a:r>
              <a:endParaRPr lang="en-US" altLang="de-DE" sz="700" b="1" dirty="0">
                <a:solidFill>
                  <a:srgbClr val="000000"/>
                </a:solidFill>
              </a:endParaRPr>
            </a:p>
          </p:txBody>
        </p:sp>
        <p:sp>
          <p:nvSpPr>
            <p:cNvPr id="86" name="Oval 292">
              <a:extLst>
                <a:ext uri="{FF2B5EF4-FFF2-40B4-BE49-F238E27FC236}">
                  <a16:creationId xmlns:a16="http://schemas.microsoft.com/office/drawing/2014/main" id="{5102BBEA-F37D-4085-B3D7-6A40C18C36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86528" y="4191021"/>
              <a:ext cx="162233" cy="155129"/>
            </a:xfrm>
            <a:prstGeom prst="ellipse">
              <a:avLst/>
            </a:prstGeom>
            <a:solidFill>
              <a:srgbClr val="FFFF66"/>
            </a:solidFill>
            <a:ln w="9525">
              <a:pattFill prst="dkUpDiag">
                <a:fgClr>
                  <a:srgbClr val="FF0000"/>
                </a:fgClr>
                <a:bgClr>
                  <a:schemeClr val="accent2"/>
                </a:bgClr>
              </a:patt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>
              <a:lvl1pPr eaLnBrk="0" hangingPunct="0">
                <a:defRPr sz="1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1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1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1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1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</a:pPr>
              <a:r>
                <a:rPr lang="de-DE" altLang="de-DE" sz="700" b="1" dirty="0">
                  <a:solidFill>
                    <a:srgbClr val="000000"/>
                  </a:solidFill>
                </a:rPr>
                <a:t>F1</a:t>
              </a:r>
              <a:endParaRPr lang="en-US" altLang="de-DE" sz="700" b="1" dirty="0">
                <a:solidFill>
                  <a:srgbClr val="000000"/>
                </a:solidFill>
              </a:endParaRPr>
            </a:p>
          </p:txBody>
        </p:sp>
        <p:sp>
          <p:nvSpPr>
            <p:cNvPr id="38" name="Geschweifte Klammer rechts 37">
              <a:extLst>
                <a:ext uri="{FF2B5EF4-FFF2-40B4-BE49-F238E27FC236}">
                  <a16:creationId xmlns:a16="http://schemas.microsoft.com/office/drawing/2014/main" id="{422EEA10-DF2C-4DC2-A70F-82ED73546D2D}"/>
                </a:ext>
              </a:extLst>
            </p:cNvPr>
            <p:cNvSpPr/>
            <p:nvPr/>
          </p:nvSpPr>
          <p:spPr bwMode="auto">
            <a:xfrm>
              <a:off x="6127852" y="4100415"/>
              <a:ext cx="162233" cy="317762"/>
            </a:xfrm>
            <a:prstGeom prst="rightBrace">
              <a:avLst/>
            </a:prstGeom>
            <a:noFill/>
            <a:ln w="31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tlCol="0" anchor="ctr"/>
            <a:lstStyle/>
            <a:p>
              <a:pPr algn="ctr"/>
              <a:endParaRPr lang="de-DE"/>
            </a:p>
          </p:txBody>
        </p:sp>
      </p:grpSp>
      <p:pic>
        <p:nvPicPr>
          <p:cNvPr id="2" name="Grafik 1">
            <a:extLst>
              <a:ext uri="{FF2B5EF4-FFF2-40B4-BE49-F238E27FC236}">
                <a16:creationId xmlns:a16="http://schemas.microsoft.com/office/drawing/2014/main" id="{F9DE0BB1-2340-4777-B0B1-DF08E1EAEDA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5331" y="1824715"/>
            <a:ext cx="1778180" cy="1997408"/>
          </a:xfrm>
          <a:prstGeom prst="rect">
            <a:avLst/>
          </a:prstGeom>
        </p:spPr>
      </p:pic>
      <p:sp>
        <p:nvSpPr>
          <p:cNvPr id="171" name="Oval 292">
            <a:extLst>
              <a:ext uri="{FF2B5EF4-FFF2-40B4-BE49-F238E27FC236}">
                <a16:creationId xmlns:a16="http://schemas.microsoft.com/office/drawing/2014/main" id="{33AC7EFA-7CE4-4A6C-8E57-FAD0A8CF1C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56122" y="4058234"/>
            <a:ext cx="444165" cy="386270"/>
          </a:xfrm>
          <a:prstGeom prst="ellipse">
            <a:avLst/>
          </a:prstGeom>
          <a:solidFill>
            <a:srgbClr val="FFFF66"/>
          </a:solidFill>
          <a:ln w="9525">
            <a:pattFill prst="dkUpDiag">
              <a:fgClr>
                <a:srgbClr val="FF0000"/>
              </a:fgClr>
              <a:bgClr>
                <a:schemeClr val="accent2"/>
              </a:bgClr>
            </a:patt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de-DE" altLang="de-DE" sz="2000" b="1" dirty="0">
                <a:solidFill>
                  <a:srgbClr val="000000"/>
                </a:solidFill>
              </a:rPr>
              <a:t>P2</a:t>
            </a:r>
            <a:endParaRPr lang="en-US" altLang="de-DE" sz="2000" b="1" dirty="0">
              <a:solidFill>
                <a:srgbClr val="000000"/>
              </a:solidFill>
            </a:endParaRPr>
          </a:p>
        </p:txBody>
      </p:sp>
      <p:sp>
        <p:nvSpPr>
          <p:cNvPr id="58" name="Oval 292">
            <a:extLst>
              <a:ext uri="{FF2B5EF4-FFF2-40B4-BE49-F238E27FC236}">
                <a16:creationId xmlns:a16="http://schemas.microsoft.com/office/drawing/2014/main" id="{2A23AF91-42FA-4545-B637-C708836D1A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6137" y="6022957"/>
            <a:ext cx="340618" cy="301914"/>
          </a:xfrm>
          <a:prstGeom prst="ellipse">
            <a:avLst/>
          </a:prstGeom>
          <a:solidFill>
            <a:srgbClr val="FFFF66"/>
          </a:solidFill>
          <a:ln w="9525">
            <a:pattFill prst="dkUpDiag">
              <a:fgClr>
                <a:srgbClr val="FF0000"/>
              </a:fgClr>
              <a:bgClr>
                <a:schemeClr val="accent2"/>
              </a:bgClr>
            </a:patt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de-DE" altLang="de-DE" sz="1400" b="1" dirty="0">
                <a:solidFill>
                  <a:srgbClr val="000000"/>
                </a:solidFill>
              </a:rPr>
              <a:t>P4</a:t>
            </a:r>
            <a:endParaRPr lang="en-US" altLang="de-DE" sz="1400" b="1" dirty="0">
              <a:solidFill>
                <a:srgbClr val="000000"/>
              </a:solidFill>
            </a:endParaRPr>
          </a:p>
        </p:txBody>
      </p:sp>
      <p:sp>
        <p:nvSpPr>
          <p:cNvPr id="59" name="Oval 292">
            <a:extLst>
              <a:ext uri="{FF2B5EF4-FFF2-40B4-BE49-F238E27FC236}">
                <a16:creationId xmlns:a16="http://schemas.microsoft.com/office/drawing/2014/main" id="{2E690703-14A6-4683-9703-9B5350E62A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7917" y="3807938"/>
            <a:ext cx="340618" cy="301914"/>
          </a:xfrm>
          <a:prstGeom prst="ellipse">
            <a:avLst/>
          </a:prstGeom>
          <a:solidFill>
            <a:srgbClr val="FFFF66"/>
          </a:solidFill>
          <a:ln w="9525">
            <a:pattFill prst="dkUpDiag">
              <a:fgClr>
                <a:srgbClr val="FF0000"/>
              </a:fgClr>
              <a:bgClr>
                <a:schemeClr val="accent2"/>
              </a:bgClr>
            </a:patt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de-DE" altLang="de-DE" sz="1400" b="1" dirty="0">
                <a:solidFill>
                  <a:srgbClr val="000000"/>
                </a:solidFill>
              </a:rPr>
              <a:t>P4</a:t>
            </a:r>
            <a:endParaRPr lang="en-US" altLang="de-DE" sz="14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60866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>
          <a:xfrm>
            <a:off x="247650" y="409575"/>
            <a:ext cx="9391650" cy="389209"/>
          </a:xfrm>
        </p:spPr>
        <p:txBody>
          <a:bodyPr/>
          <a:lstStyle/>
          <a:p>
            <a:r>
              <a:rPr lang="en-GB" dirty="0"/>
              <a:t>#Templates – Designs #Version: 07.02.2018/</a:t>
            </a:r>
            <a:r>
              <a:rPr lang="en-GB" dirty="0" err="1"/>
              <a:t>J.Fes</a:t>
            </a:r>
            <a:r>
              <a:rPr lang="en-GB" altLang="en-US" dirty="0"/>
              <a:t> </a:t>
            </a:r>
          </a:p>
        </p:txBody>
      </p:sp>
      <p:sp>
        <p:nvSpPr>
          <p:cNvPr id="4" name="Textfeld 3"/>
          <p:cNvSpPr txBox="1"/>
          <p:nvPr/>
        </p:nvSpPr>
        <p:spPr>
          <a:xfrm>
            <a:off x="6103029" y="1871252"/>
            <a:ext cx="2124236" cy="27699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sz="1200">
                <a:solidFill>
                  <a:schemeClr val="tx1"/>
                </a:solidFill>
                <a:latin typeface="+mn-lt"/>
              </a:rPr>
              <a:t>XX</a:t>
            </a:r>
          </a:p>
        </p:txBody>
      </p:sp>
      <p:sp>
        <p:nvSpPr>
          <p:cNvPr id="5" name="Textfeld 4"/>
          <p:cNvSpPr txBox="1"/>
          <p:nvPr/>
        </p:nvSpPr>
        <p:spPr>
          <a:xfrm>
            <a:off x="6103029" y="1507147"/>
            <a:ext cx="2124236" cy="276999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sz="1200">
                <a:solidFill>
                  <a:schemeClr val="tx1"/>
                </a:solidFill>
                <a:latin typeface="+mn-lt"/>
              </a:rPr>
              <a:t>XX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6103029" y="2599462"/>
            <a:ext cx="2124236" cy="27699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sz="1200">
                <a:solidFill>
                  <a:schemeClr val="tx1"/>
                </a:solidFill>
                <a:latin typeface="+mn-lt"/>
              </a:rPr>
              <a:t>XX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6103029" y="2235357"/>
            <a:ext cx="2124236" cy="27699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sz="1200">
                <a:solidFill>
                  <a:schemeClr val="tx1"/>
                </a:solidFill>
                <a:latin typeface="+mn-lt"/>
              </a:rPr>
              <a:t>XX</a:t>
            </a:r>
          </a:p>
        </p:txBody>
      </p:sp>
      <p:sp>
        <p:nvSpPr>
          <p:cNvPr id="8" name="Textfeld 7"/>
          <p:cNvSpPr txBox="1"/>
          <p:nvPr/>
        </p:nvSpPr>
        <p:spPr>
          <a:xfrm>
            <a:off x="6103029" y="3327672"/>
            <a:ext cx="2124236" cy="27699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sz="1200">
                <a:solidFill>
                  <a:schemeClr val="tx1"/>
                </a:solidFill>
                <a:latin typeface="+mn-lt"/>
              </a:rPr>
              <a:t>XX</a:t>
            </a:r>
          </a:p>
        </p:txBody>
      </p:sp>
      <p:sp>
        <p:nvSpPr>
          <p:cNvPr id="9" name="Textfeld 8"/>
          <p:cNvSpPr txBox="1"/>
          <p:nvPr/>
        </p:nvSpPr>
        <p:spPr>
          <a:xfrm>
            <a:off x="6103029" y="2963567"/>
            <a:ext cx="2124236" cy="27699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sz="1200">
                <a:solidFill>
                  <a:schemeClr val="tx1"/>
                </a:solidFill>
                <a:latin typeface="+mn-lt"/>
              </a:rPr>
              <a:t>XX</a:t>
            </a:r>
          </a:p>
        </p:txBody>
      </p:sp>
      <p:sp>
        <p:nvSpPr>
          <p:cNvPr id="10" name="Textfeld 9"/>
          <p:cNvSpPr txBox="1"/>
          <p:nvPr/>
        </p:nvSpPr>
        <p:spPr>
          <a:xfrm>
            <a:off x="6103029" y="3691778"/>
            <a:ext cx="2124236" cy="27699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sz="1200">
                <a:solidFill>
                  <a:schemeClr val="tx1"/>
                </a:solidFill>
                <a:latin typeface="+mn-lt"/>
              </a:rPr>
              <a:t>XX</a:t>
            </a:r>
          </a:p>
        </p:txBody>
      </p:sp>
      <p:sp>
        <p:nvSpPr>
          <p:cNvPr id="11" name="Ellipse 10"/>
          <p:cNvSpPr/>
          <p:nvPr/>
        </p:nvSpPr>
        <p:spPr bwMode="auto">
          <a:xfrm>
            <a:off x="-587948" y="1624328"/>
            <a:ext cx="254000" cy="254000"/>
          </a:xfrm>
          <a:prstGeom prst="ellipse">
            <a:avLst/>
          </a:prstGeom>
          <a:solidFill>
            <a:srgbClr val="FFFF00"/>
          </a:solidFill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GB" strike="noStrike" cap="none" normalizeH="0">
                <a:ln>
                  <a:noFill/>
                </a:ln>
                <a:solidFill>
                  <a:schemeClr val="tx1"/>
                </a:solidFill>
                <a:effectLst/>
                <a:latin typeface="Arial"/>
              </a:rPr>
              <a:t>1</a:t>
            </a:r>
          </a:p>
        </p:txBody>
      </p:sp>
      <p:sp>
        <p:nvSpPr>
          <p:cNvPr id="12" name="Ellipse 11"/>
          <p:cNvSpPr/>
          <p:nvPr/>
        </p:nvSpPr>
        <p:spPr bwMode="auto">
          <a:xfrm>
            <a:off x="-587948" y="1969121"/>
            <a:ext cx="254000" cy="254000"/>
          </a:xfrm>
          <a:prstGeom prst="ellipse">
            <a:avLst/>
          </a:prstGeom>
          <a:solidFill>
            <a:srgbClr val="FFFF00"/>
          </a:solidFill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GB" strike="noStrike" cap="none" normalizeH="0">
                <a:ln>
                  <a:noFill/>
                </a:ln>
                <a:solidFill>
                  <a:schemeClr val="tx1"/>
                </a:solidFill>
                <a:effectLst/>
                <a:latin typeface="Arial"/>
              </a:rPr>
              <a:t>2</a:t>
            </a:r>
          </a:p>
        </p:txBody>
      </p:sp>
      <p:grpSp>
        <p:nvGrpSpPr>
          <p:cNvPr id="7175" name="Gruppieren 7174">
            <a:extLst>
              <a:ext uri="{FF2B5EF4-FFF2-40B4-BE49-F238E27FC236}">
                <a16:creationId xmlns:a16="http://schemas.microsoft.com/office/drawing/2014/main" id="{80166723-7773-4971-8186-3124B449DB6E}"/>
              </a:ext>
            </a:extLst>
          </p:cNvPr>
          <p:cNvGrpSpPr/>
          <p:nvPr/>
        </p:nvGrpSpPr>
        <p:grpSpPr>
          <a:xfrm>
            <a:off x="-2309261" y="226272"/>
            <a:ext cx="1205148" cy="366606"/>
            <a:chOff x="635310" y="7162194"/>
            <a:chExt cx="1205148" cy="366606"/>
          </a:xfrm>
        </p:grpSpPr>
        <p:sp>
          <p:nvSpPr>
            <p:cNvPr id="13" name="Flussdiagramm: Verbindungsstelle 12"/>
            <p:cNvSpPr/>
            <p:nvPr/>
          </p:nvSpPr>
          <p:spPr bwMode="auto">
            <a:xfrm>
              <a:off x="635310" y="7409755"/>
              <a:ext cx="127000" cy="119045"/>
            </a:xfrm>
            <a:prstGeom prst="flowChartConnector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+mn-lt"/>
              </a:endParaRPr>
            </a:p>
          </p:txBody>
        </p:sp>
        <p:sp>
          <p:nvSpPr>
            <p:cNvPr id="14" name="Flussdiagramm: Verbindungsstelle 13"/>
            <p:cNvSpPr/>
            <p:nvPr/>
          </p:nvSpPr>
          <p:spPr bwMode="auto">
            <a:xfrm>
              <a:off x="1713458" y="7162194"/>
              <a:ext cx="127000" cy="119045"/>
            </a:xfrm>
            <a:prstGeom prst="flowChartConnector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+mn-lt"/>
              </a:endParaRPr>
            </a:p>
          </p:txBody>
        </p:sp>
        <p:cxnSp>
          <p:nvCxnSpPr>
            <p:cNvPr id="15" name="Gewinkelte Verbindung 14"/>
            <p:cNvCxnSpPr>
              <a:cxnSpLocks/>
              <a:stCxn id="13" idx="6"/>
              <a:endCxn id="14" idx="2"/>
            </p:cNvCxnSpPr>
            <p:nvPr/>
          </p:nvCxnSpPr>
          <p:spPr bwMode="auto">
            <a:xfrm flipV="1">
              <a:off x="762310" y="7221717"/>
              <a:ext cx="951148" cy="247561"/>
            </a:xfrm>
            <a:prstGeom prst="bentConnector3">
              <a:avLst>
                <a:gd name="adj1" fmla="val 50000"/>
              </a:avLst>
            </a:prstGeom>
            <a:noFill/>
            <a:ln w="12700" cap="flat" cmpd="sng" algn="ctr">
              <a:solidFill>
                <a:srgbClr val="FF0000"/>
              </a:solidFill>
              <a:prstDash val="dash"/>
              <a:round/>
              <a:headEnd type="none" w="med" len="med"/>
              <a:tailEnd type="arrow"/>
            </a:ln>
            <a:effectLst/>
          </p:spPr>
        </p:cxnSp>
      </p:grpSp>
      <p:sp>
        <p:nvSpPr>
          <p:cNvPr id="16" name="Textfeld 15"/>
          <p:cNvSpPr txBox="1"/>
          <p:nvPr/>
        </p:nvSpPr>
        <p:spPr>
          <a:xfrm>
            <a:off x="3890882" y="1859195"/>
            <a:ext cx="2124236" cy="276999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sz="1200">
                <a:solidFill>
                  <a:schemeClr val="tx1"/>
                </a:solidFill>
                <a:latin typeface="+mn-lt"/>
              </a:rPr>
              <a:t>XX</a:t>
            </a:r>
          </a:p>
        </p:txBody>
      </p:sp>
      <p:sp>
        <p:nvSpPr>
          <p:cNvPr id="17" name="Textfeld 16"/>
          <p:cNvSpPr txBox="1"/>
          <p:nvPr/>
        </p:nvSpPr>
        <p:spPr>
          <a:xfrm>
            <a:off x="3890882" y="1507147"/>
            <a:ext cx="2124236" cy="276999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sz="1200">
                <a:solidFill>
                  <a:schemeClr val="bg1"/>
                </a:solidFill>
                <a:latin typeface="+mn-lt"/>
              </a:rPr>
              <a:t>XX</a:t>
            </a:r>
          </a:p>
        </p:txBody>
      </p:sp>
      <p:sp>
        <p:nvSpPr>
          <p:cNvPr id="18" name="Textfeld 17"/>
          <p:cNvSpPr txBox="1"/>
          <p:nvPr/>
        </p:nvSpPr>
        <p:spPr>
          <a:xfrm>
            <a:off x="3890882" y="2597250"/>
            <a:ext cx="2124236" cy="276999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sz="1200">
                <a:solidFill>
                  <a:schemeClr val="tx1"/>
                </a:solidFill>
                <a:latin typeface="+mn-lt"/>
              </a:rPr>
              <a:t>XX</a:t>
            </a:r>
          </a:p>
        </p:txBody>
      </p:sp>
      <p:sp>
        <p:nvSpPr>
          <p:cNvPr id="19" name="Textfeld 18"/>
          <p:cNvSpPr txBox="1"/>
          <p:nvPr/>
        </p:nvSpPr>
        <p:spPr>
          <a:xfrm>
            <a:off x="3890882" y="2236497"/>
            <a:ext cx="2124236" cy="276999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sz="1200">
                <a:solidFill>
                  <a:schemeClr val="tx1"/>
                </a:solidFill>
                <a:latin typeface="+mn-lt"/>
              </a:rPr>
              <a:t>XX</a:t>
            </a:r>
          </a:p>
        </p:txBody>
      </p:sp>
      <p:sp>
        <p:nvSpPr>
          <p:cNvPr id="20" name="Textfeld 19"/>
          <p:cNvSpPr txBox="1"/>
          <p:nvPr/>
        </p:nvSpPr>
        <p:spPr>
          <a:xfrm>
            <a:off x="3890882" y="3324548"/>
            <a:ext cx="2124236" cy="276999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sz="1200">
                <a:solidFill>
                  <a:schemeClr val="tx1"/>
                </a:solidFill>
                <a:latin typeface="+mn-lt"/>
              </a:rPr>
              <a:t>XX</a:t>
            </a:r>
          </a:p>
        </p:txBody>
      </p:sp>
      <p:sp>
        <p:nvSpPr>
          <p:cNvPr id="21" name="Textfeld 20"/>
          <p:cNvSpPr txBox="1"/>
          <p:nvPr/>
        </p:nvSpPr>
        <p:spPr>
          <a:xfrm>
            <a:off x="3890882" y="2973116"/>
            <a:ext cx="2124236" cy="276999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sz="1200">
                <a:solidFill>
                  <a:schemeClr val="tx1"/>
                </a:solidFill>
                <a:latin typeface="+mn-lt"/>
              </a:rPr>
              <a:t>XX</a:t>
            </a:r>
          </a:p>
        </p:txBody>
      </p:sp>
      <p:sp>
        <p:nvSpPr>
          <p:cNvPr id="22" name="Textfeld 21"/>
          <p:cNvSpPr txBox="1"/>
          <p:nvPr/>
        </p:nvSpPr>
        <p:spPr>
          <a:xfrm>
            <a:off x="3890882" y="3691779"/>
            <a:ext cx="2124236" cy="276999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sz="1200">
                <a:solidFill>
                  <a:schemeClr val="tx1"/>
                </a:solidFill>
                <a:latin typeface="+mn-lt"/>
              </a:rPr>
              <a:t>XX</a:t>
            </a:r>
          </a:p>
        </p:txBody>
      </p:sp>
      <p:grpSp>
        <p:nvGrpSpPr>
          <p:cNvPr id="7176" name="Gruppieren 7175">
            <a:extLst>
              <a:ext uri="{FF2B5EF4-FFF2-40B4-BE49-F238E27FC236}">
                <a16:creationId xmlns:a16="http://schemas.microsoft.com/office/drawing/2014/main" id="{ADEF64E9-A7DF-4008-BA22-A4C00609932A}"/>
              </a:ext>
            </a:extLst>
          </p:cNvPr>
          <p:cNvGrpSpPr/>
          <p:nvPr/>
        </p:nvGrpSpPr>
        <p:grpSpPr>
          <a:xfrm>
            <a:off x="-2350010" y="803657"/>
            <a:ext cx="1308440" cy="372710"/>
            <a:chOff x="594561" y="7739579"/>
            <a:chExt cx="1308440" cy="372710"/>
          </a:xfrm>
        </p:grpSpPr>
        <p:sp>
          <p:nvSpPr>
            <p:cNvPr id="25" name="Flussdiagramm: Verbindungsstelle 24"/>
            <p:cNvSpPr/>
            <p:nvPr/>
          </p:nvSpPr>
          <p:spPr bwMode="auto">
            <a:xfrm>
              <a:off x="594561" y="7993244"/>
              <a:ext cx="127000" cy="119045"/>
            </a:xfrm>
            <a:prstGeom prst="flowChartConnector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+mn-lt"/>
              </a:endParaRPr>
            </a:p>
          </p:txBody>
        </p:sp>
        <p:sp>
          <p:nvSpPr>
            <p:cNvPr id="26" name="Flussdiagramm: Verbindungsstelle 25"/>
            <p:cNvSpPr/>
            <p:nvPr/>
          </p:nvSpPr>
          <p:spPr bwMode="auto">
            <a:xfrm>
              <a:off x="1776001" y="7739579"/>
              <a:ext cx="127000" cy="119045"/>
            </a:xfrm>
            <a:prstGeom prst="flowChartConnector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+mn-lt"/>
              </a:endParaRPr>
            </a:p>
          </p:txBody>
        </p:sp>
        <p:cxnSp>
          <p:nvCxnSpPr>
            <p:cNvPr id="27" name="Gewinkelte Verbindung 26"/>
            <p:cNvCxnSpPr>
              <a:stCxn id="25" idx="6"/>
              <a:endCxn id="26" idx="2"/>
            </p:cNvCxnSpPr>
            <p:nvPr/>
          </p:nvCxnSpPr>
          <p:spPr bwMode="auto">
            <a:xfrm flipV="1">
              <a:off x="721561" y="7799102"/>
              <a:ext cx="1054440" cy="253665"/>
            </a:xfrm>
            <a:prstGeom prst="bentConnector3">
              <a:avLst>
                <a:gd name="adj1" fmla="val 50000"/>
              </a:avLst>
            </a:prstGeom>
            <a:noFill/>
            <a:ln w="12700" cap="flat" cmpd="sng" algn="ctr">
              <a:solidFill>
                <a:srgbClr val="FF0000"/>
              </a:solidFill>
              <a:prstDash val="dash"/>
              <a:round/>
              <a:headEnd type="arrow" w="med" len="med"/>
              <a:tailEnd type="none" w="med" len="med"/>
            </a:ln>
            <a:effectLst/>
          </p:spPr>
        </p:cxnSp>
      </p:grpSp>
      <p:grpSp>
        <p:nvGrpSpPr>
          <p:cNvPr id="7177" name="Gruppieren 7176">
            <a:extLst>
              <a:ext uri="{FF2B5EF4-FFF2-40B4-BE49-F238E27FC236}">
                <a16:creationId xmlns:a16="http://schemas.microsoft.com/office/drawing/2014/main" id="{0E74CAD7-85B1-4425-9C7A-E4A699376819}"/>
              </a:ext>
            </a:extLst>
          </p:cNvPr>
          <p:cNvGrpSpPr/>
          <p:nvPr/>
        </p:nvGrpSpPr>
        <p:grpSpPr>
          <a:xfrm>
            <a:off x="-2309261" y="1500192"/>
            <a:ext cx="1205148" cy="366606"/>
            <a:chOff x="2349810" y="7162194"/>
            <a:chExt cx="1205148" cy="366606"/>
          </a:xfrm>
        </p:grpSpPr>
        <p:sp>
          <p:nvSpPr>
            <p:cNvPr id="28" name="Flussdiagramm: Verbindungsstelle 27"/>
            <p:cNvSpPr/>
            <p:nvPr/>
          </p:nvSpPr>
          <p:spPr bwMode="auto">
            <a:xfrm>
              <a:off x="2349810" y="7409755"/>
              <a:ext cx="127000" cy="119045"/>
            </a:xfrm>
            <a:prstGeom prst="flowChartConnector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+mn-lt"/>
              </a:endParaRPr>
            </a:p>
          </p:txBody>
        </p:sp>
        <p:sp>
          <p:nvSpPr>
            <p:cNvPr id="29" name="Flussdiagramm: Verbindungsstelle 28"/>
            <p:cNvSpPr/>
            <p:nvPr/>
          </p:nvSpPr>
          <p:spPr bwMode="auto">
            <a:xfrm>
              <a:off x="3427958" y="7162194"/>
              <a:ext cx="127000" cy="119045"/>
            </a:xfrm>
            <a:prstGeom prst="flowChartConnector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+mn-lt"/>
              </a:endParaRPr>
            </a:p>
          </p:txBody>
        </p:sp>
        <p:cxnSp>
          <p:nvCxnSpPr>
            <p:cNvPr id="30" name="Gewinkelte Verbindung 29"/>
            <p:cNvCxnSpPr>
              <a:stCxn id="28" idx="6"/>
              <a:endCxn id="29" idx="2"/>
            </p:cNvCxnSpPr>
            <p:nvPr/>
          </p:nvCxnSpPr>
          <p:spPr bwMode="auto">
            <a:xfrm flipV="1">
              <a:off x="2476810" y="7221717"/>
              <a:ext cx="951148" cy="247561"/>
            </a:xfrm>
            <a:prstGeom prst="bentConnector3">
              <a:avLst>
                <a:gd name="adj1" fmla="val 50000"/>
              </a:avLst>
            </a:prstGeom>
            <a:noFill/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  <p:grpSp>
        <p:nvGrpSpPr>
          <p:cNvPr id="7178" name="Gruppieren 7177">
            <a:extLst>
              <a:ext uri="{FF2B5EF4-FFF2-40B4-BE49-F238E27FC236}">
                <a16:creationId xmlns:a16="http://schemas.microsoft.com/office/drawing/2014/main" id="{23EEF573-89A8-4690-B23D-5091DC4ECC60}"/>
              </a:ext>
            </a:extLst>
          </p:cNvPr>
          <p:cNvGrpSpPr/>
          <p:nvPr/>
        </p:nvGrpSpPr>
        <p:grpSpPr>
          <a:xfrm>
            <a:off x="-2309261" y="2106006"/>
            <a:ext cx="1204191" cy="366606"/>
            <a:chOff x="2413310" y="7739579"/>
            <a:chExt cx="1204191" cy="366606"/>
          </a:xfrm>
        </p:grpSpPr>
        <p:sp>
          <p:nvSpPr>
            <p:cNvPr id="31" name="Flussdiagramm: Verbindungsstelle 30"/>
            <p:cNvSpPr/>
            <p:nvPr/>
          </p:nvSpPr>
          <p:spPr bwMode="auto">
            <a:xfrm>
              <a:off x="2413310" y="7987140"/>
              <a:ext cx="127000" cy="119045"/>
            </a:xfrm>
            <a:prstGeom prst="flowChartConnector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+mn-lt"/>
              </a:endParaRPr>
            </a:p>
          </p:txBody>
        </p:sp>
        <p:sp>
          <p:nvSpPr>
            <p:cNvPr id="32" name="Flussdiagramm: Verbindungsstelle 31"/>
            <p:cNvSpPr/>
            <p:nvPr/>
          </p:nvSpPr>
          <p:spPr bwMode="auto">
            <a:xfrm>
              <a:off x="3490501" y="7739579"/>
              <a:ext cx="127000" cy="119045"/>
            </a:xfrm>
            <a:prstGeom prst="flowChartConnector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+mn-lt"/>
              </a:endParaRPr>
            </a:p>
          </p:txBody>
        </p:sp>
        <p:cxnSp>
          <p:nvCxnSpPr>
            <p:cNvPr id="33" name="Gewinkelte Verbindung 32"/>
            <p:cNvCxnSpPr>
              <a:stCxn id="31" idx="6"/>
              <a:endCxn id="32" idx="2"/>
            </p:cNvCxnSpPr>
            <p:nvPr/>
          </p:nvCxnSpPr>
          <p:spPr bwMode="auto">
            <a:xfrm flipV="1">
              <a:off x="2540310" y="7799102"/>
              <a:ext cx="950191" cy="247561"/>
            </a:xfrm>
            <a:prstGeom prst="bentConnector3">
              <a:avLst>
                <a:gd name="adj1" fmla="val 50000"/>
              </a:avLst>
            </a:prstGeom>
            <a:noFill/>
            <a:ln w="12700" cap="flat" cmpd="sng" algn="ctr">
              <a:solidFill>
                <a:srgbClr val="FF0000"/>
              </a:solidFill>
              <a:prstDash val="solid"/>
              <a:round/>
              <a:headEnd type="arrow" w="med" len="med"/>
              <a:tailEnd type="none" w="med" len="med"/>
            </a:ln>
            <a:effectLst/>
          </p:spPr>
        </p:cxnSp>
      </p:grpSp>
      <p:grpSp>
        <p:nvGrpSpPr>
          <p:cNvPr id="7174" name="Gruppieren 7173">
            <a:extLst>
              <a:ext uri="{FF2B5EF4-FFF2-40B4-BE49-F238E27FC236}">
                <a16:creationId xmlns:a16="http://schemas.microsoft.com/office/drawing/2014/main" id="{BACD5170-7706-4B92-9F95-6E9EB36AED4B}"/>
              </a:ext>
            </a:extLst>
          </p:cNvPr>
          <p:cNvGrpSpPr/>
          <p:nvPr/>
        </p:nvGrpSpPr>
        <p:grpSpPr>
          <a:xfrm>
            <a:off x="-1971143" y="2812305"/>
            <a:ext cx="550705" cy="565616"/>
            <a:chOff x="4170261" y="7020422"/>
            <a:chExt cx="550705" cy="565616"/>
          </a:xfrm>
        </p:grpSpPr>
        <p:sp>
          <p:nvSpPr>
            <p:cNvPr id="34" name="Flussdiagramm: Verbindungsstelle 33"/>
            <p:cNvSpPr/>
            <p:nvPr/>
          </p:nvSpPr>
          <p:spPr bwMode="auto">
            <a:xfrm>
              <a:off x="4593966" y="7466993"/>
              <a:ext cx="127000" cy="119045"/>
            </a:xfrm>
            <a:prstGeom prst="flowChartConnector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+mn-lt"/>
              </a:endParaRPr>
            </a:p>
          </p:txBody>
        </p:sp>
        <p:sp>
          <p:nvSpPr>
            <p:cNvPr id="35" name="Flussdiagramm: Verbindungsstelle 34"/>
            <p:cNvSpPr/>
            <p:nvPr/>
          </p:nvSpPr>
          <p:spPr bwMode="auto">
            <a:xfrm>
              <a:off x="4170261" y="7020422"/>
              <a:ext cx="127000" cy="119045"/>
            </a:xfrm>
            <a:prstGeom prst="flowChartConnector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+mn-lt"/>
              </a:endParaRPr>
            </a:p>
          </p:txBody>
        </p:sp>
        <p:cxnSp>
          <p:nvCxnSpPr>
            <p:cNvPr id="36" name="Gewinkelte Verbindung 35"/>
            <p:cNvCxnSpPr>
              <a:cxnSpLocks/>
              <a:stCxn id="34" idx="2"/>
              <a:endCxn id="35" idx="6"/>
            </p:cNvCxnSpPr>
            <p:nvPr/>
          </p:nvCxnSpPr>
          <p:spPr bwMode="auto">
            <a:xfrm rot="10800000">
              <a:off x="4297262" y="7079946"/>
              <a:ext cx="296705" cy="446571"/>
            </a:xfrm>
            <a:prstGeom prst="bentConnector3">
              <a:avLst>
                <a:gd name="adj1" fmla="val 50000"/>
              </a:avLst>
            </a:prstGeom>
            <a:noFill/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  <p:grpSp>
        <p:nvGrpSpPr>
          <p:cNvPr id="7179" name="Gruppieren 7178">
            <a:extLst>
              <a:ext uri="{FF2B5EF4-FFF2-40B4-BE49-F238E27FC236}">
                <a16:creationId xmlns:a16="http://schemas.microsoft.com/office/drawing/2014/main" id="{82B2DEEB-BBBE-4AAC-A7BF-44B63C2AD225}"/>
              </a:ext>
            </a:extLst>
          </p:cNvPr>
          <p:cNvGrpSpPr/>
          <p:nvPr/>
        </p:nvGrpSpPr>
        <p:grpSpPr>
          <a:xfrm>
            <a:off x="-1948409" y="3680391"/>
            <a:ext cx="482485" cy="545173"/>
            <a:chOff x="4176301" y="7680057"/>
            <a:chExt cx="482485" cy="545173"/>
          </a:xfrm>
        </p:grpSpPr>
        <p:sp>
          <p:nvSpPr>
            <p:cNvPr id="37" name="Flussdiagramm: Verbindungsstelle 36"/>
            <p:cNvSpPr/>
            <p:nvPr/>
          </p:nvSpPr>
          <p:spPr bwMode="auto">
            <a:xfrm>
              <a:off x="4531786" y="8106185"/>
              <a:ext cx="127000" cy="119045"/>
            </a:xfrm>
            <a:prstGeom prst="flowChartConnector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+mn-lt"/>
              </a:endParaRPr>
            </a:p>
          </p:txBody>
        </p:sp>
        <p:sp>
          <p:nvSpPr>
            <p:cNvPr id="38" name="Flussdiagramm: Verbindungsstelle 37"/>
            <p:cNvSpPr/>
            <p:nvPr/>
          </p:nvSpPr>
          <p:spPr bwMode="auto">
            <a:xfrm>
              <a:off x="4176301" y="7680057"/>
              <a:ext cx="127000" cy="119045"/>
            </a:xfrm>
            <a:prstGeom prst="flowChartConnector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+mn-lt"/>
              </a:endParaRPr>
            </a:p>
          </p:txBody>
        </p:sp>
        <p:cxnSp>
          <p:nvCxnSpPr>
            <p:cNvPr id="39" name="Gewinkelte Verbindung 38"/>
            <p:cNvCxnSpPr>
              <a:stCxn id="37" idx="0"/>
              <a:endCxn id="38" idx="4"/>
            </p:cNvCxnSpPr>
            <p:nvPr/>
          </p:nvCxnSpPr>
          <p:spPr bwMode="auto">
            <a:xfrm rot="16200000" flipV="1">
              <a:off x="4264003" y="7774901"/>
              <a:ext cx="307083" cy="355485"/>
            </a:xfrm>
            <a:prstGeom prst="bentConnector3">
              <a:avLst>
                <a:gd name="adj1" fmla="val 50000"/>
              </a:avLst>
            </a:prstGeom>
            <a:noFill/>
            <a:ln w="12700" cap="flat" cmpd="sng" algn="ctr">
              <a:solidFill>
                <a:srgbClr val="FF0000"/>
              </a:solidFill>
              <a:prstDash val="solid"/>
              <a:round/>
              <a:headEnd type="arrow" w="med" len="med"/>
              <a:tailEnd type="none" w="med" len="med"/>
            </a:ln>
            <a:effectLst/>
          </p:spPr>
        </p:cxnSp>
      </p:grpSp>
      <p:grpSp>
        <p:nvGrpSpPr>
          <p:cNvPr id="7180" name="Gruppieren 7179">
            <a:extLst>
              <a:ext uri="{FF2B5EF4-FFF2-40B4-BE49-F238E27FC236}">
                <a16:creationId xmlns:a16="http://schemas.microsoft.com/office/drawing/2014/main" id="{DA1E5E5E-D7C2-4E77-AE0A-978E3737DAE1}"/>
              </a:ext>
            </a:extLst>
          </p:cNvPr>
          <p:cNvGrpSpPr/>
          <p:nvPr/>
        </p:nvGrpSpPr>
        <p:grpSpPr>
          <a:xfrm>
            <a:off x="-2298364" y="4468511"/>
            <a:ext cx="1205148" cy="366606"/>
            <a:chOff x="5244085" y="7162194"/>
            <a:chExt cx="1205148" cy="366606"/>
          </a:xfrm>
        </p:grpSpPr>
        <p:sp>
          <p:nvSpPr>
            <p:cNvPr id="40" name="Flussdiagramm: Verbindungsstelle 39"/>
            <p:cNvSpPr/>
            <p:nvPr/>
          </p:nvSpPr>
          <p:spPr bwMode="auto">
            <a:xfrm>
              <a:off x="5244085" y="7409755"/>
              <a:ext cx="127000" cy="119045"/>
            </a:xfrm>
            <a:prstGeom prst="flowChartConnector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+mn-lt"/>
              </a:endParaRPr>
            </a:p>
          </p:txBody>
        </p:sp>
        <p:sp>
          <p:nvSpPr>
            <p:cNvPr id="41" name="Flussdiagramm: Verbindungsstelle 40"/>
            <p:cNvSpPr/>
            <p:nvPr/>
          </p:nvSpPr>
          <p:spPr bwMode="auto">
            <a:xfrm>
              <a:off x="6322233" y="7162194"/>
              <a:ext cx="127000" cy="119045"/>
            </a:xfrm>
            <a:prstGeom prst="flowChartConnector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+mn-lt"/>
              </a:endParaRPr>
            </a:p>
          </p:txBody>
        </p:sp>
        <p:cxnSp>
          <p:nvCxnSpPr>
            <p:cNvPr id="42" name="Gewinkelte Verbindung 41"/>
            <p:cNvCxnSpPr>
              <a:stCxn id="40" idx="6"/>
              <a:endCxn id="41" idx="2"/>
            </p:cNvCxnSpPr>
            <p:nvPr/>
          </p:nvCxnSpPr>
          <p:spPr bwMode="auto">
            <a:xfrm flipV="1">
              <a:off x="5371085" y="7221717"/>
              <a:ext cx="951148" cy="247561"/>
            </a:xfrm>
            <a:prstGeom prst="bentConnector3">
              <a:avLst>
                <a:gd name="adj1" fmla="val 50000"/>
              </a:avLst>
            </a:prstGeom>
            <a:ln>
              <a:headEnd type="none" w="med" len="med"/>
              <a:tailEnd type="arrow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</p:grpSp>
      <p:grpSp>
        <p:nvGrpSpPr>
          <p:cNvPr id="7182" name="Gruppieren 7181">
            <a:extLst>
              <a:ext uri="{FF2B5EF4-FFF2-40B4-BE49-F238E27FC236}">
                <a16:creationId xmlns:a16="http://schemas.microsoft.com/office/drawing/2014/main" id="{00BF6170-1C33-4F8F-A8C9-6E3B001A0008}"/>
              </a:ext>
            </a:extLst>
          </p:cNvPr>
          <p:cNvGrpSpPr/>
          <p:nvPr/>
        </p:nvGrpSpPr>
        <p:grpSpPr>
          <a:xfrm>
            <a:off x="-2245761" y="5051029"/>
            <a:ext cx="1130820" cy="366606"/>
            <a:chOff x="5380956" y="7739579"/>
            <a:chExt cx="1130820" cy="366606"/>
          </a:xfrm>
        </p:grpSpPr>
        <p:sp>
          <p:nvSpPr>
            <p:cNvPr id="43" name="Flussdiagramm: Verbindungsstelle 42"/>
            <p:cNvSpPr/>
            <p:nvPr/>
          </p:nvSpPr>
          <p:spPr bwMode="auto">
            <a:xfrm>
              <a:off x="5380956" y="7987140"/>
              <a:ext cx="127000" cy="119045"/>
            </a:xfrm>
            <a:prstGeom prst="flowChartConnector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+mn-lt"/>
              </a:endParaRPr>
            </a:p>
          </p:txBody>
        </p:sp>
        <p:sp>
          <p:nvSpPr>
            <p:cNvPr id="44" name="Flussdiagramm: Verbindungsstelle 43"/>
            <p:cNvSpPr/>
            <p:nvPr/>
          </p:nvSpPr>
          <p:spPr bwMode="auto">
            <a:xfrm>
              <a:off x="6384776" y="7739579"/>
              <a:ext cx="127000" cy="119045"/>
            </a:xfrm>
            <a:prstGeom prst="flowChartConnector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+mn-lt"/>
              </a:endParaRPr>
            </a:p>
          </p:txBody>
        </p:sp>
        <p:cxnSp>
          <p:nvCxnSpPr>
            <p:cNvPr id="45" name="Gewinkelte Verbindung 44"/>
            <p:cNvCxnSpPr>
              <a:stCxn id="43" idx="6"/>
              <a:endCxn id="44" idx="2"/>
            </p:cNvCxnSpPr>
            <p:nvPr/>
          </p:nvCxnSpPr>
          <p:spPr bwMode="auto">
            <a:xfrm flipV="1">
              <a:off x="5507956" y="7799102"/>
              <a:ext cx="876820" cy="247561"/>
            </a:xfrm>
            <a:prstGeom prst="bentConnector3">
              <a:avLst>
                <a:gd name="adj1" fmla="val 50000"/>
              </a:avLst>
            </a:prstGeom>
            <a:ln>
              <a:headEnd type="arrow" w="med" len="med"/>
              <a:tailEnd type="none" w="med" len="med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</p:grpSp>
      <p:grpSp>
        <p:nvGrpSpPr>
          <p:cNvPr id="7183" name="Gruppieren 7182">
            <a:extLst>
              <a:ext uri="{FF2B5EF4-FFF2-40B4-BE49-F238E27FC236}">
                <a16:creationId xmlns:a16="http://schemas.microsoft.com/office/drawing/2014/main" id="{D8455954-F495-4BCC-85C3-9D6C938EB5B9}"/>
              </a:ext>
            </a:extLst>
          </p:cNvPr>
          <p:cNvGrpSpPr/>
          <p:nvPr/>
        </p:nvGrpSpPr>
        <p:grpSpPr>
          <a:xfrm>
            <a:off x="-1483938" y="5375677"/>
            <a:ext cx="143626" cy="529621"/>
            <a:chOff x="7295135" y="6971694"/>
            <a:chExt cx="143626" cy="529621"/>
          </a:xfrm>
        </p:grpSpPr>
        <p:sp>
          <p:nvSpPr>
            <p:cNvPr id="46" name="Flussdiagramm: Verbindungsstelle 45"/>
            <p:cNvSpPr/>
            <p:nvPr/>
          </p:nvSpPr>
          <p:spPr bwMode="auto">
            <a:xfrm>
              <a:off x="7311761" y="7382270"/>
              <a:ext cx="127000" cy="119045"/>
            </a:xfrm>
            <a:prstGeom prst="flowChartConnector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+mn-lt"/>
              </a:endParaRPr>
            </a:p>
          </p:txBody>
        </p:sp>
        <p:sp>
          <p:nvSpPr>
            <p:cNvPr id="47" name="Flussdiagramm: Verbindungsstelle 46"/>
            <p:cNvSpPr/>
            <p:nvPr/>
          </p:nvSpPr>
          <p:spPr bwMode="auto">
            <a:xfrm>
              <a:off x="7295135" y="6971694"/>
              <a:ext cx="127000" cy="119045"/>
            </a:xfrm>
            <a:prstGeom prst="flowChartConnector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+mn-lt"/>
              </a:endParaRPr>
            </a:p>
          </p:txBody>
        </p:sp>
        <p:cxnSp>
          <p:nvCxnSpPr>
            <p:cNvPr id="48" name="Gewinkelte Verbindung 47"/>
            <p:cNvCxnSpPr>
              <a:stCxn id="46" idx="2"/>
              <a:endCxn id="47" idx="4"/>
            </p:cNvCxnSpPr>
            <p:nvPr/>
          </p:nvCxnSpPr>
          <p:spPr bwMode="auto">
            <a:xfrm rot="10800000" flipH="1">
              <a:off x="7311761" y="7090739"/>
              <a:ext cx="46874" cy="351054"/>
            </a:xfrm>
            <a:prstGeom prst="bentConnector4">
              <a:avLst>
                <a:gd name="adj1" fmla="val -487690"/>
                <a:gd name="adj2" fmla="val 58478"/>
              </a:avLst>
            </a:prstGeom>
            <a:ln>
              <a:headEnd type="none" w="med" len="med"/>
              <a:tailEnd type="arrow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</p:grpSp>
      <p:grpSp>
        <p:nvGrpSpPr>
          <p:cNvPr id="7184" name="Gruppieren 7183">
            <a:extLst>
              <a:ext uri="{FF2B5EF4-FFF2-40B4-BE49-F238E27FC236}">
                <a16:creationId xmlns:a16="http://schemas.microsoft.com/office/drawing/2014/main" id="{437B5FDE-6920-4B60-BD89-8F1110C73D40}"/>
              </a:ext>
            </a:extLst>
          </p:cNvPr>
          <p:cNvGrpSpPr/>
          <p:nvPr/>
        </p:nvGrpSpPr>
        <p:grpSpPr>
          <a:xfrm>
            <a:off x="-2234864" y="5821586"/>
            <a:ext cx="482485" cy="545173"/>
            <a:chOff x="7070576" y="7680057"/>
            <a:chExt cx="482485" cy="545173"/>
          </a:xfrm>
        </p:grpSpPr>
        <p:sp>
          <p:nvSpPr>
            <p:cNvPr id="49" name="Flussdiagramm: Verbindungsstelle 48"/>
            <p:cNvSpPr/>
            <p:nvPr/>
          </p:nvSpPr>
          <p:spPr bwMode="auto">
            <a:xfrm>
              <a:off x="7426061" y="8106185"/>
              <a:ext cx="127000" cy="119045"/>
            </a:xfrm>
            <a:prstGeom prst="flowChartConnector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+mn-lt"/>
              </a:endParaRPr>
            </a:p>
          </p:txBody>
        </p:sp>
        <p:sp>
          <p:nvSpPr>
            <p:cNvPr id="50" name="Flussdiagramm: Verbindungsstelle 49"/>
            <p:cNvSpPr/>
            <p:nvPr/>
          </p:nvSpPr>
          <p:spPr bwMode="auto">
            <a:xfrm>
              <a:off x="7070576" y="7680057"/>
              <a:ext cx="127000" cy="119045"/>
            </a:xfrm>
            <a:prstGeom prst="flowChartConnector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+mn-lt"/>
              </a:endParaRPr>
            </a:p>
          </p:txBody>
        </p:sp>
        <p:cxnSp>
          <p:nvCxnSpPr>
            <p:cNvPr id="51" name="Gewinkelte Verbindung 50"/>
            <p:cNvCxnSpPr>
              <a:stCxn id="49" idx="0"/>
              <a:endCxn id="50" idx="4"/>
            </p:cNvCxnSpPr>
            <p:nvPr/>
          </p:nvCxnSpPr>
          <p:spPr bwMode="auto">
            <a:xfrm rot="16200000" flipV="1">
              <a:off x="7158278" y="7774901"/>
              <a:ext cx="307083" cy="355485"/>
            </a:xfrm>
            <a:prstGeom prst="bentConnector3">
              <a:avLst>
                <a:gd name="adj1" fmla="val 50000"/>
              </a:avLst>
            </a:prstGeom>
            <a:ln>
              <a:headEnd type="arrow" w="med" len="med"/>
              <a:tailEnd type="none" w="med" len="med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</p:grpSp>
      <p:graphicFrame>
        <p:nvGraphicFramePr>
          <p:cNvPr id="52" name="Object 7">
            <a:extLst>
              <a:ext uri="{FF2B5EF4-FFF2-40B4-BE49-F238E27FC236}">
                <a16:creationId xmlns:a16="http://schemas.microsoft.com/office/drawing/2014/main" id="{B65DA397-BE1B-43E0-BD9F-6115A85C755C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-613348" y="3804041"/>
          <a:ext cx="3048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" name="Photo Editor Photo" r:id="rId4" imgW="304923" imgH="304923" progId="MSPhotoEd.3">
                  <p:embed/>
                </p:oleObj>
              </mc:Choice>
              <mc:Fallback>
                <p:oleObj name="Photo Editor Photo" r:id="rId4" imgW="304923" imgH="304923" progId="MSPhotoEd.3">
                  <p:embed/>
                  <p:pic>
                    <p:nvPicPr>
                      <p:cNvPr id="52" name="Object 7">
                        <a:extLst>
                          <a:ext uri="{FF2B5EF4-FFF2-40B4-BE49-F238E27FC236}">
                            <a16:creationId xmlns:a16="http://schemas.microsoft.com/office/drawing/2014/main" id="{B65DA397-BE1B-43E0-BD9F-6115A85C755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613348" y="3804041"/>
                        <a:ext cx="3048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3" name="Picture 8" descr="wichtig">
            <a:extLst>
              <a:ext uri="{FF2B5EF4-FFF2-40B4-BE49-F238E27FC236}">
                <a16:creationId xmlns:a16="http://schemas.microsoft.com/office/drawing/2014/main" id="{AF321A40-AEC2-40C5-8A4D-3E8A5BD9FC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53284" y="4241318"/>
            <a:ext cx="331788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" name="Rectangle 9">
            <a:extLst>
              <a:ext uri="{FF2B5EF4-FFF2-40B4-BE49-F238E27FC236}">
                <a16:creationId xmlns:a16="http://schemas.microsoft.com/office/drawing/2014/main" id="{C4CCD1FC-7C4D-4BB7-9529-E42432E922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4188" y="3985851"/>
            <a:ext cx="2478243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algn="ctr"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1pPr>
            <a:lvl2pPr marL="742950" indent="-285750" algn="ctr"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2pPr>
            <a:lvl3pPr marL="1143000" indent="-228600" algn="ctr"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3pPr>
            <a:lvl4pPr marL="1600200" indent="-228600" algn="ctr"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4pPr>
            <a:lvl5pPr marL="2057400" indent="-228600" algn="ctr"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9pPr>
          </a:lstStyle>
          <a:p>
            <a:pPr algn="l" eaLnBrk="1" hangingPunct="1"/>
            <a:r>
              <a:rPr lang="en-GB" altLang="en-US" sz="2600" dirty="0">
                <a:solidFill>
                  <a:schemeClr val="tx1"/>
                </a:solidFill>
              </a:rPr>
              <a:t># Standard Symbols</a:t>
            </a:r>
          </a:p>
        </p:txBody>
      </p:sp>
      <p:sp>
        <p:nvSpPr>
          <p:cNvPr id="55" name="Textfeld 54">
            <a:extLst>
              <a:ext uri="{FF2B5EF4-FFF2-40B4-BE49-F238E27FC236}">
                <a16:creationId xmlns:a16="http://schemas.microsoft.com/office/drawing/2014/main" id="{0434A18A-62C2-4275-A11F-3772502C0043}"/>
              </a:ext>
            </a:extLst>
          </p:cNvPr>
          <p:cNvSpPr txBox="1"/>
          <p:nvPr/>
        </p:nvSpPr>
        <p:spPr>
          <a:xfrm>
            <a:off x="-729090" y="2319303"/>
            <a:ext cx="504000" cy="25736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36000" tIns="36000" rIns="36000" bIns="36000" rtlCol="0" anchor="ctr">
            <a:spAutoFit/>
          </a:bodyPr>
          <a:lstStyle/>
          <a:p>
            <a:r>
              <a:rPr lang="en-GB" sz="1200">
                <a:solidFill>
                  <a:schemeClr val="tx1"/>
                </a:solidFill>
                <a:latin typeface="+mn-lt"/>
              </a:rPr>
              <a:t>OK</a:t>
            </a:r>
          </a:p>
        </p:txBody>
      </p:sp>
      <p:sp>
        <p:nvSpPr>
          <p:cNvPr id="56" name="Textfeld 55">
            <a:extLst>
              <a:ext uri="{FF2B5EF4-FFF2-40B4-BE49-F238E27FC236}">
                <a16:creationId xmlns:a16="http://schemas.microsoft.com/office/drawing/2014/main" id="{64ADFAE3-C820-49DA-9871-DFED66CA5EAE}"/>
              </a:ext>
            </a:extLst>
          </p:cNvPr>
          <p:cNvSpPr txBox="1"/>
          <p:nvPr/>
        </p:nvSpPr>
        <p:spPr>
          <a:xfrm>
            <a:off x="-729090" y="2645870"/>
            <a:ext cx="504000" cy="25736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36000" tIns="36000" rIns="36000" bIns="36000" rtlCol="0" anchor="ctr">
            <a:spAutoFit/>
          </a:bodyPr>
          <a:lstStyle/>
          <a:p>
            <a:r>
              <a:rPr lang="en-GB" sz="1200">
                <a:solidFill>
                  <a:schemeClr val="tx1"/>
                </a:solidFill>
                <a:latin typeface="+mn-lt"/>
              </a:rPr>
              <a:t>WRN</a:t>
            </a:r>
          </a:p>
        </p:txBody>
      </p:sp>
      <p:sp>
        <p:nvSpPr>
          <p:cNvPr id="57" name="Textfeld 56">
            <a:extLst>
              <a:ext uri="{FF2B5EF4-FFF2-40B4-BE49-F238E27FC236}">
                <a16:creationId xmlns:a16="http://schemas.microsoft.com/office/drawing/2014/main" id="{A26D6A6E-BADC-434E-B969-858ADAF16E9B}"/>
              </a:ext>
            </a:extLst>
          </p:cNvPr>
          <p:cNvSpPr txBox="1"/>
          <p:nvPr/>
        </p:nvSpPr>
        <p:spPr>
          <a:xfrm>
            <a:off x="-729090" y="2974001"/>
            <a:ext cx="504000" cy="25736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36000" tIns="36000" rIns="36000" bIns="36000" rtlCol="0" anchor="ctr">
            <a:spAutoFit/>
          </a:bodyPr>
          <a:lstStyle>
            <a:defPPr>
              <a:defRPr lang="en-US"/>
            </a:defPPr>
            <a:lvl1pPr algn="l">
              <a:defRPr sz="1200">
                <a:solidFill>
                  <a:schemeClr val="tx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algn="ctr"/>
            <a:r>
              <a:rPr lang="en-GB"/>
              <a:t>ERR</a:t>
            </a:r>
          </a:p>
        </p:txBody>
      </p:sp>
      <p:sp>
        <p:nvSpPr>
          <p:cNvPr id="58" name="Rectangle 9">
            <a:extLst>
              <a:ext uri="{FF2B5EF4-FFF2-40B4-BE49-F238E27FC236}">
                <a16:creationId xmlns:a16="http://schemas.microsoft.com/office/drawing/2014/main" id="{ED6EFF67-1AFC-4555-9682-8AEAAB789D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4188" y="1645646"/>
            <a:ext cx="222016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algn="ctr"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1pPr>
            <a:lvl2pPr marL="742950" indent="-285750" algn="ctr"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2pPr>
            <a:lvl3pPr marL="1143000" indent="-228600" algn="ctr"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3pPr>
            <a:lvl4pPr marL="1600200" indent="-228600" algn="ctr"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4pPr>
            <a:lvl5pPr marL="2057400" indent="-228600" algn="ctr"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9pPr>
          </a:lstStyle>
          <a:p>
            <a:pPr algn="l" eaLnBrk="1" hangingPunct="1"/>
            <a:r>
              <a:rPr lang="en-GB" altLang="en-US" sz="2600" dirty="0">
                <a:solidFill>
                  <a:schemeClr val="tx1"/>
                </a:solidFill>
              </a:rPr>
              <a:t># Standard Labels</a:t>
            </a:r>
          </a:p>
        </p:txBody>
      </p:sp>
      <p:sp>
        <p:nvSpPr>
          <p:cNvPr id="3" name="Pfeil: nach rechts 2">
            <a:extLst>
              <a:ext uri="{FF2B5EF4-FFF2-40B4-BE49-F238E27FC236}">
                <a16:creationId xmlns:a16="http://schemas.microsoft.com/office/drawing/2014/main" id="{0ED08D4A-0F64-4815-A21A-D58D44CB8498}"/>
              </a:ext>
            </a:extLst>
          </p:cNvPr>
          <p:cNvSpPr/>
          <p:nvPr/>
        </p:nvSpPr>
        <p:spPr bwMode="auto">
          <a:xfrm flipH="1">
            <a:off x="182217" y="3946160"/>
            <a:ext cx="708344" cy="400110"/>
          </a:xfrm>
          <a:prstGeom prst="rightArrow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000" b="0" i="0" u="none" strike="noStrike" cap="none" normalizeH="0" baseline="0" dirty="0">
              <a:ln>
                <a:noFill/>
              </a:ln>
              <a:solidFill>
                <a:schemeClr val="accent2"/>
              </a:solidFill>
              <a:effectLst/>
              <a:latin typeface="+mn-lt"/>
            </a:endParaRPr>
          </a:p>
        </p:txBody>
      </p:sp>
      <p:sp>
        <p:nvSpPr>
          <p:cNvPr id="59" name="Pfeil: nach rechts 58">
            <a:extLst>
              <a:ext uri="{FF2B5EF4-FFF2-40B4-BE49-F238E27FC236}">
                <a16:creationId xmlns:a16="http://schemas.microsoft.com/office/drawing/2014/main" id="{49A36E60-4C78-45EA-BF6C-02DC48D8A021}"/>
              </a:ext>
            </a:extLst>
          </p:cNvPr>
          <p:cNvSpPr/>
          <p:nvPr/>
        </p:nvSpPr>
        <p:spPr bwMode="auto">
          <a:xfrm flipH="1">
            <a:off x="167504" y="1681120"/>
            <a:ext cx="708344" cy="400110"/>
          </a:xfrm>
          <a:prstGeom prst="rightArrow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000" b="0" i="0" u="none" strike="noStrike" cap="none" normalizeH="0" baseline="0" dirty="0">
              <a:ln>
                <a:noFill/>
              </a:ln>
              <a:solidFill>
                <a:schemeClr val="accent2"/>
              </a:solidFill>
              <a:effectLst/>
              <a:latin typeface="+mn-lt"/>
            </a:endParaRPr>
          </a:p>
        </p:txBody>
      </p:sp>
      <p:sp>
        <p:nvSpPr>
          <p:cNvPr id="77" name="Rectangle 9">
            <a:extLst>
              <a:ext uri="{FF2B5EF4-FFF2-40B4-BE49-F238E27FC236}">
                <a16:creationId xmlns:a16="http://schemas.microsoft.com/office/drawing/2014/main" id="{26C48259-5AA9-4596-BF9F-9BD0E859DF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1038" y="5587468"/>
            <a:ext cx="3435236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algn="ctr"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1pPr>
            <a:lvl2pPr marL="742950" indent="-285750" algn="ctr"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2pPr>
            <a:lvl3pPr marL="1143000" indent="-228600" algn="ctr"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3pPr>
            <a:lvl4pPr marL="1600200" indent="-228600" algn="ctr"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4pPr>
            <a:lvl5pPr marL="2057400" indent="-228600" algn="ctr"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9pPr>
          </a:lstStyle>
          <a:p>
            <a:pPr algn="l" eaLnBrk="1" hangingPunct="1"/>
            <a:r>
              <a:rPr lang="en-GB" altLang="en-US" sz="2600" dirty="0">
                <a:solidFill>
                  <a:schemeClr val="tx1"/>
                </a:solidFill>
              </a:rPr>
              <a:t># Standard Connection lines</a:t>
            </a:r>
          </a:p>
        </p:txBody>
      </p:sp>
      <p:sp>
        <p:nvSpPr>
          <p:cNvPr id="78" name="Pfeil: nach rechts 77">
            <a:extLst>
              <a:ext uri="{FF2B5EF4-FFF2-40B4-BE49-F238E27FC236}">
                <a16:creationId xmlns:a16="http://schemas.microsoft.com/office/drawing/2014/main" id="{105B5385-0456-46FE-A362-154E6D8B9AF8}"/>
              </a:ext>
            </a:extLst>
          </p:cNvPr>
          <p:cNvSpPr/>
          <p:nvPr/>
        </p:nvSpPr>
        <p:spPr bwMode="auto">
          <a:xfrm flipH="1">
            <a:off x="182217" y="5586198"/>
            <a:ext cx="708344" cy="400110"/>
          </a:xfrm>
          <a:prstGeom prst="rightArrow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000" b="0" i="0" u="none" strike="noStrike" cap="none" normalizeH="0" baseline="0" dirty="0">
              <a:ln>
                <a:noFill/>
              </a:ln>
              <a:solidFill>
                <a:schemeClr val="accent2"/>
              </a:solidFill>
              <a:effectLst/>
              <a:latin typeface="+mn-lt"/>
            </a:endParaRPr>
          </a:p>
        </p:txBody>
      </p:sp>
      <p:sp>
        <p:nvSpPr>
          <p:cNvPr id="79" name="Textfeld 78">
            <a:extLst>
              <a:ext uri="{FF2B5EF4-FFF2-40B4-BE49-F238E27FC236}">
                <a16:creationId xmlns:a16="http://schemas.microsoft.com/office/drawing/2014/main" id="{D1ABDD9C-6181-4B99-B4AA-FAF03BEADBCD}"/>
              </a:ext>
            </a:extLst>
          </p:cNvPr>
          <p:cNvSpPr txBox="1"/>
          <p:nvPr/>
        </p:nvSpPr>
        <p:spPr>
          <a:xfrm>
            <a:off x="6042186" y="4726294"/>
            <a:ext cx="2124236" cy="27699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sz="1200" dirty="0">
                <a:solidFill>
                  <a:schemeClr val="tx1"/>
                </a:solidFill>
                <a:latin typeface="+mn-lt"/>
              </a:rPr>
              <a:t>Document description</a:t>
            </a:r>
          </a:p>
        </p:txBody>
      </p:sp>
      <p:sp>
        <p:nvSpPr>
          <p:cNvPr id="80" name="Rectangle 9">
            <a:extLst>
              <a:ext uri="{FF2B5EF4-FFF2-40B4-BE49-F238E27FC236}">
                <a16:creationId xmlns:a16="http://schemas.microsoft.com/office/drawing/2014/main" id="{55C27733-7D8D-45BC-99FE-EF665F24A3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15118" y="4239592"/>
            <a:ext cx="191558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algn="ctr"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1pPr>
            <a:lvl2pPr marL="742950" indent="-285750" algn="ctr"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2pPr>
            <a:lvl3pPr marL="1143000" indent="-228600" algn="ctr"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3pPr>
            <a:lvl4pPr marL="1600200" indent="-228600" algn="ctr"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4pPr>
            <a:lvl5pPr marL="2057400" indent="-228600" algn="ctr"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9pPr>
          </a:lstStyle>
          <a:p>
            <a:pPr algn="l" eaLnBrk="1" hangingPunct="1"/>
            <a:r>
              <a:rPr lang="en-GB" altLang="en-US" sz="2600" dirty="0">
                <a:solidFill>
                  <a:schemeClr val="tx1"/>
                </a:solidFill>
              </a:rPr>
              <a:t># Colour coding</a:t>
            </a:r>
          </a:p>
        </p:txBody>
      </p:sp>
      <p:sp>
        <p:nvSpPr>
          <p:cNvPr id="81" name="Textfeld 80">
            <a:extLst>
              <a:ext uri="{FF2B5EF4-FFF2-40B4-BE49-F238E27FC236}">
                <a16:creationId xmlns:a16="http://schemas.microsoft.com/office/drawing/2014/main" id="{FEC73211-47E3-4454-8F42-D78CABEEA8B7}"/>
              </a:ext>
            </a:extLst>
          </p:cNvPr>
          <p:cNvSpPr txBox="1"/>
          <p:nvPr/>
        </p:nvSpPr>
        <p:spPr>
          <a:xfrm>
            <a:off x="6042186" y="5146537"/>
            <a:ext cx="2124236" cy="276999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sz="1200" dirty="0" err="1">
                <a:solidFill>
                  <a:schemeClr val="tx1"/>
                </a:solidFill>
              </a:rPr>
              <a:t>Isssue</a:t>
            </a:r>
            <a:r>
              <a:rPr lang="en-GB" sz="1200" dirty="0">
                <a:solidFill>
                  <a:schemeClr val="tx1"/>
                </a:solidFill>
              </a:rPr>
              <a:t> description</a:t>
            </a:r>
            <a:endParaRPr lang="en-GB" sz="12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83" name="Textfeld 82">
            <a:extLst>
              <a:ext uri="{FF2B5EF4-FFF2-40B4-BE49-F238E27FC236}">
                <a16:creationId xmlns:a16="http://schemas.microsoft.com/office/drawing/2014/main" id="{13FB347A-4CCD-4AC2-B289-128A28764C1F}"/>
              </a:ext>
            </a:extLst>
          </p:cNvPr>
          <p:cNvSpPr txBox="1"/>
          <p:nvPr/>
        </p:nvSpPr>
        <p:spPr>
          <a:xfrm>
            <a:off x="6042186" y="5566780"/>
            <a:ext cx="2124236" cy="27699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sz="1200" dirty="0">
                <a:solidFill>
                  <a:schemeClr val="tx1"/>
                </a:solidFill>
                <a:latin typeface="+mn-lt"/>
              </a:rPr>
              <a:t>#</a:t>
            </a:r>
            <a:r>
              <a:rPr lang="en-GB" sz="1200" dirty="0" err="1">
                <a:solidFill>
                  <a:schemeClr val="tx1"/>
                </a:solidFill>
                <a:latin typeface="+mn-lt"/>
              </a:rPr>
              <a:t>ToDo</a:t>
            </a:r>
            <a:r>
              <a:rPr lang="en-GB" sz="120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GB" sz="1200" dirty="0" err="1">
                <a:solidFill>
                  <a:schemeClr val="tx1"/>
                </a:solidFill>
                <a:latin typeface="+mn-lt"/>
              </a:rPr>
              <a:t>descrption</a:t>
            </a:r>
            <a:endParaRPr lang="en-GB" sz="12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84" name="Textfeld 83">
            <a:extLst>
              <a:ext uri="{FF2B5EF4-FFF2-40B4-BE49-F238E27FC236}">
                <a16:creationId xmlns:a16="http://schemas.microsoft.com/office/drawing/2014/main" id="{27497C7E-2FF2-4E72-B5C5-EA922DAF2F29}"/>
              </a:ext>
            </a:extLst>
          </p:cNvPr>
          <p:cNvSpPr txBox="1"/>
          <p:nvPr/>
        </p:nvSpPr>
        <p:spPr>
          <a:xfrm>
            <a:off x="6042186" y="5987024"/>
            <a:ext cx="2124236" cy="27699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sz="1200" dirty="0">
                <a:solidFill>
                  <a:schemeClr val="tx1"/>
                </a:solidFill>
                <a:latin typeface="+mn-lt"/>
              </a:rPr>
              <a:t>#Done </a:t>
            </a:r>
            <a:r>
              <a:rPr lang="en-GB" sz="1200" dirty="0" err="1">
                <a:solidFill>
                  <a:schemeClr val="tx1"/>
                </a:solidFill>
                <a:latin typeface="+mn-lt"/>
              </a:rPr>
              <a:t>desctprion</a:t>
            </a:r>
            <a:endParaRPr lang="en-GB" sz="12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21041661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>
          <a:xfrm>
            <a:off x="247650" y="409575"/>
            <a:ext cx="9391650" cy="389209"/>
          </a:xfrm>
        </p:spPr>
        <p:txBody>
          <a:bodyPr/>
          <a:lstStyle/>
          <a:p>
            <a:r>
              <a:rPr lang="en-GB" dirty="0"/>
              <a:t>#Templates – Designs #Version: 07.02.2018/</a:t>
            </a:r>
            <a:r>
              <a:rPr lang="en-GB" dirty="0" err="1"/>
              <a:t>J.Fes</a:t>
            </a:r>
            <a:r>
              <a:rPr lang="en-GB" altLang="en-US" dirty="0"/>
              <a:t> </a:t>
            </a:r>
            <a:r>
              <a:rPr lang="de-DE" dirty="0"/>
              <a:t> </a:t>
            </a:r>
            <a:endParaRPr lang="de-DE" altLang="en-US" dirty="0"/>
          </a:p>
        </p:txBody>
      </p:sp>
      <p:graphicFrame>
        <p:nvGraphicFramePr>
          <p:cNvPr id="1202238" name="Group 62"/>
          <p:cNvGraphicFramePr>
            <a:graphicFrameLocks noGrp="1"/>
          </p:cNvGraphicFramePr>
          <p:nvPr>
            <p:ph idx="4294967295"/>
            <p:extLst/>
          </p:nvPr>
        </p:nvGraphicFramePr>
        <p:xfrm>
          <a:off x="308484" y="1435371"/>
          <a:ext cx="8382000" cy="1658938"/>
        </p:xfrm>
        <a:graphic>
          <a:graphicData uri="http://schemas.openxmlformats.org/drawingml/2006/table">
            <a:tbl>
              <a:tblPr/>
              <a:tblGrid>
                <a:gridCol w="5717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224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9878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Nr.</a:t>
                      </a:r>
                    </a:p>
                  </a:txBody>
                  <a:tcPr marL="96832" marR="968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Titel:</a:t>
                      </a:r>
                    </a:p>
                  </a:txBody>
                  <a:tcPr marL="96832" marR="968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Beschreibung </a:t>
                      </a:r>
                    </a:p>
                  </a:txBody>
                  <a:tcPr marL="96832" marR="968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1</a:t>
                      </a:r>
                    </a:p>
                  </a:txBody>
                  <a:tcPr marL="96832" marR="968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96832" marR="968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96832" marR="968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2</a:t>
                      </a:r>
                    </a:p>
                  </a:txBody>
                  <a:tcPr marL="96832" marR="968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96832" marR="968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96832" marR="968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3</a:t>
                      </a:r>
                    </a:p>
                  </a:txBody>
                  <a:tcPr marL="96832" marR="968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96832" marR="968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96832" marR="968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4</a:t>
                      </a:r>
                    </a:p>
                  </a:txBody>
                  <a:tcPr marL="96832" marR="968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96832" marR="968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96832" marR="968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96832" marR="968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96832" marR="968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96832" marR="968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96832" marR="968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96832" marR="968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96832" marR="968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4" name="Group 62">
            <a:extLst>
              <a:ext uri="{FF2B5EF4-FFF2-40B4-BE49-F238E27FC236}">
                <a16:creationId xmlns:a16="http://schemas.microsoft.com/office/drawing/2014/main" id="{42268C08-EF0E-46AF-81EA-6FE3CDDEB7E5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308484" y="3651426"/>
          <a:ext cx="8382000" cy="1658938"/>
        </p:xfrm>
        <a:graphic>
          <a:graphicData uri="http://schemas.openxmlformats.org/drawingml/2006/table">
            <a:tbl>
              <a:tblPr/>
              <a:tblGrid>
                <a:gridCol w="5717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224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9878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873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9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Pos.</a:t>
                      </a:r>
                    </a:p>
                  </a:txBody>
                  <a:tcPr marL="96832" marR="968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9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Title:</a:t>
                      </a:r>
                    </a:p>
                  </a:txBody>
                  <a:tcPr marL="96832" marR="968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9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Description </a:t>
                      </a:r>
                    </a:p>
                  </a:txBody>
                  <a:tcPr marL="96832" marR="968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900" b="1" i="0" u="none" strike="noStrike" cap="none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1</a:t>
                      </a:r>
                    </a:p>
                  </a:txBody>
                  <a:tcPr marL="96832" marR="968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9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xx</a:t>
                      </a:r>
                    </a:p>
                  </a:txBody>
                  <a:tcPr marL="96832" marR="968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900" b="0" i="0" u="none" strike="noStrike" cap="none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yyy</a:t>
                      </a:r>
                      <a:endParaRPr kumimoji="0" lang="en-GB" sz="900" b="0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96832" marR="968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900" b="1" i="0" u="none" strike="noStrike" cap="none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2</a:t>
                      </a:r>
                    </a:p>
                  </a:txBody>
                  <a:tcPr marL="96832" marR="968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900" b="1" i="0" u="none" strike="noStrike" cap="none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96832" marR="968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900" b="0" i="0" u="none" strike="noStrike" cap="none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yyy</a:t>
                      </a:r>
                      <a:endParaRPr kumimoji="0" lang="en-GB" sz="900" b="0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96832" marR="968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900" b="1" i="0" u="none" strike="noStrike" cap="none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3</a:t>
                      </a:r>
                    </a:p>
                  </a:txBody>
                  <a:tcPr marL="96832" marR="968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900" b="1" i="0" u="none" strike="noStrike" cap="none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96832" marR="968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900" b="0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96832" marR="968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900" b="1" i="0" u="none" strike="noStrike" cap="none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4</a:t>
                      </a:r>
                    </a:p>
                  </a:txBody>
                  <a:tcPr marL="96832" marR="968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900" b="1" i="0" u="none" strike="noStrike" cap="none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96832" marR="968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900" b="0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96832" marR="968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900" b="1" i="0" u="none" strike="noStrike" cap="none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96832" marR="968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900" b="1" i="0" u="none" strike="noStrike" cap="none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96832" marR="968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900" b="0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96832" marR="968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900" b="1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96832" marR="968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900" b="1" i="0" u="none" strike="noStrike" cap="none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96832" marR="968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900" b="0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96832" marR="968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" name="Textfeld 1">
            <a:extLst>
              <a:ext uri="{FF2B5EF4-FFF2-40B4-BE49-F238E27FC236}">
                <a16:creationId xmlns:a16="http://schemas.microsoft.com/office/drawing/2014/main" id="{6A9BA13F-7040-49FE-AF5D-6AE57BB58596}"/>
              </a:ext>
            </a:extLst>
          </p:cNvPr>
          <p:cNvSpPr txBox="1"/>
          <p:nvPr/>
        </p:nvSpPr>
        <p:spPr>
          <a:xfrm>
            <a:off x="308484" y="3324225"/>
            <a:ext cx="1929891" cy="27699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de-DE" sz="1200" dirty="0">
                <a:solidFill>
                  <a:schemeClr val="tx1"/>
                </a:solidFill>
                <a:latin typeface="+mn-lt"/>
              </a:rPr>
              <a:t>.eng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457AD33C-1BE6-421B-9CEE-1E72E0354788}"/>
              </a:ext>
            </a:extLst>
          </p:cNvPr>
          <p:cNvSpPr txBox="1"/>
          <p:nvPr/>
        </p:nvSpPr>
        <p:spPr>
          <a:xfrm>
            <a:off x="308484" y="1066955"/>
            <a:ext cx="1929891" cy="27699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de-DE" sz="1200" dirty="0">
                <a:solidFill>
                  <a:schemeClr val="tx1"/>
                </a:solidFill>
                <a:latin typeface="+mn-lt"/>
              </a:rPr>
              <a:t>.de</a:t>
            </a:r>
          </a:p>
        </p:txBody>
      </p:sp>
    </p:spTree>
    <p:extLst>
      <p:ext uri="{BB962C8B-B14F-4D97-AF65-F5344CB8AC3E}">
        <p14:creationId xmlns:p14="http://schemas.microsoft.com/office/powerpoint/2010/main" val="1992182882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ECECE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Grp="1" noChangeArrowheads="1"/>
          </p:cNvSpPr>
          <p:nvPr>
            <p:ph type="title"/>
          </p:nvPr>
        </p:nvSpPr>
        <p:spPr>
          <a:xfrm>
            <a:off x="247650" y="409575"/>
            <a:ext cx="9391650" cy="389209"/>
          </a:xfrm>
        </p:spPr>
        <p:txBody>
          <a:bodyPr/>
          <a:lstStyle/>
          <a:p>
            <a:pPr eaLnBrk="1" hangingPunct="1"/>
            <a:r>
              <a:rPr lang="de-DE" altLang="en-US" dirty="0"/>
              <a:t>Content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34CD0AEB-1225-4BFD-B296-8718C8201238}"/>
              </a:ext>
            </a:extLst>
          </p:cNvPr>
          <p:cNvSpPr/>
          <p:nvPr/>
        </p:nvSpPr>
        <p:spPr bwMode="auto">
          <a:xfrm>
            <a:off x="704850" y="1556535"/>
            <a:ext cx="8201025" cy="372750"/>
          </a:xfrm>
          <a:prstGeom prst="rect">
            <a:avLst/>
          </a:prstGeom>
          <a:solidFill>
            <a:srgbClr val="FFFF00">
              <a:alpha val="3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000" b="0" i="0" u="none" strike="noStrike" cap="none" normalizeH="0" baseline="0" dirty="0">
              <a:ln>
                <a:noFill/>
              </a:ln>
              <a:solidFill>
                <a:schemeClr val="accent2"/>
              </a:solidFill>
              <a:effectLst/>
              <a:latin typeface="+mn-lt"/>
            </a:endParaRP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25874A21-80D5-4448-BC1A-24E9B1575C4E}"/>
              </a:ext>
            </a:extLst>
          </p:cNvPr>
          <p:cNvSpPr/>
          <p:nvPr/>
        </p:nvSpPr>
        <p:spPr bwMode="auto">
          <a:xfrm>
            <a:off x="381000" y="1058167"/>
            <a:ext cx="8524875" cy="496202"/>
          </a:xfrm>
          <a:prstGeom prst="rect">
            <a:avLst/>
          </a:prstGeom>
          <a:solidFill>
            <a:srgbClr val="FFC000">
              <a:alpha val="36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000" b="0" i="0" u="none" strike="noStrike" cap="none" normalizeH="0" baseline="0" dirty="0">
              <a:ln>
                <a:noFill/>
              </a:ln>
              <a:solidFill>
                <a:schemeClr val="accent2"/>
              </a:solidFill>
              <a:effectLst/>
              <a:latin typeface="+mn-lt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>
          <a:xfrm>
            <a:off x="276225" y="409575"/>
            <a:ext cx="9391650" cy="389209"/>
          </a:xfrm>
        </p:spPr>
        <p:txBody>
          <a:bodyPr/>
          <a:lstStyle/>
          <a:p>
            <a:r>
              <a:rPr lang="de-DE" altLang="en-US" dirty="0"/>
              <a:t>Notes #DD.MM.YYYY#</a:t>
            </a:r>
          </a:p>
        </p:txBody>
      </p:sp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52276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en-US" dirty="0"/>
              <a:t>Mitschrift vom #DD.MM.YYYY#</a:t>
            </a:r>
          </a:p>
        </p:txBody>
      </p:sp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49610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Oval 245"/>
          <p:cNvSpPr>
            <a:spLocks noChangeArrowheads="1"/>
          </p:cNvSpPr>
          <p:nvPr/>
        </p:nvSpPr>
        <p:spPr bwMode="auto">
          <a:xfrm>
            <a:off x="4598199" y="2753535"/>
            <a:ext cx="221210" cy="196377"/>
          </a:xfrm>
          <a:prstGeom prst="ellipse">
            <a:avLst/>
          </a:prstGeom>
          <a:solidFill>
            <a:srgbClr val="FFFF66"/>
          </a:solidFill>
          <a:ln w="9525">
            <a:pattFill prst="dkUpDiag">
              <a:fgClr>
                <a:srgbClr val="FF0000"/>
              </a:fgClr>
              <a:bgClr>
                <a:schemeClr val="accent2"/>
              </a:bgClr>
            </a:patt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1pPr>
            <a:lvl2pPr marL="742950" indent="-28575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2pPr>
            <a:lvl3pPr marL="1143000" indent="-22860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3pPr>
            <a:lvl4pPr marL="1600200" indent="-22860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4pPr>
            <a:lvl5pPr marL="2057400" indent="-22860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9pPr>
          </a:lstStyle>
          <a:p>
            <a:pPr eaLnBrk="1" hangingPunct="1"/>
            <a:r>
              <a:rPr lang="de-DE" altLang="de-DE" sz="200" b="1" dirty="0">
                <a:solidFill>
                  <a:srgbClr val="FF0000"/>
                </a:solidFill>
                <a:latin typeface="Arial" pitchFamily="34" charset="0"/>
              </a:rPr>
              <a:t>  </a:t>
            </a:r>
            <a:endParaRPr lang="en-US" altLang="de-DE" sz="200" b="1" dirty="0">
              <a:solidFill>
                <a:srgbClr val="FF0000"/>
              </a:solidFill>
              <a:latin typeface="Arial" pitchFamily="34" charset="0"/>
            </a:endParaRPr>
          </a:p>
        </p:txBody>
      </p:sp>
      <p:sp>
        <p:nvSpPr>
          <p:cNvPr id="8195" name="Oval 235"/>
          <p:cNvSpPr>
            <a:spLocks noChangeArrowheads="1"/>
          </p:cNvSpPr>
          <p:nvPr/>
        </p:nvSpPr>
        <p:spPr bwMode="auto">
          <a:xfrm>
            <a:off x="4598199" y="3010300"/>
            <a:ext cx="221210" cy="196377"/>
          </a:xfrm>
          <a:prstGeom prst="ellipse">
            <a:avLst/>
          </a:prstGeom>
          <a:solidFill>
            <a:srgbClr val="FFFF66"/>
          </a:solidFill>
          <a:ln w="9525">
            <a:pattFill prst="dkUpDiag">
              <a:fgClr>
                <a:srgbClr val="FF0000"/>
              </a:fgClr>
              <a:bgClr>
                <a:schemeClr val="accent2"/>
              </a:bgClr>
            </a:patt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1pPr>
            <a:lvl2pPr marL="742950" indent="-28575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2pPr>
            <a:lvl3pPr marL="1143000" indent="-22860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3pPr>
            <a:lvl4pPr marL="1600200" indent="-22860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4pPr>
            <a:lvl5pPr marL="2057400" indent="-22860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9pPr>
          </a:lstStyle>
          <a:p>
            <a:pPr eaLnBrk="1" hangingPunct="1"/>
            <a:r>
              <a:rPr lang="de-DE" altLang="de-DE" sz="200" b="1" dirty="0">
                <a:solidFill>
                  <a:srgbClr val="FF0000"/>
                </a:solidFill>
                <a:latin typeface="Arial" pitchFamily="34" charset="0"/>
              </a:rPr>
              <a:t>  </a:t>
            </a:r>
            <a:endParaRPr lang="en-US" altLang="de-DE" sz="200" b="1" dirty="0">
              <a:solidFill>
                <a:srgbClr val="FF0000"/>
              </a:solidFill>
              <a:latin typeface="Arial" pitchFamily="34" charset="0"/>
            </a:endParaRPr>
          </a:p>
        </p:txBody>
      </p:sp>
      <p:sp>
        <p:nvSpPr>
          <p:cNvPr id="8196" name="Oval 282"/>
          <p:cNvSpPr>
            <a:spLocks noChangeArrowheads="1"/>
          </p:cNvSpPr>
          <p:nvPr/>
        </p:nvSpPr>
        <p:spPr bwMode="auto">
          <a:xfrm>
            <a:off x="4598199" y="3267065"/>
            <a:ext cx="221210" cy="196377"/>
          </a:xfrm>
          <a:prstGeom prst="ellipse">
            <a:avLst/>
          </a:prstGeom>
          <a:solidFill>
            <a:srgbClr val="FFFF66"/>
          </a:solidFill>
          <a:ln w="9525">
            <a:pattFill prst="dkUpDiag">
              <a:fgClr>
                <a:srgbClr val="FF0000"/>
              </a:fgClr>
              <a:bgClr>
                <a:schemeClr val="accent2"/>
              </a:bgClr>
            </a:patt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1pPr>
            <a:lvl2pPr marL="742950" indent="-28575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2pPr>
            <a:lvl3pPr marL="1143000" indent="-22860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3pPr>
            <a:lvl4pPr marL="1600200" indent="-22860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4pPr>
            <a:lvl5pPr marL="2057400" indent="-22860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9pPr>
          </a:lstStyle>
          <a:p>
            <a:pPr eaLnBrk="1" hangingPunct="1"/>
            <a:r>
              <a:rPr lang="de-DE" altLang="de-DE" sz="200" b="1" dirty="0">
                <a:solidFill>
                  <a:srgbClr val="FF0000"/>
                </a:solidFill>
                <a:latin typeface="Arial" pitchFamily="34" charset="0"/>
              </a:rPr>
              <a:t>  </a:t>
            </a:r>
            <a:endParaRPr lang="en-US" altLang="de-DE" sz="200" b="1" dirty="0">
              <a:solidFill>
                <a:srgbClr val="FF0000"/>
              </a:solidFill>
              <a:latin typeface="Arial" pitchFamily="34" charset="0"/>
            </a:endParaRPr>
          </a:p>
        </p:txBody>
      </p:sp>
      <p:sp>
        <p:nvSpPr>
          <p:cNvPr id="8197" name="Oval 283"/>
          <p:cNvSpPr>
            <a:spLocks noChangeArrowheads="1"/>
          </p:cNvSpPr>
          <p:nvPr/>
        </p:nvSpPr>
        <p:spPr bwMode="auto">
          <a:xfrm>
            <a:off x="4598199" y="3523829"/>
            <a:ext cx="221210" cy="196378"/>
          </a:xfrm>
          <a:prstGeom prst="ellipse">
            <a:avLst/>
          </a:prstGeom>
          <a:solidFill>
            <a:srgbClr val="FFFF66"/>
          </a:solidFill>
          <a:ln w="9525">
            <a:pattFill prst="dkUpDiag">
              <a:fgClr>
                <a:srgbClr val="FF0000"/>
              </a:fgClr>
              <a:bgClr>
                <a:schemeClr val="accent2"/>
              </a:bgClr>
            </a:patt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1pPr>
            <a:lvl2pPr marL="742950" indent="-28575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2pPr>
            <a:lvl3pPr marL="1143000" indent="-22860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3pPr>
            <a:lvl4pPr marL="1600200" indent="-22860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4pPr>
            <a:lvl5pPr marL="2057400" indent="-22860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9pPr>
          </a:lstStyle>
          <a:p>
            <a:pPr eaLnBrk="1" hangingPunct="1"/>
            <a:r>
              <a:rPr lang="de-DE" altLang="de-DE" sz="200" b="1" dirty="0">
                <a:solidFill>
                  <a:srgbClr val="FF0000"/>
                </a:solidFill>
                <a:latin typeface="Arial" pitchFamily="34" charset="0"/>
              </a:rPr>
              <a:t>  </a:t>
            </a:r>
            <a:endParaRPr lang="en-US" altLang="de-DE" sz="200" b="1" dirty="0">
              <a:solidFill>
                <a:srgbClr val="FF0000"/>
              </a:solidFill>
              <a:latin typeface="Arial" pitchFamily="34" charset="0"/>
            </a:endParaRPr>
          </a:p>
        </p:txBody>
      </p:sp>
      <p:sp>
        <p:nvSpPr>
          <p:cNvPr id="8199" name="Rechteck 45"/>
          <p:cNvSpPr>
            <a:spLocks noChangeArrowheads="1"/>
          </p:cNvSpPr>
          <p:nvPr/>
        </p:nvSpPr>
        <p:spPr bwMode="auto">
          <a:xfrm>
            <a:off x="439738" y="1439734"/>
            <a:ext cx="8289925" cy="993775"/>
          </a:xfrm>
          <a:prstGeom prst="rect">
            <a:avLst/>
          </a:prstGeom>
          <a:ln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0" tIns="0" rIns="0" bIns="0"/>
          <a:lstStyle/>
          <a:p>
            <a:pPr>
              <a:spcBef>
                <a:spcPct val="0"/>
              </a:spcBef>
            </a:pPr>
            <a:endParaRPr lang="en-GB" altLang="de-DE">
              <a:solidFill>
                <a:srgbClr val="000000"/>
              </a:solidFill>
            </a:endParaRPr>
          </a:p>
        </p:txBody>
      </p:sp>
      <p:sp>
        <p:nvSpPr>
          <p:cNvPr id="8200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/>
              <a:t>System - Skizze für </a:t>
            </a:r>
            <a:r>
              <a:rPr lang="de-DE" altLang="de-DE" dirty="0" err="1"/>
              <a:t>Prod</a:t>
            </a:r>
            <a:r>
              <a:rPr lang="de-DE" altLang="de-DE" dirty="0"/>
              <a:t> Process</a:t>
            </a:r>
            <a:endParaRPr lang="en-GB" altLang="de-DE" dirty="0"/>
          </a:p>
        </p:txBody>
      </p:sp>
      <p:sp>
        <p:nvSpPr>
          <p:cNvPr id="8201" name="Textfeld 9"/>
          <p:cNvSpPr txBox="1">
            <a:spLocks noChangeArrowheads="1"/>
          </p:cNvSpPr>
          <p:nvPr/>
        </p:nvSpPr>
        <p:spPr bwMode="auto">
          <a:xfrm>
            <a:off x="4875213" y="1473071"/>
            <a:ext cx="1317625" cy="168275"/>
          </a:xfrm>
          <a:prstGeom prst="rect">
            <a:avLst/>
          </a:prstGeom>
          <a:ln/>
          <a:ex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lIns="0" tIns="7200" rIns="0" bIns="7200" anchor="ctr">
            <a:noAutofit/>
          </a:bodyPr>
          <a:lstStyle>
            <a:defPPr>
              <a:defRPr lang="de-DE"/>
            </a:defPPr>
            <a:lvl1pPr algn="ctr" eaLnBrk="1" hangingPunct="1">
              <a:defRPr sz="800">
                <a:solidFill>
                  <a:srgbClr val="FF0000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accent2"/>
                </a:solidFill>
                <a:latin typeface="Arial Narrow" pitchFamily="34" charset="0"/>
              </a:defRPr>
            </a:lvl2pPr>
            <a:lvl3pPr marL="1143000" indent="-228600" eaLnBrk="0" hangingPunct="0">
              <a:defRPr>
                <a:solidFill>
                  <a:schemeClr val="accent2"/>
                </a:solidFill>
                <a:latin typeface="Arial Narrow" pitchFamily="34" charset="0"/>
              </a:defRPr>
            </a:lvl3pPr>
            <a:lvl4pPr marL="1600200" indent="-228600" eaLnBrk="0" hangingPunct="0">
              <a:defRPr>
                <a:solidFill>
                  <a:schemeClr val="accent2"/>
                </a:solidFill>
                <a:latin typeface="Arial Narrow" pitchFamily="34" charset="0"/>
              </a:defRPr>
            </a:lvl4pPr>
            <a:lvl5pPr marL="2057400" indent="-228600" eaLnBrk="0" hangingPunct="0">
              <a:defRPr>
                <a:solidFill>
                  <a:schemeClr val="accent2"/>
                </a:solidFill>
                <a:latin typeface="Arial Narrow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accent2"/>
                </a:solidFill>
                <a:latin typeface="Arial Narrow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accent2"/>
                </a:solidFill>
                <a:latin typeface="Arial Narrow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accent2"/>
                </a:solidFill>
                <a:latin typeface="Arial Narrow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accent2"/>
                </a:solidFill>
                <a:latin typeface="Arial Narrow" pitchFamily="34" charset="0"/>
              </a:defRPr>
            </a:lvl9pPr>
          </a:lstStyle>
          <a:p>
            <a:r>
              <a:rPr lang="de-DE" altLang="de-DE" dirty="0" err="1">
                <a:solidFill>
                  <a:schemeClr val="tx1"/>
                </a:solidFill>
              </a:rPr>
              <a:t>JobMgr</a:t>
            </a:r>
            <a:r>
              <a:rPr lang="de-DE" altLang="de-DE" dirty="0">
                <a:solidFill>
                  <a:schemeClr val="tx1"/>
                </a:solidFill>
              </a:rPr>
              <a:t> DB + </a:t>
            </a:r>
            <a:r>
              <a:rPr lang="de-DE" altLang="de-DE" dirty="0" err="1">
                <a:solidFill>
                  <a:schemeClr val="tx1"/>
                </a:solidFill>
              </a:rPr>
              <a:t>Config</a:t>
            </a:r>
            <a:endParaRPr lang="en-GB" altLang="de-DE" dirty="0">
              <a:solidFill>
                <a:schemeClr val="tx1"/>
              </a:solidFill>
            </a:endParaRPr>
          </a:p>
        </p:txBody>
      </p:sp>
      <p:sp>
        <p:nvSpPr>
          <p:cNvPr id="8202" name="AutoShape 3"/>
          <p:cNvSpPr>
            <a:spLocks noChangeArrowheads="1"/>
          </p:cNvSpPr>
          <p:nvPr/>
        </p:nvSpPr>
        <p:spPr bwMode="auto">
          <a:xfrm>
            <a:off x="6715125" y="1641346"/>
            <a:ext cx="1339850" cy="704850"/>
          </a:xfrm>
          <a:prstGeom prst="can">
            <a:avLst>
              <a:gd name="adj" fmla="val 16792"/>
            </a:avLst>
          </a:prstGeom>
          <a:gradFill rotWithShape="1">
            <a:gsLst>
              <a:gs pos="0">
                <a:srgbClr val="F6B90C"/>
              </a:gs>
              <a:gs pos="50000">
                <a:srgbClr val="FFFF00"/>
              </a:gs>
              <a:gs pos="100000">
                <a:srgbClr val="F6B90C"/>
              </a:gs>
            </a:gsLst>
            <a:lin ang="0" scaled="1"/>
          </a:gradFill>
          <a:ln w="635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>
              <a:spcBef>
                <a:spcPct val="0"/>
              </a:spcBef>
              <a:buClr>
                <a:srgbClr val="A3A3A3"/>
              </a:buClr>
              <a:buSzPct val="80000"/>
              <a:buFont typeface="Wingdings 3" pitchFamily="18" charset="2"/>
              <a:buNone/>
            </a:pPr>
            <a:r>
              <a:rPr lang="de-DE" altLang="de-DE" sz="1100" b="1" dirty="0" err="1">
                <a:solidFill>
                  <a:srgbClr val="000000"/>
                </a:solidFill>
              </a:rPr>
              <a:t>JobServer</a:t>
            </a:r>
            <a:endParaRPr lang="de-DE" altLang="de-DE" sz="1100" b="1" dirty="0">
              <a:solidFill>
                <a:srgbClr val="000000"/>
              </a:solidFill>
            </a:endParaRPr>
          </a:p>
          <a:p>
            <a:pPr algn="ctr">
              <a:spcBef>
                <a:spcPct val="0"/>
              </a:spcBef>
              <a:buClr>
                <a:srgbClr val="A3A3A3"/>
              </a:buClr>
              <a:buSzPct val="80000"/>
              <a:buFont typeface="Wingdings 3" pitchFamily="18" charset="2"/>
              <a:buNone/>
            </a:pPr>
            <a:r>
              <a:rPr lang="de-DE" altLang="de-DE" sz="1100" b="1" dirty="0">
                <a:solidFill>
                  <a:srgbClr val="000000"/>
                </a:solidFill>
              </a:rPr>
              <a:t>DB (MSSQL)</a:t>
            </a:r>
          </a:p>
        </p:txBody>
      </p:sp>
      <p:sp>
        <p:nvSpPr>
          <p:cNvPr id="8203" name="AutoShape 4"/>
          <p:cNvSpPr>
            <a:spLocks noChangeArrowheads="1"/>
          </p:cNvSpPr>
          <p:nvPr/>
        </p:nvSpPr>
        <p:spPr bwMode="auto">
          <a:xfrm>
            <a:off x="1004888" y="1806446"/>
            <a:ext cx="1246187" cy="612775"/>
          </a:xfrm>
          <a:prstGeom prst="can">
            <a:avLst>
              <a:gd name="adj" fmla="val 20139"/>
            </a:avLst>
          </a:prstGeom>
          <a:gradFill rotWithShape="1">
            <a:gsLst>
              <a:gs pos="0">
                <a:srgbClr val="F6B90C"/>
              </a:gs>
              <a:gs pos="50000">
                <a:srgbClr val="FFFF00"/>
              </a:gs>
              <a:gs pos="100000">
                <a:srgbClr val="F6B90C"/>
              </a:gs>
            </a:gsLst>
            <a:lin ang="0" scaled="1"/>
          </a:gradFill>
          <a:ln w="635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>
              <a:spcBef>
                <a:spcPct val="0"/>
              </a:spcBef>
              <a:buClr>
                <a:srgbClr val="A3A3A3"/>
              </a:buClr>
              <a:buSzPct val="80000"/>
              <a:buFont typeface="Wingdings 3" pitchFamily="18" charset="2"/>
              <a:buNone/>
            </a:pPr>
            <a:r>
              <a:rPr lang="de-DE" altLang="de-DE" sz="1100" b="1" dirty="0">
                <a:solidFill>
                  <a:srgbClr val="000000"/>
                </a:solidFill>
              </a:rPr>
              <a:t>Teamcenter</a:t>
            </a:r>
          </a:p>
        </p:txBody>
      </p:sp>
      <p:sp>
        <p:nvSpPr>
          <p:cNvPr id="8204" name="Freihandform 13"/>
          <p:cNvSpPr>
            <a:spLocks/>
          </p:cNvSpPr>
          <p:nvPr/>
        </p:nvSpPr>
        <p:spPr bwMode="auto">
          <a:xfrm>
            <a:off x="2057400" y="1514346"/>
            <a:ext cx="2881313" cy="354013"/>
          </a:xfrm>
          <a:custGeom>
            <a:avLst/>
            <a:gdLst>
              <a:gd name="T0" fmla="*/ 0 w 1676"/>
              <a:gd name="T1" fmla="*/ 2147483647 h 223"/>
              <a:gd name="T2" fmla="*/ 2147483647 w 1676"/>
              <a:gd name="T3" fmla="*/ 45362877 h 223"/>
              <a:gd name="T4" fmla="*/ 2147483647 w 1676"/>
              <a:gd name="T5" fmla="*/ 2147483647 h 223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676" h="223">
                <a:moveTo>
                  <a:pt x="0" y="223"/>
                </a:moveTo>
                <a:cubicBezTo>
                  <a:pt x="150" y="187"/>
                  <a:pt x="619" y="10"/>
                  <a:pt x="898" y="5"/>
                </a:cubicBezTo>
                <a:cubicBezTo>
                  <a:pt x="1177" y="0"/>
                  <a:pt x="1514" y="153"/>
                  <a:pt x="1676" y="192"/>
                </a:cubicBezTo>
              </a:path>
            </a:pathLst>
          </a:custGeom>
          <a:noFill/>
          <a:ln w="22225" algn="ctr">
            <a:solidFill>
              <a:srgbClr val="FFCC00"/>
            </a:solidFill>
            <a:prstDash val="dash"/>
            <a:round/>
            <a:headEnd type="none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endParaRPr lang="de-DE">
              <a:solidFill>
                <a:srgbClr val="FF0000"/>
              </a:solidFill>
            </a:endParaRPr>
          </a:p>
        </p:txBody>
      </p:sp>
      <p:cxnSp>
        <p:nvCxnSpPr>
          <p:cNvPr id="8205" name="Gerade Verbindung mit Pfeil 17"/>
          <p:cNvCxnSpPr>
            <a:cxnSpLocks noChangeShapeType="1"/>
          </p:cNvCxnSpPr>
          <p:nvPr/>
        </p:nvCxnSpPr>
        <p:spPr bwMode="auto">
          <a:xfrm flipV="1">
            <a:off x="3057525" y="1895346"/>
            <a:ext cx="1887538" cy="93663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 type="arrow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207" name="Gewinkelte Verbindung 24"/>
          <p:cNvCxnSpPr>
            <a:cxnSpLocks noChangeShapeType="1"/>
            <a:stCxn id="8203" idx="1"/>
            <a:endCxn id="8212" idx="0"/>
          </p:cNvCxnSpPr>
          <p:nvPr/>
        </p:nvCxnSpPr>
        <p:spPr bwMode="auto">
          <a:xfrm rot="5400000" flipV="1">
            <a:off x="2653507" y="781714"/>
            <a:ext cx="38100" cy="2087563"/>
          </a:xfrm>
          <a:prstGeom prst="bentConnector3">
            <a:avLst>
              <a:gd name="adj1" fmla="val -600000"/>
            </a:avLst>
          </a:prstGeom>
          <a:noFill/>
          <a:ln w="9525" algn="ctr">
            <a:solidFill>
              <a:srgbClr val="0033CC"/>
            </a:solidFill>
            <a:prstDash val="dash"/>
            <a:round/>
            <a:headEnd type="arrow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8210" name="Picture 6" descr="V:\JobManager\ProgEntw\Ver02\08-Icons-und-Logos\LogosZurSoftware\JobServerAppl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9350" y="1698496"/>
            <a:ext cx="1233488" cy="588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12" name="Picture 2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4875" y="1844546"/>
            <a:ext cx="541338" cy="515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8213" name="Gerade Verbindung mit Pfeil 33"/>
          <p:cNvCxnSpPr>
            <a:cxnSpLocks noChangeShapeType="1"/>
            <a:stCxn id="8210" idx="3"/>
            <a:endCxn id="8202" idx="2"/>
          </p:cNvCxnSpPr>
          <p:nvPr/>
        </p:nvCxnSpPr>
        <p:spPr bwMode="auto">
          <a:xfrm>
            <a:off x="6192838" y="1992184"/>
            <a:ext cx="522287" cy="1587"/>
          </a:xfrm>
          <a:prstGeom prst="straightConnector1">
            <a:avLst/>
          </a:prstGeom>
          <a:noFill/>
          <a:ln w="12700" algn="ctr">
            <a:solidFill>
              <a:srgbClr val="009900"/>
            </a:solidFill>
            <a:prstDash val="dash"/>
            <a:round/>
            <a:headEnd type="arrow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8215" name="Flussdiagramm: Magnetplattenspeicher 44"/>
          <p:cNvSpPr>
            <a:spLocks noChangeArrowheads="1"/>
          </p:cNvSpPr>
          <p:nvPr/>
        </p:nvSpPr>
        <p:spPr bwMode="auto">
          <a:xfrm>
            <a:off x="555625" y="1500059"/>
            <a:ext cx="315913" cy="260350"/>
          </a:xfrm>
          <a:prstGeom prst="flowChartMagneticDisk">
            <a:avLst/>
          </a:prstGeom>
          <a:ln>
            <a:headEnd/>
            <a:tailEnd/>
          </a:ln>
          <a:ex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tIns="0" rIns="0" bIns="0" anchor="ctr" anchorCtr="1"/>
          <a:lstStyle>
            <a:lvl1pPr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1pPr>
            <a:lvl2pPr marL="742950" indent="-28575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2pPr>
            <a:lvl3pPr marL="1143000" indent="-22860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3pPr>
            <a:lvl4pPr marL="1600200" indent="-22860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4pPr>
            <a:lvl5pPr marL="2057400" indent="-22860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9pPr>
          </a:lstStyle>
          <a:p>
            <a:pPr eaLnBrk="1" hangingPunct="1"/>
            <a:r>
              <a:rPr lang="de-DE" altLang="de-DE">
                <a:solidFill>
                  <a:srgbClr val="FF0000"/>
                </a:solidFill>
                <a:latin typeface="Arial" pitchFamily="34" charset="0"/>
              </a:rPr>
              <a:t>Vol1</a:t>
            </a:r>
            <a:endParaRPr lang="en-GB" altLang="de-DE">
              <a:solidFill>
                <a:srgbClr val="FF0000"/>
              </a:solidFill>
              <a:latin typeface="Arial" pitchFamily="34" charset="0"/>
            </a:endParaRPr>
          </a:p>
        </p:txBody>
      </p:sp>
      <p:sp>
        <p:nvSpPr>
          <p:cNvPr id="8216" name="Flussdiagramm: Magnetplattenspeicher 69"/>
          <p:cNvSpPr>
            <a:spLocks noChangeArrowheads="1"/>
          </p:cNvSpPr>
          <p:nvPr/>
        </p:nvSpPr>
        <p:spPr bwMode="auto">
          <a:xfrm>
            <a:off x="558800" y="1804859"/>
            <a:ext cx="315913" cy="260350"/>
          </a:xfrm>
          <a:prstGeom prst="flowChartMagneticDisk">
            <a:avLst/>
          </a:prstGeom>
          <a:ln>
            <a:headEnd/>
            <a:tailEnd/>
          </a:ln>
          <a:ex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tIns="0" rIns="0" bIns="0" anchor="ctr" anchorCtr="1"/>
          <a:lstStyle>
            <a:lvl1pPr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1pPr>
            <a:lvl2pPr marL="742950" indent="-28575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2pPr>
            <a:lvl3pPr marL="1143000" indent="-22860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3pPr>
            <a:lvl4pPr marL="1600200" indent="-22860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4pPr>
            <a:lvl5pPr marL="2057400" indent="-22860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9pPr>
          </a:lstStyle>
          <a:p>
            <a:pPr eaLnBrk="1" hangingPunct="1"/>
            <a:r>
              <a:rPr lang="de-DE" altLang="de-DE">
                <a:solidFill>
                  <a:srgbClr val="FF0000"/>
                </a:solidFill>
                <a:latin typeface="Arial" pitchFamily="34" charset="0"/>
              </a:rPr>
              <a:t>Vol2</a:t>
            </a:r>
            <a:endParaRPr lang="en-GB" altLang="de-DE">
              <a:solidFill>
                <a:srgbClr val="FF0000"/>
              </a:solidFill>
              <a:latin typeface="Arial" pitchFamily="34" charset="0"/>
            </a:endParaRPr>
          </a:p>
        </p:txBody>
      </p:sp>
      <p:sp>
        <p:nvSpPr>
          <p:cNvPr id="8217" name="Flussdiagramm: Magnetplattenspeicher 70"/>
          <p:cNvSpPr>
            <a:spLocks noChangeArrowheads="1"/>
          </p:cNvSpPr>
          <p:nvPr/>
        </p:nvSpPr>
        <p:spPr bwMode="auto">
          <a:xfrm>
            <a:off x="555625" y="2141409"/>
            <a:ext cx="315913" cy="260350"/>
          </a:xfrm>
          <a:prstGeom prst="flowChartMagneticDisk">
            <a:avLst/>
          </a:prstGeom>
          <a:ln>
            <a:headEnd/>
            <a:tailEnd/>
          </a:ln>
          <a:ex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tIns="0" rIns="0" bIns="0" anchor="ctr" anchorCtr="1"/>
          <a:lstStyle>
            <a:lvl1pPr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1pPr>
            <a:lvl2pPr marL="742950" indent="-28575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2pPr>
            <a:lvl3pPr marL="1143000" indent="-22860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3pPr>
            <a:lvl4pPr marL="1600200" indent="-22860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4pPr>
            <a:lvl5pPr marL="2057400" indent="-22860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9pPr>
          </a:lstStyle>
          <a:p>
            <a:pPr eaLnBrk="1" hangingPunct="1"/>
            <a:r>
              <a:rPr lang="de-DE" altLang="de-DE">
                <a:solidFill>
                  <a:srgbClr val="FF0000"/>
                </a:solidFill>
                <a:latin typeface="Arial" pitchFamily="34" charset="0"/>
              </a:rPr>
              <a:t>Vol3</a:t>
            </a:r>
            <a:endParaRPr lang="en-GB" altLang="de-DE">
              <a:solidFill>
                <a:srgbClr val="FF0000"/>
              </a:solidFill>
              <a:latin typeface="Arial" pitchFamily="34" charset="0"/>
            </a:endParaRPr>
          </a:p>
        </p:txBody>
      </p:sp>
      <p:sp>
        <p:nvSpPr>
          <p:cNvPr id="8222" name="Textfeld 83"/>
          <p:cNvSpPr txBox="1">
            <a:spLocks noChangeArrowheads="1"/>
          </p:cNvSpPr>
          <p:nvPr/>
        </p:nvSpPr>
        <p:spPr bwMode="auto">
          <a:xfrm rot="980063">
            <a:off x="4230970" y="1534152"/>
            <a:ext cx="493360" cy="137651"/>
          </a:xfrm>
          <a:prstGeom prst="rect">
            <a:avLst/>
          </a:prstGeom>
          <a:ln/>
          <a:ex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lIns="0" tIns="7200" rIns="0" bIns="7200">
            <a:spAutoFit/>
          </a:bodyPr>
          <a:lstStyle>
            <a:defPPr>
              <a:defRPr lang="de-DE"/>
            </a:defPPr>
            <a:lvl1pPr algn="ctr" eaLnBrk="1" hangingPunct="1">
              <a:defRPr sz="800">
                <a:solidFill>
                  <a:srgbClr val="FF0000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accent2"/>
                </a:solidFill>
                <a:latin typeface="Arial Narrow" pitchFamily="34" charset="0"/>
              </a:defRPr>
            </a:lvl2pPr>
            <a:lvl3pPr marL="1143000" indent="-228600" eaLnBrk="0" hangingPunct="0">
              <a:defRPr>
                <a:solidFill>
                  <a:schemeClr val="accent2"/>
                </a:solidFill>
                <a:latin typeface="Arial Narrow" pitchFamily="34" charset="0"/>
              </a:defRPr>
            </a:lvl3pPr>
            <a:lvl4pPr marL="1600200" indent="-228600" eaLnBrk="0" hangingPunct="0">
              <a:defRPr>
                <a:solidFill>
                  <a:schemeClr val="accent2"/>
                </a:solidFill>
                <a:latin typeface="Arial Narrow" pitchFamily="34" charset="0"/>
              </a:defRPr>
            </a:lvl4pPr>
            <a:lvl5pPr marL="2057400" indent="-228600" eaLnBrk="0" hangingPunct="0">
              <a:defRPr>
                <a:solidFill>
                  <a:schemeClr val="accent2"/>
                </a:solidFill>
                <a:latin typeface="Arial Narrow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accent2"/>
                </a:solidFill>
                <a:latin typeface="Arial Narrow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accent2"/>
                </a:solidFill>
                <a:latin typeface="Arial Narrow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accent2"/>
                </a:solidFill>
                <a:latin typeface="Arial Narrow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accent2"/>
                </a:solidFill>
                <a:latin typeface="Arial Narrow" pitchFamily="34" charset="0"/>
              </a:defRPr>
            </a:lvl9pPr>
          </a:lstStyle>
          <a:p>
            <a:r>
              <a:rPr lang="de-DE" altLang="de-DE" dirty="0">
                <a:solidFill>
                  <a:schemeClr val="tx1"/>
                </a:solidFill>
              </a:rPr>
              <a:t>Import</a:t>
            </a:r>
            <a:endParaRPr lang="en-GB" altLang="de-DE" dirty="0">
              <a:solidFill>
                <a:schemeClr val="tx1"/>
              </a:solidFill>
            </a:endParaRPr>
          </a:p>
        </p:txBody>
      </p:sp>
      <p:sp>
        <p:nvSpPr>
          <p:cNvPr id="8224" name="Textfeld 92"/>
          <p:cNvSpPr txBox="1">
            <a:spLocks noChangeArrowheads="1"/>
          </p:cNvSpPr>
          <p:nvPr/>
        </p:nvSpPr>
        <p:spPr bwMode="auto">
          <a:xfrm>
            <a:off x="1940718" y="1506563"/>
            <a:ext cx="744030" cy="246221"/>
          </a:xfrm>
          <a:prstGeom prst="rect">
            <a:avLst/>
          </a:prstGeom>
          <a:ln/>
          <a:ex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lIns="0" tIns="0" rIns="0" bIns="0">
            <a:spAutoFit/>
          </a:bodyPr>
          <a:lstStyle>
            <a:lvl1pPr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1pPr>
            <a:lvl2pPr marL="742950" indent="-28575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2pPr>
            <a:lvl3pPr marL="1143000" indent="-22860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3pPr>
            <a:lvl4pPr marL="1600200" indent="-22860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4pPr>
            <a:lvl5pPr marL="2057400" indent="-22860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9pPr>
          </a:lstStyle>
          <a:p>
            <a:pPr algn="ctr" eaLnBrk="1" hangingPunct="1"/>
            <a:r>
              <a:rPr lang="de-DE" altLang="de-DE" sz="800" dirty="0">
                <a:solidFill>
                  <a:schemeClr val="tx1"/>
                </a:solidFill>
                <a:latin typeface="Arial" pitchFamily="34" charset="0"/>
              </a:rPr>
              <a:t>Process via 2-tier </a:t>
            </a:r>
            <a:endParaRPr lang="en-GB" altLang="de-DE" sz="800" dirty="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34" name="Rechteck 33"/>
          <p:cNvSpPr/>
          <p:nvPr/>
        </p:nvSpPr>
        <p:spPr bwMode="auto">
          <a:xfrm>
            <a:off x="441124" y="1052736"/>
            <a:ext cx="8288539" cy="288157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36005" tIns="36005" rIns="36005" bIns="36005">
            <a:spAutoFit/>
          </a:bodyPr>
          <a:lstStyle/>
          <a:p>
            <a:pPr fontAlgn="auto">
              <a:spcBef>
                <a:spcPct val="0"/>
              </a:spcBef>
              <a:spcAft>
                <a:spcPts val="0"/>
              </a:spcAft>
            </a:pPr>
            <a:r>
              <a:rPr lang="de-DE" sz="1400" kern="0" dirty="0">
                <a:solidFill>
                  <a:srgbClr val="000000"/>
                </a:solidFill>
                <a:latin typeface="Arial"/>
              </a:rPr>
              <a:t>#</a:t>
            </a:r>
            <a:r>
              <a:rPr lang="de-DE" sz="1400" kern="0" dirty="0" err="1">
                <a:solidFill>
                  <a:srgbClr val="000000"/>
                </a:solidFill>
                <a:latin typeface="Arial"/>
              </a:rPr>
              <a:t>TCVer</a:t>
            </a:r>
            <a:r>
              <a:rPr lang="de-DE" sz="1400" kern="0" dirty="0">
                <a:solidFill>
                  <a:srgbClr val="000000"/>
                </a:solidFill>
                <a:latin typeface="Arial"/>
              </a:rPr>
              <a:t># + #</a:t>
            </a:r>
            <a:r>
              <a:rPr lang="de-DE" sz="1400" kern="0" dirty="0" err="1">
                <a:solidFill>
                  <a:srgbClr val="000000"/>
                </a:solidFill>
                <a:latin typeface="Arial"/>
              </a:rPr>
              <a:t>NXVer</a:t>
            </a:r>
            <a:r>
              <a:rPr lang="de-DE" sz="1400" kern="0" dirty="0">
                <a:solidFill>
                  <a:srgbClr val="000000"/>
                </a:solidFill>
                <a:latin typeface="Arial"/>
              </a:rPr>
              <a:t>#</a:t>
            </a:r>
            <a:r>
              <a:rPr lang="en-GB" sz="1400" kern="0" dirty="0">
                <a:solidFill>
                  <a:srgbClr val="000000"/>
                </a:solidFill>
                <a:latin typeface="Arial"/>
              </a:rPr>
              <a:t>	DB= #</a:t>
            </a:r>
            <a:r>
              <a:rPr lang="en-GB" sz="1400" kern="0" dirty="0" err="1">
                <a:solidFill>
                  <a:srgbClr val="000000"/>
                </a:solidFill>
                <a:latin typeface="Arial"/>
              </a:rPr>
              <a:t>TCSIteId</a:t>
            </a:r>
            <a:r>
              <a:rPr lang="en-GB" sz="1400" kern="0" dirty="0">
                <a:solidFill>
                  <a:srgbClr val="000000"/>
                </a:solidFill>
                <a:latin typeface="Arial"/>
              </a:rPr>
              <a:t>#</a:t>
            </a:r>
          </a:p>
        </p:txBody>
      </p:sp>
      <p:pic>
        <p:nvPicPr>
          <p:cNvPr id="8230" name="Picture 2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8413" y="1844546"/>
            <a:ext cx="541337" cy="515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8231" name="Gerade Verbindung mit Pfeil 17"/>
          <p:cNvCxnSpPr>
            <a:cxnSpLocks noChangeShapeType="1"/>
            <a:stCxn id="8212" idx="3"/>
          </p:cNvCxnSpPr>
          <p:nvPr/>
        </p:nvCxnSpPr>
        <p:spPr bwMode="auto">
          <a:xfrm flipV="1">
            <a:off x="3986213" y="2058859"/>
            <a:ext cx="946150" cy="4445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 type="arrow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244" name="Gerade Verbindung mit Pfeil 88"/>
          <p:cNvCxnSpPr>
            <a:cxnSpLocks noChangeShapeType="1"/>
            <a:stCxn id="8230" idx="0"/>
          </p:cNvCxnSpPr>
          <p:nvPr/>
        </p:nvCxnSpPr>
        <p:spPr bwMode="auto">
          <a:xfrm flipV="1">
            <a:off x="2809875" y="1587371"/>
            <a:ext cx="0" cy="257175"/>
          </a:xfrm>
          <a:prstGeom prst="straightConnector1">
            <a:avLst/>
          </a:prstGeom>
          <a:noFill/>
          <a:ln w="9525" algn="ctr">
            <a:solidFill>
              <a:srgbClr val="0033CC"/>
            </a:solidFill>
            <a:prstDash val="dash"/>
            <a:round/>
            <a:headEnd type="arrow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91" name="Textfeld 90"/>
          <p:cNvSpPr txBox="1"/>
          <p:nvPr/>
        </p:nvSpPr>
        <p:spPr>
          <a:xfrm rot="16200000">
            <a:off x="-252197" y="1804232"/>
            <a:ext cx="1017157" cy="28815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36005" tIns="36005" rIns="36005" bIns="36005">
            <a:spAutoFit/>
          </a:bodyPr>
          <a:lstStyle>
            <a:defPPr>
              <a:defRPr lang="de-DE"/>
            </a:defPPr>
            <a:lvl1pPr algn="ctr">
              <a:spcBef>
                <a:spcPct val="0"/>
              </a:spcBef>
              <a:defRPr>
                <a:solidFill>
                  <a:srgbClr val="000000"/>
                </a:solidFill>
                <a:latin typeface="+mn-lt"/>
              </a:defRPr>
            </a:lvl1pPr>
            <a:lvl2pPr>
              <a:defRPr>
                <a:solidFill>
                  <a:schemeClr val="dk1"/>
                </a:solidFill>
                <a:latin typeface="+mn-lt"/>
              </a:defRPr>
            </a:lvl2pPr>
            <a:lvl3pPr>
              <a:defRPr>
                <a:solidFill>
                  <a:schemeClr val="dk1"/>
                </a:solidFill>
                <a:latin typeface="+mn-lt"/>
              </a:defRPr>
            </a:lvl3pPr>
            <a:lvl4pPr>
              <a:defRPr>
                <a:solidFill>
                  <a:schemeClr val="dk1"/>
                </a:solidFill>
                <a:latin typeface="+mn-lt"/>
              </a:defRPr>
            </a:lvl4pPr>
            <a:lvl5pPr>
              <a:defRPr>
                <a:solidFill>
                  <a:schemeClr val="dk1"/>
                </a:solidFill>
                <a:latin typeface="+mn-lt"/>
              </a:defRPr>
            </a:lvl5pPr>
            <a:lvl6pPr>
              <a:defRPr>
                <a:solidFill>
                  <a:schemeClr val="dk1"/>
                </a:solidFill>
                <a:latin typeface="+mn-lt"/>
              </a:defRPr>
            </a:lvl6pPr>
            <a:lvl7pPr>
              <a:defRPr>
                <a:solidFill>
                  <a:schemeClr val="dk1"/>
                </a:solidFill>
                <a:latin typeface="+mn-lt"/>
              </a:defRPr>
            </a:lvl7pPr>
            <a:lvl8pPr>
              <a:defRPr>
                <a:solidFill>
                  <a:schemeClr val="dk1"/>
                </a:solidFill>
                <a:latin typeface="+mn-lt"/>
              </a:defRPr>
            </a:lvl8pPr>
            <a:lvl9pPr>
              <a:defRPr>
                <a:solidFill>
                  <a:schemeClr val="dk1"/>
                </a:solidFill>
                <a:latin typeface="+mn-lt"/>
              </a:defRPr>
            </a:lvl9pPr>
          </a:lstStyle>
          <a:p>
            <a:r>
              <a:rPr lang="de-DE"/>
              <a:t>Standort</a:t>
            </a:r>
            <a:endParaRPr lang="en-GB" dirty="0"/>
          </a:p>
        </p:txBody>
      </p:sp>
      <p:graphicFrame>
        <p:nvGraphicFramePr>
          <p:cNvPr id="5415" name="Group 295"/>
          <p:cNvGraphicFramePr>
            <a:graphicFrameLocks noGrp="1"/>
          </p:cNvGraphicFramePr>
          <p:nvPr>
            <p:extLst/>
          </p:nvPr>
        </p:nvGraphicFramePr>
        <p:xfrm>
          <a:off x="4582268" y="2456892"/>
          <a:ext cx="4943240" cy="1409338"/>
        </p:xfrm>
        <a:graphic>
          <a:graphicData uri="http://schemas.openxmlformats.org/drawingml/2006/table">
            <a:tbl>
              <a:tblPr/>
              <a:tblGrid>
                <a:gridCol w="2846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346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239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595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Nr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39004" marR="39004" marT="17979" marB="17979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Deskription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39004" marR="39004" marT="17979" marB="17979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Connect via: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39004" marR="39004" marT="17979" marB="17979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95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C1</a:t>
                      </a:r>
                      <a:endParaRPr kumimoji="0" 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39004" marR="39004" marT="17979" marB="17979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Kommunikation </a:t>
                      </a:r>
                      <a:r>
                        <a:rPr kumimoji="0" lang="de-DE" sz="11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JobServer</a:t>
                      </a:r>
                      <a:r>
                        <a:rPr kumimoji="0" lang="de-DE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MS-SQL</a:t>
                      </a:r>
                      <a:endParaRPr kumimoji="0" 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39004" marR="39004" marT="17979" marB="17979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fr-FR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TCP:1433 UDP: 1434</a:t>
                      </a: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39004" marR="39004" marT="17979" marB="17979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95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C2</a:t>
                      </a:r>
                      <a:endParaRPr kumimoji="0" 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39004" marR="39004" marT="17979" marB="17979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Kommunikation </a:t>
                      </a:r>
                      <a:r>
                        <a:rPr kumimoji="0" lang="de-DE" sz="11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JobClinet</a:t>
                      </a:r>
                      <a:r>
                        <a:rPr kumimoji="0" lang="de-DE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– </a:t>
                      </a:r>
                      <a:r>
                        <a:rPr kumimoji="0" lang="de-DE" sz="11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JobServer</a:t>
                      </a:r>
                      <a:endParaRPr kumimoji="0" 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39004" marR="39004" marT="17979" marB="17979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Port:14001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39004" marR="39004" marT="17979" marB="17979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95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C3</a:t>
                      </a:r>
                      <a:endParaRPr kumimoji="0" lang="en-US" sz="105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39004" marR="39004" marT="17979" marB="17979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ugmanager_Process_program.exe (2-tier)</a:t>
                      </a:r>
                      <a:endParaRPr kumimoji="0" 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39004" marR="39004" marT="17979" marB="17979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Betreut durch IT	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39004" marR="39004" marT="17979" marB="17979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95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05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C4</a:t>
                      </a:r>
                      <a:endParaRPr kumimoji="0" lang="en-US" sz="105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39004" marR="39004" marT="17979" marB="17979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Import IR/DS Infos aus TC </a:t>
                      </a:r>
                      <a:r>
                        <a:rPr kumimoji="0" lang="de-DE" sz="11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Db</a:t>
                      </a:r>
                      <a:endParaRPr kumimoji="0" 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39004" marR="39004" marT="17979" marB="17979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de-DE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verw. </a:t>
                      </a:r>
                      <a:r>
                        <a:rPr kumimoji="0" lang="de-DE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TnsNames.ora</a:t>
                      </a:r>
                      <a:r>
                        <a:rPr kumimoji="0" lang="de-DE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wie (</a:t>
                      </a:r>
                      <a:r>
                        <a:rPr kumimoji="0" lang="de-DE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C3)</a:t>
                      </a:r>
                      <a:endParaRPr kumimoji="0" 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39004" marR="39004" marT="17979" marB="17979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276" name="Oval 233"/>
          <p:cNvSpPr>
            <a:spLocks noChangeArrowheads="1"/>
          </p:cNvSpPr>
          <p:nvPr/>
        </p:nvSpPr>
        <p:spPr bwMode="auto">
          <a:xfrm>
            <a:off x="6356350" y="1914396"/>
            <a:ext cx="193675" cy="179388"/>
          </a:xfrm>
          <a:prstGeom prst="ellipse">
            <a:avLst/>
          </a:prstGeom>
          <a:solidFill>
            <a:srgbClr val="FFFF66"/>
          </a:solidFill>
          <a:ln w="9525">
            <a:pattFill prst="dkUpDiag">
              <a:fgClr>
                <a:srgbClr val="FF0000"/>
              </a:fgClr>
              <a:bgClr>
                <a:schemeClr val="accent2"/>
              </a:bgClr>
            </a:patt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1pPr>
            <a:lvl2pPr marL="742950" indent="-28575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2pPr>
            <a:lvl3pPr marL="1143000" indent="-22860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3pPr>
            <a:lvl4pPr marL="1600200" indent="-22860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4pPr>
            <a:lvl5pPr marL="2057400" indent="-22860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9pPr>
          </a:lstStyle>
          <a:p>
            <a:pPr eaLnBrk="1" hangingPunct="1"/>
            <a:r>
              <a:rPr lang="de-DE" altLang="de-DE" sz="800" b="1">
                <a:solidFill>
                  <a:schemeClr val="tx1"/>
                </a:solidFill>
                <a:latin typeface="Arial" pitchFamily="34" charset="0"/>
              </a:rPr>
              <a:t>C1</a:t>
            </a:r>
            <a:endParaRPr lang="en-US" altLang="de-DE" sz="800" b="1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8279" name="Oval 241"/>
          <p:cNvSpPr>
            <a:spLocks noChangeArrowheads="1"/>
          </p:cNvSpPr>
          <p:nvPr/>
        </p:nvSpPr>
        <p:spPr bwMode="auto">
          <a:xfrm>
            <a:off x="4408488" y="1954084"/>
            <a:ext cx="193675" cy="179387"/>
          </a:xfrm>
          <a:prstGeom prst="ellipse">
            <a:avLst/>
          </a:prstGeom>
          <a:solidFill>
            <a:srgbClr val="FFFF66"/>
          </a:solidFill>
          <a:ln w="9525">
            <a:pattFill prst="dkUpDiag">
              <a:fgClr>
                <a:srgbClr val="FF0000"/>
              </a:fgClr>
              <a:bgClr>
                <a:schemeClr val="accent2"/>
              </a:bgClr>
            </a:patt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1pPr>
            <a:lvl2pPr marL="742950" indent="-28575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2pPr>
            <a:lvl3pPr marL="1143000" indent="-22860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3pPr>
            <a:lvl4pPr marL="1600200" indent="-22860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4pPr>
            <a:lvl5pPr marL="2057400" indent="-22860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9pPr>
          </a:lstStyle>
          <a:p>
            <a:pPr eaLnBrk="1" hangingPunct="1"/>
            <a:r>
              <a:rPr lang="de-DE" altLang="de-DE" sz="800" b="1">
                <a:solidFill>
                  <a:schemeClr val="tx1"/>
                </a:solidFill>
                <a:latin typeface="Arial" pitchFamily="34" charset="0"/>
              </a:rPr>
              <a:t>C2</a:t>
            </a:r>
            <a:endParaRPr lang="en-US" altLang="de-DE" sz="800" b="1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8280" name="Oval 242"/>
          <p:cNvSpPr>
            <a:spLocks noChangeArrowheads="1"/>
          </p:cNvSpPr>
          <p:nvPr/>
        </p:nvSpPr>
        <p:spPr bwMode="auto">
          <a:xfrm>
            <a:off x="3197225" y="1881059"/>
            <a:ext cx="193675" cy="179387"/>
          </a:xfrm>
          <a:prstGeom prst="ellipse">
            <a:avLst/>
          </a:prstGeom>
          <a:solidFill>
            <a:srgbClr val="FFFF66"/>
          </a:solidFill>
          <a:ln w="9525">
            <a:pattFill prst="dkUpDiag">
              <a:fgClr>
                <a:srgbClr val="FF0000"/>
              </a:fgClr>
              <a:bgClr>
                <a:schemeClr val="accent2"/>
              </a:bgClr>
            </a:patt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1pPr>
            <a:lvl2pPr marL="742950" indent="-28575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2pPr>
            <a:lvl3pPr marL="1143000" indent="-22860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3pPr>
            <a:lvl4pPr marL="1600200" indent="-22860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4pPr>
            <a:lvl5pPr marL="2057400" indent="-22860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9pPr>
          </a:lstStyle>
          <a:p>
            <a:pPr eaLnBrk="1" hangingPunct="1"/>
            <a:r>
              <a:rPr lang="de-DE" altLang="de-DE" sz="800" b="1" dirty="0">
                <a:solidFill>
                  <a:schemeClr val="tx1"/>
                </a:solidFill>
                <a:latin typeface="Arial" pitchFamily="34" charset="0"/>
              </a:rPr>
              <a:t>C2</a:t>
            </a:r>
            <a:endParaRPr lang="en-US" altLang="de-DE" sz="800" b="1" dirty="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8283" name="Oval 290"/>
          <p:cNvSpPr>
            <a:spLocks noChangeArrowheads="1"/>
          </p:cNvSpPr>
          <p:nvPr/>
        </p:nvSpPr>
        <p:spPr bwMode="auto">
          <a:xfrm>
            <a:off x="3938588" y="1412746"/>
            <a:ext cx="193675" cy="179388"/>
          </a:xfrm>
          <a:prstGeom prst="ellipse">
            <a:avLst/>
          </a:prstGeom>
          <a:solidFill>
            <a:srgbClr val="FFFF66"/>
          </a:solidFill>
          <a:ln w="9525">
            <a:pattFill prst="dkUpDiag">
              <a:fgClr>
                <a:srgbClr val="FF0000"/>
              </a:fgClr>
              <a:bgClr>
                <a:schemeClr val="accent2"/>
              </a:bgClr>
            </a:patt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1pPr>
            <a:lvl2pPr marL="742950" indent="-28575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2pPr>
            <a:lvl3pPr marL="1143000" indent="-22860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3pPr>
            <a:lvl4pPr marL="1600200" indent="-22860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4pPr>
            <a:lvl5pPr marL="2057400" indent="-22860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9pPr>
          </a:lstStyle>
          <a:p>
            <a:pPr eaLnBrk="1" hangingPunct="1"/>
            <a:r>
              <a:rPr lang="de-DE" altLang="de-DE" sz="800" b="1">
                <a:solidFill>
                  <a:schemeClr val="tx1"/>
                </a:solidFill>
                <a:latin typeface="Arial" pitchFamily="34" charset="0"/>
              </a:rPr>
              <a:t>C4</a:t>
            </a:r>
            <a:endParaRPr lang="en-US" altLang="de-DE" sz="800" b="1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8285" name="Oval 292"/>
          <p:cNvSpPr>
            <a:spLocks noChangeArrowheads="1"/>
          </p:cNvSpPr>
          <p:nvPr/>
        </p:nvSpPr>
        <p:spPr bwMode="auto">
          <a:xfrm>
            <a:off x="1636713" y="1412746"/>
            <a:ext cx="195262" cy="179388"/>
          </a:xfrm>
          <a:prstGeom prst="ellipse">
            <a:avLst/>
          </a:prstGeom>
          <a:solidFill>
            <a:srgbClr val="FFFF66"/>
          </a:solidFill>
          <a:ln w="9525">
            <a:pattFill prst="dkUpDiag">
              <a:fgClr>
                <a:srgbClr val="FF0000"/>
              </a:fgClr>
              <a:bgClr>
                <a:schemeClr val="accent2"/>
              </a:bgClr>
            </a:patt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1pPr>
            <a:lvl2pPr marL="742950" indent="-28575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2pPr>
            <a:lvl3pPr marL="1143000" indent="-22860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3pPr>
            <a:lvl4pPr marL="1600200" indent="-22860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4pPr>
            <a:lvl5pPr marL="2057400" indent="-22860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9pPr>
          </a:lstStyle>
          <a:p>
            <a:pPr eaLnBrk="1" hangingPunct="1"/>
            <a:r>
              <a:rPr lang="de-DE" altLang="de-DE" sz="800" b="1" dirty="0">
                <a:solidFill>
                  <a:schemeClr val="tx1"/>
                </a:solidFill>
                <a:latin typeface="Arial" pitchFamily="34" charset="0"/>
              </a:rPr>
              <a:t>C3</a:t>
            </a:r>
            <a:endParaRPr lang="en-US" altLang="de-DE" sz="800" b="1" dirty="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8287" name="Rectangle 294"/>
          <p:cNvSpPr>
            <a:spLocks noChangeArrowheads="1"/>
          </p:cNvSpPr>
          <p:nvPr/>
        </p:nvSpPr>
        <p:spPr bwMode="auto">
          <a:xfrm>
            <a:off x="4992688" y="2193796"/>
            <a:ext cx="1039812" cy="92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1pPr>
            <a:lvl2pPr marL="742950" indent="-28575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2pPr>
            <a:lvl3pPr marL="1143000" indent="-22860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3pPr>
            <a:lvl4pPr marL="1600200" indent="-22860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4pPr>
            <a:lvl5pPr marL="2057400" indent="-22860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9pPr>
          </a:lstStyle>
          <a:p>
            <a:pPr algn="l" eaLnBrk="1" hangingPunct="1"/>
            <a:r>
              <a:rPr lang="en-US" altLang="de-DE" sz="600">
                <a:solidFill>
                  <a:srgbClr val="FF0000"/>
                </a:solidFill>
              </a:rPr>
              <a:t>DEMCHTC00PA.ww500.siemens.net</a:t>
            </a:r>
          </a:p>
        </p:txBody>
      </p:sp>
      <p:sp>
        <p:nvSpPr>
          <p:cNvPr id="37" name="Textfeld 61">
            <a:extLst>
              <a:ext uri="{FF2B5EF4-FFF2-40B4-BE49-F238E27FC236}">
                <a16:creationId xmlns:a16="http://schemas.microsoft.com/office/drawing/2014/main" id="{EAC56CAE-A9B7-45DC-9EBC-360EBED3EF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7150" y="3897052"/>
            <a:ext cx="9539685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79388" indent="-179388" eaLnBrk="0" hangingPunct="0">
              <a:tabLst>
                <a:tab pos="7802563" algn="l"/>
              </a:tabLst>
              <a:defRPr sz="1000">
                <a:solidFill>
                  <a:schemeClr val="tx1"/>
                </a:solidFill>
                <a:latin typeface="Arial" charset="0"/>
              </a:defRPr>
            </a:lvl1pPr>
            <a:lvl2pPr marL="468313" indent="-201613" eaLnBrk="0" hangingPunct="0">
              <a:tabLst>
                <a:tab pos="7802563" algn="l"/>
              </a:tabLst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tabLst>
                <a:tab pos="7802563" algn="l"/>
              </a:tabLst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tabLst>
                <a:tab pos="7802563" algn="l"/>
              </a:tabLst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tabLst>
                <a:tab pos="7802563" algn="l"/>
              </a:tabLst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802563" algn="l"/>
              </a:tabLs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802563" algn="l"/>
              </a:tabLs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802563" algn="l"/>
              </a:tabLs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802563" algn="l"/>
              </a:tabLs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>
              <a:spcBef>
                <a:spcPct val="0"/>
              </a:spcBef>
            </a:pPr>
            <a:r>
              <a:rPr lang="en-GB" altLang="de-DE" sz="1400" b="1" dirty="0">
                <a:solidFill>
                  <a:srgbClr val="FF0000"/>
                </a:solidFill>
              </a:rPr>
              <a:t>System prerequisite </a:t>
            </a:r>
          </a:p>
          <a:p>
            <a:pPr algn="l" eaLnBrk="1" hangingPunct="1">
              <a:spcBef>
                <a:spcPct val="0"/>
              </a:spcBef>
            </a:pPr>
            <a:endParaRPr lang="en-GB" altLang="de-DE" sz="1400" b="1" dirty="0">
              <a:solidFill>
                <a:srgbClr val="FF0000"/>
              </a:solidFill>
            </a:endParaRPr>
          </a:p>
          <a:p>
            <a:pPr algn="l" eaLnBrk="1" hangingPunct="1">
              <a:spcBef>
                <a:spcPct val="0"/>
              </a:spcBef>
              <a:buFont typeface="Arial" charset="0"/>
              <a:buAutoNum type="arabicPeriod"/>
            </a:pPr>
            <a:r>
              <a:rPr lang="en-GB" altLang="de-DE" sz="1200" dirty="0" err="1">
                <a:solidFill>
                  <a:srgbClr val="FF0000"/>
                </a:solidFill>
              </a:rPr>
              <a:t>Teamcenter</a:t>
            </a:r>
            <a:r>
              <a:rPr lang="en-GB" altLang="de-DE" sz="1200" dirty="0">
                <a:solidFill>
                  <a:srgbClr val="FF0000"/>
                </a:solidFill>
              </a:rPr>
              <a:t> </a:t>
            </a:r>
            <a:r>
              <a:rPr lang="en-GB" altLang="de-DE" sz="1200" dirty="0" err="1">
                <a:solidFill>
                  <a:srgbClr val="FF0000"/>
                </a:solidFill>
              </a:rPr>
              <a:t>inc.</a:t>
            </a:r>
            <a:r>
              <a:rPr lang="en-GB" altLang="de-DE" sz="1200" dirty="0">
                <a:solidFill>
                  <a:srgbClr val="FF0000"/>
                </a:solidFill>
              </a:rPr>
              <a:t> all volume data </a:t>
            </a:r>
          </a:p>
          <a:p>
            <a:pPr algn="l" eaLnBrk="1" hangingPunct="1">
              <a:spcBef>
                <a:spcPct val="0"/>
              </a:spcBef>
              <a:buFont typeface="Arial" charset="0"/>
              <a:buAutoNum type="arabicPeriod"/>
            </a:pPr>
            <a:r>
              <a:rPr lang="en-GB" altLang="de-DE" sz="1200" dirty="0">
                <a:solidFill>
                  <a:srgbClr val="FF0000"/>
                </a:solidFill>
              </a:rPr>
              <a:t>The volumes need to have +1/3 free diskspace</a:t>
            </a:r>
            <a:br>
              <a:rPr lang="en-GB" altLang="de-DE" sz="1200" dirty="0">
                <a:solidFill>
                  <a:srgbClr val="FF0000"/>
                </a:solidFill>
              </a:rPr>
            </a:br>
            <a:r>
              <a:rPr lang="en-GB" altLang="de-DE" sz="1200" dirty="0">
                <a:solidFill>
                  <a:srgbClr val="FF0000"/>
                </a:solidFill>
              </a:rPr>
              <a:t>Example.: </a:t>
            </a:r>
            <a:r>
              <a:rPr lang="en-GB" altLang="de-DE" sz="1200" dirty="0" err="1">
                <a:solidFill>
                  <a:srgbClr val="FF0000"/>
                </a:solidFill>
              </a:rPr>
              <a:t>fpr</a:t>
            </a:r>
            <a:r>
              <a:rPr lang="en-GB" altLang="de-DE" sz="1200" dirty="0">
                <a:solidFill>
                  <a:srgbClr val="FF0000"/>
                </a:solidFill>
              </a:rPr>
              <a:t> 100 GB NX Data we need 33 GB of free disc space </a:t>
            </a:r>
          </a:p>
          <a:p>
            <a:pPr algn="l" eaLnBrk="1" hangingPunct="1">
              <a:spcBef>
                <a:spcPct val="0"/>
              </a:spcBef>
              <a:buFont typeface="Arial" charset="0"/>
              <a:buAutoNum type="arabicPeriod"/>
            </a:pPr>
            <a:r>
              <a:rPr lang="en-GB" altLang="de-DE" sz="1200" dirty="0">
                <a:solidFill>
                  <a:srgbClr val="FF0000"/>
                </a:solidFill>
              </a:rPr>
              <a:t>Oracle Read Only User reading data from  TC. Database.</a:t>
            </a:r>
          </a:p>
          <a:p>
            <a:pPr algn="l" eaLnBrk="1" hangingPunct="1">
              <a:spcBef>
                <a:spcPct val="0"/>
              </a:spcBef>
              <a:buFont typeface="Arial" charset="0"/>
              <a:buAutoNum type="arabicPeriod"/>
            </a:pPr>
            <a:r>
              <a:rPr lang="en-GB" altLang="de-DE" sz="1200" dirty="0">
                <a:solidFill>
                  <a:srgbClr val="FF0000"/>
                </a:solidFill>
              </a:rPr>
              <a:t>TC Process User with DBA right</a:t>
            </a:r>
          </a:p>
          <a:p>
            <a:pPr algn="l" eaLnBrk="1" hangingPunct="1">
              <a:spcBef>
                <a:spcPct val="0"/>
              </a:spcBef>
              <a:buFont typeface="Arial" charset="0"/>
              <a:buAutoNum type="arabicPeriod"/>
            </a:pPr>
            <a:r>
              <a:rPr lang="en-GB" altLang="de-DE" sz="1200" dirty="0">
                <a:solidFill>
                  <a:srgbClr val="FF0000"/>
                </a:solidFill>
              </a:rPr>
              <a:t>TC Process User mast have read write right’s on all volumes </a:t>
            </a:r>
          </a:p>
          <a:p>
            <a:pPr algn="l" eaLnBrk="1" hangingPunct="1">
              <a:spcBef>
                <a:spcPct val="0"/>
              </a:spcBef>
              <a:buFont typeface="Arial" charset="0"/>
              <a:buAutoNum type="arabicPeriod"/>
            </a:pPr>
            <a:r>
              <a:rPr lang="en-GB" altLang="de-DE" sz="1200" dirty="0">
                <a:solidFill>
                  <a:srgbClr val="FF0000"/>
                </a:solidFill>
              </a:rPr>
              <a:t>Script to get TC Prompt.</a:t>
            </a:r>
          </a:p>
          <a:p>
            <a:pPr algn="l" eaLnBrk="1" hangingPunct="1">
              <a:spcBef>
                <a:spcPct val="0"/>
              </a:spcBef>
              <a:buFont typeface="Arial" charset="0"/>
              <a:buAutoNum type="arabicPeriod"/>
            </a:pPr>
            <a:r>
              <a:rPr lang="en-GB" altLang="de-DE" sz="1200" dirty="0" err="1">
                <a:solidFill>
                  <a:srgbClr val="FF0000"/>
                </a:solidFill>
              </a:rPr>
              <a:t>JobClients</a:t>
            </a:r>
            <a:r>
              <a:rPr lang="en-GB" altLang="de-DE" sz="1200" dirty="0">
                <a:solidFill>
                  <a:srgbClr val="FF0000"/>
                </a:solidFill>
              </a:rPr>
              <a:t> with TC 2Tier client and NX in the correct version</a:t>
            </a:r>
          </a:p>
          <a:p>
            <a:pPr algn="l" eaLnBrk="1" hangingPunct="1">
              <a:spcBef>
                <a:spcPct val="0"/>
              </a:spcBef>
              <a:buFont typeface="Arial" charset="0"/>
              <a:buAutoNum type="arabicPeriod"/>
            </a:pPr>
            <a:r>
              <a:rPr lang="en-GB" altLang="de-DE" sz="1200" dirty="0">
                <a:solidFill>
                  <a:srgbClr val="FF0000"/>
                </a:solidFill>
              </a:rPr>
              <a:t>Remote Access to NX Process </a:t>
            </a:r>
            <a:r>
              <a:rPr lang="en-GB" altLang="de-DE" sz="1200" dirty="0" err="1">
                <a:solidFill>
                  <a:srgbClr val="FF0000"/>
                </a:solidFill>
              </a:rPr>
              <a:t>JobClient‘s</a:t>
            </a:r>
            <a:endParaRPr lang="en-GB" altLang="de-DE" sz="1200" dirty="0">
              <a:solidFill>
                <a:srgbClr val="FF0000"/>
              </a:solidFill>
            </a:endParaRPr>
          </a:p>
          <a:p>
            <a:pPr algn="l" eaLnBrk="1" hangingPunct="1">
              <a:spcBef>
                <a:spcPct val="0"/>
              </a:spcBef>
              <a:buFont typeface="Arial" charset="0"/>
              <a:buAutoNum type="arabicPeriod"/>
            </a:pPr>
            <a:r>
              <a:rPr lang="en-GB" altLang="de-DE" sz="1200" dirty="0">
                <a:solidFill>
                  <a:srgbClr val="FF0000"/>
                </a:solidFill>
              </a:rPr>
              <a:t>600 MB of Network disk space for </a:t>
            </a:r>
            <a:r>
              <a:rPr lang="en-GB" altLang="de-DE" sz="1200" dirty="0" err="1">
                <a:solidFill>
                  <a:srgbClr val="FF0000"/>
                </a:solidFill>
              </a:rPr>
              <a:t>PLMJobmanager</a:t>
            </a:r>
            <a:r>
              <a:rPr lang="en-GB" altLang="de-DE" sz="1200" dirty="0">
                <a:solidFill>
                  <a:srgbClr val="FF0000"/>
                </a:solidFill>
              </a:rPr>
              <a:t> Software Installation and configuration</a:t>
            </a:r>
          </a:p>
          <a:p>
            <a:pPr algn="l" eaLnBrk="1" hangingPunct="1">
              <a:spcBef>
                <a:spcPct val="0"/>
              </a:spcBef>
              <a:buFont typeface="Arial" charset="0"/>
              <a:buAutoNum type="arabicPeriod"/>
            </a:pPr>
            <a:r>
              <a:rPr lang="en-GB" altLang="de-DE" sz="1200" dirty="0">
                <a:solidFill>
                  <a:srgbClr val="FF0000"/>
                </a:solidFill>
              </a:rPr>
              <a:t>~1 GB Network diskspace for </a:t>
            </a:r>
            <a:r>
              <a:rPr lang="en-GB" altLang="de-DE" sz="1200" dirty="0" err="1">
                <a:solidFill>
                  <a:srgbClr val="FF0000"/>
                </a:solidFill>
              </a:rPr>
              <a:t>JobProcess</a:t>
            </a:r>
            <a:r>
              <a:rPr lang="en-GB" altLang="de-DE" sz="1200" dirty="0">
                <a:solidFill>
                  <a:srgbClr val="FF0000"/>
                </a:solidFill>
              </a:rPr>
              <a:t> Logfiles for each 500.000 Parts to Process</a:t>
            </a:r>
          </a:p>
        </p:txBody>
      </p:sp>
    </p:spTree>
    <p:extLst>
      <p:ext uri="{BB962C8B-B14F-4D97-AF65-F5344CB8AC3E}">
        <p14:creationId xmlns:p14="http://schemas.microsoft.com/office/powerpoint/2010/main" val="1530506803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Oval 245"/>
          <p:cNvSpPr>
            <a:spLocks noChangeArrowheads="1"/>
          </p:cNvSpPr>
          <p:nvPr/>
        </p:nvSpPr>
        <p:spPr bwMode="auto">
          <a:xfrm>
            <a:off x="382085" y="3649852"/>
            <a:ext cx="214975" cy="179387"/>
          </a:xfrm>
          <a:prstGeom prst="ellipse">
            <a:avLst/>
          </a:prstGeom>
          <a:solidFill>
            <a:srgbClr val="FFFF66"/>
          </a:solidFill>
          <a:ln w="9525">
            <a:pattFill prst="dkUpDiag">
              <a:fgClr>
                <a:srgbClr val="FF0000"/>
              </a:fgClr>
              <a:bgClr>
                <a:schemeClr val="accent2"/>
              </a:bgClr>
            </a:patt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</a:pPr>
            <a:r>
              <a:rPr lang="de-DE" altLang="de-DE" sz="800" b="1" dirty="0">
                <a:solidFill>
                  <a:srgbClr val="000000"/>
                </a:solidFill>
              </a:rPr>
              <a:t>  </a:t>
            </a:r>
            <a:endParaRPr lang="en-US" altLang="de-DE" sz="800" b="1" dirty="0">
              <a:solidFill>
                <a:srgbClr val="000000"/>
              </a:solidFill>
            </a:endParaRPr>
          </a:p>
        </p:txBody>
      </p:sp>
      <p:sp>
        <p:nvSpPr>
          <p:cNvPr id="5123" name="Oval 235"/>
          <p:cNvSpPr>
            <a:spLocks noChangeArrowheads="1"/>
          </p:cNvSpPr>
          <p:nvPr/>
        </p:nvSpPr>
        <p:spPr bwMode="auto">
          <a:xfrm>
            <a:off x="385522" y="3840353"/>
            <a:ext cx="214975" cy="179387"/>
          </a:xfrm>
          <a:prstGeom prst="ellipse">
            <a:avLst/>
          </a:prstGeom>
          <a:solidFill>
            <a:srgbClr val="FFFF66"/>
          </a:solidFill>
          <a:ln w="9525">
            <a:pattFill prst="dkUpDiag">
              <a:fgClr>
                <a:srgbClr val="FF0000"/>
              </a:fgClr>
              <a:bgClr>
                <a:schemeClr val="accent2"/>
              </a:bgClr>
            </a:patt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</a:pPr>
            <a:r>
              <a:rPr lang="de-DE" altLang="de-DE" sz="800" b="1" dirty="0">
                <a:solidFill>
                  <a:srgbClr val="000000"/>
                </a:solidFill>
              </a:rPr>
              <a:t>  </a:t>
            </a:r>
            <a:endParaRPr lang="en-US" altLang="de-DE" sz="800" b="1" dirty="0">
              <a:solidFill>
                <a:srgbClr val="000000"/>
              </a:solidFill>
            </a:endParaRPr>
          </a:p>
        </p:txBody>
      </p:sp>
      <p:sp>
        <p:nvSpPr>
          <p:cNvPr id="5124" name="Oval 282"/>
          <p:cNvSpPr>
            <a:spLocks noChangeArrowheads="1"/>
          </p:cNvSpPr>
          <p:nvPr/>
        </p:nvSpPr>
        <p:spPr bwMode="auto">
          <a:xfrm>
            <a:off x="382085" y="4021329"/>
            <a:ext cx="214975" cy="179387"/>
          </a:xfrm>
          <a:prstGeom prst="ellipse">
            <a:avLst/>
          </a:prstGeom>
          <a:solidFill>
            <a:srgbClr val="FFFF66"/>
          </a:solidFill>
          <a:ln w="9525">
            <a:pattFill prst="dkUpDiag">
              <a:fgClr>
                <a:srgbClr val="FF0000"/>
              </a:fgClr>
              <a:bgClr>
                <a:schemeClr val="accent2"/>
              </a:bgClr>
            </a:patt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</a:pPr>
            <a:r>
              <a:rPr lang="de-DE" altLang="de-DE" sz="800" b="1" dirty="0">
                <a:solidFill>
                  <a:srgbClr val="000000"/>
                </a:solidFill>
              </a:rPr>
              <a:t>  </a:t>
            </a:r>
            <a:endParaRPr lang="en-US" altLang="de-DE" sz="800" b="1" dirty="0">
              <a:solidFill>
                <a:srgbClr val="000000"/>
              </a:solidFill>
            </a:endParaRPr>
          </a:p>
        </p:txBody>
      </p:sp>
      <p:sp>
        <p:nvSpPr>
          <p:cNvPr id="5125" name="Oval 283"/>
          <p:cNvSpPr>
            <a:spLocks noChangeArrowheads="1"/>
          </p:cNvSpPr>
          <p:nvPr/>
        </p:nvSpPr>
        <p:spPr bwMode="auto">
          <a:xfrm>
            <a:off x="382085" y="4200714"/>
            <a:ext cx="214975" cy="179388"/>
          </a:xfrm>
          <a:prstGeom prst="ellipse">
            <a:avLst/>
          </a:prstGeom>
          <a:solidFill>
            <a:srgbClr val="FFFF66"/>
          </a:solidFill>
          <a:ln w="9525">
            <a:pattFill prst="dkUpDiag">
              <a:fgClr>
                <a:srgbClr val="FF0000"/>
              </a:fgClr>
              <a:bgClr>
                <a:schemeClr val="accent2"/>
              </a:bgClr>
            </a:patt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</a:pPr>
            <a:r>
              <a:rPr lang="de-DE" altLang="de-DE" sz="800" b="1" dirty="0">
                <a:solidFill>
                  <a:srgbClr val="000000"/>
                </a:solidFill>
              </a:rPr>
              <a:t>  </a:t>
            </a:r>
            <a:endParaRPr lang="en-US" altLang="de-DE" sz="800" b="1" dirty="0">
              <a:solidFill>
                <a:srgbClr val="000000"/>
              </a:solidFill>
            </a:endParaRPr>
          </a:p>
        </p:txBody>
      </p:sp>
      <p:sp>
        <p:nvSpPr>
          <p:cNvPr id="5126" name="Rechteck 79"/>
          <p:cNvSpPr>
            <a:spLocks noChangeArrowheads="1"/>
          </p:cNvSpPr>
          <p:nvPr/>
        </p:nvSpPr>
        <p:spPr bwMode="auto">
          <a:xfrm>
            <a:off x="696254" y="2180239"/>
            <a:ext cx="2617523" cy="1037432"/>
          </a:xfrm>
          <a:prstGeom prst="rect">
            <a:avLst/>
          </a:prstGeom>
          <a:ln>
            <a:headEnd/>
            <a:tailEnd/>
          </a:ln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0" tIns="0" rIns="0" bIns="0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GB" altLang="de-DE" dirty="0">
              <a:solidFill>
                <a:srgbClr val="000000"/>
              </a:solidFill>
            </a:endParaRPr>
          </a:p>
        </p:txBody>
      </p:sp>
      <p:sp>
        <p:nvSpPr>
          <p:cNvPr id="5127" name="Rechteck 45"/>
          <p:cNvSpPr>
            <a:spLocks noChangeArrowheads="1"/>
          </p:cNvSpPr>
          <p:nvPr/>
        </p:nvSpPr>
        <p:spPr bwMode="auto">
          <a:xfrm>
            <a:off x="696256" y="1094074"/>
            <a:ext cx="8661233" cy="993775"/>
          </a:xfrm>
          <a:prstGeom prst="rect">
            <a:avLst/>
          </a:prstGeom>
          <a:ln>
            <a:headEnd/>
            <a:tailEnd/>
          </a:ln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0" tIns="0" rIns="0" bIns="0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GB" altLang="de-DE" dirty="0">
              <a:solidFill>
                <a:srgbClr val="000000"/>
              </a:solidFill>
            </a:endParaRPr>
          </a:p>
        </p:txBody>
      </p:sp>
      <p:sp>
        <p:nvSpPr>
          <p:cNvPr id="5128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/>
              <a:t>System Sketch TC + </a:t>
            </a:r>
            <a:r>
              <a:rPr lang="de-DE" altLang="de-DE" dirty="0" err="1"/>
              <a:t>JobManager</a:t>
            </a:r>
            <a:r>
              <a:rPr lang="de-DE" altLang="de-DE" dirty="0"/>
              <a:t> </a:t>
            </a:r>
            <a:endParaRPr lang="en-GB" altLang="de-DE" dirty="0"/>
          </a:p>
        </p:txBody>
      </p:sp>
      <p:sp>
        <p:nvSpPr>
          <p:cNvPr id="5129" name="Textfeld 9"/>
          <p:cNvSpPr txBox="1">
            <a:spLocks noChangeArrowheads="1"/>
          </p:cNvSpPr>
          <p:nvPr/>
        </p:nvSpPr>
        <p:spPr bwMode="auto">
          <a:xfrm>
            <a:off x="5131597" y="1127411"/>
            <a:ext cx="17748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de-DE" altLang="de-DE">
                <a:solidFill>
                  <a:srgbClr val="000000"/>
                </a:solidFill>
              </a:rPr>
              <a:t>JobMgr DB + Config</a:t>
            </a:r>
            <a:endParaRPr lang="en-GB" altLang="de-DE">
              <a:solidFill>
                <a:srgbClr val="000000"/>
              </a:solidFill>
            </a:endParaRPr>
          </a:p>
        </p:txBody>
      </p:sp>
      <p:sp>
        <p:nvSpPr>
          <p:cNvPr id="5130" name="AutoShape 3"/>
          <p:cNvSpPr>
            <a:spLocks noChangeArrowheads="1"/>
          </p:cNvSpPr>
          <p:nvPr/>
        </p:nvSpPr>
        <p:spPr bwMode="auto">
          <a:xfrm>
            <a:off x="6971774" y="1295681"/>
            <a:ext cx="1339717" cy="704850"/>
          </a:xfrm>
          <a:prstGeom prst="can">
            <a:avLst>
              <a:gd name="adj" fmla="val 16792"/>
            </a:avLst>
          </a:prstGeom>
          <a:gradFill rotWithShape="1">
            <a:gsLst>
              <a:gs pos="0">
                <a:srgbClr val="F6B90C"/>
              </a:gs>
              <a:gs pos="50000">
                <a:srgbClr val="FFFF00"/>
              </a:gs>
              <a:gs pos="100000">
                <a:srgbClr val="F6B90C"/>
              </a:gs>
            </a:gsLst>
            <a:lin ang="0" scaled="1"/>
          </a:gradFill>
          <a:ln w="635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2000" tIns="180000" rIns="0" bIns="0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>
                <a:srgbClr val="A3A3A3"/>
              </a:buClr>
              <a:buSzPct val="80000"/>
              <a:buFont typeface="Wingdings 3" pitchFamily="18" charset="2"/>
              <a:buNone/>
            </a:pPr>
            <a:r>
              <a:rPr lang="de-DE" altLang="de-DE" sz="1200" b="1">
                <a:solidFill>
                  <a:srgbClr val="000000"/>
                </a:solidFill>
              </a:rPr>
              <a:t>JobServer</a:t>
            </a:r>
          </a:p>
          <a:p>
            <a:pPr algn="ctr" eaLnBrk="1" hangingPunct="1">
              <a:spcBef>
                <a:spcPct val="0"/>
              </a:spcBef>
              <a:buClr>
                <a:srgbClr val="A3A3A3"/>
              </a:buClr>
              <a:buSzPct val="80000"/>
              <a:buFont typeface="Wingdings 3" pitchFamily="18" charset="2"/>
              <a:buNone/>
            </a:pPr>
            <a:r>
              <a:rPr lang="de-DE" altLang="de-DE" sz="1200" b="1">
                <a:solidFill>
                  <a:srgbClr val="000000"/>
                </a:solidFill>
              </a:rPr>
              <a:t>DB (MSSQL)</a:t>
            </a:r>
            <a:br>
              <a:rPr lang="de-DE" altLang="de-DE" sz="1600" b="1">
                <a:solidFill>
                  <a:srgbClr val="000000"/>
                </a:solidFill>
              </a:rPr>
            </a:br>
            <a:endParaRPr lang="de-DE" altLang="de-DE" sz="1600" b="1">
              <a:solidFill>
                <a:srgbClr val="000000"/>
              </a:solidFill>
            </a:endParaRPr>
          </a:p>
        </p:txBody>
      </p:sp>
      <p:sp>
        <p:nvSpPr>
          <p:cNvPr id="5131" name="AutoShape 4"/>
          <p:cNvSpPr>
            <a:spLocks noChangeArrowheads="1"/>
          </p:cNvSpPr>
          <p:nvPr/>
        </p:nvSpPr>
        <p:spPr bwMode="auto">
          <a:xfrm>
            <a:off x="1260345" y="1460784"/>
            <a:ext cx="1246850" cy="612775"/>
          </a:xfrm>
          <a:prstGeom prst="can">
            <a:avLst>
              <a:gd name="adj" fmla="val 20139"/>
            </a:avLst>
          </a:prstGeom>
          <a:gradFill rotWithShape="1">
            <a:gsLst>
              <a:gs pos="0">
                <a:srgbClr val="F6B90C"/>
              </a:gs>
              <a:gs pos="50000">
                <a:srgbClr val="FFFF00"/>
              </a:gs>
              <a:gs pos="100000">
                <a:srgbClr val="F6B90C"/>
              </a:gs>
            </a:gsLst>
            <a:lin ang="0" scaled="1"/>
          </a:gradFill>
          <a:ln w="635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>
                <a:srgbClr val="A3A3A3"/>
              </a:buClr>
              <a:buSzPct val="80000"/>
              <a:buFont typeface="Wingdings 3" pitchFamily="18" charset="2"/>
              <a:buNone/>
            </a:pPr>
            <a:r>
              <a:rPr lang="de-DE" altLang="de-DE" sz="1400" b="1" dirty="0">
                <a:solidFill>
                  <a:srgbClr val="000000"/>
                </a:solidFill>
              </a:rPr>
              <a:t>Teamcenter</a:t>
            </a:r>
          </a:p>
          <a:p>
            <a:pPr algn="ctr" eaLnBrk="1" hangingPunct="1">
              <a:spcBef>
                <a:spcPct val="0"/>
              </a:spcBef>
              <a:buClr>
                <a:srgbClr val="A3A3A3"/>
              </a:buClr>
              <a:buSzPct val="80000"/>
              <a:buFont typeface="Wingdings 3" pitchFamily="18" charset="2"/>
              <a:buNone/>
            </a:pPr>
            <a:r>
              <a:rPr lang="de-DE" sz="1400" dirty="0">
                <a:solidFill>
                  <a:srgbClr val="000000"/>
                </a:solidFill>
              </a:rPr>
              <a:t>VDL</a:t>
            </a:r>
            <a:endParaRPr lang="de-DE" altLang="de-DE" sz="1400" b="1" dirty="0">
              <a:solidFill>
                <a:srgbClr val="000000"/>
              </a:solidFill>
            </a:endParaRPr>
          </a:p>
        </p:txBody>
      </p:sp>
      <p:sp>
        <p:nvSpPr>
          <p:cNvPr id="5132" name="Freihandform 13"/>
          <p:cNvSpPr>
            <a:spLocks/>
          </p:cNvSpPr>
          <p:nvPr/>
        </p:nvSpPr>
        <p:spPr bwMode="auto">
          <a:xfrm>
            <a:off x="2312858" y="1168686"/>
            <a:ext cx="2882371" cy="354013"/>
          </a:xfrm>
          <a:custGeom>
            <a:avLst/>
            <a:gdLst>
              <a:gd name="T0" fmla="*/ 0 w 1676"/>
              <a:gd name="T1" fmla="*/ 666108003 h 223"/>
              <a:gd name="T2" fmla="*/ 1780054225 w 1676"/>
              <a:gd name="T3" fmla="*/ 28575 h 223"/>
              <a:gd name="T4" fmla="*/ 2147483647 w 1676"/>
              <a:gd name="T5" fmla="*/ 1008063924 h 223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676" h="223">
                <a:moveTo>
                  <a:pt x="0" y="223"/>
                </a:moveTo>
                <a:cubicBezTo>
                  <a:pt x="150" y="187"/>
                  <a:pt x="619" y="10"/>
                  <a:pt x="898" y="5"/>
                </a:cubicBezTo>
                <a:cubicBezTo>
                  <a:pt x="1177" y="0"/>
                  <a:pt x="1514" y="153"/>
                  <a:pt x="1676" y="192"/>
                </a:cubicBezTo>
              </a:path>
            </a:pathLst>
          </a:custGeom>
          <a:noFill/>
          <a:ln w="22225" algn="ctr">
            <a:solidFill>
              <a:srgbClr val="FFCC00"/>
            </a:solidFill>
            <a:prstDash val="dash"/>
            <a:round/>
            <a:headEnd type="none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spcBef>
                <a:spcPct val="0"/>
              </a:spcBef>
            </a:pPr>
            <a:endParaRPr lang="de-DE">
              <a:ln>
                <a:solidFill>
                  <a:srgbClr val="000000"/>
                </a:solidFill>
              </a:ln>
              <a:solidFill>
                <a:srgbClr val="000000"/>
              </a:solidFill>
            </a:endParaRPr>
          </a:p>
        </p:txBody>
      </p:sp>
      <p:cxnSp>
        <p:nvCxnSpPr>
          <p:cNvPr id="5133" name="Gerade Verbindung mit Pfeil 17"/>
          <p:cNvCxnSpPr>
            <a:cxnSpLocks noChangeShapeType="1"/>
            <a:endCxn id="5138" idx="1"/>
          </p:cNvCxnSpPr>
          <p:nvPr/>
        </p:nvCxnSpPr>
        <p:spPr bwMode="auto">
          <a:xfrm>
            <a:off x="3313777" y="1643345"/>
            <a:ext cx="1902090" cy="3968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 type="arrow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134" name="AutoShape 4"/>
          <p:cNvSpPr>
            <a:spLocks noChangeArrowheads="1"/>
          </p:cNvSpPr>
          <p:nvPr/>
        </p:nvSpPr>
        <p:spPr bwMode="auto">
          <a:xfrm>
            <a:off x="1153826" y="2531492"/>
            <a:ext cx="1246850" cy="614363"/>
          </a:xfrm>
          <a:prstGeom prst="can">
            <a:avLst>
              <a:gd name="adj" fmla="val 26380"/>
            </a:avLst>
          </a:prstGeom>
          <a:gradFill rotWithShape="1">
            <a:gsLst>
              <a:gs pos="0">
                <a:srgbClr val="F6B90C"/>
              </a:gs>
              <a:gs pos="50000">
                <a:srgbClr val="FFFF00"/>
              </a:gs>
              <a:gs pos="100000">
                <a:srgbClr val="F6B90C"/>
              </a:gs>
            </a:gsLst>
            <a:lin ang="0" scaled="1"/>
          </a:gradFill>
          <a:ln w="635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>
                <a:srgbClr val="A3A3A3"/>
              </a:buClr>
              <a:buSzPct val="80000"/>
              <a:buFont typeface="Wingdings 3" pitchFamily="18" charset="2"/>
              <a:buNone/>
            </a:pPr>
            <a:r>
              <a:rPr lang="de-DE" altLang="de-DE" sz="1100" b="1" dirty="0">
                <a:solidFill>
                  <a:srgbClr val="000000"/>
                </a:solidFill>
              </a:rPr>
              <a:t>Teamcenter</a:t>
            </a:r>
          </a:p>
          <a:p>
            <a:pPr algn="ctr" eaLnBrk="1" hangingPunct="1">
              <a:spcBef>
                <a:spcPct val="0"/>
              </a:spcBef>
              <a:buClr>
                <a:srgbClr val="A3A3A3"/>
              </a:buClr>
              <a:buSzPct val="80000"/>
              <a:buFont typeface="Wingdings 3" pitchFamily="18" charset="2"/>
              <a:buNone/>
            </a:pPr>
            <a:r>
              <a:rPr lang="de-DE" altLang="de-DE" sz="1100" b="1" dirty="0">
                <a:solidFill>
                  <a:srgbClr val="000000"/>
                </a:solidFill>
              </a:rPr>
              <a:t>WLT</a:t>
            </a:r>
          </a:p>
        </p:txBody>
      </p:sp>
      <p:cxnSp>
        <p:nvCxnSpPr>
          <p:cNvPr id="5135" name="Gewinkelte Verbindung 24"/>
          <p:cNvCxnSpPr>
            <a:cxnSpLocks noChangeShapeType="1"/>
            <a:stCxn id="5131" idx="1"/>
            <a:endCxn id="5140" idx="0"/>
          </p:cNvCxnSpPr>
          <p:nvPr/>
        </p:nvCxnSpPr>
        <p:spPr bwMode="auto">
          <a:xfrm rot="5400000" flipV="1">
            <a:off x="2909495" y="435919"/>
            <a:ext cx="38100" cy="2087827"/>
          </a:xfrm>
          <a:prstGeom prst="bentConnector3">
            <a:avLst>
              <a:gd name="adj1" fmla="val -600000"/>
            </a:avLst>
          </a:prstGeom>
          <a:noFill/>
          <a:ln w="9525" algn="ctr">
            <a:solidFill>
              <a:srgbClr val="0033CC"/>
            </a:solidFill>
            <a:prstDash val="dash"/>
            <a:round/>
            <a:headEnd type="arrow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136" name="Gewinkelte Verbindung 26"/>
          <p:cNvCxnSpPr>
            <a:cxnSpLocks noChangeShapeType="1"/>
            <a:stCxn id="5134" idx="1"/>
            <a:endCxn id="5139" idx="0"/>
          </p:cNvCxnSpPr>
          <p:nvPr/>
        </p:nvCxnSpPr>
        <p:spPr bwMode="auto">
          <a:xfrm rot="5400000" flipH="1" flipV="1">
            <a:off x="2271820" y="2037447"/>
            <a:ext cx="12700" cy="988080"/>
          </a:xfrm>
          <a:prstGeom prst="bentConnector3">
            <a:avLst>
              <a:gd name="adj1" fmla="val 1800000"/>
            </a:avLst>
          </a:prstGeom>
          <a:noFill/>
          <a:ln w="9525" algn="ctr">
            <a:solidFill>
              <a:srgbClr val="0033CC"/>
            </a:solidFill>
            <a:prstDash val="dash"/>
            <a:round/>
            <a:headEnd type="arrow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5138" name="Picture 6" descr="V:\JobManager\ProgEntw\Ver02\08-Icons-und-Logos\LogosZurSoftware\JobServerAppl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5869" y="1352836"/>
            <a:ext cx="1233091" cy="588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9" name="Picture 2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9761" y="2531492"/>
            <a:ext cx="371139" cy="3534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40" name="Picture 2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0731" y="1498881"/>
            <a:ext cx="541734" cy="515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141" name="Gerade Verbindung mit Pfeil 33"/>
          <p:cNvCxnSpPr>
            <a:cxnSpLocks noChangeShapeType="1"/>
            <a:stCxn id="5138" idx="3"/>
            <a:endCxn id="5130" idx="2"/>
          </p:cNvCxnSpPr>
          <p:nvPr/>
        </p:nvCxnSpPr>
        <p:spPr bwMode="auto">
          <a:xfrm>
            <a:off x="6448960" y="1646524"/>
            <a:ext cx="522817" cy="1587"/>
          </a:xfrm>
          <a:prstGeom prst="straightConnector1">
            <a:avLst/>
          </a:prstGeom>
          <a:noFill/>
          <a:ln w="12700" algn="ctr">
            <a:solidFill>
              <a:srgbClr val="009900"/>
            </a:solidFill>
            <a:prstDash val="dash"/>
            <a:round/>
            <a:headEnd type="arrow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142" name="Textfeld 62"/>
          <p:cNvSpPr txBox="1">
            <a:spLocks noChangeArrowheads="1"/>
          </p:cNvSpPr>
          <p:nvPr/>
        </p:nvSpPr>
        <p:spPr bwMode="auto">
          <a:xfrm rot="397797">
            <a:off x="2038890" y="2962461"/>
            <a:ext cx="784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de-DE" altLang="de-DE" sz="700" dirty="0">
                <a:solidFill>
                  <a:srgbClr val="000000"/>
                </a:solidFill>
              </a:rPr>
              <a:t>Import</a:t>
            </a:r>
            <a:endParaRPr lang="en-GB" altLang="de-DE" sz="700" dirty="0">
              <a:solidFill>
                <a:srgbClr val="000000"/>
              </a:solidFill>
            </a:endParaRPr>
          </a:p>
        </p:txBody>
      </p:sp>
      <p:sp>
        <p:nvSpPr>
          <p:cNvPr id="5143" name="Flussdiagramm: Magnetplattenspeicher 44"/>
          <p:cNvSpPr>
            <a:spLocks noChangeArrowheads="1"/>
          </p:cNvSpPr>
          <p:nvPr/>
        </p:nvSpPr>
        <p:spPr bwMode="auto">
          <a:xfrm>
            <a:off x="811480" y="1154394"/>
            <a:ext cx="316442" cy="260350"/>
          </a:xfrm>
          <a:prstGeom prst="flowChartMagneticDisk">
            <a:avLst/>
          </a:prstGeom>
          <a:ln>
            <a:headEnd/>
            <a:tailEnd/>
          </a:ln>
          <a:ex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</a:pPr>
            <a:r>
              <a:rPr lang="de-DE" altLang="de-DE">
                <a:solidFill>
                  <a:srgbClr val="000000"/>
                </a:solidFill>
              </a:rPr>
              <a:t>Vol1</a:t>
            </a:r>
            <a:endParaRPr lang="en-GB" altLang="de-DE">
              <a:solidFill>
                <a:srgbClr val="000000"/>
              </a:solidFill>
            </a:endParaRPr>
          </a:p>
        </p:txBody>
      </p:sp>
      <p:sp>
        <p:nvSpPr>
          <p:cNvPr id="5144" name="Flussdiagramm: Magnetplattenspeicher 69"/>
          <p:cNvSpPr>
            <a:spLocks noChangeArrowheads="1"/>
          </p:cNvSpPr>
          <p:nvPr/>
        </p:nvSpPr>
        <p:spPr bwMode="auto">
          <a:xfrm>
            <a:off x="814920" y="1459194"/>
            <a:ext cx="316442" cy="260350"/>
          </a:xfrm>
          <a:prstGeom prst="flowChartMagneticDisk">
            <a:avLst/>
          </a:prstGeom>
          <a:ln>
            <a:headEnd/>
            <a:tailEnd/>
          </a:ln>
          <a:ex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</a:pPr>
            <a:r>
              <a:rPr lang="de-DE" altLang="de-DE">
                <a:solidFill>
                  <a:srgbClr val="000000"/>
                </a:solidFill>
              </a:rPr>
              <a:t>Vol2</a:t>
            </a:r>
            <a:endParaRPr lang="en-GB" altLang="de-DE">
              <a:solidFill>
                <a:srgbClr val="000000"/>
              </a:solidFill>
            </a:endParaRPr>
          </a:p>
        </p:txBody>
      </p:sp>
      <p:sp>
        <p:nvSpPr>
          <p:cNvPr id="5145" name="Flussdiagramm: Magnetplattenspeicher 70"/>
          <p:cNvSpPr>
            <a:spLocks noChangeArrowheads="1"/>
          </p:cNvSpPr>
          <p:nvPr/>
        </p:nvSpPr>
        <p:spPr bwMode="auto">
          <a:xfrm>
            <a:off x="811480" y="1795744"/>
            <a:ext cx="316442" cy="260350"/>
          </a:xfrm>
          <a:prstGeom prst="flowChartMagneticDisk">
            <a:avLst/>
          </a:prstGeom>
          <a:ln>
            <a:headEnd/>
            <a:tailEnd/>
          </a:ln>
          <a:ex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</a:pPr>
            <a:r>
              <a:rPr lang="de-DE" altLang="de-DE">
                <a:solidFill>
                  <a:srgbClr val="000000"/>
                </a:solidFill>
              </a:rPr>
              <a:t>Vol3</a:t>
            </a:r>
            <a:endParaRPr lang="en-GB" altLang="de-DE">
              <a:solidFill>
                <a:srgbClr val="000000"/>
              </a:solidFill>
            </a:endParaRPr>
          </a:p>
        </p:txBody>
      </p:sp>
      <p:sp>
        <p:nvSpPr>
          <p:cNvPr id="5146" name="Flussdiagramm: Magnetplattenspeicher 71"/>
          <p:cNvSpPr>
            <a:spLocks noChangeArrowheads="1"/>
          </p:cNvSpPr>
          <p:nvPr/>
        </p:nvSpPr>
        <p:spPr bwMode="auto">
          <a:xfrm>
            <a:off x="769037" y="2582287"/>
            <a:ext cx="316442" cy="260350"/>
          </a:xfrm>
          <a:prstGeom prst="flowChartMagneticDisk">
            <a:avLst/>
          </a:prstGeom>
          <a:ln>
            <a:headEnd/>
            <a:tailEnd/>
          </a:ln>
          <a:ex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</a:pPr>
            <a:r>
              <a:rPr lang="de-DE" altLang="de-DE">
                <a:solidFill>
                  <a:srgbClr val="000000"/>
                </a:solidFill>
              </a:rPr>
              <a:t>Vol1</a:t>
            </a:r>
            <a:endParaRPr lang="en-GB" altLang="de-DE">
              <a:solidFill>
                <a:srgbClr val="000000"/>
              </a:solidFill>
            </a:endParaRPr>
          </a:p>
        </p:txBody>
      </p:sp>
      <p:sp>
        <p:nvSpPr>
          <p:cNvPr id="5147" name="Flussdiagramm: Magnetplattenspeicher 72"/>
          <p:cNvSpPr>
            <a:spLocks noChangeArrowheads="1"/>
          </p:cNvSpPr>
          <p:nvPr/>
        </p:nvSpPr>
        <p:spPr bwMode="auto">
          <a:xfrm>
            <a:off x="772476" y="2885500"/>
            <a:ext cx="316442" cy="260350"/>
          </a:xfrm>
          <a:prstGeom prst="flowChartMagneticDisk">
            <a:avLst/>
          </a:prstGeom>
          <a:ln>
            <a:headEnd/>
            <a:tailEnd/>
          </a:ln>
          <a:ex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</a:pPr>
            <a:r>
              <a:rPr lang="de-DE" altLang="de-DE">
                <a:solidFill>
                  <a:srgbClr val="000000"/>
                </a:solidFill>
              </a:rPr>
              <a:t>Vol2</a:t>
            </a:r>
            <a:endParaRPr lang="en-GB" altLang="de-DE">
              <a:solidFill>
                <a:srgbClr val="000000"/>
              </a:solidFill>
            </a:endParaRPr>
          </a:p>
        </p:txBody>
      </p:sp>
      <p:pic>
        <p:nvPicPr>
          <p:cNvPr id="5148" name="Picture 6" descr="V:\JobManager\ProgEntw\Ver02\08-Icons-und-Logos\LogosZurSoftware\JobServerApplLogo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4064" y="2896618"/>
            <a:ext cx="521097" cy="249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49" name="Freihandform 50"/>
          <p:cNvSpPr>
            <a:spLocks/>
          </p:cNvSpPr>
          <p:nvPr/>
        </p:nvSpPr>
        <p:spPr bwMode="auto">
          <a:xfrm>
            <a:off x="2047485" y="2881494"/>
            <a:ext cx="536576" cy="95250"/>
          </a:xfrm>
          <a:custGeom>
            <a:avLst/>
            <a:gdLst>
              <a:gd name="T0" fmla="*/ 0 w 374650"/>
              <a:gd name="T1" fmla="*/ 0 h 95485"/>
              <a:gd name="T2" fmla="*/ 288558 w 374650"/>
              <a:gd name="T3" fmla="*/ 88463 h 95485"/>
              <a:gd name="T4" fmla="*/ 654803 w 374650"/>
              <a:gd name="T5" fmla="*/ 88463 h 95485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374650" h="95485">
                <a:moveTo>
                  <a:pt x="0" y="0"/>
                </a:moveTo>
                <a:cubicBezTo>
                  <a:pt x="51329" y="37041"/>
                  <a:pt x="102658" y="74083"/>
                  <a:pt x="165100" y="88900"/>
                </a:cubicBezTo>
                <a:cubicBezTo>
                  <a:pt x="227542" y="103717"/>
                  <a:pt x="374650" y="88900"/>
                  <a:pt x="374650" y="88900"/>
                </a:cubicBezTo>
              </a:path>
            </a:pathLst>
          </a:custGeom>
          <a:noFill/>
          <a:ln w="19050" algn="ctr">
            <a:solidFill>
              <a:srgbClr val="FF0000"/>
            </a:solidFill>
            <a:prstDash val="dash"/>
            <a:round/>
            <a:headEnd type="none" w="med" len="med"/>
            <a:tailEnd type="arrow" w="med" len="med"/>
          </a:ln>
          <a:effectLst/>
          <a:extLst/>
        </p:spPr>
        <p:txBody>
          <a:bodyPr lIns="0" tIns="0" rIns="0" bIns="0"/>
          <a:lstStyle/>
          <a:p>
            <a:pPr>
              <a:spcBef>
                <a:spcPct val="0"/>
              </a:spcBef>
            </a:pPr>
            <a:endParaRPr lang="de-DE">
              <a:solidFill>
                <a:srgbClr val="000000"/>
              </a:solidFill>
            </a:endParaRPr>
          </a:p>
        </p:txBody>
      </p:sp>
      <p:sp>
        <p:nvSpPr>
          <p:cNvPr id="5150" name="Textfeld 83"/>
          <p:cNvSpPr txBox="1">
            <a:spLocks noChangeArrowheads="1"/>
          </p:cNvSpPr>
          <p:nvPr/>
        </p:nvSpPr>
        <p:spPr bwMode="auto">
          <a:xfrm rot="860077">
            <a:off x="4311256" y="1138519"/>
            <a:ext cx="7842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de-DE" altLang="de-DE">
                <a:solidFill>
                  <a:srgbClr val="000000"/>
                </a:solidFill>
              </a:rPr>
              <a:t>Import</a:t>
            </a:r>
            <a:endParaRPr lang="en-GB" altLang="de-DE">
              <a:solidFill>
                <a:srgbClr val="000000"/>
              </a:solidFill>
            </a:endParaRPr>
          </a:p>
        </p:txBody>
      </p:sp>
      <p:cxnSp>
        <p:nvCxnSpPr>
          <p:cNvPr id="5151" name="Gerade Verbindung mit Pfeil 33"/>
          <p:cNvCxnSpPr>
            <a:cxnSpLocks noChangeShapeType="1"/>
            <a:stCxn id="5148" idx="2"/>
          </p:cNvCxnSpPr>
          <p:nvPr/>
        </p:nvCxnSpPr>
        <p:spPr bwMode="auto">
          <a:xfrm rot="5400000" flipH="1" flipV="1">
            <a:off x="4909298" y="-256344"/>
            <a:ext cx="1337506" cy="5466881"/>
          </a:xfrm>
          <a:prstGeom prst="bentConnector4">
            <a:avLst>
              <a:gd name="adj1" fmla="val -17092"/>
              <a:gd name="adj2" fmla="val 122424"/>
            </a:avLst>
          </a:prstGeom>
          <a:noFill/>
          <a:ln w="12700" algn="ctr">
            <a:solidFill>
              <a:srgbClr val="009900"/>
            </a:solidFill>
            <a:prstDash val="dash"/>
            <a:round/>
            <a:headEnd type="arrow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152" name="Textfeld 92"/>
          <p:cNvSpPr txBox="1">
            <a:spLocks noChangeArrowheads="1"/>
          </p:cNvSpPr>
          <p:nvPr/>
        </p:nvSpPr>
        <p:spPr bwMode="auto">
          <a:xfrm>
            <a:off x="2113365" y="1094074"/>
            <a:ext cx="86849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de-DE" altLang="de-DE" sz="800" dirty="0">
                <a:solidFill>
                  <a:srgbClr val="000000"/>
                </a:solidFill>
              </a:rPr>
              <a:t>Process via 2-tier </a:t>
            </a:r>
            <a:endParaRPr lang="en-GB" altLang="de-DE" sz="800" dirty="0">
              <a:solidFill>
                <a:srgbClr val="000000"/>
              </a:solidFill>
            </a:endParaRPr>
          </a:p>
        </p:txBody>
      </p:sp>
      <p:sp>
        <p:nvSpPr>
          <p:cNvPr id="5153" name="Textfeld 93"/>
          <p:cNvSpPr txBox="1">
            <a:spLocks noChangeArrowheads="1"/>
          </p:cNvSpPr>
          <p:nvPr/>
        </p:nvSpPr>
        <p:spPr bwMode="auto">
          <a:xfrm>
            <a:off x="2048952" y="2178231"/>
            <a:ext cx="806582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de-DE" altLang="de-DE" sz="800" dirty="0">
                <a:solidFill>
                  <a:srgbClr val="000000"/>
                </a:solidFill>
              </a:rPr>
              <a:t>Process via 2-tier </a:t>
            </a:r>
            <a:endParaRPr lang="en-GB" altLang="de-DE" sz="800" dirty="0">
              <a:solidFill>
                <a:srgbClr val="000000"/>
              </a:solidFill>
            </a:endParaRPr>
          </a:p>
        </p:txBody>
      </p:sp>
      <p:sp>
        <p:nvSpPr>
          <p:cNvPr id="5154" name="Textfeld 61"/>
          <p:cNvSpPr txBox="1">
            <a:spLocks noChangeArrowheads="1"/>
          </p:cNvSpPr>
          <p:nvPr/>
        </p:nvSpPr>
        <p:spPr bwMode="auto">
          <a:xfrm>
            <a:off x="287150" y="4572342"/>
            <a:ext cx="9539685" cy="192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79388" indent="-179388" eaLnBrk="0" hangingPunct="0">
              <a:tabLst>
                <a:tab pos="7802563" algn="l"/>
              </a:tabLst>
              <a:defRPr sz="1000">
                <a:solidFill>
                  <a:schemeClr val="tx1"/>
                </a:solidFill>
                <a:latin typeface="Arial" charset="0"/>
              </a:defRPr>
            </a:lvl1pPr>
            <a:lvl2pPr marL="468313" indent="-201613" eaLnBrk="0" hangingPunct="0">
              <a:tabLst>
                <a:tab pos="7802563" algn="l"/>
              </a:tabLst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tabLst>
                <a:tab pos="7802563" algn="l"/>
              </a:tabLst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tabLst>
                <a:tab pos="7802563" algn="l"/>
              </a:tabLst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tabLst>
                <a:tab pos="7802563" algn="l"/>
              </a:tabLst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802563" algn="l"/>
              </a:tabLs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802563" algn="l"/>
              </a:tabLs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802563" algn="l"/>
              </a:tabLs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802563" algn="l"/>
              </a:tabLs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>
              <a:spcBef>
                <a:spcPct val="0"/>
              </a:spcBef>
            </a:pPr>
            <a:r>
              <a:rPr lang="en-GB" altLang="de-DE" b="1" dirty="0">
                <a:solidFill>
                  <a:srgbClr val="FF0000"/>
                </a:solidFill>
              </a:rPr>
              <a:t>System prerequisite </a:t>
            </a:r>
          </a:p>
          <a:p>
            <a:pPr algn="l" eaLnBrk="1" hangingPunct="1">
              <a:spcBef>
                <a:spcPct val="0"/>
              </a:spcBef>
            </a:pPr>
            <a:endParaRPr lang="en-GB" altLang="de-DE" b="1" dirty="0">
              <a:solidFill>
                <a:srgbClr val="FF0000"/>
              </a:solidFill>
            </a:endParaRPr>
          </a:p>
          <a:p>
            <a:pPr algn="l" eaLnBrk="1" hangingPunct="1">
              <a:spcBef>
                <a:spcPct val="0"/>
              </a:spcBef>
              <a:buFont typeface="Arial" charset="0"/>
              <a:buAutoNum type="arabicPeriod"/>
            </a:pPr>
            <a:r>
              <a:rPr lang="en-GB" altLang="de-DE" sz="900" dirty="0" err="1">
                <a:solidFill>
                  <a:srgbClr val="FF0000"/>
                </a:solidFill>
              </a:rPr>
              <a:t>Teamcenter</a:t>
            </a:r>
            <a:r>
              <a:rPr lang="en-GB" altLang="de-DE" sz="900" dirty="0">
                <a:solidFill>
                  <a:srgbClr val="FF0000"/>
                </a:solidFill>
              </a:rPr>
              <a:t> </a:t>
            </a:r>
            <a:r>
              <a:rPr lang="en-GB" altLang="de-DE" sz="900" dirty="0" err="1">
                <a:solidFill>
                  <a:srgbClr val="FF0000"/>
                </a:solidFill>
              </a:rPr>
              <a:t>inc.</a:t>
            </a:r>
            <a:r>
              <a:rPr lang="en-GB" altLang="de-DE" sz="900" dirty="0">
                <a:solidFill>
                  <a:srgbClr val="FF0000"/>
                </a:solidFill>
              </a:rPr>
              <a:t> all volume data </a:t>
            </a:r>
          </a:p>
          <a:p>
            <a:pPr algn="l" eaLnBrk="1" hangingPunct="1">
              <a:spcBef>
                <a:spcPct val="0"/>
              </a:spcBef>
              <a:buFont typeface="Arial" charset="0"/>
              <a:buAutoNum type="arabicPeriod"/>
            </a:pPr>
            <a:r>
              <a:rPr lang="en-GB" altLang="de-DE" sz="900" dirty="0">
                <a:solidFill>
                  <a:srgbClr val="FF0000"/>
                </a:solidFill>
              </a:rPr>
              <a:t>The volumes need to have +1/3 free diskspace</a:t>
            </a:r>
            <a:br>
              <a:rPr lang="en-GB" altLang="de-DE" sz="900" dirty="0">
                <a:solidFill>
                  <a:srgbClr val="FF0000"/>
                </a:solidFill>
              </a:rPr>
            </a:br>
            <a:r>
              <a:rPr lang="en-GB" altLang="de-DE" sz="900" dirty="0">
                <a:solidFill>
                  <a:srgbClr val="FF0000"/>
                </a:solidFill>
              </a:rPr>
              <a:t>Example.: </a:t>
            </a:r>
            <a:r>
              <a:rPr lang="en-GB" altLang="de-DE" sz="900" dirty="0" err="1">
                <a:solidFill>
                  <a:srgbClr val="FF0000"/>
                </a:solidFill>
              </a:rPr>
              <a:t>fpr</a:t>
            </a:r>
            <a:r>
              <a:rPr lang="en-GB" altLang="de-DE" sz="900" dirty="0">
                <a:solidFill>
                  <a:srgbClr val="FF0000"/>
                </a:solidFill>
              </a:rPr>
              <a:t> 100 GB NX Data we need 33 GB of free disc space </a:t>
            </a:r>
          </a:p>
          <a:p>
            <a:pPr algn="l" eaLnBrk="1" hangingPunct="1">
              <a:spcBef>
                <a:spcPct val="0"/>
              </a:spcBef>
              <a:buFont typeface="Arial" charset="0"/>
              <a:buAutoNum type="arabicPeriod"/>
            </a:pPr>
            <a:r>
              <a:rPr lang="en-GB" altLang="de-DE" sz="900" dirty="0">
                <a:solidFill>
                  <a:srgbClr val="FF0000"/>
                </a:solidFill>
              </a:rPr>
              <a:t>Oracle Read Only User reading data from  TC. Database.</a:t>
            </a:r>
          </a:p>
          <a:p>
            <a:pPr algn="l" eaLnBrk="1" hangingPunct="1">
              <a:spcBef>
                <a:spcPct val="0"/>
              </a:spcBef>
              <a:buFont typeface="Arial" charset="0"/>
              <a:buAutoNum type="arabicPeriod"/>
            </a:pPr>
            <a:r>
              <a:rPr lang="en-GB" altLang="de-DE" sz="900" dirty="0">
                <a:solidFill>
                  <a:srgbClr val="FF0000"/>
                </a:solidFill>
              </a:rPr>
              <a:t>TC Process User with DBA right</a:t>
            </a:r>
          </a:p>
          <a:p>
            <a:pPr algn="l" eaLnBrk="1" hangingPunct="1">
              <a:spcBef>
                <a:spcPct val="0"/>
              </a:spcBef>
              <a:buFont typeface="Arial" charset="0"/>
              <a:buAutoNum type="arabicPeriod"/>
            </a:pPr>
            <a:r>
              <a:rPr lang="en-GB" altLang="de-DE" sz="900" dirty="0">
                <a:solidFill>
                  <a:srgbClr val="FF0000"/>
                </a:solidFill>
              </a:rPr>
              <a:t>TC Process User mast have read write right’s on all volumes </a:t>
            </a:r>
          </a:p>
          <a:p>
            <a:pPr algn="l" eaLnBrk="1" hangingPunct="1">
              <a:spcBef>
                <a:spcPct val="0"/>
              </a:spcBef>
              <a:buFont typeface="Arial" charset="0"/>
              <a:buAutoNum type="arabicPeriod"/>
            </a:pPr>
            <a:r>
              <a:rPr lang="en-GB" altLang="de-DE" sz="900" dirty="0">
                <a:solidFill>
                  <a:srgbClr val="FF0000"/>
                </a:solidFill>
              </a:rPr>
              <a:t>Script to get TC Prompt.</a:t>
            </a:r>
          </a:p>
          <a:p>
            <a:pPr algn="l" eaLnBrk="1" hangingPunct="1">
              <a:spcBef>
                <a:spcPct val="0"/>
              </a:spcBef>
              <a:buFont typeface="Arial" charset="0"/>
              <a:buAutoNum type="arabicPeriod"/>
            </a:pPr>
            <a:r>
              <a:rPr lang="en-GB" altLang="de-DE" sz="900" dirty="0" err="1">
                <a:solidFill>
                  <a:srgbClr val="FF0000"/>
                </a:solidFill>
              </a:rPr>
              <a:t>JobClients</a:t>
            </a:r>
            <a:r>
              <a:rPr lang="en-GB" altLang="de-DE" sz="900" dirty="0">
                <a:solidFill>
                  <a:srgbClr val="FF0000"/>
                </a:solidFill>
              </a:rPr>
              <a:t> with TC 2Tier client and NX in the correct version</a:t>
            </a:r>
          </a:p>
          <a:p>
            <a:pPr algn="l" eaLnBrk="1" hangingPunct="1">
              <a:spcBef>
                <a:spcPct val="0"/>
              </a:spcBef>
              <a:buFont typeface="Arial" charset="0"/>
              <a:buAutoNum type="arabicPeriod"/>
            </a:pPr>
            <a:r>
              <a:rPr lang="en-GB" altLang="de-DE" sz="900" dirty="0">
                <a:solidFill>
                  <a:srgbClr val="FF0000"/>
                </a:solidFill>
              </a:rPr>
              <a:t>Remote Access to NX Process </a:t>
            </a:r>
            <a:r>
              <a:rPr lang="en-GB" altLang="de-DE" sz="900" dirty="0" err="1">
                <a:solidFill>
                  <a:srgbClr val="FF0000"/>
                </a:solidFill>
              </a:rPr>
              <a:t>JobClient‘s</a:t>
            </a:r>
            <a:endParaRPr lang="en-GB" altLang="de-DE" sz="900" dirty="0">
              <a:solidFill>
                <a:srgbClr val="FF0000"/>
              </a:solidFill>
            </a:endParaRPr>
          </a:p>
          <a:p>
            <a:pPr algn="l" eaLnBrk="1" hangingPunct="1">
              <a:spcBef>
                <a:spcPct val="0"/>
              </a:spcBef>
              <a:buFont typeface="Arial" charset="0"/>
              <a:buAutoNum type="arabicPeriod"/>
            </a:pPr>
            <a:r>
              <a:rPr lang="en-GB" altLang="de-DE" sz="900" dirty="0">
                <a:solidFill>
                  <a:srgbClr val="FF0000"/>
                </a:solidFill>
              </a:rPr>
              <a:t>600 MB of Network disk space for </a:t>
            </a:r>
            <a:r>
              <a:rPr lang="en-GB" altLang="de-DE" sz="900" dirty="0" err="1">
                <a:solidFill>
                  <a:srgbClr val="FF0000"/>
                </a:solidFill>
              </a:rPr>
              <a:t>PLMJobmanager</a:t>
            </a:r>
            <a:r>
              <a:rPr lang="en-GB" altLang="de-DE" sz="900" dirty="0">
                <a:solidFill>
                  <a:srgbClr val="FF0000"/>
                </a:solidFill>
              </a:rPr>
              <a:t> Software Installation and configuration</a:t>
            </a:r>
          </a:p>
          <a:p>
            <a:pPr algn="l" eaLnBrk="1" hangingPunct="1">
              <a:spcBef>
                <a:spcPct val="0"/>
              </a:spcBef>
              <a:buFont typeface="Arial" charset="0"/>
              <a:buAutoNum type="arabicPeriod"/>
            </a:pPr>
            <a:r>
              <a:rPr lang="en-GB" altLang="de-DE" sz="900" dirty="0">
                <a:solidFill>
                  <a:srgbClr val="FF0000"/>
                </a:solidFill>
              </a:rPr>
              <a:t>~1 GB Network diskspace for </a:t>
            </a:r>
            <a:r>
              <a:rPr lang="en-GB" altLang="de-DE" sz="900" dirty="0" err="1">
                <a:solidFill>
                  <a:srgbClr val="FF0000"/>
                </a:solidFill>
              </a:rPr>
              <a:t>JobProcess</a:t>
            </a:r>
            <a:r>
              <a:rPr lang="en-GB" altLang="de-DE" sz="900" dirty="0">
                <a:solidFill>
                  <a:srgbClr val="FF0000"/>
                </a:solidFill>
              </a:rPr>
              <a:t> Logfiles for each 500.000 Parts to Process</a:t>
            </a:r>
          </a:p>
        </p:txBody>
      </p:sp>
      <p:pic>
        <p:nvPicPr>
          <p:cNvPr id="5158" name="Picture 2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4403" y="1498881"/>
            <a:ext cx="541735" cy="515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159" name="Gerade Verbindung mit Pfeil 17"/>
          <p:cNvCxnSpPr>
            <a:cxnSpLocks noChangeShapeType="1"/>
            <a:stCxn id="5140" idx="3"/>
            <a:endCxn id="5138" idx="1"/>
          </p:cNvCxnSpPr>
          <p:nvPr/>
        </p:nvCxnSpPr>
        <p:spPr bwMode="auto">
          <a:xfrm flipV="1">
            <a:off x="4242466" y="1647318"/>
            <a:ext cx="973402" cy="109537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 type="arrow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172" name="Gerade Verbindung mit Pfeil 88"/>
          <p:cNvCxnSpPr>
            <a:cxnSpLocks noChangeShapeType="1"/>
            <a:stCxn id="5158" idx="0"/>
          </p:cNvCxnSpPr>
          <p:nvPr/>
        </p:nvCxnSpPr>
        <p:spPr bwMode="auto">
          <a:xfrm flipV="1">
            <a:off x="3066127" y="1241711"/>
            <a:ext cx="0" cy="257175"/>
          </a:xfrm>
          <a:prstGeom prst="straightConnector1">
            <a:avLst/>
          </a:prstGeom>
          <a:noFill/>
          <a:ln w="9525" algn="ctr">
            <a:solidFill>
              <a:srgbClr val="0033CC"/>
            </a:solidFill>
            <a:prstDash val="dash"/>
            <a:round/>
            <a:headEnd type="arrow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91" name="Textfeld 90"/>
          <p:cNvSpPr txBox="1"/>
          <p:nvPr/>
        </p:nvSpPr>
        <p:spPr>
          <a:xfrm rot="16200000">
            <a:off x="15591" y="1477416"/>
            <a:ext cx="993292" cy="22660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36005" tIns="36005" rIns="36005" bIns="36005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dirty="0" err="1">
                <a:solidFill>
                  <a:srgbClr val="000000"/>
                </a:solidFill>
              </a:rPr>
              <a:t>Veldhoven</a:t>
            </a:r>
            <a:r>
              <a:rPr lang="en-US" dirty="0">
                <a:solidFill>
                  <a:srgbClr val="000000"/>
                </a:solidFill>
              </a:rPr>
              <a:t>/NL</a:t>
            </a:r>
            <a:endParaRPr lang="en-GB" dirty="0">
              <a:solidFill>
                <a:srgbClr val="000000"/>
              </a:solidFill>
            </a:endParaRPr>
          </a:p>
        </p:txBody>
      </p:sp>
      <p:sp>
        <p:nvSpPr>
          <p:cNvPr id="113" name="Textfeld 112"/>
          <p:cNvSpPr txBox="1"/>
          <p:nvPr/>
        </p:nvSpPr>
        <p:spPr>
          <a:xfrm rot="16200000">
            <a:off x="-5184" y="2583046"/>
            <a:ext cx="1034845" cy="22660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36005" tIns="36005" rIns="36005" bIns="36005">
            <a:spAutoFit/>
          </a:bodyPr>
          <a:lstStyle>
            <a:defPPr>
              <a:defRPr lang="de-DE"/>
            </a:defPPr>
            <a:lvl1pPr algn="ctr"/>
          </a:lstStyle>
          <a:p>
            <a:pPr>
              <a:spcBef>
                <a:spcPct val="0"/>
              </a:spcBef>
            </a:pPr>
            <a:r>
              <a:rPr lang="de-DE" dirty="0" err="1">
                <a:solidFill>
                  <a:srgbClr val="000000"/>
                </a:solidFill>
              </a:rPr>
              <a:t>Wilton</a:t>
            </a:r>
            <a:r>
              <a:rPr lang="de-DE" dirty="0">
                <a:solidFill>
                  <a:srgbClr val="000000"/>
                </a:solidFill>
              </a:rPr>
              <a:t>/USA</a:t>
            </a:r>
            <a:endParaRPr lang="en-GB" dirty="0">
              <a:solidFill>
                <a:srgbClr val="000000"/>
              </a:solidFill>
            </a:endParaRPr>
          </a:p>
        </p:txBody>
      </p:sp>
      <p:sp>
        <p:nvSpPr>
          <p:cNvPr id="114" name="Textfeld 113"/>
          <p:cNvSpPr txBox="1"/>
          <p:nvPr/>
        </p:nvSpPr>
        <p:spPr>
          <a:xfrm rot="16200000">
            <a:off x="3018150" y="2580295"/>
            <a:ext cx="1038764" cy="22660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36005" tIns="36005" rIns="36005" bIns="36005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dirty="0" err="1">
                <a:solidFill>
                  <a:srgbClr val="000000"/>
                </a:solidFill>
              </a:rPr>
              <a:t>Linkow</a:t>
            </a:r>
            <a:r>
              <a:rPr lang="en-US" dirty="0">
                <a:solidFill>
                  <a:srgbClr val="000000"/>
                </a:solidFill>
              </a:rPr>
              <a:t>/Taiwan</a:t>
            </a:r>
            <a:endParaRPr lang="en-GB" dirty="0">
              <a:solidFill>
                <a:srgbClr val="000000"/>
              </a:solidFill>
            </a:endParaRPr>
          </a:p>
        </p:txBody>
      </p:sp>
      <p:graphicFrame>
        <p:nvGraphicFramePr>
          <p:cNvPr id="5415" name="Group 295"/>
          <p:cNvGraphicFramePr>
            <a:graphicFrameLocks noGrp="1"/>
          </p:cNvGraphicFramePr>
          <p:nvPr>
            <p:extLst/>
          </p:nvPr>
        </p:nvGraphicFramePr>
        <p:xfrm>
          <a:off x="373048" y="3459352"/>
          <a:ext cx="4680656" cy="941880"/>
        </p:xfrm>
        <a:graphic>
          <a:graphicData uri="http://schemas.openxmlformats.org/drawingml/2006/table">
            <a:tbl>
              <a:tblPr/>
              <a:tblGrid>
                <a:gridCol w="3120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409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276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8827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0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Nr</a:t>
                      </a:r>
                    </a:p>
                  </a:txBody>
                  <a:tcPr marL="39000" marR="39000" marT="17988" marB="17988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0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Description</a:t>
                      </a:r>
                    </a:p>
                  </a:txBody>
                  <a:tcPr marL="39000" marR="39000" marT="17988" marB="17988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0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Connect via:</a:t>
                      </a:r>
                    </a:p>
                  </a:txBody>
                  <a:tcPr marL="39000" marR="39000" marT="17988" marB="17988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827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0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C1</a:t>
                      </a:r>
                    </a:p>
                  </a:txBody>
                  <a:tcPr marL="39000" marR="39000" marT="17988" marB="17988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9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communication  </a:t>
                      </a:r>
                      <a:r>
                        <a:rPr kumimoji="0" lang="en-GB" sz="900" b="0" i="0" u="none" strike="noStrike" cap="none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JobServer</a:t>
                      </a:r>
                      <a:r>
                        <a:rPr kumimoji="0" lang="en-GB" sz="9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MS-SQL</a:t>
                      </a:r>
                    </a:p>
                  </a:txBody>
                  <a:tcPr marL="39000" marR="39000" marT="17988" marB="17988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0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TCP:1433 UDP: 1434</a:t>
                      </a:r>
                    </a:p>
                  </a:txBody>
                  <a:tcPr marL="39000" marR="39000" marT="17988" marB="17988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827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0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C2</a:t>
                      </a:r>
                    </a:p>
                  </a:txBody>
                  <a:tcPr marL="39000" marR="39000" marT="17988" marB="17988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9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communication </a:t>
                      </a:r>
                      <a:r>
                        <a:rPr kumimoji="0" lang="en-GB" sz="900" b="0" i="0" u="none" strike="noStrike" cap="none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JobClinet</a:t>
                      </a:r>
                      <a:r>
                        <a:rPr kumimoji="0" lang="en-GB" sz="9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– </a:t>
                      </a:r>
                      <a:r>
                        <a:rPr kumimoji="0" lang="en-GB" sz="900" b="0" i="0" u="none" strike="noStrike" cap="none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JobServer</a:t>
                      </a:r>
                      <a:endParaRPr kumimoji="0" lang="en-GB" sz="900" b="0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39000" marR="39000" marT="17988" marB="17988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0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Port:13000 / 13001</a:t>
                      </a:r>
                    </a:p>
                  </a:txBody>
                  <a:tcPr marL="39000" marR="39000" marT="17988" marB="17988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827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9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C3</a:t>
                      </a:r>
                    </a:p>
                  </a:txBody>
                  <a:tcPr marL="39000" marR="39000" marT="17988" marB="17988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9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ugmanager_Process_program.exe (2-tier)</a:t>
                      </a:r>
                    </a:p>
                  </a:txBody>
                  <a:tcPr marL="39000" marR="39000" marT="17988" marB="17988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0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Handel by IT	</a:t>
                      </a:r>
                    </a:p>
                  </a:txBody>
                  <a:tcPr marL="39000" marR="39000" marT="17988" marB="17988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827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9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C4</a:t>
                      </a:r>
                    </a:p>
                  </a:txBody>
                  <a:tcPr marL="39000" marR="39000" marT="17988" marB="17988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9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Import Meta Data from TC </a:t>
                      </a:r>
                      <a:r>
                        <a:rPr kumimoji="0" lang="en-GB" sz="900" b="0" i="0" u="none" strike="noStrike" cap="none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Db</a:t>
                      </a:r>
                      <a:endParaRPr kumimoji="0" lang="en-GB" sz="900" b="0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39000" marR="39000" marT="17988" marB="17988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0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Uses  </a:t>
                      </a:r>
                      <a:r>
                        <a:rPr kumimoji="0" lang="en-GB" sz="1000" b="0" i="0" u="none" strike="noStrike" cap="none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TnsNames.ora</a:t>
                      </a:r>
                      <a:r>
                        <a:rPr kumimoji="0" lang="en-GB" sz="10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like (</a:t>
                      </a:r>
                      <a:r>
                        <a:rPr kumimoji="0" lang="en-GB" sz="10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C3)</a:t>
                      </a:r>
                    </a:p>
                  </a:txBody>
                  <a:tcPr marL="39000" marR="39000" marT="17988" marB="17988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203" name="Oval 232"/>
          <p:cNvSpPr>
            <a:spLocks noChangeArrowheads="1"/>
          </p:cNvSpPr>
          <p:nvPr/>
        </p:nvSpPr>
        <p:spPr bwMode="auto">
          <a:xfrm>
            <a:off x="3026048" y="3141606"/>
            <a:ext cx="194336" cy="179387"/>
          </a:xfrm>
          <a:prstGeom prst="ellipse">
            <a:avLst/>
          </a:prstGeom>
          <a:solidFill>
            <a:srgbClr val="FFFF66"/>
          </a:solidFill>
          <a:ln w="9525">
            <a:pattFill prst="dkUpDiag">
              <a:fgClr>
                <a:srgbClr val="FF0000"/>
              </a:fgClr>
              <a:bgClr>
                <a:schemeClr val="accent2"/>
              </a:bgClr>
            </a:patt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</a:pPr>
            <a:r>
              <a:rPr lang="de-DE" altLang="de-DE" sz="800" b="1">
                <a:solidFill>
                  <a:srgbClr val="000000"/>
                </a:solidFill>
              </a:rPr>
              <a:t>C1</a:t>
            </a:r>
            <a:endParaRPr lang="en-US" altLang="de-DE" sz="800" b="1">
              <a:solidFill>
                <a:srgbClr val="000000"/>
              </a:solidFill>
            </a:endParaRPr>
          </a:p>
        </p:txBody>
      </p:sp>
      <p:sp>
        <p:nvSpPr>
          <p:cNvPr id="5204" name="Oval 233"/>
          <p:cNvSpPr>
            <a:spLocks noChangeArrowheads="1"/>
          </p:cNvSpPr>
          <p:nvPr/>
        </p:nvSpPr>
        <p:spPr bwMode="auto">
          <a:xfrm>
            <a:off x="6612337" y="1568731"/>
            <a:ext cx="194337" cy="179388"/>
          </a:xfrm>
          <a:prstGeom prst="ellipse">
            <a:avLst/>
          </a:prstGeom>
          <a:solidFill>
            <a:srgbClr val="FFFF66"/>
          </a:solidFill>
          <a:ln w="9525">
            <a:pattFill prst="dkUpDiag">
              <a:fgClr>
                <a:srgbClr val="FF0000"/>
              </a:fgClr>
              <a:bgClr>
                <a:schemeClr val="accent2"/>
              </a:bgClr>
            </a:patt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</a:pPr>
            <a:r>
              <a:rPr lang="de-DE" altLang="de-DE" sz="800" b="1">
                <a:solidFill>
                  <a:srgbClr val="000000"/>
                </a:solidFill>
              </a:rPr>
              <a:t>C1</a:t>
            </a:r>
            <a:endParaRPr lang="en-US" altLang="de-DE" sz="800" b="1">
              <a:solidFill>
                <a:srgbClr val="000000"/>
              </a:solidFill>
            </a:endParaRPr>
          </a:p>
        </p:txBody>
      </p:sp>
      <p:sp>
        <p:nvSpPr>
          <p:cNvPr id="5207" name="Oval 241"/>
          <p:cNvSpPr>
            <a:spLocks noChangeArrowheads="1"/>
          </p:cNvSpPr>
          <p:nvPr/>
        </p:nvSpPr>
        <p:spPr bwMode="auto">
          <a:xfrm>
            <a:off x="4663814" y="1608424"/>
            <a:ext cx="194336" cy="179387"/>
          </a:xfrm>
          <a:prstGeom prst="ellipse">
            <a:avLst/>
          </a:prstGeom>
          <a:solidFill>
            <a:srgbClr val="FFFF66"/>
          </a:solidFill>
          <a:ln w="9525">
            <a:pattFill prst="dkUpDiag">
              <a:fgClr>
                <a:srgbClr val="FF0000"/>
              </a:fgClr>
              <a:bgClr>
                <a:schemeClr val="accent2"/>
              </a:bgClr>
            </a:patt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</a:pPr>
            <a:r>
              <a:rPr lang="de-DE" altLang="de-DE" sz="800" b="1">
                <a:solidFill>
                  <a:srgbClr val="000000"/>
                </a:solidFill>
              </a:rPr>
              <a:t>C2</a:t>
            </a:r>
            <a:endParaRPr lang="en-US" altLang="de-DE" sz="800" b="1">
              <a:solidFill>
                <a:srgbClr val="000000"/>
              </a:solidFill>
            </a:endParaRPr>
          </a:p>
        </p:txBody>
      </p:sp>
      <p:sp>
        <p:nvSpPr>
          <p:cNvPr id="5208" name="Oval 242"/>
          <p:cNvSpPr>
            <a:spLocks noChangeArrowheads="1"/>
          </p:cNvSpPr>
          <p:nvPr/>
        </p:nvSpPr>
        <p:spPr bwMode="auto">
          <a:xfrm>
            <a:off x="3453081" y="1535399"/>
            <a:ext cx="194336" cy="179387"/>
          </a:xfrm>
          <a:prstGeom prst="ellipse">
            <a:avLst/>
          </a:prstGeom>
          <a:solidFill>
            <a:srgbClr val="FFFF66"/>
          </a:solidFill>
          <a:ln w="9525">
            <a:pattFill prst="dkUpDiag">
              <a:fgClr>
                <a:srgbClr val="FF0000"/>
              </a:fgClr>
              <a:bgClr>
                <a:schemeClr val="accent2"/>
              </a:bgClr>
            </a:patt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</a:pPr>
            <a:r>
              <a:rPr lang="de-DE" altLang="de-DE" sz="800" b="1">
                <a:solidFill>
                  <a:srgbClr val="000000"/>
                </a:solidFill>
              </a:rPr>
              <a:t>C2</a:t>
            </a:r>
            <a:endParaRPr lang="en-US" altLang="de-DE" sz="800" b="1">
              <a:solidFill>
                <a:srgbClr val="000000"/>
              </a:solidFill>
            </a:endParaRPr>
          </a:p>
        </p:txBody>
      </p:sp>
      <p:sp>
        <p:nvSpPr>
          <p:cNvPr id="5210" name="Oval 289"/>
          <p:cNvSpPr>
            <a:spLocks noChangeArrowheads="1"/>
          </p:cNvSpPr>
          <p:nvPr/>
        </p:nvSpPr>
        <p:spPr bwMode="auto">
          <a:xfrm>
            <a:off x="2167871" y="2748149"/>
            <a:ext cx="194337" cy="179387"/>
          </a:xfrm>
          <a:prstGeom prst="ellipse">
            <a:avLst/>
          </a:prstGeom>
          <a:solidFill>
            <a:srgbClr val="FFFF66"/>
          </a:solidFill>
          <a:ln w="9525">
            <a:pattFill prst="dkUpDiag">
              <a:fgClr>
                <a:srgbClr val="FF0000"/>
              </a:fgClr>
              <a:bgClr>
                <a:schemeClr val="accent2"/>
              </a:bgClr>
            </a:patt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</a:pPr>
            <a:r>
              <a:rPr lang="de-DE" altLang="de-DE" sz="800" b="1">
                <a:solidFill>
                  <a:srgbClr val="000000"/>
                </a:solidFill>
              </a:rPr>
              <a:t>C4</a:t>
            </a:r>
            <a:endParaRPr lang="en-US" altLang="de-DE" sz="800" b="1">
              <a:solidFill>
                <a:srgbClr val="000000"/>
              </a:solidFill>
            </a:endParaRPr>
          </a:p>
        </p:txBody>
      </p:sp>
      <p:sp>
        <p:nvSpPr>
          <p:cNvPr id="5211" name="Oval 290"/>
          <p:cNvSpPr>
            <a:spLocks noChangeArrowheads="1"/>
          </p:cNvSpPr>
          <p:nvPr/>
        </p:nvSpPr>
        <p:spPr bwMode="auto">
          <a:xfrm>
            <a:off x="4194310" y="1067081"/>
            <a:ext cx="194337" cy="179388"/>
          </a:xfrm>
          <a:prstGeom prst="ellipse">
            <a:avLst/>
          </a:prstGeom>
          <a:solidFill>
            <a:srgbClr val="FFFF66"/>
          </a:solidFill>
          <a:ln w="9525">
            <a:pattFill prst="dkUpDiag">
              <a:fgClr>
                <a:srgbClr val="FF0000"/>
              </a:fgClr>
              <a:bgClr>
                <a:schemeClr val="accent2"/>
              </a:bgClr>
            </a:patt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</a:pPr>
            <a:r>
              <a:rPr lang="de-DE" altLang="de-DE" sz="800" b="1">
                <a:solidFill>
                  <a:srgbClr val="000000"/>
                </a:solidFill>
              </a:rPr>
              <a:t>C4</a:t>
            </a:r>
            <a:endParaRPr lang="en-US" altLang="de-DE" sz="800" b="1">
              <a:solidFill>
                <a:srgbClr val="000000"/>
              </a:solidFill>
            </a:endParaRPr>
          </a:p>
        </p:txBody>
      </p:sp>
      <p:sp>
        <p:nvSpPr>
          <p:cNvPr id="5212" name="Oval 291"/>
          <p:cNvSpPr>
            <a:spLocks noChangeArrowheads="1"/>
          </p:cNvSpPr>
          <p:nvPr/>
        </p:nvSpPr>
        <p:spPr bwMode="auto">
          <a:xfrm>
            <a:off x="1854615" y="2208399"/>
            <a:ext cx="194336" cy="179387"/>
          </a:xfrm>
          <a:prstGeom prst="ellipse">
            <a:avLst/>
          </a:prstGeom>
          <a:solidFill>
            <a:srgbClr val="FFFF66"/>
          </a:solidFill>
          <a:ln w="9525">
            <a:pattFill prst="dkUpDiag">
              <a:fgClr>
                <a:srgbClr val="FF0000"/>
              </a:fgClr>
              <a:bgClr>
                <a:schemeClr val="accent2"/>
              </a:bgClr>
            </a:patt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</a:pPr>
            <a:r>
              <a:rPr lang="de-DE" altLang="de-DE" sz="800" b="1">
                <a:solidFill>
                  <a:srgbClr val="000000"/>
                </a:solidFill>
              </a:rPr>
              <a:t>C3</a:t>
            </a:r>
            <a:endParaRPr lang="en-US" altLang="de-DE" sz="800" b="1">
              <a:solidFill>
                <a:srgbClr val="000000"/>
              </a:solidFill>
            </a:endParaRPr>
          </a:p>
        </p:txBody>
      </p:sp>
      <p:sp>
        <p:nvSpPr>
          <p:cNvPr id="5213" name="Oval 292"/>
          <p:cNvSpPr>
            <a:spLocks noChangeArrowheads="1"/>
          </p:cNvSpPr>
          <p:nvPr/>
        </p:nvSpPr>
        <p:spPr bwMode="auto">
          <a:xfrm>
            <a:off x="1893229" y="1067081"/>
            <a:ext cx="194337" cy="179388"/>
          </a:xfrm>
          <a:prstGeom prst="ellipse">
            <a:avLst/>
          </a:prstGeom>
          <a:solidFill>
            <a:srgbClr val="FFFF66"/>
          </a:solidFill>
          <a:ln w="9525">
            <a:pattFill prst="dkUpDiag">
              <a:fgClr>
                <a:srgbClr val="FF0000"/>
              </a:fgClr>
              <a:bgClr>
                <a:schemeClr val="accent2"/>
              </a:bgClr>
            </a:patt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</a:pPr>
            <a:r>
              <a:rPr lang="de-DE" altLang="de-DE" sz="800" b="1" dirty="0">
                <a:solidFill>
                  <a:srgbClr val="000000"/>
                </a:solidFill>
              </a:rPr>
              <a:t>C3</a:t>
            </a:r>
            <a:endParaRPr lang="en-US" altLang="de-DE" sz="800" b="1" dirty="0">
              <a:solidFill>
                <a:srgbClr val="000000"/>
              </a:solidFill>
            </a:endParaRPr>
          </a:p>
        </p:txBody>
      </p:sp>
      <p:sp>
        <p:nvSpPr>
          <p:cNvPr id="5215" name="Rectangle 294"/>
          <p:cNvSpPr>
            <a:spLocks noChangeArrowheads="1"/>
          </p:cNvSpPr>
          <p:nvPr/>
        </p:nvSpPr>
        <p:spPr bwMode="auto">
          <a:xfrm>
            <a:off x="5248546" y="1848136"/>
            <a:ext cx="1040349" cy="923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de-DE" sz="600">
                <a:solidFill>
                  <a:srgbClr val="000000"/>
                </a:solidFill>
                <a:latin typeface="Arial Narrow" pitchFamily="34" charset="0"/>
              </a:rPr>
              <a:t>DEMCHTC00PA.ww500.siemens.net</a:t>
            </a:r>
          </a:p>
        </p:txBody>
      </p:sp>
      <p:sp>
        <p:nvSpPr>
          <p:cNvPr id="94" name="Rechteck 79"/>
          <p:cNvSpPr>
            <a:spLocks noChangeArrowheads="1"/>
          </p:cNvSpPr>
          <p:nvPr/>
        </p:nvSpPr>
        <p:spPr bwMode="auto">
          <a:xfrm>
            <a:off x="3697628" y="2177652"/>
            <a:ext cx="2617523" cy="1037432"/>
          </a:xfrm>
          <a:prstGeom prst="rect">
            <a:avLst/>
          </a:prstGeom>
          <a:ln>
            <a:headEnd/>
            <a:tailEnd/>
          </a:ln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0" tIns="0" rIns="0" bIns="0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GB" altLang="de-DE">
              <a:solidFill>
                <a:srgbClr val="000000"/>
              </a:solidFill>
            </a:endParaRPr>
          </a:p>
        </p:txBody>
      </p:sp>
      <p:sp>
        <p:nvSpPr>
          <p:cNvPr id="95" name="AutoShape 4"/>
          <p:cNvSpPr>
            <a:spLocks noChangeArrowheads="1"/>
          </p:cNvSpPr>
          <p:nvPr/>
        </p:nvSpPr>
        <p:spPr bwMode="auto">
          <a:xfrm>
            <a:off x="4158484" y="2536887"/>
            <a:ext cx="1246850" cy="614363"/>
          </a:xfrm>
          <a:prstGeom prst="can">
            <a:avLst>
              <a:gd name="adj" fmla="val 26380"/>
            </a:avLst>
          </a:prstGeom>
          <a:gradFill rotWithShape="1">
            <a:gsLst>
              <a:gs pos="0">
                <a:srgbClr val="F6B90C"/>
              </a:gs>
              <a:gs pos="50000">
                <a:srgbClr val="FFFF00"/>
              </a:gs>
              <a:gs pos="100000">
                <a:srgbClr val="F6B90C"/>
              </a:gs>
            </a:gsLst>
            <a:lin ang="0" scaled="1"/>
          </a:gradFill>
          <a:ln w="635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>
                <a:srgbClr val="A3A3A3"/>
              </a:buClr>
              <a:buSzPct val="80000"/>
              <a:buFont typeface="Wingdings 3" pitchFamily="18" charset="2"/>
              <a:buNone/>
            </a:pPr>
            <a:r>
              <a:rPr lang="de-DE" altLang="de-DE" sz="1100" b="1" dirty="0">
                <a:solidFill>
                  <a:srgbClr val="000000"/>
                </a:solidFill>
              </a:rPr>
              <a:t>Teamcenter</a:t>
            </a:r>
          </a:p>
          <a:p>
            <a:pPr algn="ctr" eaLnBrk="1" hangingPunct="1">
              <a:spcBef>
                <a:spcPct val="0"/>
              </a:spcBef>
              <a:buClr>
                <a:srgbClr val="A3A3A3"/>
              </a:buClr>
              <a:buSzPct val="80000"/>
              <a:buFont typeface="Wingdings 3" pitchFamily="18" charset="2"/>
              <a:buNone/>
            </a:pPr>
            <a:r>
              <a:rPr lang="de-DE" altLang="de-DE" sz="1100" b="1" dirty="0">
                <a:solidFill>
                  <a:srgbClr val="000000"/>
                </a:solidFill>
              </a:rPr>
              <a:t>ACE</a:t>
            </a:r>
          </a:p>
        </p:txBody>
      </p:sp>
      <p:cxnSp>
        <p:nvCxnSpPr>
          <p:cNvPr id="96" name="Gewinkelte Verbindung 26"/>
          <p:cNvCxnSpPr>
            <a:cxnSpLocks noChangeShapeType="1"/>
            <a:stCxn id="95" idx="1"/>
            <a:endCxn id="97" idx="0"/>
          </p:cNvCxnSpPr>
          <p:nvPr/>
        </p:nvCxnSpPr>
        <p:spPr bwMode="auto">
          <a:xfrm rot="5400000" flipH="1" flipV="1">
            <a:off x="5316302" y="2003021"/>
            <a:ext cx="12700" cy="1067728"/>
          </a:xfrm>
          <a:prstGeom prst="bentConnector3">
            <a:avLst>
              <a:gd name="adj1" fmla="val 1800000"/>
            </a:avLst>
          </a:prstGeom>
          <a:noFill/>
          <a:ln w="9525" algn="ctr">
            <a:solidFill>
              <a:srgbClr val="0033CC"/>
            </a:solidFill>
            <a:prstDash val="dash"/>
            <a:round/>
            <a:headEnd type="arrow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97" name="Picture 2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4070" y="2536887"/>
            <a:ext cx="371139" cy="3534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8" name="Textfeld 62"/>
          <p:cNvSpPr txBox="1">
            <a:spLocks noChangeArrowheads="1"/>
          </p:cNvSpPr>
          <p:nvPr/>
        </p:nvSpPr>
        <p:spPr bwMode="auto">
          <a:xfrm rot="397797">
            <a:off x="5043546" y="2967856"/>
            <a:ext cx="784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de-DE" altLang="de-DE" sz="700" dirty="0">
                <a:solidFill>
                  <a:srgbClr val="000000"/>
                </a:solidFill>
              </a:rPr>
              <a:t>Import</a:t>
            </a:r>
            <a:endParaRPr lang="en-GB" altLang="de-DE" sz="700" dirty="0">
              <a:solidFill>
                <a:srgbClr val="000000"/>
              </a:solidFill>
            </a:endParaRPr>
          </a:p>
        </p:txBody>
      </p:sp>
      <p:sp>
        <p:nvSpPr>
          <p:cNvPr id="99" name="Flussdiagramm: Magnetplattenspeicher 71"/>
          <p:cNvSpPr>
            <a:spLocks noChangeArrowheads="1"/>
          </p:cNvSpPr>
          <p:nvPr/>
        </p:nvSpPr>
        <p:spPr bwMode="auto">
          <a:xfrm>
            <a:off x="3773695" y="2587682"/>
            <a:ext cx="316442" cy="260350"/>
          </a:xfrm>
          <a:prstGeom prst="flowChartMagneticDisk">
            <a:avLst/>
          </a:prstGeom>
          <a:ln>
            <a:headEnd/>
            <a:tailEnd/>
          </a:ln>
          <a:ex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</a:pPr>
            <a:r>
              <a:rPr lang="de-DE" altLang="de-DE">
                <a:solidFill>
                  <a:srgbClr val="000000"/>
                </a:solidFill>
              </a:rPr>
              <a:t>Vol1</a:t>
            </a:r>
            <a:endParaRPr lang="en-GB" altLang="de-DE">
              <a:solidFill>
                <a:srgbClr val="000000"/>
              </a:solidFill>
            </a:endParaRPr>
          </a:p>
        </p:txBody>
      </p:sp>
      <p:sp>
        <p:nvSpPr>
          <p:cNvPr id="100" name="Flussdiagramm: Magnetplattenspeicher 72"/>
          <p:cNvSpPr>
            <a:spLocks noChangeArrowheads="1"/>
          </p:cNvSpPr>
          <p:nvPr/>
        </p:nvSpPr>
        <p:spPr bwMode="auto">
          <a:xfrm>
            <a:off x="3777135" y="2890895"/>
            <a:ext cx="316442" cy="260350"/>
          </a:xfrm>
          <a:prstGeom prst="flowChartMagneticDisk">
            <a:avLst/>
          </a:prstGeom>
          <a:ln>
            <a:headEnd/>
            <a:tailEnd/>
          </a:ln>
          <a:ex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</a:pPr>
            <a:r>
              <a:rPr lang="de-DE" altLang="de-DE">
                <a:solidFill>
                  <a:srgbClr val="000000"/>
                </a:solidFill>
              </a:rPr>
              <a:t>Vol2</a:t>
            </a:r>
            <a:endParaRPr lang="en-GB" altLang="de-DE">
              <a:solidFill>
                <a:srgbClr val="000000"/>
              </a:solidFill>
            </a:endParaRPr>
          </a:p>
        </p:txBody>
      </p:sp>
      <p:pic>
        <p:nvPicPr>
          <p:cNvPr id="101" name="Picture 6" descr="V:\JobManager\ProgEntw\Ver02\08-Icons-und-Logos\LogosZurSoftware\JobServerApplLogo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0130" y="2902013"/>
            <a:ext cx="521097" cy="249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" name="Freihandform 50"/>
          <p:cNvSpPr>
            <a:spLocks/>
          </p:cNvSpPr>
          <p:nvPr/>
        </p:nvSpPr>
        <p:spPr bwMode="auto">
          <a:xfrm>
            <a:off x="5052144" y="2886889"/>
            <a:ext cx="611924" cy="95250"/>
          </a:xfrm>
          <a:custGeom>
            <a:avLst/>
            <a:gdLst>
              <a:gd name="T0" fmla="*/ 0 w 374650"/>
              <a:gd name="T1" fmla="*/ 0 h 95485"/>
              <a:gd name="T2" fmla="*/ 288558 w 374650"/>
              <a:gd name="T3" fmla="*/ 88463 h 95485"/>
              <a:gd name="T4" fmla="*/ 654803 w 374650"/>
              <a:gd name="T5" fmla="*/ 88463 h 95485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374650" h="95485">
                <a:moveTo>
                  <a:pt x="0" y="0"/>
                </a:moveTo>
                <a:cubicBezTo>
                  <a:pt x="51329" y="37041"/>
                  <a:pt x="102658" y="74083"/>
                  <a:pt x="165100" y="88900"/>
                </a:cubicBezTo>
                <a:cubicBezTo>
                  <a:pt x="227542" y="103717"/>
                  <a:pt x="374650" y="88900"/>
                  <a:pt x="374650" y="88900"/>
                </a:cubicBezTo>
              </a:path>
            </a:pathLst>
          </a:custGeom>
          <a:noFill/>
          <a:ln w="19050" algn="ctr">
            <a:solidFill>
              <a:srgbClr val="FF0000"/>
            </a:solidFill>
            <a:prstDash val="dash"/>
            <a:round/>
            <a:headEnd type="none" w="med" len="med"/>
            <a:tailEnd type="arrow" w="med" len="med"/>
          </a:ln>
          <a:effectLst/>
          <a:extLst/>
        </p:spPr>
        <p:txBody>
          <a:bodyPr lIns="0" tIns="0" rIns="0" bIns="0"/>
          <a:lstStyle/>
          <a:p>
            <a:pPr>
              <a:spcBef>
                <a:spcPct val="0"/>
              </a:spcBef>
            </a:pPr>
            <a:endParaRPr lang="de-DE">
              <a:solidFill>
                <a:srgbClr val="000000"/>
              </a:solidFill>
            </a:endParaRPr>
          </a:p>
        </p:txBody>
      </p:sp>
      <p:sp>
        <p:nvSpPr>
          <p:cNvPr id="103" name="Textfeld 93"/>
          <p:cNvSpPr txBox="1">
            <a:spLocks noChangeArrowheads="1"/>
          </p:cNvSpPr>
          <p:nvPr/>
        </p:nvSpPr>
        <p:spPr bwMode="auto">
          <a:xfrm>
            <a:off x="5053612" y="2183626"/>
            <a:ext cx="806582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de-DE" altLang="de-DE" sz="800" dirty="0">
                <a:solidFill>
                  <a:srgbClr val="000000"/>
                </a:solidFill>
              </a:rPr>
              <a:t>Process via 2-tier </a:t>
            </a:r>
            <a:endParaRPr lang="en-GB" altLang="de-DE" sz="800" dirty="0">
              <a:solidFill>
                <a:srgbClr val="000000"/>
              </a:solidFill>
            </a:endParaRPr>
          </a:p>
        </p:txBody>
      </p:sp>
      <p:sp>
        <p:nvSpPr>
          <p:cNvPr id="104" name="Oval 232"/>
          <p:cNvSpPr>
            <a:spLocks noChangeArrowheads="1"/>
          </p:cNvSpPr>
          <p:nvPr/>
        </p:nvSpPr>
        <p:spPr bwMode="auto">
          <a:xfrm>
            <a:off x="6030708" y="3182169"/>
            <a:ext cx="194336" cy="179387"/>
          </a:xfrm>
          <a:prstGeom prst="ellipse">
            <a:avLst/>
          </a:prstGeom>
          <a:solidFill>
            <a:srgbClr val="FFFF66"/>
          </a:solidFill>
          <a:ln w="9525">
            <a:pattFill prst="dkUpDiag">
              <a:fgClr>
                <a:srgbClr val="FF0000"/>
              </a:fgClr>
              <a:bgClr>
                <a:schemeClr val="accent2"/>
              </a:bgClr>
            </a:patt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</a:pPr>
            <a:r>
              <a:rPr lang="de-DE" altLang="de-DE" sz="800" b="1">
                <a:solidFill>
                  <a:srgbClr val="000000"/>
                </a:solidFill>
              </a:rPr>
              <a:t>C1</a:t>
            </a:r>
            <a:endParaRPr lang="en-US" altLang="de-DE" sz="800" b="1">
              <a:solidFill>
                <a:srgbClr val="000000"/>
              </a:solidFill>
            </a:endParaRPr>
          </a:p>
        </p:txBody>
      </p:sp>
      <p:sp>
        <p:nvSpPr>
          <p:cNvPr id="106" name="Oval 289"/>
          <p:cNvSpPr>
            <a:spLocks noChangeArrowheads="1"/>
          </p:cNvSpPr>
          <p:nvPr/>
        </p:nvSpPr>
        <p:spPr bwMode="auto">
          <a:xfrm>
            <a:off x="5172531" y="2753544"/>
            <a:ext cx="194337" cy="179387"/>
          </a:xfrm>
          <a:prstGeom prst="ellipse">
            <a:avLst/>
          </a:prstGeom>
          <a:solidFill>
            <a:srgbClr val="FFFF66"/>
          </a:solidFill>
          <a:ln w="9525">
            <a:pattFill prst="dkUpDiag">
              <a:fgClr>
                <a:srgbClr val="FF0000"/>
              </a:fgClr>
              <a:bgClr>
                <a:schemeClr val="accent2"/>
              </a:bgClr>
            </a:patt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</a:pPr>
            <a:r>
              <a:rPr lang="de-DE" altLang="de-DE" sz="800" b="1">
                <a:solidFill>
                  <a:srgbClr val="000000"/>
                </a:solidFill>
              </a:rPr>
              <a:t>C4</a:t>
            </a:r>
            <a:endParaRPr lang="en-US" altLang="de-DE" sz="800" b="1">
              <a:solidFill>
                <a:srgbClr val="000000"/>
              </a:solidFill>
            </a:endParaRPr>
          </a:p>
        </p:txBody>
      </p:sp>
      <p:sp>
        <p:nvSpPr>
          <p:cNvPr id="107" name="Oval 291"/>
          <p:cNvSpPr>
            <a:spLocks noChangeArrowheads="1"/>
          </p:cNvSpPr>
          <p:nvPr/>
        </p:nvSpPr>
        <p:spPr bwMode="auto">
          <a:xfrm>
            <a:off x="4859276" y="2213794"/>
            <a:ext cx="194336" cy="179387"/>
          </a:xfrm>
          <a:prstGeom prst="ellipse">
            <a:avLst/>
          </a:prstGeom>
          <a:solidFill>
            <a:srgbClr val="FFFF66"/>
          </a:solidFill>
          <a:ln w="9525">
            <a:pattFill prst="dkUpDiag">
              <a:fgClr>
                <a:srgbClr val="FF0000"/>
              </a:fgClr>
              <a:bgClr>
                <a:schemeClr val="accent2"/>
              </a:bgClr>
            </a:patt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</a:pPr>
            <a:r>
              <a:rPr lang="de-DE" altLang="de-DE" sz="800" b="1">
                <a:solidFill>
                  <a:srgbClr val="000000"/>
                </a:solidFill>
              </a:rPr>
              <a:t>C3</a:t>
            </a:r>
            <a:endParaRPr lang="en-US" altLang="de-DE" sz="800" b="1">
              <a:solidFill>
                <a:srgbClr val="000000"/>
              </a:solidFill>
            </a:endParaRPr>
          </a:p>
        </p:txBody>
      </p:sp>
      <p:sp>
        <p:nvSpPr>
          <p:cNvPr id="25" name="Freihandform 24"/>
          <p:cNvSpPr/>
          <p:nvPr/>
        </p:nvSpPr>
        <p:spPr bwMode="auto">
          <a:xfrm>
            <a:off x="2932515" y="1777063"/>
            <a:ext cx="2257425" cy="782515"/>
          </a:xfrm>
          <a:custGeom>
            <a:avLst/>
            <a:gdLst>
              <a:gd name="connsiteX0" fmla="*/ 0 w 2083777"/>
              <a:gd name="connsiteY0" fmla="*/ 782515 h 782515"/>
              <a:gd name="connsiteX1" fmla="*/ 219808 w 2083777"/>
              <a:gd name="connsiteY1" fmla="*/ 263769 h 782515"/>
              <a:gd name="connsiteX2" fmla="*/ 1538654 w 2083777"/>
              <a:gd name="connsiteY2" fmla="*/ 263769 h 782515"/>
              <a:gd name="connsiteX3" fmla="*/ 2083777 w 2083777"/>
              <a:gd name="connsiteY3" fmla="*/ 0 h 782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83777" h="782515">
                <a:moveTo>
                  <a:pt x="0" y="782515"/>
                </a:moveTo>
                <a:lnTo>
                  <a:pt x="219808" y="263769"/>
                </a:lnTo>
                <a:lnTo>
                  <a:pt x="1538654" y="263769"/>
                </a:lnTo>
                <a:lnTo>
                  <a:pt x="2083777" y="0"/>
                </a:lnTo>
              </a:path>
            </a:pathLst>
          </a:custGeom>
          <a:noFill/>
          <a:ln w="9525" algn="ctr">
            <a:solidFill>
              <a:srgbClr val="FF0000"/>
            </a:solidFill>
            <a:prstDash val="dash"/>
            <a:round/>
            <a:headEnd type="arrow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tlCol="0" anchor="ctr"/>
          <a:lstStyle/>
          <a:p>
            <a:pPr algn="ctr">
              <a:spcBef>
                <a:spcPct val="0"/>
              </a:spcBef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5206" name="Oval 240"/>
          <p:cNvSpPr>
            <a:spLocks noChangeArrowheads="1"/>
          </p:cNvSpPr>
          <p:nvPr/>
        </p:nvSpPr>
        <p:spPr bwMode="auto">
          <a:xfrm>
            <a:off x="2940847" y="2280624"/>
            <a:ext cx="194337" cy="179388"/>
          </a:xfrm>
          <a:prstGeom prst="ellipse">
            <a:avLst/>
          </a:prstGeom>
          <a:solidFill>
            <a:srgbClr val="FFFF66"/>
          </a:solidFill>
          <a:ln w="9525">
            <a:pattFill prst="dkUpDiag">
              <a:fgClr>
                <a:srgbClr val="FF0000"/>
              </a:fgClr>
              <a:bgClr>
                <a:schemeClr val="accent2"/>
              </a:bgClr>
            </a:patt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</a:pPr>
            <a:r>
              <a:rPr lang="de-DE" altLang="de-DE" sz="800" b="1" dirty="0">
                <a:solidFill>
                  <a:srgbClr val="000000"/>
                </a:solidFill>
              </a:rPr>
              <a:t>C2</a:t>
            </a:r>
            <a:endParaRPr lang="en-US" altLang="de-DE" sz="800" b="1" dirty="0">
              <a:solidFill>
                <a:srgbClr val="000000"/>
              </a:solidFill>
            </a:endParaRPr>
          </a:p>
        </p:txBody>
      </p:sp>
      <p:cxnSp>
        <p:nvCxnSpPr>
          <p:cNvPr id="28" name="Gerade Verbindung mit Pfeil 27"/>
          <p:cNvCxnSpPr/>
          <p:nvPr/>
        </p:nvCxnSpPr>
        <p:spPr bwMode="auto">
          <a:xfrm>
            <a:off x="5838629" y="3151250"/>
            <a:ext cx="1559" cy="251379"/>
          </a:xfrm>
          <a:prstGeom prst="straightConnector1">
            <a:avLst/>
          </a:prstGeom>
          <a:noFill/>
          <a:ln w="12700" algn="ctr">
            <a:solidFill>
              <a:srgbClr val="009900"/>
            </a:solidFill>
            <a:prstDash val="dash"/>
            <a:round/>
            <a:headEnd type="arrow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170" name="Gerade Verbindung mit Pfeil 17"/>
          <p:cNvCxnSpPr>
            <a:cxnSpLocks noChangeShapeType="1"/>
          </p:cNvCxnSpPr>
          <p:nvPr/>
        </p:nvCxnSpPr>
        <p:spPr bwMode="auto">
          <a:xfrm>
            <a:off x="5984675" y="1941794"/>
            <a:ext cx="0" cy="54447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 type="arrow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05" name="Oval 240"/>
          <p:cNvSpPr>
            <a:spLocks noChangeArrowheads="1"/>
          </p:cNvSpPr>
          <p:nvPr/>
        </p:nvSpPr>
        <p:spPr bwMode="auto">
          <a:xfrm>
            <a:off x="5884348" y="2225312"/>
            <a:ext cx="194337" cy="179388"/>
          </a:xfrm>
          <a:prstGeom prst="ellipse">
            <a:avLst/>
          </a:prstGeom>
          <a:solidFill>
            <a:srgbClr val="FFFF66"/>
          </a:solidFill>
          <a:ln w="9525">
            <a:pattFill prst="dkUpDiag">
              <a:fgClr>
                <a:srgbClr val="FF0000"/>
              </a:fgClr>
              <a:bgClr>
                <a:schemeClr val="accent2"/>
              </a:bgClr>
            </a:patt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</a:pPr>
            <a:r>
              <a:rPr lang="de-DE" altLang="de-DE" sz="800" b="1">
                <a:solidFill>
                  <a:srgbClr val="000000"/>
                </a:solidFill>
              </a:rPr>
              <a:t>C2</a:t>
            </a:r>
            <a:endParaRPr lang="en-US" altLang="de-DE" sz="800" b="1">
              <a:solidFill>
                <a:srgbClr val="000000"/>
              </a:solidFill>
            </a:endParaRPr>
          </a:p>
        </p:txBody>
      </p:sp>
      <p:sp>
        <p:nvSpPr>
          <p:cNvPr id="143" name="Textfeld 142"/>
          <p:cNvSpPr txBox="1"/>
          <p:nvPr/>
        </p:nvSpPr>
        <p:spPr>
          <a:xfrm rot="16200000">
            <a:off x="6056523" y="2581748"/>
            <a:ext cx="1046694" cy="22660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36005" tIns="36005" rIns="36005" bIns="36005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dirty="0">
                <a:solidFill>
                  <a:srgbClr val="000000"/>
                </a:solidFill>
              </a:rPr>
              <a:t>San Diego/USA</a:t>
            </a:r>
            <a:endParaRPr lang="en-GB" dirty="0">
              <a:solidFill>
                <a:srgbClr val="000000"/>
              </a:solidFill>
            </a:endParaRPr>
          </a:p>
        </p:txBody>
      </p:sp>
      <p:sp>
        <p:nvSpPr>
          <p:cNvPr id="144" name="Rechteck 79"/>
          <p:cNvSpPr>
            <a:spLocks noChangeArrowheads="1"/>
          </p:cNvSpPr>
          <p:nvPr/>
        </p:nvSpPr>
        <p:spPr bwMode="auto">
          <a:xfrm>
            <a:off x="6739966" y="2184772"/>
            <a:ext cx="2617523" cy="1037432"/>
          </a:xfrm>
          <a:prstGeom prst="rect">
            <a:avLst/>
          </a:prstGeom>
          <a:ln>
            <a:headEnd/>
            <a:tailEnd/>
          </a:ln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0" tIns="0" rIns="0" bIns="0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en-GB" altLang="de-DE">
              <a:solidFill>
                <a:srgbClr val="000000"/>
              </a:solidFill>
            </a:endParaRPr>
          </a:p>
        </p:txBody>
      </p:sp>
      <p:sp>
        <p:nvSpPr>
          <p:cNvPr id="145" name="AutoShape 4"/>
          <p:cNvSpPr>
            <a:spLocks noChangeArrowheads="1"/>
          </p:cNvSpPr>
          <p:nvPr/>
        </p:nvSpPr>
        <p:spPr bwMode="auto">
          <a:xfrm>
            <a:off x="7200822" y="2544817"/>
            <a:ext cx="1246850" cy="614363"/>
          </a:xfrm>
          <a:prstGeom prst="can">
            <a:avLst>
              <a:gd name="adj" fmla="val 26380"/>
            </a:avLst>
          </a:prstGeom>
          <a:gradFill rotWithShape="1">
            <a:gsLst>
              <a:gs pos="0">
                <a:srgbClr val="F6B90C"/>
              </a:gs>
              <a:gs pos="50000">
                <a:srgbClr val="FFFF00"/>
              </a:gs>
              <a:gs pos="100000">
                <a:srgbClr val="F6B90C"/>
              </a:gs>
            </a:gsLst>
            <a:lin ang="0" scaled="1"/>
          </a:gradFill>
          <a:ln w="635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>
                <a:srgbClr val="A3A3A3"/>
              </a:buClr>
              <a:buSzPct val="80000"/>
              <a:buFont typeface="Wingdings 3" pitchFamily="18" charset="2"/>
              <a:buNone/>
            </a:pPr>
            <a:r>
              <a:rPr lang="de-DE" altLang="de-DE" sz="1100" b="1" dirty="0">
                <a:solidFill>
                  <a:srgbClr val="000000"/>
                </a:solidFill>
              </a:rPr>
              <a:t>Teamcenter</a:t>
            </a:r>
          </a:p>
          <a:p>
            <a:pPr algn="ctr" eaLnBrk="1" hangingPunct="1">
              <a:spcBef>
                <a:spcPct val="0"/>
              </a:spcBef>
              <a:buClr>
                <a:srgbClr val="A3A3A3"/>
              </a:buClr>
              <a:buSzPct val="80000"/>
              <a:buFont typeface="Wingdings 3" pitchFamily="18" charset="2"/>
              <a:buNone/>
            </a:pPr>
            <a:r>
              <a:rPr lang="de-DE" altLang="de-DE" sz="1100" b="1" dirty="0">
                <a:solidFill>
                  <a:srgbClr val="000000"/>
                </a:solidFill>
              </a:rPr>
              <a:t>SAN</a:t>
            </a:r>
          </a:p>
        </p:txBody>
      </p:sp>
      <p:cxnSp>
        <p:nvCxnSpPr>
          <p:cNvPr id="146" name="Gewinkelte Verbindung 26"/>
          <p:cNvCxnSpPr>
            <a:cxnSpLocks noChangeShapeType="1"/>
            <a:stCxn id="145" idx="1"/>
            <a:endCxn id="147" idx="0"/>
          </p:cNvCxnSpPr>
          <p:nvPr/>
        </p:nvCxnSpPr>
        <p:spPr bwMode="auto">
          <a:xfrm rot="5400000" flipH="1" flipV="1">
            <a:off x="8358640" y="2010951"/>
            <a:ext cx="12700" cy="1067728"/>
          </a:xfrm>
          <a:prstGeom prst="bentConnector3">
            <a:avLst>
              <a:gd name="adj1" fmla="val 1800000"/>
            </a:avLst>
          </a:prstGeom>
          <a:noFill/>
          <a:ln w="9525" algn="ctr">
            <a:solidFill>
              <a:srgbClr val="0033CC"/>
            </a:solidFill>
            <a:prstDash val="dash"/>
            <a:round/>
            <a:headEnd type="arrow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147" name="Picture 2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6408" y="2544817"/>
            <a:ext cx="371139" cy="3534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8" name="Textfeld 62"/>
          <p:cNvSpPr txBox="1">
            <a:spLocks noChangeArrowheads="1"/>
          </p:cNvSpPr>
          <p:nvPr/>
        </p:nvSpPr>
        <p:spPr bwMode="auto">
          <a:xfrm rot="397797">
            <a:off x="8085884" y="2975786"/>
            <a:ext cx="784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de-DE" altLang="de-DE" sz="700" dirty="0">
                <a:solidFill>
                  <a:srgbClr val="000000"/>
                </a:solidFill>
              </a:rPr>
              <a:t>Import</a:t>
            </a:r>
            <a:endParaRPr lang="en-GB" altLang="de-DE" sz="700" dirty="0">
              <a:solidFill>
                <a:srgbClr val="000000"/>
              </a:solidFill>
            </a:endParaRPr>
          </a:p>
        </p:txBody>
      </p:sp>
      <p:sp>
        <p:nvSpPr>
          <p:cNvPr id="149" name="Flussdiagramm: Magnetplattenspeicher 71"/>
          <p:cNvSpPr>
            <a:spLocks noChangeArrowheads="1"/>
          </p:cNvSpPr>
          <p:nvPr/>
        </p:nvSpPr>
        <p:spPr bwMode="auto">
          <a:xfrm>
            <a:off x="6816033" y="2595612"/>
            <a:ext cx="316442" cy="260350"/>
          </a:xfrm>
          <a:prstGeom prst="flowChartMagneticDisk">
            <a:avLst/>
          </a:prstGeom>
          <a:ln>
            <a:headEnd/>
            <a:tailEnd/>
          </a:ln>
          <a:ex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</a:pPr>
            <a:r>
              <a:rPr lang="de-DE" altLang="de-DE">
                <a:solidFill>
                  <a:srgbClr val="000000"/>
                </a:solidFill>
              </a:rPr>
              <a:t>Vol1</a:t>
            </a:r>
            <a:endParaRPr lang="en-GB" altLang="de-DE">
              <a:solidFill>
                <a:srgbClr val="000000"/>
              </a:solidFill>
            </a:endParaRPr>
          </a:p>
        </p:txBody>
      </p:sp>
      <p:sp>
        <p:nvSpPr>
          <p:cNvPr id="150" name="Flussdiagramm: Magnetplattenspeicher 72"/>
          <p:cNvSpPr>
            <a:spLocks noChangeArrowheads="1"/>
          </p:cNvSpPr>
          <p:nvPr/>
        </p:nvSpPr>
        <p:spPr bwMode="auto">
          <a:xfrm>
            <a:off x="6819473" y="2898825"/>
            <a:ext cx="316442" cy="260350"/>
          </a:xfrm>
          <a:prstGeom prst="flowChartMagneticDisk">
            <a:avLst/>
          </a:prstGeom>
          <a:ln>
            <a:headEnd/>
            <a:tailEnd/>
          </a:ln>
          <a:ex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</a:pPr>
            <a:r>
              <a:rPr lang="de-DE" altLang="de-DE">
                <a:solidFill>
                  <a:srgbClr val="000000"/>
                </a:solidFill>
              </a:rPr>
              <a:t>Vol2</a:t>
            </a:r>
            <a:endParaRPr lang="en-GB" altLang="de-DE">
              <a:solidFill>
                <a:srgbClr val="000000"/>
              </a:solidFill>
            </a:endParaRPr>
          </a:p>
        </p:txBody>
      </p:sp>
      <p:pic>
        <p:nvPicPr>
          <p:cNvPr id="151" name="Picture 6" descr="V:\JobManager\ProgEntw\Ver02\08-Icons-und-Logos\LogosZurSoftware\JobServerApplLogo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2468" y="2909943"/>
            <a:ext cx="521097" cy="249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2" name="Freihandform 50"/>
          <p:cNvSpPr>
            <a:spLocks/>
          </p:cNvSpPr>
          <p:nvPr/>
        </p:nvSpPr>
        <p:spPr bwMode="auto">
          <a:xfrm>
            <a:off x="8094483" y="2894819"/>
            <a:ext cx="611924" cy="95250"/>
          </a:xfrm>
          <a:custGeom>
            <a:avLst/>
            <a:gdLst>
              <a:gd name="T0" fmla="*/ 0 w 374650"/>
              <a:gd name="T1" fmla="*/ 0 h 95485"/>
              <a:gd name="T2" fmla="*/ 288558 w 374650"/>
              <a:gd name="T3" fmla="*/ 88463 h 95485"/>
              <a:gd name="T4" fmla="*/ 654803 w 374650"/>
              <a:gd name="T5" fmla="*/ 88463 h 95485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374650" h="95485">
                <a:moveTo>
                  <a:pt x="0" y="0"/>
                </a:moveTo>
                <a:cubicBezTo>
                  <a:pt x="51329" y="37041"/>
                  <a:pt x="102658" y="74083"/>
                  <a:pt x="165100" y="88900"/>
                </a:cubicBezTo>
                <a:cubicBezTo>
                  <a:pt x="227542" y="103717"/>
                  <a:pt x="374650" y="88900"/>
                  <a:pt x="374650" y="88900"/>
                </a:cubicBezTo>
              </a:path>
            </a:pathLst>
          </a:custGeom>
          <a:noFill/>
          <a:ln w="19050" algn="ctr">
            <a:solidFill>
              <a:srgbClr val="FF0000"/>
            </a:solidFill>
            <a:prstDash val="dash"/>
            <a:round/>
            <a:headEnd type="none" w="med" len="med"/>
            <a:tailEnd type="arrow" w="med" len="med"/>
          </a:ln>
          <a:effectLst/>
          <a:extLst/>
        </p:spPr>
        <p:txBody>
          <a:bodyPr lIns="0" tIns="0" rIns="0" bIns="0"/>
          <a:lstStyle/>
          <a:p>
            <a:pPr>
              <a:spcBef>
                <a:spcPct val="0"/>
              </a:spcBef>
            </a:pPr>
            <a:endParaRPr lang="de-DE">
              <a:solidFill>
                <a:srgbClr val="000000"/>
              </a:solidFill>
            </a:endParaRPr>
          </a:p>
        </p:txBody>
      </p:sp>
      <p:sp>
        <p:nvSpPr>
          <p:cNvPr id="153" name="Textfeld 93"/>
          <p:cNvSpPr txBox="1">
            <a:spLocks noChangeArrowheads="1"/>
          </p:cNvSpPr>
          <p:nvPr/>
        </p:nvSpPr>
        <p:spPr bwMode="auto">
          <a:xfrm>
            <a:off x="8095950" y="2191556"/>
            <a:ext cx="806582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de-DE" altLang="de-DE" sz="800" dirty="0">
                <a:solidFill>
                  <a:srgbClr val="000000"/>
                </a:solidFill>
              </a:rPr>
              <a:t>Process via 2-tier </a:t>
            </a:r>
            <a:endParaRPr lang="en-GB" altLang="de-DE" sz="800" dirty="0">
              <a:solidFill>
                <a:srgbClr val="000000"/>
              </a:solidFill>
            </a:endParaRPr>
          </a:p>
        </p:txBody>
      </p:sp>
      <p:sp>
        <p:nvSpPr>
          <p:cNvPr id="154" name="Oval 289"/>
          <p:cNvSpPr>
            <a:spLocks noChangeArrowheads="1"/>
          </p:cNvSpPr>
          <p:nvPr/>
        </p:nvSpPr>
        <p:spPr bwMode="auto">
          <a:xfrm>
            <a:off x="8214869" y="2761474"/>
            <a:ext cx="194337" cy="179387"/>
          </a:xfrm>
          <a:prstGeom prst="ellipse">
            <a:avLst/>
          </a:prstGeom>
          <a:solidFill>
            <a:srgbClr val="FFFF66"/>
          </a:solidFill>
          <a:ln w="9525">
            <a:pattFill prst="dkUpDiag">
              <a:fgClr>
                <a:srgbClr val="FF0000"/>
              </a:fgClr>
              <a:bgClr>
                <a:schemeClr val="accent2"/>
              </a:bgClr>
            </a:patt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</a:pPr>
            <a:r>
              <a:rPr lang="de-DE" altLang="de-DE" sz="800" b="1">
                <a:solidFill>
                  <a:srgbClr val="000000"/>
                </a:solidFill>
              </a:rPr>
              <a:t>C4</a:t>
            </a:r>
            <a:endParaRPr lang="en-US" altLang="de-DE" sz="800" b="1">
              <a:solidFill>
                <a:srgbClr val="000000"/>
              </a:solidFill>
            </a:endParaRPr>
          </a:p>
        </p:txBody>
      </p:sp>
      <p:sp>
        <p:nvSpPr>
          <p:cNvPr id="155" name="Oval 291"/>
          <p:cNvSpPr>
            <a:spLocks noChangeArrowheads="1"/>
          </p:cNvSpPr>
          <p:nvPr/>
        </p:nvSpPr>
        <p:spPr bwMode="auto">
          <a:xfrm>
            <a:off x="7901614" y="2221724"/>
            <a:ext cx="194336" cy="179387"/>
          </a:xfrm>
          <a:prstGeom prst="ellipse">
            <a:avLst/>
          </a:prstGeom>
          <a:solidFill>
            <a:srgbClr val="FFFF66"/>
          </a:solidFill>
          <a:ln w="9525">
            <a:pattFill prst="dkUpDiag">
              <a:fgClr>
                <a:srgbClr val="FF0000"/>
              </a:fgClr>
              <a:bgClr>
                <a:schemeClr val="accent2"/>
              </a:bgClr>
            </a:patt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</a:pPr>
            <a:r>
              <a:rPr lang="de-DE" altLang="de-DE" sz="800" b="1">
                <a:solidFill>
                  <a:srgbClr val="000000"/>
                </a:solidFill>
              </a:rPr>
              <a:t>C3</a:t>
            </a:r>
            <a:endParaRPr lang="en-US" altLang="de-DE" sz="800" b="1">
              <a:solidFill>
                <a:srgbClr val="000000"/>
              </a:solidFill>
            </a:endParaRPr>
          </a:p>
        </p:txBody>
      </p:sp>
      <p:sp>
        <p:nvSpPr>
          <p:cNvPr id="32" name="Freihandform 31"/>
          <p:cNvSpPr/>
          <p:nvPr/>
        </p:nvSpPr>
        <p:spPr bwMode="auto">
          <a:xfrm>
            <a:off x="6437713" y="1820008"/>
            <a:ext cx="2586142" cy="685800"/>
          </a:xfrm>
          <a:custGeom>
            <a:avLst/>
            <a:gdLst>
              <a:gd name="connsiteX0" fmla="*/ 0 w 2743200"/>
              <a:gd name="connsiteY0" fmla="*/ 0 h 685800"/>
              <a:gd name="connsiteX1" fmla="*/ 465992 w 2743200"/>
              <a:gd name="connsiteY1" fmla="*/ 228600 h 685800"/>
              <a:gd name="connsiteX2" fmla="*/ 2743200 w 2743200"/>
              <a:gd name="connsiteY2" fmla="*/ 228600 h 685800"/>
              <a:gd name="connsiteX3" fmla="*/ 2734407 w 2743200"/>
              <a:gd name="connsiteY3" fmla="*/ 685800 h 685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43200" h="685800">
                <a:moveTo>
                  <a:pt x="0" y="0"/>
                </a:moveTo>
                <a:lnTo>
                  <a:pt x="465992" y="228600"/>
                </a:lnTo>
                <a:lnTo>
                  <a:pt x="2743200" y="228600"/>
                </a:lnTo>
                <a:lnTo>
                  <a:pt x="2734407" y="685800"/>
                </a:lnTo>
              </a:path>
            </a:pathLst>
          </a:custGeom>
          <a:noFill/>
          <a:ln w="9525" algn="ctr">
            <a:solidFill>
              <a:srgbClr val="FF0000"/>
            </a:solidFill>
            <a:prstDash val="dash"/>
            <a:round/>
            <a:headEnd type="arrow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tlCol="0" anchor="ctr"/>
          <a:lstStyle/>
          <a:p>
            <a:pPr algn="ctr">
              <a:spcBef>
                <a:spcPct val="0"/>
              </a:spcBef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157" name="Oval 240"/>
          <p:cNvSpPr>
            <a:spLocks noChangeArrowheads="1"/>
          </p:cNvSpPr>
          <p:nvPr/>
        </p:nvSpPr>
        <p:spPr bwMode="auto">
          <a:xfrm>
            <a:off x="8926686" y="2233242"/>
            <a:ext cx="194337" cy="179388"/>
          </a:xfrm>
          <a:prstGeom prst="ellipse">
            <a:avLst/>
          </a:prstGeom>
          <a:solidFill>
            <a:srgbClr val="FFFF66"/>
          </a:solidFill>
          <a:ln w="9525">
            <a:pattFill prst="dkUpDiag">
              <a:fgClr>
                <a:srgbClr val="FF0000"/>
              </a:fgClr>
              <a:bgClr>
                <a:schemeClr val="accent2"/>
              </a:bgClr>
            </a:patt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</a:pPr>
            <a:r>
              <a:rPr lang="de-DE" altLang="de-DE" sz="800" b="1">
                <a:solidFill>
                  <a:srgbClr val="000000"/>
                </a:solidFill>
              </a:rPr>
              <a:t>C2</a:t>
            </a:r>
            <a:endParaRPr lang="en-US" altLang="de-DE" sz="800" b="1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5653104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113"/>
          <p:cNvSpPr>
            <a:spLocks noChangeArrowheads="1"/>
          </p:cNvSpPr>
          <p:nvPr/>
        </p:nvSpPr>
        <p:spPr bwMode="auto">
          <a:xfrm>
            <a:off x="9525" y="4900613"/>
            <a:ext cx="9906000" cy="7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1pPr>
            <a:lvl2pPr marL="742950" indent="-28575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2pPr>
            <a:lvl3pPr marL="1143000" indent="-22860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3pPr>
            <a:lvl4pPr marL="1600200" indent="-22860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4pPr>
            <a:lvl5pPr marL="2057400" indent="-22860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9pPr>
          </a:lstStyle>
          <a:p>
            <a:pPr algn="l"/>
            <a:r>
              <a:rPr lang="en-US" altLang="en-US" sz="11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rPr>
              <a:t> </a:t>
            </a:r>
            <a:endParaRPr lang="en-US" altLang="en-US">
              <a:solidFill>
                <a:schemeClr val="tx1"/>
              </a:solidFill>
              <a:cs typeface="Times New Roman" pitchFamily="18" charset="0"/>
            </a:endParaRPr>
          </a:p>
          <a:p>
            <a:pPr algn="l"/>
            <a:r>
              <a:rPr lang="en-US" altLang="en-US">
                <a:solidFill>
                  <a:schemeClr val="tx1"/>
                </a:solidFill>
                <a:latin typeface="Arial" pitchFamily="34" charset="0"/>
                <a:cs typeface="Times New Roman" pitchFamily="18" charset="0"/>
              </a:rPr>
              <a:t> </a:t>
            </a:r>
            <a:endParaRPr lang="en-US" altLang="en-US">
              <a:solidFill>
                <a:schemeClr val="tx1"/>
              </a:solidFill>
              <a:cs typeface="Times New Roman" pitchFamily="18" charset="0"/>
            </a:endParaRPr>
          </a:p>
          <a:p>
            <a:pPr algn="l"/>
            <a:endParaRPr lang="en-US" altLang="en-US" sz="240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2052" name="Text Box 117"/>
          <p:cNvSpPr txBox="1">
            <a:spLocks noChangeArrowheads="1"/>
          </p:cNvSpPr>
          <p:nvPr/>
        </p:nvSpPr>
        <p:spPr bwMode="auto">
          <a:xfrm>
            <a:off x="5916613" y="5678488"/>
            <a:ext cx="3690937" cy="605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96451" tIns="48225" rIns="96451" bIns="48225">
            <a:spAutoFit/>
          </a:bodyPr>
          <a:lstStyle>
            <a:lvl1pPr defTabSz="957263" eaLnBrk="0" hangingPunct="0">
              <a:tabLst>
                <a:tab pos="720725" algn="l"/>
                <a:tab pos="809625" algn="l"/>
              </a:tabLst>
              <a:defRPr sz="1000">
                <a:solidFill>
                  <a:schemeClr val="accent2"/>
                </a:solidFill>
                <a:latin typeface="Arial Narrow" pitchFamily="34" charset="0"/>
              </a:defRPr>
            </a:lvl1pPr>
            <a:lvl2pPr marL="742950" indent="-285750" defTabSz="957263" eaLnBrk="0" hangingPunct="0">
              <a:tabLst>
                <a:tab pos="720725" algn="l"/>
                <a:tab pos="809625" algn="l"/>
              </a:tabLst>
              <a:defRPr sz="1000">
                <a:solidFill>
                  <a:schemeClr val="accent2"/>
                </a:solidFill>
                <a:latin typeface="Arial Narrow" pitchFamily="34" charset="0"/>
              </a:defRPr>
            </a:lvl2pPr>
            <a:lvl3pPr marL="1143000" indent="-228600" defTabSz="957263" eaLnBrk="0" hangingPunct="0">
              <a:tabLst>
                <a:tab pos="720725" algn="l"/>
                <a:tab pos="809625" algn="l"/>
              </a:tabLst>
              <a:defRPr sz="1000">
                <a:solidFill>
                  <a:schemeClr val="accent2"/>
                </a:solidFill>
                <a:latin typeface="Arial Narrow" pitchFamily="34" charset="0"/>
              </a:defRPr>
            </a:lvl3pPr>
            <a:lvl4pPr marL="1600200" indent="-228600" defTabSz="957263" eaLnBrk="0" hangingPunct="0">
              <a:tabLst>
                <a:tab pos="720725" algn="l"/>
                <a:tab pos="809625" algn="l"/>
              </a:tabLst>
              <a:defRPr sz="1000">
                <a:solidFill>
                  <a:schemeClr val="accent2"/>
                </a:solidFill>
                <a:latin typeface="Arial Narrow" pitchFamily="34" charset="0"/>
              </a:defRPr>
            </a:lvl4pPr>
            <a:lvl5pPr marL="2057400" indent="-228600" defTabSz="957263" eaLnBrk="0" hangingPunct="0">
              <a:tabLst>
                <a:tab pos="720725" algn="l"/>
                <a:tab pos="809625" algn="l"/>
              </a:tabLst>
              <a:defRPr sz="1000">
                <a:solidFill>
                  <a:schemeClr val="accent2"/>
                </a:solidFill>
                <a:latin typeface="Arial Narrow" pitchFamily="34" charset="0"/>
              </a:defRPr>
            </a:lvl5pPr>
            <a:lvl6pPr marL="2514600" indent="-228600" algn="ctr" defTabSz="957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0725" algn="l"/>
                <a:tab pos="809625" algn="l"/>
              </a:tabLst>
              <a:defRPr sz="1000">
                <a:solidFill>
                  <a:schemeClr val="accent2"/>
                </a:solidFill>
                <a:latin typeface="Arial Narrow" pitchFamily="34" charset="0"/>
              </a:defRPr>
            </a:lvl6pPr>
            <a:lvl7pPr marL="2971800" indent="-228600" algn="ctr" defTabSz="957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0725" algn="l"/>
                <a:tab pos="809625" algn="l"/>
              </a:tabLst>
              <a:defRPr sz="1000">
                <a:solidFill>
                  <a:schemeClr val="accent2"/>
                </a:solidFill>
                <a:latin typeface="Arial Narrow" pitchFamily="34" charset="0"/>
              </a:defRPr>
            </a:lvl7pPr>
            <a:lvl8pPr marL="3429000" indent="-228600" algn="ctr" defTabSz="957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0725" algn="l"/>
                <a:tab pos="809625" algn="l"/>
              </a:tabLst>
              <a:defRPr sz="1000">
                <a:solidFill>
                  <a:schemeClr val="accent2"/>
                </a:solidFill>
                <a:latin typeface="Arial Narrow" pitchFamily="34" charset="0"/>
              </a:defRPr>
            </a:lvl8pPr>
            <a:lvl9pPr marL="3886200" indent="-228600" algn="ctr" defTabSz="957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0725" algn="l"/>
                <a:tab pos="809625" algn="l"/>
              </a:tabLst>
              <a:defRPr sz="1000">
                <a:solidFill>
                  <a:schemeClr val="accent2"/>
                </a:solidFill>
                <a:latin typeface="Arial Narrow" pitchFamily="34" charset="0"/>
              </a:defRPr>
            </a:lvl9pPr>
          </a:lstStyle>
          <a:p>
            <a:pPr algn="l">
              <a:lnSpc>
                <a:spcPct val="110000"/>
              </a:lnSpc>
              <a:spcBef>
                <a:spcPct val="50000"/>
              </a:spcBef>
              <a:buSzPct val="75000"/>
              <a:buFont typeface="Monotype Sorts"/>
              <a:buNone/>
            </a:pPr>
            <a:r>
              <a:rPr lang="en-GB" altLang="en-US" dirty="0">
                <a:solidFill>
                  <a:schemeClr val="tx1"/>
                </a:solidFill>
                <a:latin typeface="Verdana" pitchFamily="34" charset="0"/>
              </a:rPr>
              <a:t>Creator: </a:t>
            </a:r>
            <a:br>
              <a:rPr lang="en-GB" altLang="en-US" dirty="0">
                <a:solidFill>
                  <a:schemeClr val="tx1"/>
                </a:solidFill>
                <a:latin typeface="Verdana" pitchFamily="34" charset="0"/>
              </a:rPr>
            </a:br>
            <a:r>
              <a:rPr lang="en-GB" altLang="en-US" dirty="0">
                <a:solidFill>
                  <a:schemeClr val="tx1"/>
                </a:solidFill>
                <a:latin typeface="Verdana" pitchFamily="34" charset="0"/>
              </a:rPr>
              <a:t>	:	Josef.Feuerstein@addPLM.com</a:t>
            </a:r>
            <a:br>
              <a:rPr lang="en-GB" altLang="en-US" dirty="0">
                <a:solidFill>
                  <a:schemeClr val="tx1"/>
                </a:solidFill>
                <a:latin typeface="Verdana" pitchFamily="34" charset="0"/>
              </a:rPr>
            </a:br>
            <a:r>
              <a:rPr lang="en-GB" altLang="en-US" dirty="0">
                <a:solidFill>
                  <a:schemeClr val="tx1"/>
                </a:solidFill>
                <a:latin typeface="Verdana" pitchFamily="34" charset="0"/>
              </a:rPr>
              <a:t>#New	:	20.12.2017</a:t>
            </a:r>
          </a:p>
        </p:txBody>
      </p:sp>
      <p:sp>
        <p:nvSpPr>
          <p:cNvPr id="2053" name="Rectangle 118"/>
          <p:cNvSpPr>
            <a:spLocks noChangeArrowheads="1"/>
          </p:cNvSpPr>
          <p:nvPr/>
        </p:nvSpPr>
        <p:spPr bwMode="auto">
          <a:xfrm>
            <a:off x="419100" y="4408170"/>
            <a:ext cx="9086850" cy="984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785" tIns="0" rIns="95785" bIns="0">
            <a:spAutoFit/>
          </a:bodyPr>
          <a:lstStyle>
            <a:lvl1pPr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1pPr>
            <a:lvl2pPr marL="742950" indent="-28575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2pPr>
            <a:lvl3pPr marL="1143000" indent="-22860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3pPr>
            <a:lvl4pPr marL="1600200" indent="-22860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4pPr>
            <a:lvl5pPr marL="2057400" indent="-22860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9pPr>
          </a:lstStyle>
          <a:p>
            <a:pPr eaLnBrk="1" hangingPunct="1"/>
            <a:r>
              <a:rPr lang="de-DE" altLang="en-US" sz="3200" dirty="0">
                <a:solidFill>
                  <a:srgbClr val="1D287A"/>
                </a:solidFill>
                <a:latin typeface="Arial" pitchFamily="34" charset="0"/>
              </a:rPr>
              <a:t>KBA </a:t>
            </a:r>
            <a:r>
              <a:rPr lang="da-DK" altLang="en-US" sz="3200" dirty="0">
                <a:solidFill>
                  <a:srgbClr val="1D287A"/>
                </a:solidFill>
                <a:latin typeface="Arial" pitchFamily="34" charset="0"/>
              </a:rPr>
              <a:t>Iberica</a:t>
            </a:r>
            <a:br>
              <a:rPr lang="de-DE" altLang="en-US" sz="3200" dirty="0">
                <a:solidFill>
                  <a:srgbClr val="1D287A"/>
                </a:solidFill>
                <a:latin typeface="Arial" pitchFamily="34" charset="0"/>
              </a:rPr>
            </a:br>
            <a:r>
              <a:rPr lang="de-DE" altLang="en-US" sz="3200" dirty="0">
                <a:solidFill>
                  <a:srgbClr val="1D287A"/>
                </a:solidFill>
                <a:latin typeface="Arial" pitchFamily="34" charset="0"/>
              </a:rPr>
              <a:t>Data </a:t>
            </a:r>
            <a:r>
              <a:rPr lang="da-DK" altLang="en-US" sz="3200" dirty="0">
                <a:solidFill>
                  <a:srgbClr val="1D287A"/>
                </a:solidFill>
                <a:latin typeface="Arial" pitchFamily="34" charset="0"/>
              </a:rPr>
              <a:t>Migration Intralink-ProE to Teamcenter - NX</a:t>
            </a:r>
            <a:endParaRPr lang="de-DE" altLang="en-US" sz="3200" dirty="0">
              <a:solidFill>
                <a:srgbClr val="1D287A"/>
              </a:solidFill>
              <a:latin typeface="Arial" pitchFamily="34" charset="0"/>
            </a:endParaRPr>
          </a:p>
        </p:txBody>
      </p:sp>
      <p:sp>
        <p:nvSpPr>
          <p:cNvPr id="2054" name="Rectangle 121"/>
          <p:cNvSpPr>
            <a:spLocks noGrp="1" noChangeArrowheads="1"/>
          </p:cNvSpPr>
          <p:nvPr>
            <p:ph type="title"/>
          </p:nvPr>
        </p:nvSpPr>
        <p:spPr>
          <a:xfrm>
            <a:off x="184150" y="444500"/>
            <a:ext cx="8501063" cy="389209"/>
          </a:xfrm>
        </p:spPr>
        <p:txBody>
          <a:bodyPr/>
          <a:lstStyle/>
          <a:p>
            <a:pPr eaLnBrk="1" hangingPunct="1"/>
            <a:r>
              <a:rPr lang="en-GB" altLang="en-US"/>
              <a:t>Frontpage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8D9F49EC-023C-4EC1-BFC8-679C4B9FB9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3398" y="1298158"/>
            <a:ext cx="7363853" cy="2991267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1A98C569-5FB0-4767-8471-E4ECA03A38B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1349"/>
          <a:stretch/>
        </p:blipFill>
        <p:spPr>
          <a:xfrm>
            <a:off x="4260920" y="3905294"/>
            <a:ext cx="2364765" cy="1425724"/>
          </a:xfrm>
          <a:prstGeom prst="rect">
            <a:avLst/>
          </a:prstGeom>
        </p:spPr>
      </p:pic>
      <p:graphicFrame>
        <p:nvGraphicFramePr>
          <p:cNvPr id="46" name="Group 295">
            <a:extLst>
              <a:ext uri="{FF2B5EF4-FFF2-40B4-BE49-F238E27FC236}">
                <a16:creationId xmlns:a16="http://schemas.microsoft.com/office/drawing/2014/main" id="{D3B26400-B32D-4EF6-BB79-B65961C02B66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58145" y="4418177"/>
          <a:ext cx="3716771" cy="1911700"/>
        </p:xfrm>
        <a:graphic>
          <a:graphicData uri="http://schemas.openxmlformats.org/drawingml/2006/table">
            <a:tbl>
              <a:tblPr firstRow="1" firstCol="1">
                <a:tableStyleId>{F5AB1C69-6EDB-4FF4-983F-18BD219EF322}</a:tableStyleId>
              </a:tblPr>
              <a:tblGrid>
                <a:gridCol w="4371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796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442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100" u="none" strike="noStrike" cap="none" normalizeH="0" baseline="0" noProof="0" dirty="0">
                          <a:ln>
                            <a:noFill/>
                          </a:ln>
                          <a:effectLst/>
                        </a:rPr>
                        <a:t>POS</a:t>
                      </a:r>
                      <a:endParaRPr kumimoji="0" lang="en-GB" sz="1100" b="0" i="0" u="none" strike="noStrike" cap="none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39000" marR="39000" marT="17988" marB="1798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100" u="none" strike="noStrike" cap="none" normalizeH="0" baseline="0" noProof="0" dirty="0">
                          <a:ln>
                            <a:noFill/>
                          </a:ln>
                          <a:effectLst/>
                        </a:rPr>
                        <a:t>Description</a:t>
                      </a:r>
                      <a:endParaRPr kumimoji="0" lang="en-GB" sz="1100" b="0" i="0" u="none" strike="noStrike" cap="none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39000" marR="39000" marT="17988" marB="17988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6121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GB" sz="1100" b="1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39000" marR="39000" marT="17988" marB="1798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000" u="none" strike="noStrike" cap="none" normalizeH="0" baseline="0" noProof="0" dirty="0">
                          <a:ln>
                            <a:noFill/>
                          </a:ln>
                          <a:effectLst/>
                        </a:rPr>
                        <a:t>Exporting Step / DWG DXF and Metadata </a:t>
                      </a:r>
                      <a:br>
                        <a:rPr kumimoji="0" lang="en-GB" sz="1000" u="none" strike="noStrike" cap="none" normalizeH="0" baseline="0" noProof="0" dirty="0">
                          <a:ln>
                            <a:noFill/>
                          </a:ln>
                          <a:effectLst/>
                        </a:rPr>
                      </a:br>
                      <a:r>
                        <a:rPr kumimoji="0" lang="en-GB" sz="1000" u="none" strike="noStrike" cap="none" normalizeH="0" baseline="0" noProof="0" dirty="0">
                          <a:ln>
                            <a:noFill/>
                          </a:ln>
                          <a:effectLst/>
                        </a:rPr>
                        <a:t>from </a:t>
                      </a:r>
                      <a:r>
                        <a:rPr kumimoji="0" lang="en-GB" sz="1000" u="none" strike="noStrike" cap="none" normalizeH="0" baseline="0" noProof="0" dirty="0" err="1">
                          <a:ln>
                            <a:noFill/>
                          </a:ln>
                          <a:effectLst/>
                        </a:rPr>
                        <a:t>Intralink</a:t>
                      </a:r>
                      <a:r>
                        <a:rPr kumimoji="0" lang="en-GB" sz="1000" u="none" strike="noStrike" cap="none" normalizeH="0" baseline="0" noProof="0" dirty="0">
                          <a:ln>
                            <a:noFill/>
                          </a:ln>
                          <a:effectLst/>
                        </a:rPr>
                        <a:t> / </a:t>
                      </a:r>
                      <a:r>
                        <a:rPr kumimoji="0" lang="en-GB" sz="1000" u="none" strike="noStrike" cap="none" normalizeH="0" baseline="0" noProof="0" dirty="0" err="1">
                          <a:ln>
                            <a:noFill/>
                          </a:ln>
                          <a:effectLst/>
                        </a:rPr>
                        <a:t>ProE</a:t>
                      </a:r>
                      <a:r>
                        <a:rPr kumimoji="0" lang="en-GB" sz="1000" u="none" strike="noStrike" cap="none" normalizeH="0" baseline="0" noProof="0" dirty="0">
                          <a:ln>
                            <a:noFill/>
                          </a:ln>
                          <a:effectLst/>
                        </a:rPr>
                        <a:t> into Exchange Folder</a:t>
                      </a:r>
                      <a:endParaRPr kumimoji="0" lang="en-GB" sz="1000" b="0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39000" marR="39000" marT="17988" marB="17988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427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GB" sz="1100" b="1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39000" marR="39000" marT="17988" marB="1798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>
                          <a:tab pos="366713" algn="l"/>
                        </a:tabLst>
                        <a:defRPr/>
                      </a:pPr>
                      <a:r>
                        <a:rPr kumimoji="0" lang="en-GB" sz="1000" u="none" strike="noStrike" cap="none" normalizeH="0" baseline="0" noProof="0" dirty="0">
                          <a:ln>
                            <a:noFill/>
                          </a:ln>
                          <a:effectLst/>
                        </a:rPr>
                        <a:t>- P2.1 Convert Step Files to NX10 part</a:t>
                      </a:r>
                      <a:br>
                        <a:rPr kumimoji="0" lang="en-GB" sz="1000" u="none" strike="noStrike" cap="none" normalizeH="0" baseline="0" noProof="0" dirty="0">
                          <a:ln>
                            <a:noFill/>
                          </a:ln>
                          <a:effectLst/>
                        </a:rPr>
                      </a:br>
                      <a:r>
                        <a:rPr kumimoji="0" lang="en-GB" sz="1000" u="none" strike="noStrike" cap="none" normalizeH="0" baseline="0" noProof="0" dirty="0">
                          <a:ln>
                            <a:noFill/>
                          </a:ln>
                          <a:effectLst/>
                        </a:rPr>
                        <a:t>           step214ug.exe Or step203ug.exe  </a:t>
                      </a:r>
                      <a:br>
                        <a:rPr kumimoji="0" lang="en-GB" sz="1000" u="none" strike="noStrike" cap="none" normalizeH="0" baseline="0" noProof="0" dirty="0">
                          <a:ln>
                            <a:noFill/>
                          </a:ln>
                          <a:effectLst/>
                        </a:rPr>
                      </a:br>
                      <a:r>
                        <a:rPr kumimoji="0" lang="en-GB" sz="1000" u="none" strike="noStrike" cap="none" normalizeH="0" baseline="0" noProof="0" dirty="0">
                          <a:ln>
                            <a:noFill/>
                          </a:ln>
                          <a:effectLst/>
                        </a:rPr>
                        <a:t>- P2.2 NX parts import to Teamcenter via UG_Clone.exe</a:t>
                      </a:r>
                      <a:br>
                        <a:rPr kumimoji="0" lang="en-GB" sz="1000" u="none" strike="noStrike" cap="none" normalizeH="0" baseline="0" noProof="0" dirty="0">
                          <a:ln>
                            <a:noFill/>
                          </a:ln>
                          <a:effectLst/>
                        </a:rPr>
                      </a:br>
                      <a:r>
                        <a:rPr kumimoji="0" lang="en-GB" sz="1000" u="none" strike="noStrike" cap="none" normalizeH="0" baseline="0" noProof="0" dirty="0">
                          <a:ln>
                            <a:noFill/>
                          </a:ln>
                          <a:effectLst/>
                        </a:rPr>
                        <a:t>- P2.3 Import MetaData.xml into TC Forms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>
                          <a:tab pos="366713" algn="l"/>
                        </a:tabLst>
                        <a:defRPr/>
                      </a:pPr>
                      <a:r>
                        <a:rPr kumimoji="0" lang="en-GB" sz="1000" u="none" strike="noStrike" cap="none" normalizeH="0" baseline="0" noProof="0" dirty="0">
                          <a:ln>
                            <a:noFill/>
                          </a:ln>
                          <a:effectLst/>
                        </a:rPr>
                        <a:t>- P2.4 Import DXF and PDF Data into TC</a:t>
                      </a:r>
                      <a:br>
                        <a:rPr kumimoji="0" lang="en-GB" sz="1000" u="none" strike="noStrike" cap="none" normalizeH="0" baseline="0" noProof="0" dirty="0">
                          <a:ln>
                            <a:noFill/>
                          </a:ln>
                          <a:effectLst/>
                        </a:rPr>
                      </a:br>
                      <a:r>
                        <a:rPr kumimoji="0" lang="en-GB" sz="1000" u="none" strike="noStrike" cap="none" normalizeH="0" baseline="0" noProof="0" dirty="0">
                          <a:ln>
                            <a:noFill/>
                          </a:ln>
                          <a:effectLst/>
                        </a:rPr>
                        <a:t>- P2.5 Import Additional Office Files</a:t>
                      </a:r>
                      <a:endParaRPr kumimoji="0" lang="en-GB" sz="1000" b="0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39000" marR="39000" marT="17988" marB="17988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4157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GB" sz="1050" b="1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39000" marR="39000" marT="17988" marB="1798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000" u="none" strike="noStrike" cap="none" normalizeH="0" baseline="0" noProof="0" dirty="0">
                          <a:ln>
                            <a:noFill/>
                          </a:ln>
                          <a:effectLst/>
                        </a:rPr>
                        <a:t>Optional Action:</a:t>
                      </a:r>
                      <a:br>
                        <a:rPr kumimoji="0" lang="en-GB" sz="1000" u="none" strike="noStrike" cap="none" normalizeH="0" baseline="0" noProof="0" dirty="0">
                          <a:ln>
                            <a:noFill/>
                          </a:ln>
                          <a:effectLst/>
                        </a:rPr>
                      </a:br>
                      <a:r>
                        <a:rPr kumimoji="0" lang="en-GB" sz="1000" u="none" strike="noStrike" cap="none" normalizeH="0" baseline="0" noProof="0" dirty="0">
                          <a:ln>
                            <a:noFill/>
                          </a:ln>
                          <a:effectLst/>
                        </a:rPr>
                        <a:t>Update Clean-up / </a:t>
                      </a:r>
                      <a:r>
                        <a:rPr kumimoji="0" lang="en-GB" sz="1000" u="none" strike="noStrike" cap="none" normalizeH="0" baseline="0" noProof="0" dirty="0" err="1">
                          <a:ln>
                            <a:noFill/>
                          </a:ln>
                          <a:effectLst/>
                        </a:rPr>
                        <a:t>Autoreorg</a:t>
                      </a:r>
                      <a:r>
                        <a:rPr kumimoji="0" lang="en-GB" sz="1000" u="none" strike="noStrike" cap="none" normalizeH="0" baseline="0" noProof="0" dirty="0">
                          <a:ln>
                            <a:noFill/>
                          </a:ln>
                          <a:effectLst/>
                        </a:rPr>
                        <a:t> NX Data</a:t>
                      </a:r>
                      <a:endParaRPr kumimoji="0" lang="en-GB" sz="1000" b="0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39000" marR="39000" marT="17988" marB="17988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7" name="Rechteck 45">
            <a:extLst>
              <a:ext uri="{FF2B5EF4-FFF2-40B4-BE49-F238E27FC236}">
                <a16:creationId xmlns:a16="http://schemas.microsoft.com/office/drawing/2014/main" id="{0CF1CB63-FF26-401C-B9B7-FCBED25573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1158" y="1791887"/>
            <a:ext cx="1859195" cy="1140952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headEnd/>
            <a:tailEnd/>
          </a:ln>
          <a:ex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tIns="0" rIns="0" bIns="0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>
              <a:spcBef>
                <a:spcPct val="0"/>
              </a:spcBef>
            </a:pPr>
            <a:endParaRPr lang="en-GB" altLang="de-DE" dirty="0">
              <a:solidFill>
                <a:srgbClr val="000000"/>
              </a:solidFill>
            </a:endParaRPr>
          </a:p>
        </p:txBody>
      </p:sp>
      <p:sp>
        <p:nvSpPr>
          <p:cNvPr id="136" name="Rechteck 45">
            <a:extLst>
              <a:ext uri="{FF2B5EF4-FFF2-40B4-BE49-F238E27FC236}">
                <a16:creationId xmlns:a16="http://schemas.microsoft.com/office/drawing/2014/main" id="{93794361-E165-40F5-88B5-2E69C0C3C7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07406" y="1777337"/>
            <a:ext cx="3337610" cy="1140952"/>
          </a:xfrm>
          <a:prstGeom prst="rect">
            <a:avLst/>
          </a:prstGeom>
          <a:gradFill flip="none" rotWithShape="1">
            <a:gsLst>
              <a:gs pos="0">
                <a:srgbClr val="FFC000">
                  <a:alpha val="0"/>
                </a:srgbClr>
              </a:gs>
              <a:gs pos="100000">
                <a:srgbClr val="FFC000">
                  <a:alpha val="74000"/>
                </a:srgbClr>
              </a:gs>
            </a:gsLst>
            <a:lin ang="0" scaled="1"/>
            <a:tileRect/>
          </a:gradFill>
          <a:ln>
            <a:headEnd/>
            <a:tailEnd/>
          </a:ln>
          <a:ex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tIns="0" rIns="0" bIns="0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>
              <a:spcBef>
                <a:spcPct val="0"/>
              </a:spcBef>
            </a:pPr>
            <a:endParaRPr lang="en-GB" altLang="de-DE" dirty="0">
              <a:solidFill>
                <a:srgbClr val="000000"/>
              </a:solidFill>
            </a:endParaRPr>
          </a:p>
        </p:txBody>
      </p:sp>
      <p:sp>
        <p:nvSpPr>
          <p:cNvPr id="3074" name="Rectangle 4"/>
          <p:cNvSpPr>
            <a:spLocks noGrp="1" noChangeArrowheads="1"/>
          </p:cNvSpPr>
          <p:nvPr>
            <p:ph type="title"/>
          </p:nvPr>
        </p:nvSpPr>
        <p:spPr>
          <a:xfrm>
            <a:off x="276225" y="409575"/>
            <a:ext cx="9391650" cy="448841"/>
          </a:xfrm>
        </p:spPr>
        <p:txBody>
          <a:bodyPr/>
          <a:lstStyle/>
          <a:p>
            <a:r>
              <a:rPr lang="en-GB" dirty="0" err="1"/>
              <a:t>KBA.Iberica</a:t>
            </a:r>
            <a:r>
              <a:rPr lang="en-GB" dirty="0"/>
              <a:t>: Migrate </a:t>
            </a:r>
            <a:r>
              <a:rPr lang="en-GB" dirty="0" err="1"/>
              <a:t>Intralink</a:t>
            </a:r>
            <a:r>
              <a:rPr lang="en-GB" dirty="0"/>
              <a:t> </a:t>
            </a:r>
            <a:r>
              <a:rPr lang="en-GB" dirty="0" err="1"/>
              <a:t>ProE</a:t>
            </a:r>
            <a:r>
              <a:rPr lang="en-GB" dirty="0"/>
              <a:t> Data – to - TC-NX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D4DB8F9E-F8BA-4862-BCE2-E8CE668D85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1383" y="935015"/>
            <a:ext cx="9394880" cy="339196"/>
          </a:xfrm>
        </p:spPr>
        <p:txBody>
          <a:bodyPr/>
          <a:lstStyle/>
          <a:p>
            <a:r>
              <a:rPr lang="en-GB" dirty="0"/>
              <a:t>Migration Workflow System - sketch</a:t>
            </a:r>
          </a:p>
        </p:txBody>
      </p:sp>
      <p:sp>
        <p:nvSpPr>
          <p:cNvPr id="14" name="Rechteck 45">
            <a:extLst>
              <a:ext uri="{FF2B5EF4-FFF2-40B4-BE49-F238E27FC236}">
                <a16:creationId xmlns:a16="http://schemas.microsoft.com/office/drawing/2014/main" id="{31F9A851-3EC2-4D9D-A981-AA40538702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103" y="1845917"/>
            <a:ext cx="3241643" cy="1140952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5000"/>
                  <a:lumOff val="9500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headEnd/>
            <a:tailEnd/>
          </a:ln>
          <a:ex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tIns="0" rIns="0" bIns="0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>
              <a:spcBef>
                <a:spcPct val="0"/>
              </a:spcBef>
            </a:pPr>
            <a:endParaRPr lang="en-GB" altLang="de-DE" dirty="0">
              <a:solidFill>
                <a:srgbClr val="000000"/>
              </a:solidFill>
            </a:endParaRPr>
          </a:p>
        </p:txBody>
      </p:sp>
      <p:sp>
        <p:nvSpPr>
          <p:cNvPr id="15" name="Textfeld 9">
            <a:extLst>
              <a:ext uri="{FF2B5EF4-FFF2-40B4-BE49-F238E27FC236}">
                <a16:creationId xmlns:a16="http://schemas.microsoft.com/office/drawing/2014/main" id="{BC74196A-BD1C-49F5-9560-98314C38E0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18504" y="1844017"/>
            <a:ext cx="1445061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de-DE" altLang="de-DE" dirty="0" err="1">
                <a:solidFill>
                  <a:srgbClr val="000000"/>
                </a:solidFill>
              </a:rPr>
              <a:t>JobMgr</a:t>
            </a:r>
            <a:r>
              <a:rPr lang="de-DE" altLang="de-DE" dirty="0">
                <a:solidFill>
                  <a:srgbClr val="000000"/>
                </a:solidFill>
              </a:rPr>
              <a:t> DB + </a:t>
            </a:r>
            <a:r>
              <a:rPr lang="en-GB" altLang="de-DE" dirty="0">
                <a:solidFill>
                  <a:srgbClr val="000000"/>
                </a:solidFill>
              </a:rPr>
              <a:t>Config</a:t>
            </a:r>
          </a:p>
        </p:txBody>
      </p:sp>
      <p:sp>
        <p:nvSpPr>
          <p:cNvPr id="16" name="AutoShape 3">
            <a:extLst>
              <a:ext uri="{FF2B5EF4-FFF2-40B4-BE49-F238E27FC236}">
                <a16:creationId xmlns:a16="http://schemas.microsoft.com/office/drawing/2014/main" id="{8983D937-4D02-4595-9F75-6FCA02B078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11535" y="2197249"/>
            <a:ext cx="1581255" cy="617847"/>
          </a:xfrm>
          <a:prstGeom prst="can">
            <a:avLst>
              <a:gd name="adj" fmla="val 16792"/>
            </a:avLst>
          </a:prstGeom>
          <a:gradFill rotWithShape="1">
            <a:gsLst>
              <a:gs pos="0">
                <a:srgbClr val="F6B90C"/>
              </a:gs>
              <a:gs pos="50000">
                <a:srgbClr val="FFFF00"/>
              </a:gs>
              <a:gs pos="100000">
                <a:srgbClr val="F6B90C"/>
              </a:gs>
            </a:gsLst>
            <a:lin ang="0" scaled="1"/>
          </a:gradFill>
          <a:ln w="635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2000" tIns="180000" rIns="0" bIns="0" anchor="b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A3A3A3"/>
              </a:buClr>
              <a:buSzPct val="80000"/>
              <a:buFont typeface="Wingdings 3" pitchFamily="18" charset="2"/>
              <a:buNone/>
            </a:pPr>
            <a:r>
              <a:rPr lang="de-DE" altLang="de-DE" sz="1400" b="1" dirty="0">
                <a:solidFill>
                  <a:srgbClr val="000000"/>
                </a:solidFill>
              </a:rPr>
              <a:t>Teamcenter/NX</a:t>
            </a:r>
            <a:br>
              <a:rPr lang="de-DE" altLang="de-DE" sz="1100" b="1" dirty="0">
                <a:solidFill>
                  <a:srgbClr val="000000"/>
                </a:solidFill>
              </a:rPr>
            </a:br>
            <a:r>
              <a:rPr lang="de-DE" altLang="de-DE" sz="1400" b="1" dirty="0">
                <a:solidFill>
                  <a:srgbClr val="000000"/>
                </a:solidFill>
              </a:rPr>
              <a:t>KBA-AG</a:t>
            </a:r>
          </a:p>
        </p:txBody>
      </p:sp>
      <p:sp>
        <p:nvSpPr>
          <p:cNvPr id="17" name="AutoShape 4">
            <a:extLst>
              <a:ext uri="{FF2B5EF4-FFF2-40B4-BE49-F238E27FC236}">
                <a16:creationId xmlns:a16="http://schemas.microsoft.com/office/drawing/2014/main" id="{4C72CD65-54F0-4EFF-B86B-AF5EAF6AF9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17475" y="2241199"/>
            <a:ext cx="1246850" cy="612775"/>
          </a:xfrm>
          <a:prstGeom prst="can">
            <a:avLst>
              <a:gd name="adj" fmla="val 20139"/>
            </a:avLst>
          </a:prstGeom>
          <a:gradFill rotWithShape="1">
            <a:gsLst>
              <a:gs pos="0">
                <a:srgbClr val="F6B90C"/>
              </a:gs>
              <a:gs pos="50000">
                <a:srgbClr val="FFFF00"/>
              </a:gs>
              <a:gs pos="100000">
                <a:srgbClr val="F6B90C"/>
              </a:gs>
            </a:gsLst>
            <a:lin ang="0" scaled="1"/>
          </a:gradFill>
          <a:ln w="635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A3A3A3"/>
              </a:buClr>
              <a:buSzPct val="80000"/>
              <a:buFont typeface="Wingdings 3" pitchFamily="18" charset="2"/>
              <a:buNone/>
            </a:pPr>
            <a:r>
              <a:rPr lang="de-DE" altLang="de-DE" sz="1400" b="1" dirty="0">
                <a:solidFill>
                  <a:srgbClr val="000000"/>
                </a:solidFill>
              </a:rPr>
              <a:t>Intralink/</a:t>
            </a:r>
            <a:r>
              <a:rPr lang="de-DE" altLang="de-DE" sz="1400" b="1" dirty="0" err="1">
                <a:solidFill>
                  <a:srgbClr val="000000"/>
                </a:solidFill>
              </a:rPr>
              <a:t>ProE</a:t>
            </a:r>
            <a:endParaRPr lang="de-DE" altLang="de-DE" sz="1400" b="1" dirty="0">
              <a:solidFill>
                <a:srgbClr val="000000"/>
              </a:solidFill>
            </a:endParaRPr>
          </a:p>
          <a:p>
            <a:pPr eaLnBrk="1" hangingPunct="1">
              <a:spcBef>
                <a:spcPct val="0"/>
              </a:spcBef>
              <a:buClr>
                <a:srgbClr val="A3A3A3"/>
              </a:buClr>
              <a:buSzPct val="80000"/>
              <a:buFont typeface="Wingdings 3" pitchFamily="18" charset="2"/>
              <a:buNone/>
            </a:pPr>
            <a:r>
              <a:rPr lang="de-DE" sz="1200" b="1" dirty="0">
                <a:solidFill>
                  <a:srgbClr val="000000"/>
                </a:solidFill>
              </a:rPr>
              <a:t>KBA-</a:t>
            </a:r>
            <a:r>
              <a:rPr lang="de-DE" sz="1200" b="1" dirty="0" err="1">
                <a:solidFill>
                  <a:srgbClr val="000000"/>
                </a:solidFill>
              </a:rPr>
              <a:t>Iberica</a:t>
            </a:r>
            <a:endParaRPr lang="de-DE" altLang="de-DE" sz="1200" b="1" dirty="0">
              <a:solidFill>
                <a:srgbClr val="000000"/>
              </a:solidFill>
            </a:endParaRPr>
          </a:p>
        </p:txBody>
      </p:sp>
      <p:cxnSp>
        <p:nvCxnSpPr>
          <p:cNvPr id="21" name="Gewinkelte Verbindung 24">
            <a:extLst>
              <a:ext uri="{FF2B5EF4-FFF2-40B4-BE49-F238E27FC236}">
                <a16:creationId xmlns:a16="http://schemas.microsoft.com/office/drawing/2014/main" id="{99271F3E-CA22-4E93-9A6F-FCA46F3CF9E7}"/>
              </a:ext>
            </a:extLst>
          </p:cNvPr>
          <p:cNvCxnSpPr>
            <a:cxnSpLocks noChangeShapeType="1"/>
            <a:stCxn id="16" idx="1"/>
            <a:endCxn id="25" idx="0"/>
          </p:cNvCxnSpPr>
          <p:nvPr/>
        </p:nvCxnSpPr>
        <p:spPr bwMode="auto">
          <a:xfrm rot="16200000" flipV="1">
            <a:off x="7600516" y="1495601"/>
            <a:ext cx="25083" cy="1378213"/>
          </a:xfrm>
          <a:prstGeom prst="bentConnector3">
            <a:avLst>
              <a:gd name="adj1" fmla="val 1011374"/>
            </a:avLst>
          </a:prstGeom>
          <a:noFill/>
          <a:ln w="28575" algn="ctr">
            <a:solidFill>
              <a:srgbClr val="009900"/>
            </a:solidFill>
            <a:prstDash val="solid"/>
            <a:round/>
            <a:headEnd type="triangl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23" name="Picture 6" descr="V:\JobManager\ProgEntw\Ver02\08-Icons-und-Logos\LogosZurSoftware\JobServerApplLogo.png">
            <a:extLst>
              <a:ext uri="{FF2B5EF4-FFF2-40B4-BE49-F238E27FC236}">
                <a16:creationId xmlns:a16="http://schemas.microsoft.com/office/drawing/2014/main" id="{BA146A9E-7A39-41E1-9E7D-2CDF1C9ADF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9530" y="2138647"/>
            <a:ext cx="1233091" cy="588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26">
            <a:extLst>
              <a:ext uri="{FF2B5EF4-FFF2-40B4-BE49-F238E27FC236}">
                <a16:creationId xmlns:a16="http://schemas.microsoft.com/office/drawing/2014/main" id="{60C2202D-6356-4DF4-BDA2-EA9F7CC72F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3083" y="2172166"/>
            <a:ext cx="541734" cy="515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" name="Flussdiagramm: Magnetplattenspeicher 44">
            <a:extLst>
              <a:ext uri="{FF2B5EF4-FFF2-40B4-BE49-F238E27FC236}">
                <a16:creationId xmlns:a16="http://schemas.microsoft.com/office/drawing/2014/main" id="{EA69B555-2F27-4D16-BC9E-67FF724F4B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8326" y="1906237"/>
            <a:ext cx="316442" cy="260350"/>
          </a:xfrm>
          <a:prstGeom prst="flowChartMagneticDisk">
            <a:avLst/>
          </a:prstGeom>
          <a:ln>
            <a:headEnd/>
            <a:tailEnd/>
          </a:ln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0" tIns="0" rIns="0" bIns="0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de-DE" altLang="de-DE" dirty="0">
                <a:solidFill>
                  <a:srgbClr val="000000"/>
                </a:solidFill>
              </a:rPr>
              <a:t>Vol1</a:t>
            </a:r>
            <a:endParaRPr lang="en-GB" altLang="de-DE" dirty="0">
              <a:solidFill>
                <a:srgbClr val="000000"/>
              </a:solidFill>
            </a:endParaRPr>
          </a:p>
        </p:txBody>
      </p:sp>
      <p:sp>
        <p:nvSpPr>
          <p:cNvPr id="29" name="Flussdiagramm: Magnetplattenspeicher 69">
            <a:extLst>
              <a:ext uri="{FF2B5EF4-FFF2-40B4-BE49-F238E27FC236}">
                <a16:creationId xmlns:a16="http://schemas.microsoft.com/office/drawing/2014/main" id="{3A0D0DB5-F69D-4A57-AC29-3EB829145F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766" y="2211037"/>
            <a:ext cx="316442" cy="260350"/>
          </a:xfrm>
          <a:prstGeom prst="flowChartMagneticDisk">
            <a:avLst/>
          </a:prstGeom>
          <a:ln>
            <a:headEnd/>
            <a:tailEnd/>
          </a:ln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0" tIns="0" rIns="0" bIns="0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de-DE" altLang="de-DE">
                <a:solidFill>
                  <a:srgbClr val="000000"/>
                </a:solidFill>
              </a:rPr>
              <a:t>Vol2</a:t>
            </a:r>
            <a:endParaRPr lang="en-GB" altLang="de-DE">
              <a:solidFill>
                <a:srgbClr val="000000"/>
              </a:solidFill>
            </a:endParaRPr>
          </a:p>
        </p:txBody>
      </p:sp>
      <p:sp>
        <p:nvSpPr>
          <p:cNvPr id="30" name="Flussdiagramm: Magnetplattenspeicher 70">
            <a:extLst>
              <a:ext uri="{FF2B5EF4-FFF2-40B4-BE49-F238E27FC236}">
                <a16:creationId xmlns:a16="http://schemas.microsoft.com/office/drawing/2014/main" id="{8B613EFC-036D-4FB9-8A49-0B19040310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8326" y="2547587"/>
            <a:ext cx="316442" cy="260350"/>
          </a:xfrm>
          <a:prstGeom prst="flowChartMagneticDisk">
            <a:avLst/>
          </a:prstGeom>
          <a:ln>
            <a:headEnd/>
            <a:tailEnd/>
          </a:ln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0" tIns="0" rIns="0" bIns="0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de-DE" altLang="de-DE">
                <a:solidFill>
                  <a:srgbClr val="000000"/>
                </a:solidFill>
              </a:rPr>
              <a:t>Vol3</a:t>
            </a:r>
            <a:endParaRPr lang="en-GB" altLang="de-DE">
              <a:solidFill>
                <a:srgbClr val="000000"/>
              </a:solidFill>
            </a:endParaRPr>
          </a:p>
        </p:txBody>
      </p:sp>
      <p:cxnSp>
        <p:nvCxnSpPr>
          <p:cNvPr id="41" name="Gerade Verbindung mit Pfeil 17">
            <a:extLst>
              <a:ext uri="{FF2B5EF4-FFF2-40B4-BE49-F238E27FC236}">
                <a16:creationId xmlns:a16="http://schemas.microsoft.com/office/drawing/2014/main" id="{89B0BA25-2B9C-48F9-8AC3-81339250AB23}"/>
              </a:ext>
            </a:extLst>
          </p:cNvPr>
          <p:cNvCxnSpPr>
            <a:cxnSpLocks noChangeShapeType="1"/>
            <a:stCxn id="25" idx="1"/>
            <a:endCxn id="23" idx="3"/>
          </p:cNvCxnSpPr>
          <p:nvPr/>
        </p:nvCxnSpPr>
        <p:spPr bwMode="auto">
          <a:xfrm flipH="1">
            <a:off x="5602621" y="2430135"/>
            <a:ext cx="1050462" cy="2994"/>
          </a:xfrm>
          <a:prstGeom prst="straightConnector1">
            <a:avLst/>
          </a:prstGeom>
          <a:noFill/>
          <a:ln w="28575" algn="ctr">
            <a:solidFill>
              <a:srgbClr val="FF0000"/>
            </a:solidFill>
            <a:prstDash val="solid"/>
            <a:round/>
            <a:headEnd type="arrow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8" name="Gewinkelte Verbindung 24">
            <a:extLst>
              <a:ext uri="{FF2B5EF4-FFF2-40B4-BE49-F238E27FC236}">
                <a16:creationId xmlns:a16="http://schemas.microsoft.com/office/drawing/2014/main" id="{A0021C32-3818-4204-97C6-8F55279FE0D2}"/>
              </a:ext>
            </a:extLst>
          </p:cNvPr>
          <p:cNvCxnSpPr>
            <a:cxnSpLocks noChangeShapeType="1"/>
            <a:stCxn id="2" idx="0"/>
            <a:endCxn id="17" idx="1"/>
          </p:cNvCxnSpPr>
          <p:nvPr/>
        </p:nvCxnSpPr>
        <p:spPr bwMode="auto">
          <a:xfrm rot="16200000" flipV="1">
            <a:off x="2049555" y="1832545"/>
            <a:ext cx="498551" cy="1315860"/>
          </a:xfrm>
          <a:prstGeom prst="bentConnector3">
            <a:avLst>
              <a:gd name="adj1" fmla="val 145853"/>
            </a:avLst>
          </a:prstGeom>
          <a:noFill/>
          <a:ln w="28575" algn="ctr">
            <a:solidFill>
              <a:srgbClr val="0033CC"/>
            </a:solidFill>
            <a:prstDash val="solid"/>
            <a:round/>
            <a:headEnd type="arrow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06" name="Flussdiagramm: Magnetplattenspeicher 44">
            <a:extLst>
              <a:ext uri="{FF2B5EF4-FFF2-40B4-BE49-F238E27FC236}">
                <a16:creationId xmlns:a16="http://schemas.microsoft.com/office/drawing/2014/main" id="{0BAF04E8-8639-4892-8D90-E6A6726563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67976" y="1866232"/>
            <a:ext cx="316442" cy="260350"/>
          </a:xfrm>
          <a:prstGeom prst="flowChartMagneticDisk">
            <a:avLst/>
          </a:prstGeom>
          <a:ln>
            <a:headEnd/>
            <a:tailEnd/>
          </a:ln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0" tIns="0" rIns="0" bIns="0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de-DE" altLang="de-DE" dirty="0">
                <a:solidFill>
                  <a:srgbClr val="000000"/>
                </a:solidFill>
              </a:rPr>
              <a:t>Vol1</a:t>
            </a:r>
            <a:endParaRPr lang="en-GB" altLang="de-DE" dirty="0">
              <a:solidFill>
                <a:srgbClr val="000000"/>
              </a:solidFill>
            </a:endParaRPr>
          </a:p>
        </p:txBody>
      </p:sp>
      <p:sp>
        <p:nvSpPr>
          <p:cNvPr id="107" name="Flussdiagramm: Magnetplattenspeicher 69">
            <a:extLst>
              <a:ext uri="{FF2B5EF4-FFF2-40B4-BE49-F238E27FC236}">
                <a16:creationId xmlns:a16="http://schemas.microsoft.com/office/drawing/2014/main" id="{8B48645A-23E4-48C9-ADDA-F669483E13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71416" y="2171032"/>
            <a:ext cx="316442" cy="260350"/>
          </a:xfrm>
          <a:prstGeom prst="flowChartMagneticDisk">
            <a:avLst/>
          </a:prstGeom>
          <a:ln>
            <a:headEnd/>
            <a:tailEnd/>
          </a:ln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0" tIns="0" rIns="0" bIns="0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de-DE" altLang="de-DE">
                <a:solidFill>
                  <a:srgbClr val="000000"/>
                </a:solidFill>
              </a:rPr>
              <a:t>Vol2</a:t>
            </a:r>
            <a:endParaRPr lang="en-GB" altLang="de-DE">
              <a:solidFill>
                <a:srgbClr val="000000"/>
              </a:solidFill>
            </a:endParaRPr>
          </a:p>
        </p:txBody>
      </p:sp>
      <p:sp>
        <p:nvSpPr>
          <p:cNvPr id="108" name="Flussdiagramm: Magnetplattenspeicher 70">
            <a:extLst>
              <a:ext uri="{FF2B5EF4-FFF2-40B4-BE49-F238E27FC236}">
                <a16:creationId xmlns:a16="http://schemas.microsoft.com/office/drawing/2014/main" id="{A424891D-350F-401D-A5FF-0890D59EDC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67976" y="2507582"/>
            <a:ext cx="316442" cy="260350"/>
          </a:xfrm>
          <a:prstGeom prst="flowChartMagneticDisk">
            <a:avLst/>
          </a:prstGeom>
          <a:ln>
            <a:headEnd/>
            <a:tailEnd/>
          </a:ln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0" tIns="0" rIns="0" bIns="0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de-DE" altLang="de-DE">
                <a:solidFill>
                  <a:srgbClr val="000000"/>
                </a:solidFill>
              </a:rPr>
              <a:t>Vol3</a:t>
            </a:r>
            <a:endParaRPr lang="en-GB" altLang="de-DE">
              <a:solidFill>
                <a:srgbClr val="000000"/>
              </a:solidFill>
            </a:endParaRPr>
          </a:p>
        </p:txBody>
      </p:sp>
      <p:cxnSp>
        <p:nvCxnSpPr>
          <p:cNvPr id="117" name="Gewinkelte Verbindung 24">
            <a:extLst>
              <a:ext uri="{FF2B5EF4-FFF2-40B4-BE49-F238E27FC236}">
                <a16:creationId xmlns:a16="http://schemas.microsoft.com/office/drawing/2014/main" id="{C57D32B0-F193-4035-AD72-9E65B0B76B4C}"/>
              </a:ext>
            </a:extLst>
          </p:cNvPr>
          <p:cNvCxnSpPr>
            <a:cxnSpLocks noChangeShapeType="1"/>
            <a:endCxn id="2" idx="2"/>
          </p:cNvCxnSpPr>
          <p:nvPr/>
        </p:nvCxnSpPr>
        <p:spPr bwMode="auto">
          <a:xfrm rot="10800000">
            <a:off x="2956760" y="3201416"/>
            <a:ext cx="1295570" cy="822451"/>
          </a:xfrm>
          <a:prstGeom prst="bentConnector2">
            <a:avLst/>
          </a:prstGeom>
          <a:noFill/>
          <a:ln w="28575" algn="ctr">
            <a:solidFill>
              <a:srgbClr val="0033CC"/>
            </a:solidFill>
            <a:prstDash val="solid"/>
            <a:round/>
            <a:headEnd type="arrow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28" name="Gewinkelte Verbindung 24">
            <a:extLst>
              <a:ext uri="{FF2B5EF4-FFF2-40B4-BE49-F238E27FC236}">
                <a16:creationId xmlns:a16="http://schemas.microsoft.com/office/drawing/2014/main" id="{46A19423-29B0-4862-AB0C-FED3039AA4DD}"/>
              </a:ext>
            </a:extLst>
          </p:cNvPr>
          <p:cNvCxnSpPr>
            <a:cxnSpLocks noChangeShapeType="1"/>
            <a:stCxn id="25" idx="2"/>
            <a:endCxn id="5" idx="3"/>
          </p:cNvCxnSpPr>
          <p:nvPr/>
        </p:nvCxnSpPr>
        <p:spPr bwMode="auto">
          <a:xfrm rot="5400000">
            <a:off x="5809792" y="3503998"/>
            <a:ext cx="1930052" cy="298265"/>
          </a:xfrm>
          <a:prstGeom prst="bentConnector2">
            <a:avLst/>
          </a:prstGeom>
          <a:noFill/>
          <a:ln w="28575" algn="ctr">
            <a:solidFill>
              <a:srgbClr val="009900"/>
            </a:solidFill>
            <a:prstDash val="solid"/>
            <a:round/>
            <a:headEnd type="arrow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58" name="Gerade Verbindung mit Pfeil 17">
            <a:extLst>
              <a:ext uri="{FF2B5EF4-FFF2-40B4-BE49-F238E27FC236}">
                <a16:creationId xmlns:a16="http://schemas.microsoft.com/office/drawing/2014/main" id="{42885717-78C1-47A0-A87D-1633C6C7C778}"/>
              </a:ext>
            </a:extLst>
          </p:cNvPr>
          <p:cNvCxnSpPr>
            <a:cxnSpLocks noChangeShapeType="1"/>
            <a:endCxn id="23" idx="2"/>
          </p:cNvCxnSpPr>
          <p:nvPr/>
        </p:nvCxnSpPr>
        <p:spPr bwMode="auto">
          <a:xfrm flipV="1">
            <a:off x="4986075" y="2727610"/>
            <a:ext cx="1" cy="1177684"/>
          </a:xfrm>
          <a:prstGeom prst="straightConnector1">
            <a:avLst/>
          </a:prstGeom>
          <a:noFill/>
          <a:ln w="28575" algn="ctr">
            <a:solidFill>
              <a:srgbClr val="FF0000"/>
            </a:solidFill>
            <a:prstDash val="solid"/>
            <a:round/>
            <a:headEnd type="arrow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02" name="Textfeld 92">
            <a:extLst>
              <a:ext uri="{FF2B5EF4-FFF2-40B4-BE49-F238E27FC236}">
                <a16:creationId xmlns:a16="http://schemas.microsoft.com/office/drawing/2014/main" id="{C6B3C92B-48AD-4A04-B5B3-F2AE6A6FAC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73243" y="1824715"/>
            <a:ext cx="632336" cy="246221"/>
          </a:xfrm>
          <a:prstGeom prst="rect">
            <a:avLst/>
          </a:prstGeom>
          <a:solidFill>
            <a:srgbClr val="FFFF66"/>
          </a:solidFill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de-DE" altLang="de-DE" sz="1600" dirty="0">
                <a:solidFill>
                  <a:srgbClr val="000000"/>
                </a:solidFill>
              </a:rPr>
              <a:t>Import</a:t>
            </a:r>
            <a:endParaRPr lang="en-GB" altLang="de-DE" sz="1600" dirty="0">
              <a:solidFill>
                <a:srgbClr val="000000"/>
              </a:solidFill>
            </a:endParaRPr>
          </a:p>
        </p:txBody>
      </p:sp>
      <p:sp>
        <p:nvSpPr>
          <p:cNvPr id="166" name="Textfeld 92">
            <a:extLst>
              <a:ext uri="{FF2B5EF4-FFF2-40B4-BE49-F238E27FC236}">
                <a16:creationId xmlns:a16="http://schemas.microsoft.com/office/drawing/2014/main" id="{E219A773-F79E-40FA-81E2-386B8142C5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20513" y="1883955"/>
            <a:ext cx="686091" cy="246221"/>
          </a:xfrm>
          <a:prstGeom prst="rect">
            <a:avLst/>
          </a:prstGeom>
          <a:solidFill>
            <a:srgbClr val="FFFF66"/>
          </a:solidFill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de-DE" altLang="de-DE" sz="1600" dirty="0">
                <a:solidFill>
                  <a:srgbClr val="000000"/>
                </a:solidFill>
              </a:rPr>
              <a:t>Export</a:t>
            </a:r>
            <a:endParaRPr lang="en-GB" altLang="de-DE" sz="1600" dirty="0">
              <a:solidFill>
                <a:srgbClr val="000000"/>
              </a:solidFill>
            </a:endParaRPr>
          </a:p>
        </p:txBody>
      </p:sp>
      <p:pic>
        <p:nvPicPr>
          <p:cNvPr id="167" name="Grafik 166">
            <a:extLst>
              <a:ext uri="{FF2B5EF4-FFF2-40B4-BE49-F238E27FC236}">
                <a16:creationId xmlns:a16="http://schemas.microsoft.com/office/drawing/2014/main" id="{463F192D-9E22-4112-B0FD-2E93087CE2E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2671" y="2851262"/>
            <a:ext cx="1133858" cy="365761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70" name="Oval 292">
            <a:extLst>
              <a:ext uri="{FF2B5EF4-FFF2-40B4-BE49-F238E27FC236}">
                <a16:creationId xmlns:a16="http://schemas.microsoft.com/office/drawing/2014/main" id="{D804B7CB-79B5-432B-B43B-1F1B743AE2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15642" y="3809277"/>
            <a:ext cx="444165" cy="386270"/>
          </a:xfrm>
          <a:prstGeom prst="ellipse">
            <a:avLst/>
          </a:prstGeom>
          <a:solidFill>
            <a:srgbClr val="FFFF66"/>
          </a:solidFill>
          <a:ln w="9525">
            <a:pattFill prst="dkUpDiag">
              <a:fgClr>
                <a:srgbClr val="FF0000"/>
              </a:fgClr>
              <a:bgClr>
                <a:schemeClr val="accent2"/>
              </a:bgClr>
            </a:patt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de-DE" altLang="de-DE" sz="2000" b="1" dirty="0">
                <a:solidFill>
                  <a:srgbClr val="000000"/>
                </a:solidFill>
              </a:rPr>
              <a:t>P1</a:t>
            </a:r>
            <a:endParaRPr lang="en-US" altLang="de-DE" sz="2000" b="1" dirty="0">
              <a:solidFill>
                <a:srgbClr val="000000"/>
              </a:solidFill>
            </a:endParaRPr>
          </a:p>
        </p:txBody>
      </p:sp>
      <p:sp>
        <p:nvSpPr>
          <p:cNvPr id="171" name="Oval 292">
            <a:extLst>
              <a:ext uri="{FF2B5EF4-FFF2-40B4-BE49-F238E27FC236}">
                <a16:creationId xmlns:a16="http://schemas.microsoft.com/office/drawing/2014/main" id="{33AC7EFA-7CE4-4A6C-8E57-FAD0A8CF1C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09865" y="4418710"/>
            <a:ext cx="444165" cy="386270"/>
          </a:xfrm>
          <a:prstGeom prst="ellipse">
            <a:avLst/>
          </a:prstGeom>
          <a:solidFill>
            <a:srgbClr val="FFFF66"/>
          </a:solidFill>
          <a:ln w="9525">
            <a:pattFill prst="dkUpDiag">
              <a:fgClr>
                <a:srgbClr val="FF0000"/>
              </a:fgClr>
              <a:bgClr>
                <a:schemeClr val="accent2"/>
              </a:bgClr>
            </a:patt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de-DE" altLang="de-DE" sz="2000" b="1" dirty="0">
                <a:solidFill>
                  <a:srgbClr val="000000"/>
                </a:solidFill>
              </a:rPr>
              <a:t>P2</a:t>
            </a:r>
            <a:endParaRPr lang="en-US" altLang="de-DE" sz="2000" b="1" dirty="0">
              <a:solidFill>
                <a:srgbClr val="000000"/>
              </a:solidFill>
            </a:endParaRP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4E831D22-28AB-4105-9DA8-AEAD60B408F1}"/>
              </a:ext>
            </a:extLst>
          </p:cNvPr>
          <p:cNvSpPr txBox="1"/>
          <p:nvPr/>
        </p:nvSpPr>
        <p:spPr>
          <a:xfrm>
            <a:off x="2289756" y="2739750"/>
            <a:ext cx="1334007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sz="1200" dirty="0" err="1">
                <a:solidFill>
                  <a:schemeClr val="tx1"/>
                </a:solidFill>
                <a:latin typeface="+mn-lt"/>
              </a:rPr>
              <a:t>Intralink</a:t>
            </a:r>
            <a:r>
              <a:rPr lang="en-GB" sz="1200" dirty="0">
                <a:solidFill>
                  <a:schemeClr val="tx1"/>
                </a:solidFill>
                <a:latin typeface="+mn-lt"/>
              </a:rPr>
              <a:t>/</a:t>
            </a:r>
            <a:r>
              <a:rPr lang="en-GB" sz="1200" dirty="0" err="1">
                <a:solidFill>
                  <a:schemeClr val="tx1"/>
                </a:solidFill>
                <a:latin typeface="+mn-lt"/>
              </a:rPr>
              <a:t>ProE</a:t>
            </a:r>
            <a:br>
              <a:rPr lang="en-GB" sz="1200" dirty="0">
                <a:solidFill>
                  <a:schemeClr val="tx1"/>
                </a:solidFill>
                <a:latin typeface="+mn-lt"/>
              </a:rPr>
            </a:br>
            <a:r>
              <a:rPr lang="en-GB" sz="1200" dirty="0">
                <a:solidFill>
                  <a:schemeClr val="tx1"/>
                </a:solidFill>
                <a:latin typeface="+mn-lt"/>
              </a:rPr>
              <a:t>Export Batch</a:t>
            </a:r>
          </a:p>
        </p:txBody>
      </p:sp>
      <p:sp>
        <p:nvSpPr>
          <p:cNvPr id="104" name="Textfeld 100">
            <a:extLst>
              <a:ext uri="{FF2B5EF4-FFF2-40B4-BE49-F238E27FC236}">
                <a16:creationId xmlns:a16="http://schemas.microsoft.com/office/drawing/2014/main" id="{10F632AA-4D7F-4585-9985-7BB0443659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42712" y="3300695"/>
            <a:ext cx="1955247" cy="338554"/>
          </a:xfrm>
          <a:prstGeom prst="rect">
            <a:avLst/>
          </a:prstGeom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l" defTabSz="914400" eaLnBrk="1" hangingPunct="1"/>
            <a:r>
              <a:rPr lang="en-US" sz="1600" dirty="0">
                <a:cs typeface="Arial" charset="0"/>
              </a:rPr>
              <a:t>Exchange Folder</a:t>
            </a:r>
          </a:p>
        </p:txBody>
      </p:sp>
      <p:sp>
        <p:nvSpPr>
          <p:cNvPr id="120" name="Textfeld 119">
            <a:extLst>
              <a:ext uri="{FF2B5EF4-FFF2-40B4-BE49-F238E27FC236}">
                <a16:creationId xmlns:a16="http://schemas.microsoft.com/office/drawing/2014/main" id="{C889486C-28F2-4D80-8106-483908C6ABC4}"/>
              </a:ext>
            </a:extLst>
          </p:cNvPr>
          <p:cNvSpPr txBox="1"/>
          <p:nvPr/>
        </p:nvSpPr>
        <p:spPr>
          <a:xfrm>
            <a:off x="6685945" y="3280950"/>
            <a:ext cx="1191910" cy="27699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sz="1200" dirty="0">
                <a:solidFill>
                  <a:schemeClr val="tx1"/>
                </a:solidFill>
                <a:latin typeface="+mn-lt"/>
              </a:rPr>
              <a:t>+Import Tools</a:t>
            </a:r>
          </a:p>
        </p:txBody>
      </p:sp>
      <p:sp>
        <p:nvSpPr>
          <p:cNvPr id="54" name="Oval 292">
            <a:extLst>
              <a:ext uri="{FF2B5EF4-FFF2-40B4-BE49-F238E27FC236}">
                <a16:creationId xmlns:a16="http://schemas.microsoft.com/office/drawing/2014/main" id="{796B9124-ABB5-453F-A1B7-8D9B39C8E5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7503" y="1885599"/>
            <a:ext cx="194487" cy="175611"/>
          </a:xfrm>
          <a:prstGeom prst="ellipse">
            <a:avLst/>
          </a:prstGeom>
          <a:solidFill>
            <a:srgbClr val="FFFF66"/>
          </a:solidFill>
          <a:ln w="9525">
            <a:pattFill prst="dkUpDiag">
              <a:fgClr>
                <a:srgbClr val="FF0000"/>
              </a:fgClr>
              <a:bgClr>
                <a:schemeClr val="accent2"/>
              </a:bgClr>
            </a:patt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de-DE" altLang="de-DE" sz="800" b="1" dirty="0">
                <a:solidFill>
                  <a:srgbClr val="000000"/>
                </a:solidFill>
              </a:rPr>
              <a:t>P1</a:t>
            </a:r>
            <a:endParaRPr lang="en-US" altLang="de-DE" sz="800" b="1" dirty="0">
              <a:solidFill>
                <a:srgbClr val="000000"/>
              </a:solidFill>
            </a:endParaRPr>
          </a:p>
        </p:txBody>
      </p:sp>
      <p:sp>
        <p:nvSpPr>
          <p:cNvPr id="66" name="Oval 292">
            <a:extLst>
              <a:ext uri="{FF2B5EF4-FFF2-40B4-BE49-F238E27FC236}">
                <a16:creationId xmlns:a16="http://schemas.microsoft.com/office/drawing/2014/main" id="{F2CE432D-60DE-408A-B400-707A288A0D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08388" y="1850679"/>
            <a:ext cx="194487" cy="175611"/>
          </a:xfrm>
          <a:prstGeom prst="ellipse">
            <a:avLst/>
          </a:prstGeom>
          <a:solidFill>
            <a:srgbClr val="FFFF66"/>
          </a:solidFill>
          <a:ln w="9525">
            <a:pattFill prst="dkUpDiag">
              <a:fgClr>
                <a:srgbClr val="FF0000"/>
              </a:fgClr>
              <a:bgClr>
                <a:schemeClr val="accent2"/>
              </a:bgClr>
            </a:patt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de-DE" altLang="de-DE" sz="800" b="1" dirty="0">
                <a:solidFill>
                  <a:srgbClr val="000000"/>
                </a:solidFill>
              </a:rPr>
              <a:t>P2</a:t>
            </a:r>
            <a:endParaRPr lang="en-US" altLang="de-DE" sz="800" b="1" dirty="0">
              <a:solidFill>
                <a:srgbClr val="000000"/>
              </a:solidFill>
            </a:endParaRPr>
          </a:p>
        </p:txBody>
      </p:sp>
      <p:pic>
        <p:nvPicPr>
          <p:cNvPr id="67" name="Grafik 66">
            <a:extLst>
              <a:ext uri="{FF2B5EF4-FFF2-40B4-BE49-F238E27FC236}">
                <a16:creationId xmlns:a16="http://schemas.microsoft.com/office/drawing/2014/main" id="{2AE5A8EF-8560-4843-853B-35B553A056A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0560" y="3251352"/>
            <a:ext cx="1133858" cy="365761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68" name="Textfeld 67">
            <a:extLst>
              <a:ext uri="{FF2B5EF4-FFF2-40B4-BE49-F238E27FC236}">
                <a16:creationId xmlns:a16="http://schemas.microsoft.com/office/drawing/2014/main" id="{860632F3-2B15-4EB9-ADFC-A55DEE91A1BE}"/>
              </a:ext>
            </a:extLst>
          </p:cNvPr>
          <p:cNvSpPr txBox="1"/>
          <p:nvPr/>
        </p:nvSpPr>
        <p:spPr>
          <a:xfrm>
            <a:off x="8534907" y="3617113"/>
            <a:ext cx="1024141" cy="83099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sz="1200" dirty="0">
                <a:solidFill>
                  <a:schemeClr val="tx1"/>
                </a:solidFill>
                <a:latin typeface="+mn-lt"/>
              </a:rPr>
              <a:t>Optional</a:t>
            </a:r>
            <a:br>
              <a:rPr lang="en-GB" sz="1200" dirty="0">
                <a:solidFill>
                  <a:schemeClr val="tx1"/>
                </a:solidFill>
                <a:latin typeface="+mn-lt"/>
              </a:rPr>
            </a:br>
            <a:r>
              <a:rPr lang="en-GB" sz="1200" dirty="0">
                <a:solidFill>
                  <a:schemeClr val="tx1"/>
                </a:solidFill>
                <a:latin typeface="+mn-lt"/>
              </a:rPr>
              <a:t>- Update </a:t>
            </a:r>
            <a:br>
              <a:rPr lang="en-GB" sz="1200" dirty="0">
                <a:solidFill>
                  <a:schemeClr val="tx1"/>
                </a:solidFill>
                <a:latin typeface="+mn-lt"/>
              </a:rPr>
            </a:br>
            <a:r>
              <a:rPr lang="en-GB" sz="1200" dirty="0">
                <a:solidFill>
                  <a:schemeClr val="tx1"/>
                </a:solidFill>
                <a:latin typeface="+mn-lt"/>
              </a:rPr>
              <a:t>- Clean-up</a:t>
            </a:r>
            <a:br>
              <a:rPr lang="en-GB" sz="1200" dirty="0">
                <a:solidFill>
                  <a:schemeClr val="tx1"/>
                </a:solidFill>
                <a:latin typeface="+mn-lt"/>
              </a:rPr>
            </a:br>
            <a:r>
              <a:rPr lang="en-GB" sz="1200" dirty="0">
                <a:solidFill>
                  <a:schemeClr val="tx1"/>
                </a:solidFill>
                <a:latin typeface="+mn-lt"/>
              </a:rPr>
              <a:t>- Checks</a:t>
            </a:r>
          </a:p>
        </p:txBody>
      </p:sp>
      <p:sp>
        <p:nvSpPr>
          <p:cNvPr id="69" name="Oval 292">
            <a:extLst>
              <a:ext uri="{FF2B5EF4-FFF2-40B4-BE49-F238E27FC236}">
                <a16:creationId xmlns:a16="http://schemas.microsoft.com/office/drawing/2014/main" id="{88B1933C-3981-454E-BDDE-391F8AD5DB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85217" y="3037168"/>
            <a:ext cx="444165" cy="386270"/>
          </a:xfrm>
          <a:prstGeom prst="ellipse">
            <a:avLst/>
          </a:prstGeom>
          <a:solidFill>
            <a:srgbClr val="FFFF66"/>
          </a:solidFill>
          <a:ln w="9525">
            <a:pattFill prst="dkUpDiag">
              <a:fgClr>
                <a:srgbClr val="FF0000"/>
              </a:fgClr>
              <a:bgClr>
                <a:schemeClr val="accent2"/>
              </a:bgClr>
            </a:patt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de-DE" altLang="de-DE" sz="2000" b="1" dirty="0">
                <a:solidFill>
                  <a:srgbClr val="000000"/>
                </a:solidFill>
              </a:rPr>
              <a:t>P3</a:t>
            </a:r>
            <a:endParaRPr lang="en-US" altLang="de-DE" sz="2000" b="1" dirty="0">
              <a:solidFill>
                <a:srgbClr val="000000"/>
              </a:solidFill>
            </a:endParaRPr>
          </a:p>
        </p:txBody>
      </p:sp>
      <p:cxnSp>
        <p:nvCxnSpPr>
          <p:cNvPr id="70" name="Gewinkelte Verbindung 24">
            <a:extLst>
              <a:ext uri="{FF2B5EF4-FFF2-40B4-BE49-F238E27FC236}">
                <a16:creationId xmlns:a16="http://schemas.microsoft.com/office/drawing/2014/main" id="{0D86E463-027F-4D0F-BBD8-7F0BDF938401}"/>
              </a:ext>
            </a:extLst>
          </p:cNvPr>
          <p:cNvCxnSpPr>
            <a:cxnSpLocks noChangeShapeType="1"/>
            <a:stCxn id="68" idx="1"/>
            <a:endCxn id="16" idx="3"/>
          </p:cNvCxnSpPr>
          <p:nvPr/>
        </p:nvCxnSpPr>
        <p:spPr bwMode="auto">
          <a:xfrm rot="10800000">
            <a:off x="8302163" y="2815096"/>
            <a:ext cx="232744" cy="1217516"/>
          </a:xfrm>
          <a:prstGeom prst="bentConnector2">
            <a:avLst/>
          </a:prstGeom>
          <a:noFill/>
          <a:ln w="28575" algn="ctr">
            <a:solidFill>
              <a:srgbClr val="009900"/>
            </a:solidFill>
            <a:prstDash val="solid"/>
            <a:round/>
            <a:headEnd type="triangl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4" name="Gewinkelte Verbindung 24">
            <a:extLst>
              <a:ext uri="{FF2B5EF4-FFF2-40B4-BE49-F238E27FC236}">
                <a16:creationId xmlns:a16="http://schemas.microsoft.com/office/drawing/2014/main" id="{DDA1FFBA-F5BE-4AF5-BA94-9138C5ED0AA9}"/>
              </a:ext>
            </a:extLst>
          </p:cNvPr>
          <p:cNvCxnSpPr>
            <a:cxnSpLocks noChangeShapeType="1"/>
            <a:stCxn id="68" idx="3"/>
            <a:endCxn id="16" idx="4"/>
          </p:cNvCxnSpPr>
          <p:nvPr/>
        </p:nvCxnSpPr>
        <p:spPr bwMode="auto">
          <a:xfrm flipH="1" flipV="1">
            <a:off x="9092790" y="2506173"/>
            <a:ext cx="466258" cy="1526439"/>
          </a:xfrm>
          <a:prstGeom prst="bentConnector3">
            <a:avLst>
              <a:gd name="adj1" fmla="val -43581"/>
            </a:avLst>
          </a:prstGeom>
          <a:noFill/>
          <a:ln w="28575" algn="ctr">
            <a:solidFill>
              <a:srgbClr val="009900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9" name="Oval 292">
            <a:extLst>
              <a:ext uri="{FF2B5EF4-FFF2-40B4-BE49-F238E27FC236}">
                <a16:creationId xmlns:a16="http://schemas.microsoft.com/office/drawing/2014/main" id="{3FB9FCA6-6F28-4F02-93AA-F1C2BA320F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04919" y="3072678"/>
            <a:ext cx="194487" cy="175611"/>
          </a:xfrm>
          <a:prstGeom prst="ellipse">
            <a:avLst/>
          </a:prstGeom>
          <a:solidFill>
            <a:srgbClr val="FFFF66"/>
          </a:solidFill>
          <a:ln w="9525">
            <a:pattFill prst="dkUpDiag">
              <a:fgClr>
                <a:srgbClr val="FF0000"/>
              </a:fgClr>
              <a:bgClr>
                <a:schemeClr val="accent2"/>
              </a:bgClr>
            </a:patt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de-DE" altLang="de-DE" sz="800" b="1" dirty="0">
                <a:solidFill>
                  <a:srgbClr val="000000"/>
                </a:solidFill>
              </a:rPr>
              <a:t>P3</a:t>
            </a:r>
            <a:endParaRPr lang="en-US" altLang="de-DE" sz="800" b="1" dirty="0">
              <a:solidFill>
                <a:srgbClr val="000000"/>
              </a:solidFill>
            </a:endParaRPr>
          </a:p>
        </p:txBody>
      </p:sp>
      <p:sp>
        <p:nvSpPr>
          <p:cNvPr id="80" name="Oval 292">
            <a:extLst>
              <a:ext uri="{FF2B5EF4-FFF2-40B4-BE49-F238E27FC236}">
                <a16:creationId xmlns:a16="http://schemas.microsoft.com/office/drawing/2014/main" id="{8AA057CA-7651-477D-A9E3-3AC6A81FAA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59048" y="2419776"/>
            <a:ext cx="194487" cy="175611"/>
          </a:xfrm>
          <a:prstGeom prst="ellipse">
            <a:avLst/>
          </a:prstGeom>
          <a:solidFill>
            <a:srgbClr val="FFFF66"/>
          </a:solidFill>
          <a:ln w="9525">
            <a:pattFill prst="dkUpDiag">
              <a:fgClr>
                <a:srgbClr val="FF0000"/>
              </a:fgClr>
              <a:bgClr>
                <a:schemeClr val="accent2"/>
              </a:bgClr>
            </a:patt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de-DE" altLang="de-DE" sz="800" b="1" dirty="0">
                <a:solidFill>
                  <a:srgbClr val="000000"/>
                </a:solidFill>
              </a:rPr>
              <a:t>P3</a:t>
            </a:r>
            <a:endParaRPr lang="en-US" altLang="de-DE" sz="800" b="1" dirty="0">
              <a:solidFill>
                <a:srgbClr val="000000"/>
              </a:solidFill>
            </a:endParaRPr>
          </a:p>
        </p:txBody>
      </p:sp>
      <p:sp>
        <p:nvSpPr>
          <p:cNvPr id="44" name="Textfeld 43">
            <a:extLst>
              <a:ext uri="{FF2B5EF4-FFF2-40B4-BE49-F238E27FC236}">
                <a16:creationId xmlns:a16="http://schemas.microsoft.com/office/drawing/2014/main" id="{D4532BB8-0AA3-4892-B687-DAE4D5D330A0}"/>
              </a:ext>
            </a:extLst>
          </p:cNvPr>
          <p:cNvSpPr txBox="1"/>
          <p:nvPr/>
        </p:nvSpPr>
        <p:spPr>
          <a:xfrm>
            <a:off x="7877855" y="6471809"/>
            <a:ext cx="1451372" cy="27699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sz="1200" dirty="0">
                <a:solidFill>
                  <a:schemeClr val="tx1"/>
                </a:solidFill>
                <a:latin typeface="+mn-lt"/>
              </a:rPr>
              <a:t>#LUp:16.01.2018</a:t>
            </a:r>
          </a:p>
        </p:txBody>
      </p:sp>
      <p:sp>
        <p:nvSpPr>
          <p:cNvPr id="87" name="Oval 292">
            <a:extLst>
              <a:ext uri="{FF2B5EF4-FFF2-40B4-BE49-F238E27FC236}">
                <a16:creationId xmlns:a16="http://schemas.microsoft.com/office/drawing/2014/main" id="{8BA82BD0-38B1-499D-BF7E-31E91E0A3E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00974" y="4478973"/>
            <a:ext cx="162233" cy="155129"/>
          </a:xfrm>
          <a:prstGeom prst="ellipse">
            <a:avLst/>
          </a:prstGeom>
          <a:solidFill>
            <a:srgbClr val="FFFF66"/>
          </a:solidFill>
          <a:ln w="9525">
            <a:pattFill prst="dkUpDiag">
              <a:fgClr>
                <a:srgbClr val="FF0000"/>
              </a:fgClr>
              <a:bgClr>
                <a:schemeClr val="accent2"/>
              </a:bgClr>
            </a:patt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de-DE" altLang="de-DE" sz="700" b="1" dirty="0">
                <a:solidFill>
                  <a:srgbClr val="000000"/>
                </a:solidFill>
              </a:rPr>
              <a:t>F2</a:t>
            </a:r>
            <a:endParaRPr lang="en-US" altLang="de-DE" sz="700" b="1" dirty="0">
              <a:solidFill>
                <a:srgbClr val="000000"/>
              </a:solidFill>
            </a:endParaRPr>
          </a:p>
        </p:txBody>
      </p:sp>
      <p:sp>
        <p:nvSpPr>
          <p:cNvPr id="88" name="Oval 292">
            <a:extLst>
              <a:ext uri="{FF2B5EF4-FFF2-40B4-BE49-F238E27FC236}">
                <a16:creationId xmlns:a16="http://schemas.microsoft.com/office/drawing/2014/main" id="{6A380166-9F9C-4F06-A11C-F84AC745D6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00974" y="4751102"/>
            <a:ext cx="162233" cy="155129"/>
          </a:xfrm>
          <a:prstGeom prst="ellipse">
            <a:avLst/>
          </a:prstGeom>
          <a:solidFill>
            <a:srgbClr val="FFFF66"/>
          </a:solidFill>
          <a:ln w="9525">
            <a:pattFill prst="dkUpDiag">
              <a:fgClr>
                <a:srgbClr val="FF0000"/>
              </a:fgClr>
              <a:bgClr>
                <a:schemeClr val="accent2"/>
              </a:bgClr>
            </a:patt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de-DE" altLang="de-DE" sz="700" b="1" dirty="0">
                <a:solidFill>
                  <a:srgbClr val="000000"/>
                </a:solidFill>
              </a:rPr>
              <a:t>F3</a:t>
            </a:r>
            <a:endParaRPr lang="en-US" altLang="de-DE" sz="700" b="1" dirty="0">
              <a:solidFill>
                <a:srgbClr val="000000"/>
              </a:solidFill>
            </a:endParaRPr>
          </a:p>
        </p:txBody>
      </p:sp>
      <p:cxnSp>
        <p:nvCxnSpPr>
          <p:cNvPr id="50" name="Verbinder: gewinkelt 49">
            <a:extLst>
              <a:ext uri="{FF2B5EF4-FFF2-40B4-BE49-F238E27FC236}">
                <a16:creationId xmlns:a16="http://schemas.microsoft.com/office/drawing/2014/main" id="{CFD945EE-AD2B-46F4-B81F-F95403E5B8AF}"/>
              </a:ext>
            </a:extLst>
          </p:cNvPr>
          <p:cNvCxnSpPr>
            <a:cxnSpLocks/>
            <a:stCxn id="42" idx="2"/>
            <a:endCxn id="3086" idx="1"/>
          </p:cNvCxnSpPr>
          <p:nvPr/>
        </p:nvCxnSpPr>
        <p:spPr bwMode="auto">
          <a:xfrm rot="16200000" flipH="1">
            <a:off x="5300330" y="5495618"/>
            <a:ext cx="379645" cy="309858"/>
          </a:xfrm>
          <a:prstGeom prst="bentConnector2">
            <a:avLst/>
          </a:prstGeom>
          <a:ln w="28575" cap="flat" cmpd="sng" algn="ctr">
            <a:solidFill>
              <a:schemeClr val="accent2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05" name="Oval 292">
            <a:extLst>
              <a:ext uri="{FF2B5EF4-FFF2-40B4-BE49-F238E27FC236}">
                <a16:creationId xmlns:a16="http://schemas.microsoft.com/office/drawing/2014/main" id="{5670B843-81FA-44E9-B7DF-9419DC6E82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8347" y="4709117"/>
            <a:ext cx="340618" cy="301914"/>
          </a:xfrm>
          <a:prstGeom prst="ellipse">
            <a:avLst/>
          </a:prstGeom>
          <a:solidFill>
            <a:srgbClr val="FFFF66"/>
          </a:solidFill>
          <a:ln w="9525">
            <a:pattFill prst="dkUpDiag">
              <a:fgClr>
                <a:srgbClr val="FF0000"/>
              </a:fgClr>
              <a:bgClr>
                <a:schemeClr val="accent2"/>
              </a:bgClr>
            </a:patt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de-DE" altLang="de-DE" sz="1400" b="1" dirty="0">
                <a:solidFill>
                  <a:srgbClr val="000000"/>
                </a:solidFill>
              </a:rPr>
              <a:t>P1</a:t>
            </a:r>
            <a:endParaRPr lang="en-US" altLang="de-DE" sz="1400" b="1" dirty="0">
              <a:solidFill>
                <a:srgbClr val="000000"/>
              </a:solidFill>
            </a:endParaRPr>
          </a:p>
        </p:txBody>
      </p:sp>
      <p:sp>
        <p:nvSpPr>
          <p:cNvPr id="109" name="Oval 292">
            <a:extLst>
              <a:ext uri="{FF2B5EF4-FFF2-40B4-BE49-F238E27FC236}">
                <a16:creationId xmlns:a16="http://schemas.microsoft.com/office/drawing/2014/main" id="{AEA38488-CE3E-4338-9C12-A8798B69A1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8347" y="5092990"/>
            <a:ext cx="340618" cy="301914"/>
          </a:xfrm>
          <a:prstGeom prst="ellipse">
            <a:avLst/>
          </a:prstGeom>
          <a:solidFill>
            <a:srgbClr val="FFFF66"/>
          </a:solidFill>
          <a:ln w="9525">
            <a:pattFill prst="dkUpDiag">
              <a:fgClr>
                <a:srgbClr val="FF0000"/>
              </a:fgClr>
              <a:bgClr>
                <a:schemeClr val="accent2"/>
              </a:bgClr>
            </a:patt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de-DE" altLang="de-DE" sz="1400" b="1" dirty="0">
                <a:solidFill>
                  <a:srgbClr val="000000"/>
                </a:solidFill>
              </a:rPr>
              <a:t>P2</a:t>
            </a:r>
            <a:endParaRPr lang="en-US" altLang="de-DE" sz="1400" b="1" dirty="0">
              <a:solidFill>
                <a:srgbClr val="000000"/>
              </a:solidFill>
            </a:endParaRPr>
          </a:p>
        </p:txBody>
      </p:sp>
      <p:sp>
        <p:nvSpPr>
          <p:cNvPr id="111" name="Oval 292">
            <a:extLst>
              <a:ext uri="{FF2B5EF4-FFF2-40B4-BE49-F238E27FC236}">
                <a16:creationId xmlns:a16="http://schemas.microsoft.com/office/drawing/2014/main" id="{06759A8C-2CDE-4156-844A-639EADA5F7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8347" y="6022049"/>
            <a:ext cx="340618" cy="301914"/>
          </a:xfrm>
          <a:prstGeom prst="ellipse">
            <a:avLst/>
          </a:prstGeom>
          <a:solidFill>
            <a:srgbClr val="FFFF66"/>
          </a:solidFill>
          <a:ln w="9525">
            <a:pattFill prst="dkUpDiag">
              <a:fgClr>
                <a:srgbClr val="FF0000"/>
              </a:fgClr>
              <a:bgClr>
                <a:schemeClr val="accent2"/>
              </a:bgClr>
            </a:patt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de-DE" altLang="de-DE" sz="1400" b="1" dirty="0">
                <a:solidFill>
                  <a:srgbClr val="000000"/>
                </a:solidFill>
              </a:rPr>
              <a:t>P3</a:t>
            </a:r>
            <a:endParaRPr lang="en-US" altLang="de-DE" sz="1400" b="1" dirty="0">
              <a:solidFill>
                <a:srgbClr val="000000"/>
              </a:solidFill>
            </a:endParaRPr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F913C59E-18F2-4CFB-8CD3-3EC10EB0917D}"/>
              </a:ext>
            </a:extLst>
          </p:cNvPr>
          <p:cNvSpPr/>
          <p:nvPr/>
        </p:nvSpPr>
        <p:spPr bwMode="auto">
          <a:xfrm>
            <a:off x="4343870" y="4322445"/>
            <a:ext cx="769341" cy="155129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 dirty="0">
              <a:ln>
                <a:noFill/>
              </a:ln>
              <a:solidFill>
                <a:schemeClr val="accent2"/>
              </a:solidFill>
              <a:effectLst/>
              <a:latin typeface="+mn-lt"/>
            </a:endParaRPr>
          </a:p>
        </p:txBody>
      </p:sp>
      <p:cxnSp>
        <p:nvCxnSpPr>
          <p:cNvPr id="7" name="Verbinder: gewinkelt 6">
            <a:extLst>
              <a:ext uri="{FF2B5EF4-FFF2-40B4-BE49-F238E27FC236}">
                <a16:creationId xmlns:a16="http://schemas.microsoft.com/office/drawing/2014/main" id="{0BDFDDDA-BEC4-4671-B53D-4B1A6CC49A46}"/>
              </a:ext>
            </a:extLst>
          </p:cNvPr>
          <p:cNvCxnSpPr>
            <a:cxnSpLocks/>
            <a:stCxn id="42" idx="1"/>
            <a:endCxn id="3" idx="1"/>
          </p:cNvCxnSpPr>
          <p:nvPr/>
        </p:nvCxnSpPr>
        <p:spPr bwMode="auto">
          <a:xfrm rot="10800000" flipH="1">
            <a:off x="4337240" y="4400010"/>
            <a:ext cx="6629" cy="989936"/>
          </a:xfrm>
          <a:prstGeom prst="bentConnector3">
            <a:avLst>
              <a:gd name="adj1" fmla="val -3448484"/>
            </a:avLst>
          </a:prstGeom>
          <a:noFill/>
          <a:ln w="28575" algn="ctr">
            <a:solidFill>
              <a:srgbClr val="0033CC"/>
            </a:solidFill>
            <a:prstDash val="solid"/>
            <a:round/>
            <a:headEnd type="triangl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0" name="Rechteck 9">
            <a:extLst>
              <a:ext uri="{FF2B5EF4-FFF2-40B4-BE49-F238E27FC236}">
                <a16:creationId xmlns:a16="http://schemas.microsoft.com/office/drawing/2014/main" id="{CD2A7545-F282-4027-BA93-40DAF7C9E59C}"/>
              </a:ext>
            </a:extLst>
          </p:cNvPr>
          <p:cNvSpPr/>
          <p:nvPr/>
        </p:nvSpPr>
        <p:spPr bwMode="auto">
          <a:xfrm>
            <a:off x="3991468" y="1578388"/>
            <a:ext cx="5838332" cy="4893421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 dirty="0">
              <a:ln>
                <a:noFill/>
              </a:ln>
              <a:solidFill>
                <a:schemeClr val="accent2"/>
              </a:solidFill>
              <a:effectLst/>
              <a:latin typeface="+mn-lt"/>
            </a:endParaRPr>
          </a:p>
        </p:txBody>
      </p:sp>
      <p:sp>
        <p:nvSpPr>
          <p:cNvPr id="61" name="Oval 292">
            <a:extLst>
              <a:ext uri="{FF2B5EF4-FFF2-40B4-BE49-F238E27FC236}">
                <a16:creationId xmlns:a16="http://schemas.microsoft.com/office/drawing/2014/main" id="{B9939B96-BBFF-40B2-8E8F-4721C3064D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03524" y="5014349"/>
            <a:ext cx="162233" cy="155129"/>
          </a:xfrm>
          <a:prstGeom prst="ellipse">
            <a:avLst/>
          </a:prstGeom>
          <a:solidFill>
            <a:srgbClr val="FFFF66"/>
          </a:solidFill>
          <a:ln w="9525">
            <a:pattFill prst="dkUpDiag">
              <a:fgClr>
                <a:srgbClr val="FF0000"/>
              </a:fgClr>
              <a:bgClr>
                <a:schemeClr val="accent2"/>
              </a:bgClr>
            </a:patt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de-DE" altLang="de-DE" sz="700" b="1" dirty="0">
                <a:solidFill>
                  <a:srgbClr val="000000"/>
                </a:solidFill>
              </a:rPr>
              <a:t>F4</a:t>
            </a:r>
            <a:endParaRPr lang="en-US" altLang="de-DE" sz="700" b="1" dirty="0">
              <a:solidFill>
                <a:srgbClr val="000000"/>
              </a:solidFill>
            </a:endParaRPr>
          </a:p>
        </p:txBody>
      </p:sp>
      <p:sp>
        <p:nvSpPr>
          <p:cNvPr id="86" name="Oval 292">
            <a:extLst>
              <a:ext uri="{FF2B5EF4-FFF2-40B4-BE49-F238E27FC236}">
                <a16:creationId xmlns:a16="http://schemas.microsoft.com/office/drawing/2014/main" id="{5102BBEA-F37D-4085-B3D7-6A40C18C36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00974" y="4306037"/>
            <a:ext cx="162233" cy="155129"/>
          </a:xfrm>
          <a:prstGeom prst="ellipse">
            <a:avLst/>
          </a:prstGeom>
          <a:solidFill>
            <a:srgbClr val="FFFF66"/>
          </a:solidFill>
          <a:ln w="9525">
            <a:pattFill prst="dkUpDiag">
              <a:fgClr>
                <a:srgbClr val="FF0000"/>
              </a:fgClr>
              <a:bgClr>
                <a:schemeClr val="accent2"/>
              </a:bgClr>
            </a:patt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de-DE" altLang="de-DE" sz="700" b="1" dirty="0">
                <a:solidFill>
                  <a:srgbClr val="000000"/>
                </a:solidFill>
              </a:rPr>
              <a:t>F1</a:t>
            </a:r>
            <a:endParaRPr lang="en-US" altLang="de-DE" sz="700" b="1" dirty="0">
              <a:solidFill>
                <a:srgbClr val="000000"/>
              </a:solidFill>
            </a:endParaRPr>
          </a:p>
        </p:txBody>
      </p:sp>
      <p:sp>
        <p:nvSpPr>
          <p:cNvPr id="76" name="Rechteck 75">
            <a:extLst>
              <a:ext uri="{FF2B5EF4-FFF2-40B4-BE49-F238E27FC236}">
                <a16:creationId xmlns:a16="http://schemas.microsoft.com/office/drawing/2014/main" id="{9B34CD18-D0B4-45C4-B20E-9AF35A45325E}"/>
              </a:ext>
            </a:extLst>
          </p:cNvPr>
          <p:cNvSpPr/>
          <p:nvPr/>
        </p:nvSpPr>
        <p:spPr bwMode="auto">
          <a:xfrm>
            <a:off x="271721" y="1578388"/>
            <a:ext cx="3603596" cy="2767762"/>
          </a:xfrm>
          <a:prstGeom prst="rect">
            <a:avLst/>
          </a:prstGeom>
          <a:noFill/>
          <a:ln w="28575" cap="flat" cmpd="sng" algn="ctr">
            <a:solidFill>
              <a:srgbClr val="00B0F0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 dirty="0">
              <a:ln>
                <a:noFill/>
              </a:ln>
              <a:solidFill>
                <a:schemeClr val="accent2"/>
              </a:solidFill>
              <a:effectLst/>
              <a:latin typeface="+mn-lt"/>
            </a:endParaRPr>
          </a:p>
        </p:txBody>
      </p:sp>
      <p:sp>
        <p:nvSpPr>
          <p:cNvPr id="81" name="Textfeld 100">
            <a:extLst>
              <a:ext uri="{FF2B5EF4-FFF2-40B4-BE49-F238E27FC236}">
                <a16:creationId xmlns:a16="http://schemas.microsoft.com/office/drawing/2014/main" id="{EF5F45CD-CA58-46E6-AE83-4506489ACA8F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3728807" y="4807716"/>
            <a:ext cx="835523" cy="215444"/>
          </a:xfrm>
          <a:prstGeom prst="rect">
            <a:avLst/>
          </a:prstGeom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defTabSz="914400" eaLnBrk="1" hangingPunct="1"/>
            <a:r>
              <a:rPr lang="en-US" sz="800" dirty="0">
                <a:cs typeface="Arial" charset="0"/>
              </a:rPr>
              <a:t>Step to </a:t>
            </a:r>
            <a:r>
              <a:rPr lang="en-US" sz="800" dirty="0" err="1">
                <a:cs typeface="Arial" charset="0"/>
              </a:rPr>
              <a:t>NX.prt</a:t>
            </a:r>
            <a:endParaRPr lang="en-US" sz="800" dirty="0">
              <a:cs typeface="Arial" charset="0"/>
            </a:endParaRPr>
          </a:p>
        </p:txBody>
      </p:sp>
      <p:sp>
        <p:nvSpPr>
          <p:cNvPr id="60" name="Textfeld 59">
            <a:extLst>
              <a:ext uri="{FF2B5EF4-FFF2-40B4-BE49-F238E27FC236}">
                <a16:creationId xmlns:a16="http://schemas.microsoft.com/office/drawing/2014/main" id="{314C8DCC-BEDD-4EA7-92CB-A7B9568F492E}"/>
              </a:ext>
            </a:extLst>
          </p:cNvPr>
          <p:cNvSpPr txBox="1"/>
          <p:nvPr/>
        </p:nvSpPr>
        <p:spPr>
          <a:xfrm>
            <a:off x="362621" y="1353234"/>
            <a:ext cx="3351484" cy="27699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sz="1200" b="1" dirty="0">
                <a:solidFill>
                  <a:schemeClr val="tx1"/>
                </a:solidFill>
                <a:latin typeface="+mn-lt"/>
              </a:rPr>
              <a:t>Process Step1:</a:t>
            </a:r>
            <a:r>
              <a:rPr lang="en-GB" sz="1200" dirty="0">
                <a:solidFill>
                  <a:schemeClr val="tx1"/>
                </a:solidFill>
                <a:latin typeface="+mn-lt"/>
              </a:rPr>
              <a:t> Export to Exchange </a:t>
            </a:r>
            <a:r>
              <a:rPr lang="en-GB" sz="1200" dirty="0">
                <a:solidFill>
                  <a:schemeClr val="tx1"/>
                </a:solidFill>
              </a:rPr>
              <a:t>Folder</a:t>
            </a:r>
            <a:endParaRPr lang="en-GB" sz="12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82" name="Textfeld 81">
            <a:extLst>
              <a:ext uri="{FF2B5EF4-FFF2-40B4-BE49-F238E27FC236}">
                <a16:creationId xmlns:a16="http://schemas.microsoft.com/office/drawing/2014/main" id="{72E87E36-C3A6-4683-8036-CFF4F809D329}"/>
              </a:ext>
            </a:extLst>
          </p:cNvPr>
          <p:cNvSpPr txBox="1"/>
          <p:nvPr/>
        </p:nvSpPr>
        <p:spPr>
          <a:xfrm>
            <a:off x="4205906" y="1350252"/>
            <a:ext cx="3605695" cy="27699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sz="1200" b="1" dirty="0">
                <a:solidFill>
                  <a:schemeClr val="tx1"/>
                </a:solidFill>
              </a:rPr>
              <a:t>Process Step2: </a:t>
            </a:r>
            <a:r>
              <a:rPr lang="en-GB" sz="1200" dirty="0">
                <a:solidFill>
                  <a:schemeClr val="tx1"/>
                </a:solidFill>
                <a:latin typeface="+mn-lt"/>
              </a:rPr>
              <a:t>Migrate and Import to Teamcenter</a:t>
            </a:r>
          </a:p>
        </p:txBody>
      </p:sp>
      <p:pic>
        <p:nvPicPr>
          <p:cNvPr id="42" name="Grafik 41">
            <a:extLst>
              <a:ext uri="{FF2B5EF4-FFF2-40B4-BE49-F238E27FC236}">
                <a16:creationId xmlns:a16="http://schemas.microsoft.com/office/drawing/2014/main" id="{D65F1FDE-78B8-4245-A55D-3A9EE814CE3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37241" y="5319167"/>
            <a:ext cx="1995964" cy="141558"/>
          </a:xfrm>
          <a:prstGeom prst="rect">
            <a:avLst/>
          </a:prstGeom>
        </p:spPr>
      </p:pic>
      <p:sp>
        <p:nvSpPr>
          <p:cNvPr id="89" name="Oval 292">
            <a:extLst>
              <a:ext uri="{FF2B5EF4-FFF2-40B4-BE49-F238E27FC236}">
                <a16:creationId xmlns:a16="http://schemas.microsoft.com/office/drawing/2014/main" id="{7664829D-1032-48C8-97C6-6D4E250078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56362" y="5308838"/>
            <a:ext cx="162233" cy="155129"/>
          </a:xfrm>
          <a:prstGeom prst="ellipse">
            <a:avLst/>
          </a:prstGeom>
          <a:solidFill>
            <a:srgbClr val="FFFF66"/>
          </a:solidFill>
          <a:ln w="9525">
            <a:pattFill prst="dkUpDiag">
              <a:fgClr>
                <a:srgbClr val="FF0000"/>
              </a:fgClr>
              <a:bgClr>
                <a:schemeClr val="accent2"/>
              </a:bgClr>
            </a:patt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de-DE" altLang="de-DE" sz="700" b="1" dirty="0">
                <a:solidFill>
                  <a:srgbClr val="000000"/>
                </a:solidFill>
              </a:rPr>
              <a:t>F5</a:t>
            </a:r>
            <a:endParaRPr lang="en-US" altLang="de-DE" sz="700" b="1" dirty="0">
              <a:solidFill>
                <a:srgbClr val="000000"/>
              </a:solidFill>
            </a:endParaRPr>
          </a:p>
        </p:txBody>
      </p:sp>
      <p:sp>
        <p:nvSpPr>
          <p:cNvPr id="3086" name="Textfeld 3085">
            <a:extLst>
              <a:ext uri="{FF2B5EF4-FFF2-40B4-BE49-F238E27FC236}">
                <a16:creationId xmlns:a16="http://schemas.microsoft.com/office/drawing/2014/main" id="{16EEBA76-A41D-4FA5-AE87-7CBD4D58C5EE}"/>
              </a:ext>
            </a:extLst>
          </p:cNvPr>
          <p:cNvSpPr txBox="1"/>
          <p:nvPr/>
        </p:nvSpPr>
        <p:spPr>
          <a:xfrm>
            <a:off x="5645081" y="5294066"/>
            <a:ext cx="4161859" cy="109260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b="1" dirty="0">
                <a:solidFill>
                  <a:schemeClr val="tx1"/>
                </a:solidFill>
                <a:latin typeface="+mn-lt"/>
              </a:rPr>
              <a:t>Content:</a:t>
            </a:r>
          </a:p>
          <a:p>
            <a:pPr algn="l">
              <a:spcAft>
                <a:spcPts val="200"/>
              </a:spcAft>
              <a:tabLst>
                <a:tab pos="182563" algn="l"/>
              </a:tabLst>
            </a:pPr>
            <a:r>
              <a:rPr lang="en-GB" dirty="0">
                <a:solidFill>
                  <a:schemeClr val="tx1"/>
                </a:solidFill>
              </a:rPr>
              <a:t>	Model and Assembly Step Files STEP203 -or- STEP214</a:t>
            </a:r>
          </a:p>
          <a:p>
            <a:pPr algn="l">
              <a:spcAft>
                <a:spcPts val="200"/>
              </a:spcAft>
              <a:tabLst>
                <a:tab pos="182563" algn="l"/>
              </a:tabLst>
            </a:pPr>
            <a:r>
              <a:rPr lang="en-GB" dirty="0">
                <a:solidFill>
                  <a:schemeClr val="tx1"/>
                </a:solidFill>
              </a:rPr>
              <a:t>	Drawings exports as PDF and DXF files</a:t>
            </a:r>
          </a:p>
          <a:p>
            <a:pPr algn="l">
              <a:spcAft>
                <a:spcPts val="200"/>
              </a:spcAft>
              <a:tabLst>
                <a:tab pos="182563" algn="l"/>
              </a:tabLst>
            </a:pPr>
            <a:r>
              <a:rPr lang="en-GB" dirty="0">
                <a:solidFill>
                  <a:schemeClr val="tx1"/>
                </a:solidFill>
              </a:rPr>
              <a:t>	Metadata export containing Number/Rev Data and Attributes (.xml)</a:t>
            </a:r>
          </a:p>
          <a:p>
            <a:pPr algn="l">
              <a:spcAft>
                <a:spcPts val="200"/>
              </a:spcAft>
              <a:tabLst>
                <a:tab pos="182563" algn="l"/>
              </a:tabLst>
            </a:pPr>
            <a:r>
              <a:rPr lang="en-GB" dirty="0">
                <a:solidFill>
                  <a:schemeClr val="tx1"/>
                </a:solidFill>
                <a:latin typeface="+mn-lt"/>
              </a:rPr>
              <a:t>	</a:t>
            </a:r>
            <a:r>
              <a:rPr lang="en-GB" dirty="0">
                <a:solidFill>
                  <a:schemeClr val="tx1"/>
                </a:solidFill>
              </a:rPr>
              <a:t>Additional Office Documents mostly Excel sheds.</a:t>
            </a:r>
            <a:br>
              <a:rPr lang="en-GB" dirty="0">
                <a:solidFill>
                  <a:schemeClr val="tx1"/>
                </a:solidFill>
              </a:rPr>
            </a:br>
            <a:r>
              <a:rPr lang="en-GB" dirty="0">
                <a:solidFill>
                  <a:schemeClr val="tx1"/>
                </a:solidFill>
              </a:rPr>
              <a:t>	NX Part files created via Step to </a:t>
            </a:r>
            <a:r>
              <a:rPr lang="en-GB" dirty="0" err="1">
                <a:solidFill>
                  <a:schemeClr val="tx1"/>
                </a:solidFill>
              </a:rPr>
              <a:t>Nx.prt</a:t>
            </a:r>
            <a:r>
              <a:rPr lang="en-GB" dirty="0">
                <a:solidFill>
                  <a:schemeClr val="tx1"/>
                </a:solidFill>
              </a:rPr>
              <a:t> (source = </a:t>
            </a:r>
            <a:r>
              <a:rPr lang="en-GB" b="1" dirty="0">
                <a:solidFill>
                  <a:schemeClr val="tx1"/>
                </a:solidFill>
              </a:rPr>
              <a:t>F1</a:t>
            </a:r>
            <a:r>
              <a:rPr lang="en-GB" dirty="0">
                <a:solidFill>
                  <a:schemeClr val="tx1"/>
                </a:solidFill>
              </a:rPr>
              <a:t>)</a:t>
            </a:r>
          </a:p>
        </p:txBody>
      </p:sp>
      <p:sp>
        <p:nvSpPr>
          <p:cNvPr id="90" name="Oval 292">
            <a:extLst>
              <a:ext uri="{FF2B5EF4-FFF2-40B4-BE49-F238E27FC236}">
                <a16:creationId xmlns:a16="http://schemas.microsoft.com/office/drawing/2014/main" id="{0C8F56A3-2847-48F4-B0DA-D4F53E3115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19375" y="5498660"/>
            <a:ext cx="162233" cy="155129"/>
          </a:xfrm>
          <a:prstGeom prst="ellipse">
            <a:avLst/>
          </a:prstGeom>
          <a:solidFill>
            <a:srgbClr val="FFFF66"/>
          </a:solidFill>
          <a:ln w="9525">
            <a:pattFill prst="dkUpDiag">
              <a:fgClr>
                <a:srgbClr val="FF0000"/>
              </a:fgClr>
              <a:bgClr>
                <a:schemeClr val="accent2"/>
              </a:bgClr>
            </a:patt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de-DE" altLang="de-DE" sz="700" b="1" dirty="0">
                <a:solidFill>
                  <a:srgbClr val="000000"/>
                </a:solidFill>
              </a:rPr>
              <a:t>F1</a:t>
            </a:r>
            <a:endParaRPr lang="en-US" altLang="de-DE" sz="700" b="1" dirty="0">
              <a:solidFill>
                <a:srgbClr val="000000"/>
              </a:solidFill>
            </a:endParaRPr>
          </a:p>
        </p:txBody>
      </p:sp>
      <p:sp>
        <p:nvSpPr>
          <p:cNvPr id="91" name="Oval 292">
            <a:extLst>
              <a:ext uri="{FF2B5EF4-FFF2-40B4-BE49-F238E27FC236}">
                <a16:creationId xmlns:a16="http://schemas.microsoft.com/office/drawing/2014/main" id="{CBBF82CC-D19E-40EE-AE93-962EDAF336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19375" y="5673123"/>
            <a:ext cx="162233" cy="155129"/>
          </a:xfrm>
          <a:prstGeom prst="ellipse">
            <a:avLst/>
          </a:prstGeom>
          <a:solidFill>
            <a:srgbClr val="FFFF66"/>
          </a:solidFill>
          <a:ln w="9525">
            <a:pattFill prst="dkUpDiag">
              <a:fgClr>
                <a:srgbClr val="FF0000"/>
              </a:fgClr>
              <a:bgClr>
                <a:schemeClr val="accent2"/>
              </a:bgClr>
            </a:patt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de-DE" altLang="de-DE" sz="700" b="1" dirty="0">
                <a:solidFill>
                  <a:srgbClr val="000000"/>
                </a:solidFill>
              </a:rPr>
              <a:t>F2</a:t>
            </a:r>
            <a:endParaRPr lang="en-US" altLang="de-DE" sz="700" b="1" dirty="0">
              <a:solidFill>
                <a:srgbClr val="000000"/>
              </a:solidFill>
            </a:endParaRPr>
          </a:p>
        </p:txBody>
      </p:sp>
      <p:sp>
        <p:nvSpPr>
          <p:cNvPr id="92" name="Oval 292">
            <a:extLst>
              <a:ext uri="{FF2B5EF4-FFF2-40B4-BE49-F238E27FC236}">
                <a16:creationId xmlns:a16="http://schemas.microsoft.com/office/drawing/2014/main" id="{B4E5F2DD-AEC1-4601-8F99-2AA27A3A5B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19375" y="5847586"/>
            <a:ext cx="162233" cy="155129"/>
          </a:xfrm>
          <a:prstGeom prst="ellipse">
            <a:avLst/>
          </a:prstGeom>
          <a:solidFill>
            <a:srgbClr val="FFFF66"/>
          </a:solidFill>
          <a:ln w="9525">
            <a:pattFill prst="dkUpDiag">
              <a:fgClr>
                <a:srgbClr val="FF0000"/>
              </a:fgClr>
              <a:bgClr>
                <a:schemeClr val="accent2"/>
              </a:bgClr>
            </a:patt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de-DE" altLang="de-DE" sz="700" b="1" dirty="0">
                <a:solidFill>
                  <a:srgbClr val="000000"/>
                </a:solidFill>
              </a:rPr>
              <a:t>F3</a:t>
            </a:r>
            <a:endParaRPr lang="en-US" altLang="de-DE" sz="700" b="1" dirty="0">
              <a:solidFill>
                <a:srgbClr val="000000"/>
              </a:solidFill>
            </a:endParaRPr>
          </a:p>
        </p:txBody>
      </p:sp>
      <p:sp>
        <p:nvSpPr>
          <p:cNvPr id="113" name="Oval 292">
            <a:extLst>
              <a:ext uri="{FF2B5EF4-FFF2-40B4-BE49-F238E27FC236}">
                <a16:creationId xmlns:a16="http://schemas.microsoft.com/office/drawing/2014/main" id="{5C10CA2C-6CD0-4DFC-9E97-9B20E4BF4F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19375" y="6022049"/>
            <a:ext cx="162233" cy="155129"/>
          </a:xfrm>
          <a:prstGeom prst="ellipse">
            <a:avLst/>
          </a:prstGeom>
          <a:solidFill>
            <a:srgbClr val="FFFF66"/>
          </a:solidFill>
          <a:ln w="9525">
            <a:pattFill prst="dkUpDiag">
              <a:fgClr>
                <a:srgbClr val="FF0000"/>
              </a:fgClr>
              <a:bgClr>
                <a:schemeClr val="accent2"/>
              </a:bgClr>
            </a:patt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de-DE" altLang="de-DE" sz="700" b="1" dirty="0">
                <a:solidFill>
                  <a:srgbClr val="000000"/>
                </a:solidFill>
              </a:rPr>
              <a:t>F4</a:t>
            </a:r>
            <a:endParaRPr lang="en-US" altLang="de-DE" sz="700" b="1" dirty="0">
              <a:solidFill>
                <a:srgbClr val="000000"/>
              </a:solidFill>
            </a:endParaRPr>
          </a:p>
        </p:txBody>
      </p:sp>
      <p:sp>
        <p:nvSpPr>
          <p:cNvPr id="93" name="Oval 292">
            <a:extLst>
              <a:ext uri="{FF2B5EF4-FFF2-40B4-BE49-F238E27FC236}">
                <a16:creationId xmlns:a16="http://schemas.microsoft.com/office/drawing/2014/main" id="{F6DD83BB-3FFE-4F4E-9D28-68ED626AD3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19375" y="6190687"/>
            <a:ext cx="162233" cy="155129"/>
          </a:xfrm>
          <a:prstGeom prst="ellipse">
            <a:avLst/>
          </a:prstGeom>
          <a:solidFill>
            <a:srgbClr val="FFFF66"/>
          </a:solidFill>
          <a:ln w="9525">
            <a:pattFill prst="dkUpDiag">
              <a:fgClr>
                <a:srgbClr val="FF0000"/>
              </a:fgClr>
              <a:bgClr>
                <a:schemeClr val="accent2"/>
              </a:bgClr>
            </a:patt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de-DE" altLang="de-DE" sz="700" b="1" dirty="0">
                <a:solidFill>
                  <a:srgbClr val="000000"/>
                </a:solidFill>
              </a:rPr>
              <a:t>F5</a:t>
            </a:r>
            <a:endParaRPr lang="en-US" altLang="de-DE" sz="700" b="1" dirty="0">
              <a:solidFill>
                <a:srgbClr val="000000"/>
              </a:solidFill>
            </a:endParaRPr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5C251FD7-8610-4467-BF02-D9845C20E04E}"/>
              </a:ext>
            </a:extLst>
          </p:cNvPr>
          <p:cNvSpPr/>
          <p:nvPr/>
        </p:nvSpPr>
        <p:spPr bwMode="auto">
          <a:xfrm>
            <a:off x="4487035" y="4336661"/>
            <a:ext cx="369938" cy="957405"/>
          </a:xfrm>
          <a:prstGeom prst="rect">
            <a:avLst/>
          </a:prstGeom>
          <a:noFill/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000" b="0" i="0" u="none" strike="noStrike" cap="none" normalizeH="0" baseline="0" dirty="0">
              <a:ln>
                <a:noFill/>
              </a:ln>
              <a:solidFill>
                <a:schemeClr val="accent2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892904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" name="Group 295">
            <a:extLst>
              <a:ext uri="{FF2B5EF4-FFF2-40B4-BE49-F238E27FC236}">
                <a16:creationId xmlns:a16="http://schemas.microsoft.com/office/drawing/2014/main" id="{D3B26400-B32D-4EF6-BB79-B65961C02B66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457201" y="4398178"/>
          <a:ext cx="3430865" cy="2322663"/>
        </p:xfrm>
        <a:graphic>
          <a:graphicData uri="http://schemas.openxmlformats.org/drawingml/2006/table">
            <a:tbl>
              <a:tblPr firstRow="1" firstCol="1">
                <a:tableStyleId>{5C22544A-7EE6-4342-B048-85BDC9FD1C3A}</a:tableStyleId>
              </a:tblPr>
              <a:tblGrid>
                <a:gridCol w="4035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273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5331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000" b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</a:rPr>
                        <a:t>POS</a:t>
                      </a:r>
                      <a:endParaRPr kumimoji="0" lang="en-GB" sz="1000" b="0" i="0" u="none" strike="noStrike" cap="none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36000" marR="36000" marT="16604" marB="16604" horzOverflow="overflow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000" b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</a:rPr>
                        <a:t>Description</a:t>
                      </a:r>
                      <a:endParaRPr kumimoji="0" lang="en-GB" sz="1000" b="0" i="0" u="none" strike="noStrike" cap="none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36000" marR="36000" marT="16604" marB="166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9496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GB" sz="1000" b="1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36000" marR="36000" marT="16604" marB="16604" horzOverflow="overflow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anose="05050102010706020507" pitchFamily="18" charset="2"/>
                        <a:buChar char="-"/>
                        <a:tabLst/>
                      </a:pPr>
                      <a:r>
                        <a:rPr kumimoji="0" lang="en-GB" sz="900" b="1" u="none" strike="noStrike" cap="none" normalizeH="0" baseline="0" noProof="0" dirty="0">
                          <a:ln>
                            <a:noFill/>
                          </a:ln>
                          <a:effectLst/>
                        </a:rPr>
                        <a:t>P1.1 Exporting</a:t>
                      </a:r>
                      <a:r>
                        <a:rPr kumimoji="0" lang="en-GB" sz="900" u="none" strike="noStrike" cap="none" normalizeH="0" baseline="0" noProof="0" dirty="0">
                          <a:ln>
                            <a:noFill/>
                          </a:ln>
                          <a:effectLst/>
                        </a:rPr>
                        <a:t> DRW/PRT/ASM</a:t>
                      </a:r>
                      <a:br>
                        <a:rPr kumimoji="0" lang="en-GB" sz="900" u="none" strike="noStrike" cap="none" normalizeH="0" baseline="0" noProof="0" dirty="0">
                          <a:ln>
                            <a:noFill/>
                          </a:ln>
                          <a:effectLst/>
                        </a:rPr>
                      </a:br>
                      <a:r>
                        <a:rPr kumimoji="0" lang="en-GB" sz="900" u="none" strike="noStrike" cap="none" normalizeH="0" baseline="0" noProof="0" dirty="0">
                          <a:ln>
                            <a:noFill/>
                          </a:ln>
                          <a:effectLst/>
                        </a:rPr>
                        <a:t>from </a:t>
                      </a:r>
                      <a:r>
                        <a:rPr kumimoji="0" lang="en-GB" sz="900" u="none" strike="noStrike" cap="none" normalizeH="0" baseline="0" noProof="0" dirty="0" err="1">
                          <a:ln>
                            <a:noFill/>
                          </a:ln>
                          <a:effectLst/>
                        </a:rPr>
                        <a:t>Intralink</a:t>
                      </a:r>
                      <a:r>
                        <a:rPr kumimoji="0" lang="en-GB" sz="900" u="none" strike="noStrike" cap="none" normalizeH="0" baseline="0" noProof="0" dirty="0">
                          <a:ln>
                            <a:noFill/>
                          </a:ln>
                          <a:effectLst/>
                        </a:rPr>
                        <a:t> / </a:t>
                      </a:r>
                      <a:r>
                        <a:rPr kumimoji="0" lang="en-GB" sz="900" u="none" strike="noStrike" cap="none" normalizeH="0" baseline="0" noProof="0" dirty="0" err="1">
                          <a:ln>
                            <a:noFill/>
                          </a:ln>
                          <a:effectLst/>
                        </a:rPr>
                        <a:t>ProE</a:t>
                      </a:r>
                      <a:r>
                        <a:rPr kumimoji="0" lang="en-GB" sz="900" u="none" strike="noStrike" cap="none" normalizeH="0" baseline="0" noProof="0" dirty="0">
                          <a:ln>
                            <a:noFill/>
                          </a:ln>
                          <a:effectLst/>
                        </a:rPr>
                        <a:t> into Exchange Folder</a:t>
                      </a:r>
                    </a:p>
                    <a:p>
                      <a:pPr marL="171450" marR="0" lvl="0" indent="-1714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anose="05050102010706020507" pitchFamily="18" charset="2"/>
                        <a:buChar char="-"/>
                        <a:tabLst/>
                      </a:pPr>
                      <a:r>
                        <a:rPr kumimoji="0" lang="en-GB" sz="900" b="1" u="none" strike="noStrike" cap="none" normalizeH="0" baseline="0" noProof="0" dirty="0">
                          <a:ln>
                            <a:noFill/>
                          </a:ln>
                          <a:effectLst/>
                        </a:rPr>
                        <a:t>P1.2 Lock</a:t>
                      </a:r>
                      <a:r>
                        <a:rPr kumimoji="0" lang="en-GB" sz="900" u="none" strike="noStrike" cap="none" normalizeH="0" baseline="0" noProof="0" dirty="0">
                          <a:ln>
                            <a:noFill/>
                          </a:ln>
                          <a:effectLst/>
                        </a:rPr>
                        <a:t> data inside </a:t>
                      </a:r>
                      <a:r>
                        <a:rPr kumimoji="0" lang="en-GB" sz="900" u="none" strike="noStrike" cap="none" normalizeH="0" baseline="0" noProof="0" dirty="0" err="1">
                          <a:ln>
                            <a:noFill/>
                          </a:ln>
                          <a:effectLst/>
                        </a:rPr>
                        <a:t>Windchill</a:t>
                      </a:r>
                      <a:endParaRPr kumimoji="0" lang="en-GB" sz="900" b="0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36000" marR="36000" marT="16604" marB="166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7727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GB" sz="1000" b="1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36000" marR="36000" marT="16604" marB="16604" horzOverflow="overflow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>
                          <a:tab pos="366713" algn="l"/>
                        </a:tabLst>
                        <a:defRPr/>
                      </a:pPr>
                      <a:r>
                        <a:rPr kumimoji="0" lang="de-DE" sz="900" b="1" u="none" strike="noStrike" cap="none" normalizeH="0" baseline="0" noProof="0" dirty="0">
                          <a:ln>
                            <a:noFill/>
                          </a:ln>
                          <a:effectLst/>
                        </a:rPr>
                        <a:t>P2.1</a:t>
                      </a:r>
                      <a:r>
                        <a:rPr kumimoji="0" lang="de-DE" sz="900" u="none" strike="noStrike" cap="none" normalizeH="0" baseline="0" noProof="0" dirty="0">
                          <a:ln>
                            <a:noFill/>
                          </a:ln>
                          <a:effectLst/>
                        </a:rPr>
                        <a:t> CMM - ~4500DS (BREP)</a:t>
                      </a:r>
                    </a:p>
                    <a:p>
                      <a:pPr marL="171450" marR="0" lvl="0" indent="-1714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>
                          <a:tab pos="366713" algn="l"/>
                        </a:tabLst>
                        <a:defRPr/>
                      </a:pPr>
                      <a:r>
                        <a:rPr kumimoji="0" lang="de-DE" sz="900" b="1" u="none" strike="noStrike" cap="none" normalizeH="0" baseline="0" noProof="0" dirty="0">
                          <a:ln>
                            <a:noFill/>
                          </a:ln>
                          <a:effectLst/>
                        </a:rPr>
                        <a:t>P2.2</a:t>
                      </a:r>
                      <a:r>
                        <a:rPr kumimoji="0" lang="de-DE" sz="900" u="none" strike="noStrike" cap="none" normalizeH="0" baseline="0" noProof="0" dirty="0">
                          <a:ln>
                            <a:noFill/>
                          </a:ln>
                          <a:effectLst/>
                        </a:rPr>
                        <a:t> NX Datenimport / </a:t>
                      </a:r>
                      <a:r>
                        <a:rPr kumimoji="0" lang="de-DE" sz="900" u="none" strike="noStrike" cap="none" normalizeH="0" baseline="0" noProof="0" dirty="0" err="1">
                          <a:ln>
                            <a:noFill/>
                          </a:ln>
                          <a:effectLst/>
                        </a:rPr>
                        <a:t>UGClone</a:t>
                      </a:r>
                      <a:r>
                        <a:rPr kumimoji="0" lang="de-DE" sz="900" u="none" strike="noStrike" cap="none" normalizeH="0" baseline="0" noProof="0" dirty="0">
                          <a:ln>
                            <a:noFill/>
                          </a:ln>
                          <a:effectLst/>
                        </a:rPr>
                        <a:t> – JM ~ 10 </a:t>
                      </a:r>
                      <a:r>
                        <a:rPr kumimoji="0" lang="de-DE" sz="900" u="none" strike="noStrike" cap="none" normalizeH="0" baseline="0" noProof="0" dirty="0" err="1">
                          <a:ln>
                            <a:noFill/>
                          </a:ln>
                          <a:effectLst/>
                        </a:rPr>
                        <a:t>days</a:t>
                      </a:r>
                      <a:endParaRPr kumimoji="0" lang="de-DE" sz="900" u="none" strike="noStrike" cap="none" normalizeH="0" baseline="0" noProof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171450" marR="0" lvl="0" indent="-1714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>
                          <a:tab pos="366713" algn="l"/>
                        </a:tabLst>
                        <a:defRPr/>
                      </a:pPr>
                      <a:r>
                        <a:rPr kumimoji="0" lang="en-GB" sz="900" b="1" u="none" strike="noStrike" cap="none" normalizeH="0" baseline="0" noProof="0" dirty="0">
                          <a:ln>
                            <a:noFill/>
                          </a:ln>
                          <a:effectLst/>
                        </a:rPr>
                        <a:t>P2.3 </a:t>
                      </a:r>
                      <a:r>
                        <a:rPr kumimoji="0" lang="en-GB" sz="900" b="0" u="none" strike="noStrike" cap="none" normalizeH="0" baseline="0" noProof="0" dirty="0">
                          <a:ln>
                            <a:noFill/>
                          </a:ln>
                          <a:effectLst/>
                        </a:rPr>
                        <a:t>Attribute migrated from </a:t>
                      </a:r>
                      <a:r>
                        <a:rPr kumimoji="0" lang="en-GB" sz="900" b="0" u="none" strike="noStrike" cap="none" normalizeH="0" baseline="0" noProof="0" dirty="0" err="1">
                          <a:ln>
                            <a:noFill/>
                          </a:ln>
                          <a:effectLst/>
                        </a:rPr>
                        <a:t>ProE</a:t>
                      </a:r>
                      <a:endParaRPr kumimoji="0" lang="en-GB" sz="900" b="0" u="none" strike="noStrike" cap="none" normalizeH="0" baseline="0" noProof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171450" marR="0" lvl="0" indent="-1714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>
                          <a:tab pos="366713" algn="l"/>
                        </a:tabLst>
                        <a:defRPr/>
                      </a:pPr>
                      <a:r>
                        <a:rPr kumimoji="0" lang="en-GB" sz="900" b="1" u="none" strike="noStrike" cap="none" normalizeH="0" baseline="0" noProof="0" dirty="0">
                          <a:ln>
                            <a:noFill/>
                          </a:ln>
                          <a:effectLst/>
                        </a:rPr>
                        <a:t>P2.4</a:t>
                      </a:r>
                      <a:r>
                        <a:rPr kumimoji="0" lang="en-GB" sz="900" b="0" u="none" strike="noStrike" cap="none" normalizeH="0" baseline="0" noProof="0" dirty="0">
                          <a:ln>
                            <a:noFill/>
                          </a:ln>
                          <a:effectLst/>
                        </a:rPr>
                        <a:t> Mapping between Standard Parts, Construction Parts, Vendor Parts, Electrical Parts</a:t>
                      </a:r>
                    </a:p>
                    <a:p>
                      <a:pPr marL="171450" marR="0" lvl="0" indent="-1714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>
                          <a:tab pos="366713" algn="l"/>
                        </a:tabLst>
                        <a:defRPr/>
                      </a:pPr>
                      <a:r>
                        <a:rPr kumimoji="0" lang="en-GB" sz="900" b="1" u="none" strike="noStrike" cap="none" normalizeH="0" baseline="0" noProof="0" dirty="0">
                          <a:ln>
                            <a:noFill/>
                          </a:ln>
                          <a:effectLst/>
                        </a:rPr>
                        <a:t>P2.5 </a:t>
                      </a:r>
                      <a:r>
                        <a:rPr kumimoji="0" lang="en-GB" sz="900" b="0" u="none" strike="noStrike" cap="none" normalizeH="0" baseline="0" noProof="0" dirty="0">
                          <a:ln>
                            <a:noFill/>
                          </a:ln>
                          <a:effectLst/>
                        </a:rPr>
                        <a:t>Attribute mapping with NX master</a:t>
                      </a:r>
                    </a:p>
                    <a:p>
                      <a:pPr marL="171450" marR="0" lvl="0" indent="-1714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>
                          <a:tab pos="366713" algn="l"/>
                        </a:tabLst>
                        <a:defRPr/>
                      </a:pPr>
                      <a:r>
                        <a:rPr kumimoji="0" lang="en-GB" sz="900" b="1" u="none" strike="noStrike" cap="none" normalizeH="0" baseline="0" noProof="0" dirty="0">
                          <a:ln>
                            <a:noFill/>
                          </a:ln>
                          <a:effectLst/>
                        </a:rPr>
                        <a:t>P2.6 </a:t>
                      </a:r>
                      <a:r>
                        <a:rPr kumimoji="0" lang="en-GB" sz="900" b="0" u="none" strike="noStrike" cap="none" normalizeH="0" baseline="0" noProof="0" dirty="0">
                          <a:ln>
                            <a:noFill/>
                          </a:ln>
                          <a:effectLst/>
                        </a:rPr>
                        <a:t>Con. number ID will be applied</a:t>
                      </a:r>
                    </a:p>
                    <a:p>
                      <a:pPr marL="171450" marR="0" lvl="0" indent="-1714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>
                          <a:tab pos="366713" algn="l"/>
                        </a:tabLst>
                        <a:defRPr/>
                      </a:pPr>
                      <a:r>
                        <a:rPr kumimoji="0" lang="en-GB" sz="900" b="1" u="none" strike="noStrike" cap="none" normalizeH="0" baseline="0" noProof="0" dirty="0">
                          <a:ln>
                            <a:noFill/>
                          </a:ln>
                          <a:effectLst/>
                        </a:rPr>
                        <a:t>P2.7 </a:t>
                      </a:r>
                      <a:r>
                        <a:rPr kumimoji="0" lang="en-GB" sz="900" b="0" u="none" strike="noStrike" cap="none" normalizeH="0" baseline="0" noProof="0" dirty="0">
                          <a:ln>
                            <a:noFill/>
                          </a:ln>
                          <a:effectLst/>
                        </a:rPr>
                        <a:t>Reused components over mapping table</a:t>
                      </a:r>
                    </a:p>
                  </a:txBody>
                  <a:tcPr marL="36000" marR="36000" marT="16604" marB="166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417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GB" sz="1000" b="1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36000" marR="36000" marT="16604" marB="16604" horzOverflow="overflow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anose="05050102010706020507" pitchFamily="18" charset="2"/>
                        <a:buChar char="-"/>
                        <a:tabLst/>
                      </a:pPr>
                      <a:r>
                        <a:rPr kumimoji="0" lang="en-US" sz="900" b="1" u="none" strike="noStrike" cap="none" normalizeH="0" baseline="0" noProof="0" dirty="0">
                          <a:ln>
                            <a:noFill/>
                          </a:ln>
                          <a:effectLst/>
                        </a:rPr>
                        <a:t>P3.1 </a:t>
                      </a:r>
                      <a:r>
                        <a:rPr kumimoji="0" lang="en-US" sz="900" b="0" u="none" strike="noStrike" cap="none" normalizeH="0" baseline="0" noProof="0" dirty="0">
                          <a:ln>
                            <a:noFill/>
                          </a:ln>
                          <a:effectLst/>
                        </a:rPr>
                        <a:t>Transfer Ownership(spec User) and lock data</a:t>
                      </a:r>
                    </a:p>
                    <a:p>
                      <a:pPr marL="171450" marR="0" lvl="0" indent="-1714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anose="05050102010706020507" pitchFamily="18" charset="2"/>
                        <a:buChar char="-"/>
                        <a:tabLst/>
                      </a:pPr>
                      <a:r>
                        <a:rPr kumimoji="0" lang="en-US" sz="900" b="1" u="none" strike="noStrike" cap="none" normalizeH="0" baseline="0" noProof="0" dirty="0">
                          <a:ln>
                            <a:noFill/>
                          </a:ln>
                          <a:effectLst/>
                        </a:rPr>
                        <a:t>P3.2</a:t>
                      </a:r>
                      <a:r>
                        <a:rPr kumimoji="0" lang="en-US" sz="900" b="0" u="none" strike="noStrike" cap="none" normalizeH="0" baseline="0" noProof="0" dirty="0">
                          <a:ln>
                            <a:noFill/>
                          </a:ln>
                          <a:effectLst/>
                        </a:rPr>
                        <a:t> Data repair and rework</a:t>
                      </a:r>
                      <a:endParaRPr kumimoji="0" lang="en-US" sz="900" b="1" u="none" strike="noStrike" cap="none" normalizeH="0" baseline="0" noProof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171450" marR="0" lvl="0" indent="-1714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anose="05050102010706020507" pitchFamily="18" charset="2"/>
                        <a:buChar char="-"/>
                        <a:tabLst/>
                      </a:pPr>
                      <a:r>
                        <a:rPr kumimoji="0" lang="en-GB" sz="900" b="1" u="none" strike="noStrike" cap="none" normalizeH="0" baseline="0" noProof="0" dirty="0">
                          <a:ln>
                            <a:noFill/>
                          </a:ln>
                          <a:effectLst/>
                        </a:rPr>
                        <a:t>P.3.3 </a:t>
                      </a:r>
                      <a:r>
                        <a:rPr kumimoji="0" lang="en-GB" sz="900" b="0" u="none" strike="noStrike" cap="none" normalizeH="0" baseline="0" noProof="0" dirty="0">
                          <a:ln>
                            <a:noFill/>
                          </a:ln>
                          <a:effectLst/>
                        </a:rPr>
                        <a:t>Optional Action:</a:t>
                      </a:r>
                      <a:r>
                        <a:rPr kumimoji="0" lang="en-US" sz="900" u="none" strike="noStrike" cap="none" normalizeH="0" baseline="0" noProof="0" dirty="0">
                          <a:ln>
                            <a:noFill/>
                          </a:ln>
                          <a:effectLst/>
                        </a:rPr>
                        <a:t>Delete unused attributes???</a:t>
                      </a:r>
                      <a:endParaRPr kumimoji="0" lang="en-US" sz="900" b="0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36000" marR="36000" marT="16604" marB="1660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7" name="Rechteck 45">
            <a:extLst>
              <a:ext uri="{FF2B5EF4-FFF2-40B4-BE49-F238E27FC236}">
                <a16:creationId xmlns:a16="http://schemas.microsoft.com/office/drawing/2014/main" id="{0CF1CB63-FF26-401C-B9B7-FCBED25573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60571" y="2109033"/>
            <a:ext cx="1716180" cy="1053186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headEnd/>
            <a:tailEnd/>
          </a:ln>
          <a:ex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tIns="0" rIns="0" bIns="0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>
              <a:spcBef>
                <a:spcPct val="0"/>
              </a:spcBef>
            </a:pPr>
            <a:endParaRPr lang="en-GB" altLang="de-DE" sz="923" dirty="0">
              <a:solidFill>
                <a:srgbClr val="000000"/>
              </a:solidFill>
            </a:endParaRPr>
          </a:p>
        </p:txBody>
      </p:sp>
      <p:sp>
        <p:nvSpPr>
          <p:cNvPr id="136" name="Rechteck 45">
            <a:extLst>
              <a:ext uri="{FF2B5EF4-FFF2-40B4-BE49-F238E27FC236}">
                <a16:creationId xmlns:a16="http://schemas.microsoft.com/office/drawing/2014/main" id="{93794361-E165-40F5-88B5-2E69C0C3C7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5570" y="2095602"/>
            <a:ext cx="3080871" cy="1053186"/>
          </a:xfrm>
          <a:prstGeom prst="rect">
            <a:avLst/>
          </a:prstGeom>
          <a:gradFill flip="none" rotWithShape="1">
            <a:gsLst>
              <a:gs pos="0">
                <a:srgbClr val="FFC000">
                  <a:alpha val="0"/>
                </a:srgbClr>
              </a:gs>
              <a:gs pos="100000">
                <a:srgbClr val="FFC000">
                  <a:alpha val="74000"/>
                </a:srgbClr>
              </a:gs>
            </a:gsLst>
            <a:lin ang="0" scaled="1"/>
            <a:tileRect/>
          </a:gradFill>
          <a:ln>
            <a:headEnd/>
            <a:tailEnd/>
          </a:ln>
          <a:ex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tIns="0" rIns="0" bIns="0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>
              <a:spcBef>
                <a:spcPct val="0"/>
              </a:spcBef>
            </a:pPr>
            <a:endParaRPr lang="en-GB" altLang="de-DE" sz="923" dirty="0">
              <a:solidFill>
                <a:srgbClr val="000000"/>
              </a:solidFill>
            </a:endParaRPr>
          </a:p>
        </p:txBody>
      </p:sp>
      <p:sp>
        <p:nvSpPr>
          <p:cNvPr id="307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Siemens Mobility:  Migrate Windchill Creo Data – to - TC-NX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D4DB8F9E-F8BA-4862-BCE2-E8CE668D85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Migration Workflow System - sketch</a:t>
            </a:r>
          </a:p>
        </p:txBody>
      </p:sp>
      <p:sp>
        <p:nvSpPr>
          <p:cNvPr id="14" name="Rechteck 45">
            <a:extLst>
              <a:ext uri="{FF2B5EF4-FFF2-40B4-BE49-F238E27FC236}">
                <a16:creationId xmlns:a16="http://schemas.microsoft.com/office/drawing/2014/main" id="{31F9A851-3EC2-4D9D-A981-AA40538702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3905" y="2158907"/>
            <a:ext cx="2992286" cy="1053186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5000"/>
                  <a:lumOff val="9500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headEnd/>
            <a:tailEnd/>
          </a:ln>
          <a:ex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tIns="0" rIns="0" bIns="0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>
              <a:spcBef>
                <a:spcPct val="0"/>
              </a:spcBef>
            </a:pPr>
            <a:endParaRPr lang="en-GB" altLang="de-DE" sz="923" dirty="0">
              <a:solidFill>
                <a:srgbClr val="000000"/>
              </a:solidFill>
            </a:endParaRPr>
          </a:p>
        </p:txBody>
      </p:sp>
      <p:sp>
        <p:nvSpPr>
          <p:cNvPr id="15" name="Textfeld 9">
            <a:extLst>
              <a:ext uri="{FF2B5EF4-FFF2-40B4-BE49-F238E27FC236}">
                <a16:creationId xmlns:a16="http://schemas.microsoft.com/office/drawing/2014/main" id="{BC74196A-BD1C-49F5-9560-98314C38E0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87352" y="2157153"/>
            <a:ext cx="1333902" cy="234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de-DE" altLang="de-DE" sz="923" dirty="0" err="1">
                <a:solidFill>
                  <a:srgbClr val="000000"/>
                </a:solidFill>
              </a:rPr>
              <a:t>JobMgr</a:t>
            </a:r>
            <a:r>
              <a:rPr lang="de-DE" altLang="de-DE" sz="923" dirty="0">
                <a:solidFill>
                  <a:srgbClr val="000000"/>
                </a:solidFill>
              </a:rPr>
              <a:t> DB + </a:t>
            </a:r>
            <a:r>
              <a:rPr lang="en-GB" altLang="de-DE" sz="923" dirty="0">
                <a:solidFill>
                  <a:srgbClr val="000000"/>
                </a:solidFill>
              </a:rPr>
              <a:t>Config</a:t>
            </a:r>
          </a:p>
        </p:txBody>
      </p:sp>
      <p:sp>
        <p:nvSpPr>
          <p:cNvPr id="16" name="AutoShape 3">
            <a:extLst>
              <a:ext uri="{FF2B5EF4-FFF2-40B4-BE49-F238E27FC236}">
                <a16:creationId xmlns:a16="http://schemas.microsoft.com/office/drawing/2014/main" id="{8983D937-4D02-4595-9F75-6FCA02B078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27073" y="2483214"/>
            <a:ext cx="1459620" cy="570320"/>
          </a:xfrm>
          <a:prstGeom prst="can">
            <a:avLst>
              <a:gd name="adj" fmla="val 16792"/>
            </a:avLst>
          </a:prstGeom>
          <a:gradFill rotWithShape="1">
            <a:gsLst>
              <a:gs pos="0">
                <a:srgbClr val="F6B90C"/>
              </a:gs>
              <a:gs pos="50000">
                <a:srgbClr val="FFFF00"/>
              </a:gs>
              <a:gs pos="100000">
                <a:srgbClr val="F6B90C"/>
              </a:gs>
            </a:gsLst>
            <a:lin ang="0" scaled="1"/>
          </a:gradFill>
          <a:ln w="635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6462" tIns="166154" rIns="0" bIns="0" anchor="b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A3A3A3"/>
              </a:buClr>
              <a:buSzPct val="80000"/>
              <a:buFont typeface="Wingdings 3" pitchFamily="18" charset="2"/>
              <a:buNone/>
            </a:pPr>
            <a:r>
              <a:rPr lang="de-DE" altLang="de-DE" sz="1292" b="1" dirty="0">
                <a:solidFill>
                  <a:srgbClr val="000000"/>
                </a:solidFill>
              </a:rPr>
              <a:t>Teamcenter/NX</a:t>
            </a:r>
            <a:br>
              <a:rPr lang="de-DE" altLang="de-DE" sz="1015" b="1" dirty="0">
                <a:solidFill>
                  <a:srgbClr val="000000"/>
                </a:solidFill>
              </a:rPr>
            </a:br>
            <a:r>
              <a:rPr lang="de-DE" altLang="de-DE" sz="1292" b="1" dirty="0">
                <a:solidFill>
                  <a:srgbClr val="000000"/>
                </a:solidFill>
              </a:rPr>
              <a:t>Mobility</a:t>
            </a:r>
          </a:p>
        </p:txBody>
      </p:sp>
      <p:sp>
        <p:nvSpPr>
          <p:cNvPr id="17" name="AutoShape 4">
            <a:extLst>
              <a:ext uri="{FF2B5EF4-FFF2-40B4-BE49-F238E27FC236}">
                <a16:creationId xmlns:a16="http://schemas.microsoft.com/office/drawing/2014/main" id="{4C72CD65-54F0-4EFF-B86B-AF5EAF6AF9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4601" y="2497409"/>
            <a:ext cx="1150938" cy="565638"/>
          </a:xfrm>
          <a:prstGeom prst="can">
            <a:avLst>
              <a:gd name="adj" fmla="val 20139"/>
            </a:avLst>
          </a:prstGeom>
          <a:gradFill rotWithShape="1">
            <a:gsLst>
              <a:gs pos="0">
                <a:srgbClr val="F6B90C"/>
              </a:gs>
              <a:gs pos="50000">
                <a:srgbClr val="FFFF00"/>
              </a:gs>
              <a:gs pos="100000">
                <a:srgbClr val="F6B90C"/>
              </a:gs>
            </a:gsLst>
            <a:lin ang="0" scaled="1"/>
          </a:gradFill>
          <a:ln w="635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>
                <a:srgbClr val="A3A3A3"/>
              </a:buClr>
              <a:buSzPct val="80000"/>
              <a:buFont typeface="Wingdings 3" pitchFamily="18" charset="2"/>
              <a:buNone/>
            </a:pPr>
            <a:r>
              <a:rPr lang="de-DE" altLang="de-DE" sz="1292" b="1" dirty="0" err="1">
                <a:solidFill>
                  <a:srgbClr val="000000"/>
                </a:solidFill>
              </a:rPr>
              <a:t>Windchill</a:t>
            </a:r>
            <a:endParaRPr lang="de-DE" altLang="de-DE" sz="1108" b="1" dirty="0">
              <a:solidFill>
                <a:srgbClr val="000000"/>
              </a:solidFill>
            </a:endParaRPr>
          </a:p>
        </p:txBody>
      </p:sp>
      <p:cxnSp>
        <p:nvCxnSpPr>
          <p:cNvPr id="21" name="Gewinkelte Verbindung 24">
            <a:extLst>
              <a:ext uri="{FF2B5EF4-FFF2-40B4-BE49-F238E27FC236}">
                <a16:creationId xmlns:a16="http://schemas.microsoft.com/office/drawing/2014/main" id="{99271F3E-CA22-4E93-9A6F-FCA46F3CF9E7}"/>
              </a:ext>
            </a:extLst>
          </p:cNvPr>
          <p:cNvCxnSpPr>
            <a:cxnSpLocks noChangeShapeType="1"/>
            <a:stCxn id="16" idx="1"/>
            <a:endCxn id="25" idx="0"/>
          </p:cNvCxnSpPr>
          <p:nvPr/>
        </p:nvCxnSpPr>
        <p:spPr bwMode="auto">
          <a:xfrm rot="16200000" flipV="1">
            <a:off x="7309209" y="1835539"/>
            <a:ext cx="23154" cy="1272197"/>
          </a:xfrm>
          <a:prstGeom prst="bentConnector3">
            <a:avLst>
              <a:gd name="adj1" fmla="val 1011374"/>
            </a:avLst>
          </a:prstGeom>
          <a:noFill/>
          <a:ln w="28575" algn="ctr">
            <a:solidFill>
              <a:srgbClr val="009900"/>
            </a:solidFill>
            <a:prstDash val="solid"/>
            <a:round/>
            <a:headEnd type="triangl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23" name="Picture 6" descr="V:\JobManager\ProgEntw\Ver02\08-Icons-und-Logos\LogosZurSoftware\JobServerApplLogo.png">
            <a:extLst>
              <a:ext uri="{FF2B5EF4-FFF2-40B4-BE49-F238E27FC236}">
                <a16:creationId xmlns:a16="http://schemas.microsoft.com/office/drawing/2014/main" id="{BA146A9E-7A39-41E1-9E7D-2CDF1C9ADF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6761" y="2429119"/>
            <a:ext cx="1138238" cy="54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26">
            <a:extLst>
              <a:ext uri="{FF2B5EF4-FFF2-40B4-BE49-F238E27FC236}">
                <a16:creationId xmlns:a16="http://schemas.microsoft.com/office/drawing/2014/main" id="{60C2202D-6356-4DF4-BDA2-EA9F7CC72F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4655" y="2460060"/>
            <a:ext cx="500062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" name="Flussdiagramm: Magnetplattenspeicher 44">
            <a:extLst>
              <a:ext uri="{FF2B5EF4-FFF2-40B4-BE49-F238E27FC236}">
                <a16:creationId xmlns:a16="http://schemas.microsoft.com/office/drawing/2014/main" id="{EA69B555-2F27-4D16-BC9E-67FF724F4B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264" y="2214588"/>
            <a:ext cx="292100" cy="240323"/>
          </a:xfrm>
          <a:prstGeom prst="flowChartMagneticDisk">
            <a:avLst/>
          </a:prstGeom>
          <a:ln>
            <a:headEnd/>
            <a:tailEnd/>
          </a:ln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0" tIns="0" rIns="0" bIns="0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de-DE" altLang="de-DE" sz="923" dirty="0">
                <a:solidFill>
                  <a:srgbClr val="000000"/>
                </a:solidFill>
              </a:rPr>
              <a:t>Vol1</a:t>
            </a:r>
            <a:endParaRPr lang="en-GB" altLang="de-DE" sz="923" dirty="0">
              <a:solidFill>
                <a:srgbClr val="000000"/>
              </a:solidFill>
            </a:endParaRPr>
          </a:p>
        </p:txBody>
      </p:sp>
      <p:sp>
        <p:nvSpPr>
          <p:cNvPr id="29" name="Flussdiagramm: Magnetplattenspeicher 69">
            <a:extLst>
              <a:ext uri="{FF2B5EF4-FFF2-40B4-BE49-F238E27FC236}">
                <a16:creationId xmlns:a16="http://schemas.microsoft.com/office/drawing/2014/main" id="{3A0D0DB5-F69D-4A57-AC29-3EB829145F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440" y="2495942"/>
            <a:ext cx="292100" cy="240323"/>
          </a:xfrm>
          <a:prstGeom prst="flowChartMagneticDisk">
            <a:avLst/>
          </a:prstGeom>
          <a:ln>
            <a:headEnd/>
            <a:tailEnd/>
          </a:ln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0" tIns="0" rIns="0" bIns="0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de-DE" altLang="de-DE" sz="923">
                <a:solidFill>
                  <a:srgbClr val="000000"/>
                </a:solidFill>
              </a:rPr>
              <a:t>Vol2</a:t>
            </a:r>
            <a:endParaRPr lang="en-GB" altLang="de-DE" sz="923">
              <a:solidFill>
                <a:srgbClr val="000000"/>
              </a:solidFill>
            </a:endParaRPr>
          </a:p>
        </p:txBody>
      </p:sp>
      <p:sp>
        <p:nvSpPr>
          <p:cNvPr id="30" name="Flussdiagramm: Magnetplattenspeicher 70">
            <a:extLst>
              <a:ext uri="{FF2B5EF4-FFF2-40B4-BE49-F238E27FC236}">
                <a16:creationId xmlns:a16="http://schemas.microsoft.com/office/drawing/2014/main" id="{8B613EFC-036D-4FB9-8A49-0B19040310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264" y="2806603"/>
            <a:ext cx="292100" cy="240323"/>
          </a:xfrm>
          <a:prstGeom prst="flowChartMagneticDisk">
            <a:avLst/>
          </a:prstGeom>
          <a:ln>
            <a:headEnd/>
            <a:tailEnd/>
          </a:ln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0" tIns="0" rIns="0" bIns="0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de-DE" altLang="de-DE" sz="923">
                <a:solidFill>
                  <a:srgbClr val="000000"/>
                </a:solidFill>
              </a:rPr>
              <a:t>Vol3</a:t>
            </a:r>
            <a:endParaRPr lang="en-GB" altLang="de-DE" sz="923">
              <a:solidFill>
                <a:srgbClr val="000000"/>
              </a:solidFill>
            </a:endParaRPr>
          </a:p>
        </p:txBody>
      </p:sp>
      <p:cxnSp>
        <p:nvCxnSpPr>
          <p:cNvPr id="41" name="Gerade Verbindung mit Pfeil 17">
            <a:extLst>
              <a:ext uri="{FF2B5EF4-FFF2-40B4-BE49-F238E27FC236}">
                <a16:creationId xmlns:a16="http://schemas.microsoft.com/office/drawing/2014/main" id="{89B0BA25-2B9C-48F9-8AC3-81339250AB23}"/>
              </a:ext>
            </a:extLst>
          </p:cNvPr>
          <p:cNvCxnSpPr>
            <a:cxnSpLocks noChangeShapeType="1"/>
            <a:stCxn id="25" idx="1"/>
            <a:endCxn id="23" idx="3"/>
          </p:cNvCxnSpPr>
          <p:nvPr/>
        </p:nvCxnSpPr>
        <p:spPr bwMode="auto">
          <a:xfrm flipH="1">
            <a:off x="5464999" y="2698185"/>
            <a:ext cx="969657" cy="2764"/>
          </a:xfrm>
          <a:prstGeom prst="straightConnector1">
            <a:avLst/>
          </a:prstGeom>
          <a:noFill/>
          <a:ln w="28575" algn="ctr">
            <a:solidFill>
              <a:srgbClr val="FF0000"/>
            </a:solidFill>
            <a:prstDash val="solid"/>
            <a:round/>
            <a:headEnd type="arrow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8" name="Gewinkelte Verbindung 24">
            <a:extLst>
              <a:ext uri="{FF2B5EF4-FFF2-40B4-BE49-F238E27FC236}">
                <a16:creationId xmlns:a16="http://schemas.microsoft.com/office/drawing/2014/main" id="{A0021C32-3818-4204-97C6-8F55279FE0D2}"/>
              </a:ext>
            </a:extLst>
          </p:cNvPr>
          <p:cNvCxnSpPr>
            <a:cxnSpLocks noChangeShapeType="1"/>
            <a:stCxn id="2" idx="0"/>
            <a:endCxn id="17" idx="1"/>
          </p:cNvCxnSpPr>
          <p:nvPr/>
        </p:nvCxnSpPr>
        <p:spPr bwMode="auto">
          <a:xfrm rot="16200000" flipV="1">
            <a:off x="2143542" y="2133938"/>
            <a:ext cx="492178" cy="1219121"/>
          </a:xfrm>
          <a:prstGeom prst="bentConnector3">
            <a:avLst>
              <a:gd name="adj1" fmla="val 146447"/>
            </a:avLst>
          </a:prstGeom>
          <a:noFill/>
          <a:ln w="28575" algn="ctr">
            <a:solidFill>
              <a:srgbClr val="0033CC"/>
            </a:solidFill>
            <a:prstDash val="solid"/>
            <a:round/>
            <a:headEnd type="arrow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06" name="Flussdiagramm: Magnetplattenspeicher 44">
            <a:extLst>
              <a:ext uri="{FF2B5EF4-FFF2-40B4-BE49-F238E27FC236}">
                <a16:creationId xmlns:a16="http://schemas.microsoft.com/office/drawing/2014/main" id="{0BAF04E8-8639-4892-8D90-E6A6726563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56095" y="2177660"/>
            <a:ext cx="292100" cy="240323"/>
          </a:xfrm>
          <a:prstGeom prst="flowChartMagneticDisk">
            <a:avLst/>
          </a:prstGeom>
          <a:ln>
            <a:headEnd/>
            <a:tailEnd/>
          </a:ln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0" tIns="0" rIns="0" bIns="0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de-DE" altLang="de-DE" sz="923" dirty="0">
                <a:solidFill>
                  <a:srgbClr val="000000"/>
                </a:solidFill>
              </a:rPr>
              <a:t>Vol1</a:t>
            </a:r>
            <a:endParaRPr lang="en-GB" altLang="de-DE" sz="923" dirty="0">
              <a:solidFill>
                <a:srgbClr val="000000"/>
              </a:solidFill>
            </a:endParaRPr>
          </a:p>
        </p:txBody>
      </p:sp>
      <p:sp>
        <p:nvSpPr>
          <p:cNvPr id="107" name="Flussdiagramm: Magnetplattenspeicher 69">
            <a:extLst>
              <a:ext uri="{FF2B5EF4-FFF2-40B4-BE49-F238E27FC236}">
                <a16:creationId xmlns:a16="http://schemas.microsoft.com/office/drawing/2014/main" id="{8B48645A-23E4-48C9-ADDA-F669483E13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59271" y="2459014"/>
            <a:ext cx="292100" cy="240323"/>
          </a:xfrm>
          <a:prstGeom prst="flowChartMagneticDisk">
            <a:avLst/>
          </a:prstGeom>
          <a:ln>
            <a:headEnd/>
            <a:tailEnd/>
          </a:ln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0" tIns="0" rIns="0" bIns="0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de-DE" altLang="de-DE" sz="923">
                <a:solidFill>
                  <a:srgbClr val="000000"/>
                </a:solidFill>
              </a:rPr>
              <a:t>Vol2</a:t>
            </a:r>
            <a:endParaRPr lang="en-GB" altLang="de-DE" sz="923">
              <a:solidFill>
                <a:srgbClr val="000000"/>
              </a:solidFill>
            </a:endParaRPr>
          </a:p>
        </p:txBody>
      </p:sp>
      <p:sp>
        <p:nvSpPr>
          <p:cNvPr id="108" name="Flussdiagramm: Magnetplattenspeicher 70">
            <a:extLst>
              <a:ext uri="{FF2B5EF4-FFF2-40B4-BE49-F238E27FC236}">
                <a16:creationId xmlns:a16="http://schemas.microsoft.com/office/drawing/2014/main" id="{A424891D-350F-401D-A5FF-0890D59EDC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56095" y="2769675"/>
            <a:ext cx="292100" cy="240323"/>
          </a:xfrm>
          <a:prstGeom prst="flowChartMagneticDisk">
            <a:avLst/>
          </a:prstGeom>
          <a:ln>
            <a:headEnd/>
            <a:tailEnd/>
          </a:ln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0" tIns="0" rIns="0" bIns="0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de-DE" altLang="de-DE" sz="923">
                <a:solidFill>
                  <a:srgbClr val="000000"/>
                </a:solidFill>
              </a:rPr>
              <a:t>Vol3</a:t>
            </a:r>
            <a:endParaRPr lang="en-GB" altLang="de-DE" sz="923">
              <a:solidFill>
                <a:srgbClr val="000000"/>
              </a:solidFill>
            </a:endParaRPr>
          </a:p>
        </p:txBody>
      </p:sp>
      <p:cxnSp>
        <p:nvCxnSpPr>
          <p:cNvPr id="117" name="Gewinkelte Verbindung 24">
            <a:extLst>
              <a:ext uri="{FF2B5EF4-FFF2-40B4-BE49-F238E27FC236}">
                <a16:creationId xmlns:a16="http://schemas.microsoft.com/office/drawing/2014/main" id="{C57D32B0-F193-4035-AD72-9E65B0B76B4C}"/>
              </a:ext>
            </a:extLst>
          </p:cNvPr>
          <p:cNvCxnSpPr>
            <a:cxnSpLocks noChangeShapeType="1"/>
            <a:endCxn id="2" idx="2"/>
          </p:cNvCxnSpPr>
          <p:nvPr/>
        </p:nvCxnSpPr>
        <p:spPr bwMode="auto">
          <a:xfrm rot="10800000">
            <a:off x="2999193" y="3422911"/>
            <a:ext cx="1195911" cy="752016"/>
          </a:xfrm>
          <a:prstGeom prst="bentConnector2">
            <a:avLst/>
          </a:prstGeom>
          <a:noFill/>
          <a:ln w="28575" algn="ctr">
            <a:solidFill>
              <a:srgbClr val="0033CC"/>
            </a:solidFill>
            <a:prstDash val="solid"/>
            <a:round/>
            <a:headEnd type="arrow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58" name="Gerade Verbindung mit Pfeil 17">
            <a:extLst>
              <a:ext uri="{FF2B5EF4-FFF2-40B4-BE49-F238E27FC236}">
                <a16:creationId xmlns:a16="http://schemas.microsoft.com/office/drawing/2014/main" id="{42885717-78C1-47A0-A87D-1633C6C7C778}"/>
              </a:ext>
            </a:extLst>
          </p:cNvPr>
          <p:cNvCxnSpPr>
            <a:cxnSpLocks noChangeShapeType="1"/>
            <a:endCxn id="23" idx="2"/>
          </p:cNvCxnSpPr>
          <p:nvPr/>
        </p:nvCxnSpPr>
        <p:spPr bwMode="auto">
          <a:xfrm flipV="1">
            <a:off x="4895880" y="2972778"/>
            <a:ext cx="1" cy="1087093"/>
          </a:xfrm>
          <a:prstGeom prst="straightConnector1">
            <a:avLst/>
          </a:prstGeom>
          <a:noFill/>
          <a:ln w="28575" algn="ctr">
            <a:solidFill>
              <a:srgbClr val="FF0000"/>
            </a:solidFill>
            <a:prstDash val="solid"/>
            <a:round/>
            <a:headEnd type="arrow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02" name="Textfeld 92">
            <a:extLst>
              <a:ext uri="{FF2B5EF4-FFF2-40B4-BE49-F238E27FC236}">
                <a16:creationId xmlns:a16="http://schemas.microsoft.com/office/drawing/2014/main" id="{C6B3C92B-48AD-4A04-B5B3-F2AE6A6FAC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91727" y="2139336"/>
            <a:ext cx="583695" cy="227306"/>
          </a:xfrm>
          <a:prstGeom prst="rect">
            <a:avLst/>
          </a:prstGeom>
          <a:solidFill>
            <a:srgbClr val="FFFF66"/>
          </a:solidFill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de-DE" altLang="de-DE" sz="1477" dirty="0">
                <a:solidFill>
                  <a:srgbClr val="000000"/>
                </a:solidFill>
              </a:rPr>
              <a:t>Import</a:t>
            </a:r>
            <a:endParaRPr lang="en-GB" altLang="de-DE" sz="1477" dirty="0">
              <a:solidFill>
                <a:srgbClr val="000000"/>
              </a:solidFill>
            </a:endParaRPr>
          </a:p>
        </p:txBody>
      </p:sp>
      <p:sp>
        <p:nvSpPr>
          <p:cNvPr id="166" name="Textfeld 92">
            <a:extLst>
              <a:ext uri="{FF2B5EF4-FFF2-40B4-BE49-F238E27FC236}">
                <a16:creationId xmlns:a16="http://schemas.microsoft.com/office/drawing/2014/main" id="{E219A773-F79E-40FA-81E2-386B8142C5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58438" y="2194019"/>
            <a:ext cx="633315" cy="227306"/>
          </a:xfrm>
          <a:prstGeom prst="rect">
            <a:avLst/>
          </a:prstGeom>
          <a:solidFill>
            <a:srgbClr val="FFFF66"/>
          </a:solidFill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de-DE" altLang="de-DE" sz="1477" dirty="0">
                <a:solidFill>
                  <a:srgbClr val="000000"/>
                </a:solidFill>
              </a:rPr>
              <a:t>Export</a:t>
            </a:r>
            <a:endParaRPr lang="en-GB" altLang="de-DE" sz="1477" dirty="0">
              <a:solidFill>
                <a:srgbClr val="000000"/>
              </a:solidFill>
            </a:endParaRPr>
          </a:p>
        </p:txBody>
      </p:sp>
      <p:sp>
        <p:nvSpPr>
          <p:cNvPr id="170" name="Oval 292">
            <a:extLst>
              <a:ext uri="{FF2B5EF4-FFF2-40B4-BE49-F238E27FC236}">
                <a16:creationId xmlns:a16="http://schemas.microsoft.com/office/drawing/2014/main" id="{D804B7CB-79B5-432B-B43B-1F1B743AE2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00095" y="3971240"/>
            <a:ext cx="409998" cy="356557"/>
          </a:xfrm>
          <a:prstGeom prst="ellipse">
            <a:avLst/>
          </a:prstGeom>
          <a:solidFill>
            <a:srgbClr val="FFFF66"/>
          </a:solidFill>
          <a:ln w="9525">
            <a:pattFill prst="dkUpDiag">
              <a:fgClr>
                <a:srgbClr val="FF0000"/>
              </a:fgClr>
              <a:bgClr>
                <a:schemeClr val="accent2"/>
              </a:bgClr>
            </a:patt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de-DE" altLang="de-DE" sz="1846" b="1" dirty="0">
                <a:solidFill>
                  <a:srgbClr val="000000"/>
                </a:solidFill>
              </a:rPr>
              <a:t>P1</a:t>
            </a:r>
            <a:endParaRPr lang="en-US" altLang="de-DE" sz="1846" b="1" dirty="0">
              <a:solidFill>
                <a:srgbClr val="000000"/>
              </a:solidFill>
            </a:endParaRP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4E831D22-28AB-4105-9DA8-AEAD60B408F1}"/>
              </a:ext>
            </a:extLst>
          </p:cNvPr>
          <p:cNvSpPr txBox="1"/>
          <p:nvPr/>
        </p:nvSpPr>
        <p:spPr>
          <a:xfrm>
            <a:off x="2383496" y="2989587"/>
            <a:ext cx="1231391" cy="43332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sz="1108" dirty="0">
                <a:solidFill>
                  <a:schemeClr val="tx1"/>
                </a:solidFill>
              </a:rPr>
              <a:t>Windchill/Creo</a:t>
            </a:r>
            <a:br>
              <a:rPr lang="en-GB" sz="1108" dirty="0">
                <a:solidFill>
                  <a:schemeClr val="tx1"/>
                </a:solidFill>
              </a:rPr>
            </a:br>
            <a:r>
              <a:rPr lang="en-GB" sz="1108" dirty="0">
                <a:solidFill>
                  <a:schemeClr val="tx1"/>
                </a:solidFill>
              </a:rPr>
              <a:t>Export Manual</a:t>
            </a:r>
          </a:p>
        </p:txBody>
      </p:sp>
      <p:sp>
        <p:nvSpPr>
          <p:cNvPr id="104" name="Textfeld 100">
            <a:extLst>
              <a:ext uri="{FF2B5EF4-FFF2-40B4-BE49-F238E27FC236}">
                <a16:creationId xmlns:a16="http://schemas.microsoft.com/office/drawing/2014/main" id="{10F632AA-4D7F-4585-9985-7BB0443659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17392" y="3501780"/>
            <a:ext cx="1804843" cy="319639"/>
          </a:xfrm>
          <a:prstGeom prst="rect">
            <a:avLst/>
          </a:prstGeom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defTabSz="844083" eaLnBrk="1" hangingPunct="1"/>
            <a:r>
              <a:rPr lang="en-US" sz="1477" dirty="0">
                <a:cs typeface="Arial" charset="0"/>
              </a:rPr>
              <a:t>Exchange Folder</a:t>
            </a:r>
          </a:p>
        </p:txBody>
      </p:sp>
      <p:sp>
        <p:nvSpPr>
          <p:cNvPr id="54" name="Oval 292">
            <a:extLst>
              <a:ext uri="{FF2B5EF4-FFF2-40B4-BE49-F238E27FC236}">
                <a16:creationId xmlns:a16="http://schemas.microsoft.com/office/drawing/2014/main" id="{796B9124-ABB5-453F-A1B7-8D9B39C8E5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15659" y="2195537"/>
            <a:ext cx="179526" cy="162102"/>
          </a:xfrm>
          <a:prstGeom prst="ellipse">
            <a:avLst/>
          </a:prstGeom>
          <a:solidFill>
            <a:srgbClr val="FFFF66"/>
          </a:solidFill>
          <a:ln w="9525">
            <a:pattFill prst="dkUpDiag">
              <a:fgClr>
                <a:srgbClr val="FF0000"/>
              </a:fgClr>
              <a:bgClr>
                <a:schemeClr val="accent2"/>
              </a:bgClr>
            </a:patt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de-DE" altLang="de-DE" sz="738" b="1" dirty="0">
                <a:solidFill>
                  <a:srgbClr val="000000"/>
                </a:solidFill>
              </a:rPr>
              <a:t>P1</a:t>
            </a:r>
            <a:endParaRPr lang="en-US" altLang="de-DE" sz="738" b="1" dirty="0">
              <a:solidFill>
                <a:srgbClr val="000000"/>
              </a:solidFill>
            </a:endParaRPr>
          </a:p>
        </p:txBody>
      </p:sp>
      <p:sp>
        <p:nvSpPr>
          <p:cNvPr id="66" name="Oval 292">
            <a:extLst>
              <a:ext uri="{FF2B5EF4-FFF2-40B4-BE49-F238E27FC236}">
                <a16:creationId xmlns:a16="http://schemas.microsoft.com/office/drawing/2014/main" id="{F2CE432D-60DE-408A-B400-707A288A0D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47245" y="2163303"/>
            <a:ext cx="179526" cy="162102"/>
          </a:xfrm>
          <a:prstGeom prst="ellipse">
            <a:avLst/>
          </a:prstGeom>
          <a:solidFill>
            <a:srgbClr val="FFFF66"/>
          </a:solidFill>
          <a:ln w="9525">
            <a:pattFill prst="dkUpDiag">
              <a:fgClr>
                <a:srgbClr val="FF0000"/>
              </a:fgClr>
              <a:bgClr>
                <a:schemeClr val="accent2"/>
              </a:bgClr>
            </a:patt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de-DE" altLang="de-DE" sz="738" b="1" dirty="0">
                <a:solidFill>
                  <a:srgbClr val="000000"/>
                </a:solidFill>
              </a:rPr>
              <a:t>P2</a:t>
            </a:r>
            <a:endParaRPr lang="en-US" altLang="de-DE" sz="738" b="1" dirty="0">
              <a:solidFill>
                <a:srgbClr val="000000"/>
              </a:solidFill>
            </a:endParaRPr>
          </a:p>
        </p:txBody>
      </p:sp>
      <p:pic>
        <p:nvPicPr>
          <p:cNvPr id="67" name="Grafik 66">
            <a:extLst>
              <a:ext uri="{FF2B5EF4-FFF2-40B4-BE49-F238E27FC236}">
                <a16:creationId xmlns:a16="http://schemas.microsoft.com/office/drawing/2014/main" id="{2AE5A8EF-8560-4843-853B-35B553A056A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1557" y="3456231"/>
            <a:ext cx="1046638" cy="337626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68" name="Textfeld 67">
            <a:extLst>
              <a:ext uri="{FF2B5EF4-FFF2-40B4-BE49-F238E27FC236}">
                <a16:creationId xmlns:a16="http://schemas.microsoft.com/office/drawing/2014/main" id="{860632F3-2B15-4EB9-ADFC-A55DEE91A1BE}"/>
              </a:ext>
            </a:extLst>
          </p:cNvPr>
          <p:cNvSpPr txBox="1"/>
          <p:nvPr/>
        </p:nvSpPr>
        <p:spPr>
          <a:xfrm>
            <a:off x="8171725" y="3793858"/>
            <a:ext cx="945361" cy="77431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sz="1108" dirty="0">
                <a:solidFill>
                  <a:schemeClr val="tx1"/>
                </a:solidFill>
              </a:rPr>
              <a:t>Optional</a:t>
            </a:r>
            <a:br>
              <a:rPr lang="en-GB" sz="1108" dirty="0">
                <a:solidFill>
                  <a:schemeClr val="tx1"/>
                </a:solidFill>
              </a:rPr>
            </a:br>
            <a:r>
              <a:rPr lang="en-GB" sz="1108" dirty="0">
                <a:solidFill>
                  <a:schemeClr val="tx1"/>
                </a:solidFill>
              </a:rPr>
              <a:t>- Update </a:t>
            </a:r>
            <a:br>
              <a:rPr lang="en-GB" sz="1108" dirty="0">
                <a:solidFill>
                  <a:schemeClr val="tx1"/>
                </a:solidFill>
              </a:rPr>
            </a:br>
            <a:r>
              <a:rPr lang="en-GB" sz="1108" dirty="0">
                <a:solidFill>
                  <a:schemeClr val="tx1"/>
                </a:solidFill>
              </a:rPr>
              <a:t>- Clean-up</a:t>
            </a:r>
            <a:br>
              <a:rPr lang="en-GB" sz="1108" dirty="0">
                <a:solidFill>
                  <a:schemeClr val="tx1"/>
                </a:solidFill>
              </a:rPr>
            </a:br>
            <a:r>
              <a:rPr lang="en-GB" sz="1108" dirty="0">
                <a:solidFill>
                  <a:schemeClr val="tx1"/>
                </a:solidFill>
              </a:rPr>
              <a:t>- Checks</a:t>
            </a:r>
          </a:p>
        </p:txBody>
      </p:sp>
      <p:sp>
        <p:nvSpPr>
          <p:cNvPr id="69" name="Oval 292">
            <a:extLst>
              <a:ext uri="{FF2B5EF4-FFF2-40B4-BE49-F238E27FC236}">
                <a16:creationId xmlns:a16="http://schemas.microsoft.com/office/drawing/2014/main" id="{88B1933C-3981-454E-BDDE-391F8AD5DB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02780" y="3258524"/>
            <a:ext cx="409998" cy="356557"/>
          </a:xfrm>
          <a:prstGeom prst="ellipse">
            <a:avLst/>
          </a:prstGeom>
          <a:solidFill>
            <a:srgbClr val="FFFF66"/>
          </a:solidFill>
          <a:ln w="9525">
            <a:pattFill prst="dkUpDiag">
              <a:fgClr>
                <a:srgbClr val="FF0000"/>
              </a:fgClr>
              <a:bgClr>
                <a:schemeClr val="accent2"/>
              </a:bgClr>
            </a:patt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de-DE" altLang="de-DE" sz="1846" b="1" dirty="0">
                <a:solidFill>
                  <a:srgbClr val="000000"/>
                </a:solidFill>
              </a:rPr>
              <a:t>P3</a:t>
            </a:r>
            <a:endParaRPr lang="en-US" altLang="de-DE" sz="1846" b="1" dirty="0">
              <a:solidFill>
                <a:srgbClr val="000000"/>
              </a:solidFill>
            </a:endParaRPr>
          </a:p>
        </p:txBody>
      </p:sp>
      <p:cxnSp>
        <p:nvCxnSpPr>
          <p:cNvPr id="70" name="Gewinkelte Verbindung 24">
            <a:extLst>
              <a:ext uri="{FF2B5EF4-FFF2-40B4-BE49-F238E27FC236}">
                <a16:creationId xmlns:a16="http://schemas.microsoft.com/office/drawing/2014/main" id="{0D86E463-027F-4D0F-BBD8-7F0BDF938401}"/>
              </a:ext>
            </a:extLst>
          </p:cNvPr>
          <p:cNvCxnSpPr>
            <a:cxnSpLocks noChangeShapeType="1"/>
            <a:stCxn id="68" idx="1"/>
            <a:endCxn id="16" idx="3"/>
          </p:cNvCxnSpPr>
          <p:nvPr/>
        </p:nvCxnSpPr>
        <p:spPr bwMode="auto">
          <a:xfrm rot="10800000">
            <a:off x="7956885" y="3053536"/>
            <a:ext cx="214841" cy="1127481"/>
          </a:xfrm>
          <a:prstGeom prst="bentConnector2">
            <a:avLst/>
          </a:prstGeom>
          <a:noFill/>
          <a:ln w="28575" algn="ctr">
            <a:solidFill>
              <a:srgbClr val="009900"/>
            </a:solidFill>
            <a:prstDash val="solid"/>
            <a:round/>
            <a:headEnd type="triangl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4" name="Gewinkelte Verbindung 24">
            <a:extLst>
              <a:ext uri="{FF2B5EF4-FFF2-40B4-BE49-F238E27FC236}">
                <a16:creationId xmlns:a16="http://schemas.microsoft.com/office/drawing/2014/main" id="{DDA1FFBA-F5BE-4AF5-BA94-9138C5ED0AA9}"/>
              </a:ext>
            </a:extLst>
          </p:cNvPr>
          <p:cNvCxnSpPr>
            <a:cxnSpLocks noChangeShapeType="1"/>
            <a:stCxn id="68" idx="3"/>
            <a:endCxn id="16" idx="4"/>
          </p:cNvCxnSpPr>
          <p:nvPr/>
        </p:nvCxnSpPr>
        <p:spPr bwMode="auto">
          <a:xfrm flipH="1" flipV="1">
            <a:off x="8686693" y="2768375"/>
            <a:ext cx="430392" cy="1412641"/>
          </a:xfrm>
          <a:prstGeom prst="bentConnector3">
            <a:avLst>
              <a:gd name="adj1" fmla="val -53114"/>
            </a:avLst>
          </a:prstGeom>
          <a:noFill/>
          <a:ln w="28575" algn="ctr">
            <a:solidFill>
              <a:srgbClr val="009900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9" name="Oval 292">
            <a:extLst>
              <a:ext uri="{FF2B5EF4-FFF2-40B4-BE49-F238E27FC236}">
                <a16:creationId xmlns:a16="http://schemas.microsoft.com/office/drawing/2014/main" id="{3FB9FCA6-6F28-4F02-93AA-F1C2BA320F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67120" y="3291302"/>
            <a:ext cx="179526" cy="162102"/>
          </a:xfrm>
          <a:prstGeom prst="ellipse">
            <a:avLst/>
          </a:prstGeom>
          <a:solidFill>
            <a:srgbClr val="FFFF66"/>
          </a:solidFill>
          <a:ln w="9525">
            <a:pattFill prst="dkUpDiag">
              <a:fgClr>
                <a:srgbClr val="FF0000"/>
              </a:fgClr>
              <a:bgClr>
                <a:schemeClr val="accent2"/>
              </a:bgClr>
            </a:patt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de-DE" altLang="de-DE" sz="738" b="1" dirty="0">
                <a:solidFill>
                  <a:srgbClr val="000000"/>
                </a:solidFill>
              </a:rPr>
              <a:t>P3</a:t>
            </a:r>
            <a:endParaRPr lang="en-US" altLang="de-DE" sz="738" b="1" dirty="0">
              <a:solidFill>
                <a:srgbClr val="000000"/>
              </a:solidFill>
            </a:endParaRPr>
          </a:p>
        </p:txBody>
      </p:sp>
      <p:sp>
        <p:nvSpPr>
          <p:cNvPr id="80" name="Oval 292">
            <a:extLst>
              <a:ext uri="{FF2B5EF4-FFF2-40B4-BE49-F238E27FC236}">
                <a16:creationId xmlns:a16="http://schemas.microsoft.com/office/drawing/2014/main" id="{8AA057CA-7651-477D-A9E3-3AC6A81FAA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17085" y="2688623"/>
            <a:ext cx="179526" cy="162102"/>
          </a:xfrm>
          <a:prstGeom prst="ellipse">
            <a:avLst/>
          </a:prstGeom>
          <a:solidFill>
            <a:srgbClr val="FFFF66"/>
          </a:solidFill>
          <a:ln w="9525">
            <a:pattFill prst="dkUpDiag">
              <a:fgClr>
                <a:srgbClr val="FF0000"/>
              </a:fgClr>
              <a:bgClr>
                <a:schemeClr val="accent2"/>
              </a:bgClr>
            </a:patt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de-DE" altLang="de-DE" sz="738" b="1" dirty="0">
                <a:solidFill>
                  <a:srgbClr val="000000"/>
                </a:solidFill>
              </a:rPr>
              <a:t>P3</a:t>
            </a:r>
            <a:endParaRPr lang="en-US" altLang="de-DE" sz="738" b="1" dirty="0">
              <a:solidFill>
                <a:srgbClr val="000000"/>
              </a:solidFill>
            </a:endParaRPr>
          </a:p>
        </p:txBody>
      </p:sp>
      <p:sp>
        <p:nvSpPr>
          <p:cNvPr id="105" name="Oval 292">
            <a:extLst>
              <a:ext uri="{FF2B5EF4-FFF2-40B4-BE49-F238E27FC236}">
                <a16:creationId xmlns:a16="http://schemas.microsoft.com/office/drawing/2014/main" id="{5670B843-81FA-44E9-B7DF-9419DC6E82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669" y="4801860"/>
            <a:ext cx="314417" cy="278690"/>
          </a:xfrm>
          <a:prstGeom prst="ellipse">
            <a:avLst/>
          </a:prstGeom>
          <a:solidFill>
            <a:srgbClr val="FFFF66"/>
          </a:solidFill>
          <a:ln w="9525">
            <a:pattFill prst="dkUpDiag">
              <a:fgClr>
                <a:srgbClr val="FF0000"/>
              </a:fgClr>
              <a:bgClr>
                <a:schemeClr val="accent2"/>
              </a:bgClr>
            </a:patt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de-DE" altLang="de-DE" sz="1292" b="1" dirty="0">
                <a:solidFill>
                  <a:srgbClr val="000000"/>
                </a:solidFill>
              </a:rPr>
              <a:t>P1</a:t>
            </a:r>
            <a:endParaRPr lang="en-US" altLang="de-DE" sz="1292" b="1" dirty="0">
              <a:solidFill>
                <a:srgbClr val="000000"/>
              </a:solidFill>
            </a:endParaRPr>
          </a:p>
        </p:txBody>
      </p:sp>
      <p:sp>
        <p:nvSpPr>
          <p:cNvPr id="109" name="Oval 292">
            <a:extLst>
              <a:ext uri="{FF2B5EF4-FFF2-40B4-BE49-F238E27FC236}">
                <a16:creationId xmlns:a16="http://schemas.microsoft.com/office/drawing/2014/main" id="{AEA38488-CE3E-4338-9C12-A8798B69A1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669" y="5156205"/>
            <a:ext cx="314417" cy="278690"/>
          </a:xfrm>
          <a:prstGeom prst="ellipse">
            <a:avLst/>
          </a:prstGeom>
          <a:solidFill>
            <a:srgbClr val="FFFF66"/>
          </a:solidFill>
          <a:ln w="9525">
            <a:pattFill prst="dkUpDiag">
              <a:fgClr>
                <a:srgbClr val="FF0000"/>
              </a:fgClr>
              <a:bgClr>
                <a:schemeClr val="accent2"/>
              </a:bgClr>
            </a:patt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de-DE" altLang="de-DE" sz="1292" b="1" dirty="0">
                <a:solidFill>
                  <a:srgbClr val="000000"/>
                </a:solidFill>
              </a:rPr>
              <a:t>P2</a:t>
            </a:r>
            <a:endParaRPr lang="en-US" altLang="de-DE" sz="1292" b="1" dirty="0">
              <a:solidFill>
                <a:srgbClr val="000000"/>
              </a:solidFill>
            </a:endParaRPr>
          </a:p>
        </p:txBody>
      </p:sp>
      <p:sp>
        <p:nvSpPr>
          <p:cNvPr id="111" name="Oval 292">
            <a:extLst>
              <a:ext uri="{FF2B5EF4-FFF2-40B4-BE49-F238E27FC236}">
                <a16:creationId xmlns:a16="http://schemas.microsoft.com/office/drawing/2014/main" id="{06759A8C-2CDE-4156-844A-639EADA5F7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5848" y="6395682"/>
            <a:ext cx="314417" cy="278690"/>
          </a:xfrm>
          <a:prstGeom prst="ellipse">
            <a:avLst/>
          </a:prstGeom>
          <a:solidFill>
            <a:srgbClr val="FFFF66"/>
          </a:solidFill>
          <a:ln w="9525">
            <a:pattFill prst="dkUpDiag">
              <a:fgClr>
                <a:srgbClr val="FF0000"/>
              </a:fgClr>
              <a:bgClr>
                <a:schemeClr val="accent2"/>
              </a:bgClr>
            </a:patt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de-DE" altLang="de-DE" sz="1292" b="1" dirty="0">
                <a:solidFill>
                  <a:srgbClr val="000000"/>
                </a:solidFill>
              </a:rPr>
              <a:t>P3</a:t>
            </a:r>
            <a:endParaRPr lang="en-US" altLang="de-DE" sz="1292" b="1" dirty="0">
              <a:solidFill>
                <a:srgbClr val="000000"/>
              </a:solidFill>
            </a:endParaRPr>
          </a:p>
        </p:txBody>
      </p:sp>
      <p:cxnSp>
        <p:nvCxnSpPr>
          <p:cNvPr id="7" name="Verbinder: gewinkelt 6">
            <a:extLst>
              <a:ext uri="{FF2B5EF4-FFF2-40B4-BE49-F238E27FC236}">
                <a16:creationId xmlns:a16="http://schemas.microsoft.com/office/drawing/2014/main" id="{0BDFDDDA-BEC4-4671-B53D-4B1A6CC49A46}"/>
              </a:ext>
            </a:extLst>
          </p:cNvPr>
          <p:cNvCxnSpPr>
            <a:cxnSpLocks/>
            <a:endCxn id="3" idx="1"/>
          </p:cNvCxnSpPr>
          <p:nvPr/>
        </p:nvCxnSpPr>
        <p:spPr bwMode="auto">
          <a:xfrm rot="5400000" flipH="1" flipV="1">
            <a:off x="4111132" y="4667551"/>
            <a:ext cx="896730" cy="6119"/>
          </a:xfrm>
          <a:prstGeom prst="bentConnector2">
            <a:avLst/>
          </a:prstGeom>
          <a:noFill/>
          <a:ln w="28575" algn="ctr">
            <a:solidFill>
              <a:srgbClr val="0033CC"/>
            </a:solidFill>
            <a:prstDash val="solid"/>
            <a:round/>
            <a:headEnd type="triangl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0" name="Rechteck 9">
            <a:extLst>
              <a:ext uri="{FF2B5EF4-FFF2-40B4-BE49-F238E27FC236}">
                <a16:creationId xmlns:a16="http://schemas.microsoft.com/office/drawing/2014/main" id="{CD2A7545-F282-4027-BA93-40DAF7C9E59C}"/>
              </a:ext>
            </a:extLst>
          </p:cNvPr>
          <p:cNvSpPr/>
          <p:nvPr/>
        </p:nvSpPr>
        <p:spPr bwMode="auto">
          <a:xfrm>
            <a:off x="3977780" y="1911957"/>
            <a:ext cx="5389230" cy="4432114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none" lIns="84406" tIns="42203" rIns="84406" bIns="42203" numCol="1" rtlCol="0" anchor="ctr" anchorCtr="0" compatLnSpc="1">
            <a:prstTxWarp prst="textNoShape">
              <a:avLst/>
            </a:prstTxWarp>
          </a:bodyPr>
          <a:lstStyle/>
          <a:p>
            <a:pPr defTabSz="844083"/>
            <a:endParaRPr lang="en-GB" sz="923" dirty="0">
              <a:latin typeface="+mn-lt"/>
            </a:endParaRPr>
          </a:p>
        </p:txBody>
      </p:sp>
      <p:sp>
        <p:nvSpPr>
          <p:cNvPr id="76" name="Rechteck 75">
            <a:extLst>
              <a:ext uri="{FF2B5EF4-FFF2-40B4-BE49-F238E27FC236}">
                <a16:creationId xmlns:a16="http://schemas.microsoft.com/office/drawing/2014/main" id="{9B34CD18-D0B4-45C4-B20E-9AF35A45325E}"/>
              </a:ext>
            </a:extLst>
          </p:cNvPr>
          <p:cNvSpPr/>
          <p:nvPr/>
        </p:nvSpPr>
        <p:spPr bwMode="auto">
          <a:xfrm>
            <a:off x="544168" y="1911958"/>
            <a:ext cx="3326396" cy="2415839"/>
          </a:xfrm>
          <a:prstGeom prst="rect">
            <a:avLst/>
          </a:prstGeom>
          <a:noFill/>
          <a:ln w="28575" cap="flat" cmpd="sng" algn="ctr">
            <a:solidFill>
              <a:srgbClr val="00B0F0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none" lIns="84406" tIns="42203" rIns="84406" bIns="42203" numCol="1" rtlCol="0" anchor="ctr" anchorCtr="0" compatLnSpc="1">
            <a:prstTxWarp prst="textNoShape">
              <a:avLst/>
            </a:prstTxWarp>
          </a:bodyPr>
          <a:lstStyle/>
          <a:p>
            <a:pPr defTabSz="844083"/>
            <a:endParaRPr lang="en-GB" sz="923" dirty="0">
              <a:latin typeface="+mn-lt"/>
            </a:endParaRPr>
          </a:p>
        </p:txBody>
      </p:sp>
      <p:sp>
        <p:nvSpPr>
          <p:cNvPr id="81" name="Textfeld 100">
            <a:extLst>
              <a:ext uri="{FF2B5EF4-FFF2-40B4-BE49-F238E27FC236}">
                <a16:creationId xmlns:a16="http://schemas.microsoft.com/office/drawing/2014/main" id="{EF5F45CD-CA58-46E6-AE83-4506489ACA8F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3891048" y="4475088"/>
            <a:ext cx="771252" cy="319446"/>
          </a:xfrm>
          <a:prstGeom prst="rect">
            <a:avLst/>
          </a:prstGeom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defTabSz="844083" eaLnBrk="1" hangingPunct="1"/>
            <a:r>
              <a:rPr lang="en-US" sz="738" dirty="0">
                <a:cs typeface="Arial" charset="0"/>
              </a:rPr>
              <a:t>CMM </a:t>
            </a:r>
            <a:r>
              <a:rPr lang="en-US" sz="738" dirty="0" err="1">
                <a:cs typeface="Arial" charset="0"/>
              </a:rPr>
              <a:t>Creo</a:t>
            </a:r>
            <a:r>
              <a:rPr lang="en-US" sz="738" dirty="0">
                <a:cs typeface="Arial" charset="0"/>
              </a:rPr>
              <a:t>=&gt;NX</a:t>
            </a:r>
          </a:p>
        </p:txBody>
      </p:sp>
      <p:sp>
        <p:nvSpPr>
          <p:cNvPr id="60" name="Textfeld 59">
            <a:extLst>
              <a:ext uri="{FF2B5EF4-FFF2-40B4-BE49-F238E27FC236}">
                <a16:creationId xmlns:a16="http://schemas.microsoft.com/office/drawing/2014/main" id="{314C8DCC-BEDD-4EA7-92CB-A7B9568F492E}"/>
              </a:ext>
            </a:extLst>
          </p:cNvPr>
          <p:cNvSpPr txBox="1"/>
          <p:nvPr/>
        </p:nvSpPr>
        <p:spPr>
          <a:xfrm>
            <a:off x="628075" y="1704124"/>
            <a:ext cx="3093678" cy="26282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sz="1108" b="1" dirty="0">
                <a:solidFill>
                  <a:schemeClr val="tx1"/>
                </a:solidFill>
              </a:rPr>
              <a:t>Process Step1:</a:t>
            </a:r>
            <a:r>
              <a:rPr lang="en-GB" sz="1108" dirty="0">
                <a:solidFill>
                  <a:schemeClr val="tx1"/>
                </a:solidFill>
              </a:rPr>
              <a:t> Export to Exchange Folder</a:t>
            </a:r>
          </a:p>
        </p:txBody>
      </p:sp>
      <p:sp>
        <p:nvSpPr>
          <p:cNvPr id="82" name="Textfeld 81">
            <a:extLst>
              <a:ext uri="{FF2B5EF4-FFF2-40B4-BE49-F238E27FC236}">
                <a16:creationId xmlns:a16="http://schemas.microsoft.com/office/drawing/2014/main" id="{72E87E36-C3A6-4683-8036-CFF4F809D329}"/>
              </a:ext>
            </a:extLst>
          </p:cNvPr>
          <p:cNvSpPr txBox="1"/>
          <p:nvPr/>
        </p:nvSpPr>
        <p:spPr>
          <a:xfrm>
            <a:off x="4175723" y="1701370"/>
            <a:ext cx="3328334" cy="43332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sz="1108" b="1" dirty="0">
                <a:solidFill>
                  <a:schemeClr val="tx1"/>
                </a:solidFill>
              </a:rPr>
              <a:t>Process Step2: </a:t>
            </a:r>
            <a:r>
              <a:rPr lang="en-GB" sz="1108" dirty="0">
                <a:solidFill>
                  <a:schemeClr val="tx1"/>
                </a:solidFill>
              </a:rPr>
              <a:t>Migrate and Import to Teamcenter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33286" y="4181865"/>
            <a:ext cx="1536677" cy="588970"/>
          </a:xfrm>
          <a:prstGeom prst="rect">
            <a:avLst/>
          </a:prstGeom>
        </p:spPr>
      </p:pic>
      <p:sp>
        <p:nvSpPr>
          <p:cNvPr id="3" name="Rechteck 2">
            <a:extLst>
              <a:ext uri="{FF2B5EF4-FFF2-40B4-BE49-F238E27FC236}">
                <a16:creationId xmlns:a16="http://schemas.microsoft.com/office/drawing/2014/main" id="{F913C59E-18F2-4CFB-8CD3-3EC10EB0917D}"/>
              </a:ext>
            </a:extLst>
          </p:cNvPr>
          <p:cNvSpPr/>
          <p:nvPr/>
        </p:nvSpPr>
        <p:spPr bwMode="auto">
          <a:xfrm>
            <a:off x="4562557" y="4133587"/>
            <a:ext cx="1558922" cy="177315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84406" tIns="42203" rIns="84406" bIns="42203" numCol="1" rtlCol="0" anchor="ctr" anchorCtr="0" compatLnSpc="1">
            <a:prstTxWarp prst="textNoShape">
              <a:avLst/>
            </a:prstTxWarp>
          </a:bodyPr>
          <a:lstStyle/>
          <a:p>
            <a:pPr defTabSz="844083"/>
            <a:endParaRPr lang="en-GB" sz="923" dirty="0">
              <a:latin typeface="+mn-lt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32067" y="4730180"/>
            <a:ext cx="1639227" cy="585438"/>
          </a:xfrm>
          <a:prstGeom prst="rect">
            <a:avLst/>
          </a:prstGeom>
        </p:spPr>
      </p:pic>
      <p:cxnSp>
        <p:nvCxnSpPr>
          <p:cNvPr id="128" name="Gewinkelte Verbindung 24">
            <a:extLst>
              <a:ext uri="{FF2B5EF4-FFF2-40B4-BE49-F238E27FC236}">
                <a16:creationId xmlns:a16="http://schemas.microsoft.com/office/drawing/2014/main" id="{46A19423-29B0-4862-AB0C-FED3039AA4DD}"/>
              </a:ext>
            </a:extLst>
          </p:cNvPr>
          <p:cNvCxnSpPr>
            <a:cxnSpLocks noChangeShapeType="1"/>
            <a:stCxn id="25" idx="2"/>
          </p:cNvCxnSpPr>
          <p:nvPr/>
        </p:nvCxnSpPr>
        <p:spPr bwMode="auto">
          <a:xfrm rot="5400000">
            <a:off x="5653742" y="3686952"/>
            <a:ext cx="1781586" cy="280304"/>
          </a:xfrm>
          <a:prstGeom prst="bentConnector2">
            <a:avLst/>
          </a:prstGeom>
          <a:noFill/>
          <a:ln w="28575" algn="ctr">
            <a:solidFill>
              <a:srgbClr val="009900"/>
            </a:solidFill>
            <a:prstDash val="solid"/>
            <a:round/>
            <a:headEnd type="arrow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71" name="Oval 292">
            <a:extLst>
              <a:ext uri="{FF2B5EF4-FFF2-40B4-BE49-F238E27FC236}">
                <a16:creationId xmlns:a16="http://schemas.microsoft.com/office/drawing/2014/main" id="{33AC7EFA-7CE4-4A6C-8E57-FAD0A8CF1C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87070" y="4533793"/>
            <a:ext cx="409998" cy="356557"/>
          </a:xfrm>
          <a:prstGeom prst="ellipse">
            <a:avLst/>
          </a:prstGeom>
          <a:solidFill>
            <a:srgbClr val="FFFF66"/>
          </a:solidFill>
          <a:ln w="9525">
            <a:pattFill prst="dkUpDiag">
              <a:fgClr>
                <a:srgbClr val="FF0000"/>
              </a:fgClr>
              <a:bgClr>
                <a:schemeClr val="accent2"/>
              </a:bgClr>
            </a:patt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de-DE" altLang="de-DE" sz="1846" b="1" dirty="0">
                <a:solidFill>
                  <a:srgbClr val="000000"/>
                </a:solidFill>
              </a:rPr>
              <a:t>P2</a:t>
            </a:r>
            <a:endParaRPr lang="en-US" altLang="de-DE" sz="1846" b="1" dirty="0">
              <a:solidFill>
                <a:srgbClr val="000000"/>
              </a:solidFill>
            </a:endParaRPr>
          </a:p>
        </p:txBody>
      </p:sp>
      <p:sp>
        <p:nvSpPr>
          <p:cNvPr id="120" name="Textfeld 119">
            <a:extLst>
              <a:ext uri="{FF2B5EF4-FFF2-40B4-BE49-F238E27FC236}">
                <a16:creationId xmlns:a16="http://schemas.microsoft.com/office/drawing/2014/main" id="{C889486C-28F2-4D80-8106-483908C6ABC4}"/>
              </a:ext>
            </a:extLst>
          </p:cNvPr>
          <p:cNvSpPr txBox="1"/>
          <p:nvPr/>
        </p:nvSpPr>
        <p:spPr>
          <a:xfrm>
            <a:off x="6464990" y="3483554"/>
            <a:ext cx="1100225" cy="26282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sz="1108" dirty="0">
                <a:solidFill>
                  <a:schemeClr val="tx1"/>
                </a:solidFill>
              </a:rPr>
              <a:t>+Import Tools</a:t>
            </a:r>
          </a:p>
        </p:txBody>
      </p:sp>
      <p:pic>
        <p:nvPicPr>
          <p:cNvPr id="167" name="Grafik 166">
            <a:extLst>
              <a:ext uri="{FF2B5EF4-FFF2-40B4-BE49-F238E27FC236}">
                <a16:creationId xmlns:a16="http://schemas.microsoft.com/office/drawing/2014/main" id="{463F192D-9E22-4112-B0FD-2E93087CE2E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4275" y="3086918"/>
            <a:ext cx="1046638" cy="337626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71512435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" val="73f988fe6df8ae7d8013c6fd66a1c042d9bb9d"/>
</p:tagLst>
</file>

<file path=ppt/theme/theme1.xml><?xml version="1.0" encoding="utf-8"?>
<a:theme xmlns:a="http://schemas.openxmlformats.org/drawingml/2006/main" name="addPLM">
  <a:themeElements>
    <a:clrScheme name="addPLM -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FF0000"/>
      </a:accent1>
      <a:accent2>
        <a:srgbClr val="00B050"/>
      </a:accent2>
      <a:accent3>
        <a:srgbClr val="0070C0"/>
      </a:accent3>
      <a:accent4>
        <a:srgbClr val="FFFF00"/>
      </a:accent4>
      <a:accent5>
        <a:srgbClr val="FFC000"/>
      </a:accent5>
      <a:accent6>
        <a:srgbClr val="00B0F0"/>
      </a:accent6>
      <a:hlink>
        <a:srgbClr val="0000FF"/>
      </a:hlink>
      <a:folHlink>
        <a:srgbClr val="800080"/>
      </a:folHlink>
    </a:clrScheme>
    <a:fontScheme name="JF Masterfoli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8575" cap="flat" cmpd="sng" algn="ctr">
          <a:solidFill>
            <a:srgbClr val="FF0000"/>
          </a:solidFill>
          <a:prstDash val="dash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rtlCol="0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1000" b="0" i="0" u="none" strike="noStrike" cap="none" normalizeH="0" baseline="0" dirty="0" smtClean="0">
            <a:ln>
              <a:noFill/>
            </a:ln>
            <a:solidFill>
              <a:schemeClr val="accent2"/>
            </a:solidFill>
            <a:effectLst/>
            <a:latin typeface="+mn-lt"/>
          </a:defRPr>
        </a:defPPr>
      </a:lstStyle>
    </a:spDef>
    <a:lnDef>
      <a:spPr bwMode="auto">
        <a:noFill/>
        <a:ln w="28575" cap="flat" cmpd="sng" algn="ctr">
          <a:solidFill>
            <a:srgbClr val="FF0000"/>
          </a:solidFill>
          <a:prstDash val="dash"/>
          <a:round/>
          <a:headEnd type="none" w="med" len="med"/>
          <a:tailEnd type="none" w="med" len="med"/>
        </a:ln>
        <a:effectLst/>
      </a:spPr>
      <a:bodyPr/>
      <a:lstStyle/>
    </a:lnDef>
    <a:txDef>
      <a:spPr>
        <a:noFill/>
      </a:spPr>
      <a:bodyPr wrap="square" rtlCol="0">
        <a:spAutoFit/>
      </a:bodyPr>
      <a:lstStyle>
        <a:defPPr algn="l">
          <a:defRPr sz="1200" dirty="0" smtClean="0">
            <a:solidFill>
              <a:schemeClr val="tx1"/>
            </a:solidFill>
            <a:latin typeface="+mn-lt"/>
          </a:defRPr>
        </a:defPPr>
      </a:lstStyle>
    </a:txDef>
  </a:objectDefaults>
  <a:extraClrSchemeLst>
    <a:extraClrScheme>
      <a:clrScheme name="JF Masterfoli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F Masterfoli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JF Masterfoli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F Masterfoli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F Masterfoli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F Masterfoli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F Masterfoli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addPLM - 1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FF0000"/>
    </a:accent1>
    <a:accent2>
      <a:srgbClr val="00B050"/>
    </a:accent2>
    <a:accent3>
      <a:srgbClr val="0070C0"/>
    </a:accent3>
    <a:accent4>
      <a:srgbClr val="FFFF00"/>
    </a:accent4>
    <a:accent5>
      <a:srgbClr val="FFC000"/>
    </a:accent5>
    <a:accent6>
      <a:srgbClr val="00B0F0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849</Words>
  <Application>Microsoft Office PowerPoint</Application>
  <PresentationFormat>A4-Papier (210 x 297 mm)</PresentationFormat>
  <Paragraphs>344</Paragraphs>
  <Slides>12</Slides>
  <Notes>9</Notes>
  <HiddenSlides>2</HiddenSlides>
  <MMClips>0</MMClips>
  <ScaleCrop>false</ScaleCrop>
  <HeadingPairs>
    <vt:vector size="8" baseType="variant">
      <vt:variant>
        <vt:lpstr>Verwendete Schriftarten</vt:lpstr>
      </vt:variant>
      <vt:variant>
        <vt:i4>10</vt:i4>
      </vt:variant>
      <vt:variant>
        <vt:lpstr>Design</vt:lpstr>
      </vt:variant>
      <vt:variant>
        <vt:i4>1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12</vt:i4>
      </vt:variant>
    </vt:vector>
  </HeadingPairs>
  <TitlesOfParts>
    <vt:vector size="24" baseType="lpstr">
      <vt:lpstr>ＭＳ Ｐゴシック</vt:lpstr>
      <vt:lpstr>Arial</vt:lpstr>
      <vt:lpstr>Arial Narrow</vt:lpstr>
      <vt:lpstr>Courier New</vt:lpstr>
      <vt:lpstr>Monotype Sorts</vt:lpstr>
      <vt:lpstr>Symbol</vt:lpstr>
      <vt:lpstr>Times New Roman</vt:lpstr>
      <vt:lpstr>Verdana</vt:lpstr>
      <vt:lpstr>Wingdings</vt:lpstr>
      <vt:lpstr>Wingdings 3</vt:lpstr>
      <vt:lpstr>addPLM</vt:lpstr>
      <vt:lpstr>Photo Editor Photo</vt:lpstr>
      <vt:lpstr>Deckblatt</vt:lpstr>
      <vt:lpstr>Content</vt:lpstr>
      <vt:lpstr>Notes #DD.MM.YYYY#</vt:lpstr>
      <vt:lpstr>Mitschrift vom #DD.MM.YYYY#</vt:lpstr>
      <vt:lpstr>System - Skizze für Prod Process</vt:lpstr>
      <vt:lpstr>System Sketch TC + JobManager </vt:lpstr>
      <vt:lpstr>Frontpage</vt:lpstr>
      <vt:lpstr>KBA.Iberica: Migrate Intralink ProE Data – to - TC-NX</vt:lpstr>
      <vt:lpstr>Siemens Mobility:  Migrate Windchill Creo Data – to - TC-NX</vt:lpstr>
      <vt:lpstr>Migration Workflow</vt:lpstr>
      <vt:lpstr>#Templates – Designs #Version: 07.02.2018/J.Fes </vt:lpstr>
      <vt:lpstr>#Templates – Designs #Version: 07.02.2018/J.Fes  </vt:lpstr>
    </vt:vector>
  </TitlesOfParts>
  <Company>KBA-FT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Kein Folientitel</dc:title>
  <dc:creator>info@addPLM.com</dc:creator>
  <cp:lastModifiedBy>Josef Feuerstein</cp:lastModifiedBy>
  <cp:revision>456</cp:revision>
  <cp:lastPrinted>2000-09-28T14:08:21Z</cp:lastPrinted>
  <dcterms:created xsi:type="dcterms:W3CDTF">2000-01-12T13:35:21Z</dcterms:created>
  <dcterms:modified xsi:type="dcterms:W3CDTF">2019-11-18T14:32:40Z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pReplaceAllVariables">
    <vt:bool>false</vt:bool>
  </property>
  <property fmtid="{D5CDD505-2E9C-101B-9397-08002B2CF9AE}" pid="3" name="#Datum#">
    <vt:lpwstr>#Datum#</vt:lpwstr>
  </property>
  <property fmtid="{D5CDD505-2E9C-101B-9397-08002B2CF9AE}" pid="4" name="#PrjNr#">
    <vt:lpwstr>#PrjNr#</vt:lpwstr>
  </property>
  <property fmtid="{D5CDD505-2E9C-101B-9397-08002B2CF9AE}" pid="5" name="#Doc_NE#">
    <vt:lpwstr>#Doc_NE#</vt:lpwstr>
  </property>
  <property fmtid="{D5CDD505-2E9C-101B-9397-08002B2CF9AE}" pid="6" name="#PrjTitel#">
    <vt:lpwstr>#PrjTitel#</vt:lpwstr>
  </property>
  <property fmtid="{D5CDD505-2E9C-101B-9397-08002B2CF9AE}" pid="7" name="#Betreff#">
    <vt:lpwstr>#Betreff#</vt:lpwstr>
  </property>
  <property fmtid="{D5CDD505-2E9C-101B-9397-08002B2CF9AE}" pid="8" name="#ma_namenskuerzel#">
    <vt:lpwstr>#ma_namenskuerzel#</vt:lpwstr>
  </property>
  <property fmtid="{D5CDD505-2E9C-101B-9397-08002B2CF9AE}" pid="9" name="#TG_NAME#">
    <vt:lpwstr>#TG_NAME#</vt:lpwstr>
  </property>
  <property fmtid="{D5CDD505-2E9C-101B-9397-08002B2CF9AE}" pid="10" name="#ma_Vorname#">
    <vt:lpwstr>#ma_Vorname#</vt:lpwstr>
  </property>
  <property fmtid="{D5CDD505-2E9C-101B-9397-08002B2CF9AE}" pid="11" name="#ma_Nachname#">
    <vt:lpwstr>#ma_Nachname#</vt:lpwstr>
  </property>
  <property fmtid="{D5CDD505-2E9C-101B-9397-08002B2CF9AE}" pid="12" name="#ma_EmailG#">
    <vt:lpwstr>#ma_EmailG#</vt:lpwstr>
  </property>
  <property fmtid="{D5CDD505-2E9C-101B-9397-08002B2CF9AE}" pid="13" name="#JFEndKunde#">
    <vt:lpwstr>#JFEndKunde#</vt:lpwstr>
  </property>
  <property fmtid="{D5CDD505-2E9C-101B-9397-08002B2CF9AE}" pid="14" name="#ma_namk#">
    <vt:lpwstr>#ma_namk#</vt:lpwstr>
  </property>
</Properties>
</file>