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</p:sldMasterIdLst>
  <p:notesMasterIdLst>
    <p:notesMasterId r:id="rId8"/>
  </p:notesMasterIdLst>
  <p:handoutMasterIdLst>
    <p:handoutMasterId r:id="rId9"/>
  </p:handoutMasterIdLst>
  <p:sldIdLst>
    <p:sldId id="520" r:id="rId2"/>
    <p:sldId id="531" r:id="rId3"/>
    <p:sldId id="532" r:id="rId4"/>
    <p:sldId id="534" r:id="rId5"/>
    <p:sldId id="535" r:id="rId6"/>
    <p:sldId id="537" r:id="rId7"/>
  </p:sldIdLst>
  <p:sldSz cx="9906000" cy="6858000" type="A4"/>
  <p:notesSz cx="6708775" cy="9774238"/>
  <p:custDataLst>
    <p:tags r:id="rId10"/>
  </p:custDataLst>
  <p:defaultTextStyle>
    <a:defPPr>
      <a:defRPr lang="de-DE"/>
    </a:defPPr>
    <a:lvl1pPr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4A5E4ABF-67B0-40F4-9067-AB808E4EAA9E}">
          <p14:sldIdLst>
            <p14:sldId id="520"/>
          </p14:sldIdLst>
        </p14:section>
        <p14:section name="1 - Install PLMJobManager" id="{3E3081D4-7078-4015-82C7-08894DB4C975}">
          <p14:sldIdLst>
            <p14:sldId id="531"/>
          </p14:sldIdLst>
        </p14:section>
        <p14:section name="2 - Install SQL Server" id="{5A98DB4A-A9DF-40E4-80AE-A4E1958E0878}">
          <p14:sldIdLst>
            <p14:sldId id="532"/>
          </p14:sldIdLst>
        </p14:section>
        <p14:section name="3 - Setup PLMJobManager" id="{55D055DB-6226-4FC0-B1E3-395CF958DD7A}">
          <p14:sldIdLst>
            <p14:sldId id="534"/>
          </p14:sldIdLst>
        </p14:section>
        <p14:section name="#Templates" id="{C37C84C9-7E95-4DB1-91A7-D8F6DA435504}">
          <p14:sldIdLst>
            <p14:sldId id="535"/>
            <p14:sldId id="5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orient="horz" pos="2341">
          <p15:clr>
            <a:srgbClr val="A4A3A4"/>
          </p15:clr>
        </p15:guide>
        <p15:guide id="3" orient="horz" pos="2478">
          <p15:clr>
            <a:srgbClr val="A4A3A4"/>
          </p15:clr>
        </p15:guide>
        <p15:guide id="4" pos="21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60093"/>
    <a:srgbClr val="EAEAEA"/>
    <a:srgbClr val="C0C0C0"/>
    <a:srgbClr val="333399"/>
    <a:srgbClr val="0033CC"/>
    <a:srgbClr val="89D8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08" autoAdjust="0"/>
    <p:restoredTop sz="96300" autoAdjust="0"/>
  </p:normalViewPr>
  <p:slideViewPr>
    <p:cSldViewPr snapToObjects="1">
      <p:cViewPr varScale="1">
        <p:scale>
          <a:sx n="95" d="100"/>
          <a:sy n="95" d="100"/>
        </p:scale>
        <p:origin x="438" y="72"/>
      </p:cViewPr>
      <p:guideLst>
        <p:guide orient="horz" pos="754"/>
        <p:guide orient="horz" pos="2341"/>
        <p:guide orient="horz" pos="2478"/>
        <p:guide pos="210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0475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0475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CC7A3CDE-DC1B-4F3B-9D09-45275AD7E8A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99520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0475" y="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42888" y="733425"/>
            <a:ext cx="5294312" cy="3665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74650" y="4643438"/>
            <a:ext cx="6076950" cy="439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0475" y="9283700"/>
            <a:ext cx="290830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12" tIns="45807" rIns="91612" bIns="45807" numCol="1" anchor="b" anchorCtr="0" compatLnSpc="1">
            <a:prstTxWarp prst="textNoShape">
              <a:avLst/>
            </a:prstTxWarp>
          </a:bodyPr>
          <a:lstStyle>
            <a:lvl1pPr algn="r" defTabSz="917575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D725290C-97A5-42DD-A37C-0AE5447A342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92151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en-US">
                <a:latin typeface="Verdana" pitchFamily="34" charset="0"/>
              </a:rPr>
              <a:t>Josef Feuerstein</a:t>
            </a:r>
          </a:p>
          <a:p>
            <a:r>
              <a:rPr lang="de-DE" altLang="en-US">
                <a:latin typeface="Verdana" pitchFamily="34" charset="0"/>
              </a:rPr>
              <a:t>Klaus Scholz</a:t>
            </a:r>
            <a:endParaRPr lang="en-GB" altLang="en-US"/>
          </a:p>
        </p:txBody>
      </p:sp>
      <p:sp>
        <p:nvSpPr>
          <p:cNvPr id="922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7575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7575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3CB7DE4-A7F0-409C-90A3-26DE989B32C8}" type="slidenum">
              <a:rPr lang="de-DE" altLang="en-US" sz="1300" smtClean="0"/>
              <a:pPr eaLnBrk="1" hangingPunct="1"/>
              <a:t>1</a:t>
            </a:fld>
            <a:endParaRPr lang="de-DE" altLang="en-US" sz="13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6</a:t>
            </a:fld>
            <a:endParaRPr lang="de-DE" altLang="en-US" sz="1300"/>
          </a:p>
        </p:txBody>
      </p:sp>
    </p:spTree>
    <p:extLst>
      <p:ext uri="{BB962C8B-B14F-4D97-AF65-F5344CB8AC3E}">
        <p14:creationId xmlns:p14="http://schemas.microsoft.com/office/powerpoint/2010/main" val="2517004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 - Titel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98901837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 - Titel and Cont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76225" y="409575"/>
            <a:ext cx="9391650" cy="444500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0826" y="981076"/>
            <a:ext cx="8382000" cy="1262526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49058851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 - Capture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2500" y="5304583"/>
            <a:ext cx="8420100" cy="897682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2500" y="4903830"/>
            <a:ext cx="8420100" cy="40075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87792474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- Capture Conten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70628" y="1268760"/>
            <a:ext cx="92628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1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2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3</a:t>
            </a:r>
          </a:p>
          <a:p>
            <a:pPr marL="0" marR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3200" dirty="0">
                <a:solidFill>
                  <a:schemeClr val="tx1"/>
                </a:solidFill>
                <a:latin typeface="+mn-lt"/>
              </a:rPr>
              <a:t>Abschnitt 4</a:t>
            </a:r>
          </a:p>
        </p:txBody>
      </p:sp>
    </p:spTree>
    <p:extLst>
      <p:ext uri="{BB962C8B-B14F-4D97-AF65-F5344CB8AC3E}">
        <p14:creationId xmlns:p14="http://schemas.microsoft.com/office/powerpoint/2010/main" val="338236676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9070379" y="6665352"/>
            <a:ext cx="66099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r>
              <a:rPr lang="de-DE" sz="900" dirty="0">
                <a:latin typeface="Arial" pitchFamily="34" charset="0"/>
              </a:rPr>
              <a:t>Slide:</a:t>
            </a:r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  <a:fld id="{F3390C2E-D5B1-4C4B-8284-6BBB65597351}" type="slidenum">
              <a:rPr lang="de-DE" sz="90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258764" y="6665352"/>
            <a:ext cx="8811615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GB" sz="900" b="1" i="1" noProof="0" dirty="0">
                <a:solidFill>
                  <a:schemeClr val="tx1"/>
                </a:solidFill>
                <a:latin typeface="+mj-lt"/>
              </a:rPr>
              <a:t>(c)addPLM - GmbH</a:t>
            </a:r>
            <a:r>
              <a:rPr lang="en-GB" sz="900" b="1" noProof="0" dirty="0">
                <a:solidFill>
                  <a:schemeClr val="tx1"/>
                </a:solidFill>
                <a:latin typeface="+mj-lt"/>
              </a:rPr>
              <a:t>  [</a:t>
            </a:r>
            <a:r>
              <a:rPr lang="en-GB" sz="900" noProof="0" dirty="0">
                <a:solidFill>
                  <a:schemeClr val="tx1"/>
                </a:solidFill>
                <a:latin typeface="+mj-lt"/>
              </a:rPr>
              <a:t>91-PLMJobManager_Setup_Customer.pptx]  [</a:t>
            </a:r>
            <a:r>
              <a:rPr lang="en-GB" sz="900" noProof="0" dirty="0" err="1">
                <a:solidFill>
                  <a:schemeClr val="tx1"/>
                </a:solidFill>
                <a:latin typeface="+mj-lt"/>
              </a:rPr>
              <a:t>Autor</a:t>
            </a:r>
            <a:r>
              <a:rPr lang="en-GB" sz="900" noProof="0" dirty="0">
                <a:solidFill>
                  <a:schemeClr val="tx1"/>
                </a:solidFill>
                <a:latin typeface="+mj-lt"/>
              </a:rPr>
              <a:t>:#Name#]  [Last. Update:#Date#] [Last. Output:</a:t>
            </a:r>
            <a:fld id="{BF5E3F55-57DE-49FB-B627-359D699C8BDA}" type="datetime1">
              <a:rPr lang="en-GB" sz="900" noProof="0" smtClean="0">
                <a:solidFill>
                  <a:schemeClr val="tx1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08/02/2018</a:t>
            </a:fld>
            <a:r>
              <a:rPr lang="en-GB" sz="900" noProof="0" dirty="0">
                <a:solidFill>
                  <a:schemeClr val="tx1"/>
                </a:solidFill>
                <a:latin typeface="+mj-lt"/>
              </a:rPr>
              <a:t>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838200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/>
              <a:t>Klicken Sie, um die Textformatierung des Masters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9384" y="116633"/>
            <a:ext cx="1321991" cy="48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</p:sldLayoutIdLst>
  <p:hf hdr="0" ftr="0" dt="0"/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\\kstbx152" TargetMode="External"/><Relationship Id="rId2" Type="http://schemas.openxmlformats.org/officeDocument/2006/relationships/hyperlink" Target="file:///\\CustomServer\plmshare\JobManagerV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\\CutomServer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file:///\\CustomServer\plmshare\tctest\scripts\start_tc_cmd.cmd" TargetMode="External"/><Relationship Id="rId2" Type="http://schemas.openxmlformats.org/officeDocument/2006/relationships/hyperlink" Target="file:///\\kstbx154\plmshare\tctest\data\tnsnames.or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sz="3200" b="1" i="1" dirty="0"/>
              <a:t>PLMJobManager</a:t>
            </a:r>
            <a:endParaRPr lang="de-DE" altLang="en-US" b="1" dirty="0"/>
          </a:p>
        </p:txBody>
      </p:sp>
      <p:pic>
        <p:nvPicPr>
          <p:cNvPr id="4100" name="Picture 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1376772"/>
            <a:ext cx="334803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7292975" y="5949950"/>
            <a:ext cx="251301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6451" tIns="48225" rIns="96451" bIns="48225">
            <a:spAutoFit/>
          </a:bodyPr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75000"/>
            </a:pPr>
            <a:r>
              <a:rPr lang="en-GB" altLang="en-US" dirty="0">
                <a:latin typeface="Verdana" pitchFamily="34" charset="0"/>
              </a:rPr>
              <a:t>Created by	: #Name#</a:t>
            </a:r>
            <a:br>
              <a:rPr lang="en-GB" altLang="en-US" dirty="0">
                <a:latin typeface="Verdana" pitchFamily="34" charset="0"/>
              </a:rPr>
            </a:br>
            <a:r>
              <a:rPr lang="en-GB" altLang="en-US" dirty="0">
                <a:latin typeface="Verdana" pitchFamily="34" charset="0"/>
              </a:rPr>
              <a:t>Creation Date 	: #Date#</a:t>
            </a:r>
            <a:br>
              <a:rPr lang="en-GB" altLang="en-US" dirty="0">
                <a:latin typeface="Verdana" pitchFamily="34" charset="0"/>
              </a:rPr>
            </a:br>
            <a:endParaRPr lang="en-GB" altLang="en-US" sz="700" dirty="0">
              <a:latin typeface="Verdana" pitchFamily="34" charset="0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1171303" y="4554339"/>
            <a:ext cx="77308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de-DE" altLang="en-US" sz="4200" b="1" i="0" u="none" strike="noStrike" kern="0" cap="none" spc="0" normalizeH="0" baseline="0" noProof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Setup Dokumentation</a:t>
            </a:r>
            <a:br>
              <a:rPr kumimoji="0" lang="de-DE" altLang="en-US" sz="4200" b="1" i="0" u="none" strike="noStrike" kern="0" cap="none" spc="0" normalizeH="0" baseline="0" noProof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</a:br>
            <a:r>
              <a:rPr kumimoji="0" lang="de-DE" altLang="en-US" sz="4200" b="1" i="0" u="none" strike="noStrike" kern="0" cap="none" spc="0" normalizeH="0" baseline="0" noProof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#</a:t>
            </a:r>
            <a:r>
              <a:rPr kumimoji="0" lang="de-DE" altLang="en-US" sz="4200" b="1" i="0" u="none" strike="noStrike" kern="0" cap="none" spc="0" normalizeH="0" baseline="0" noProof="0" dirty="0" err="1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CustomerName</a:t>
            </a:r>
            <a:r>
              <a:rPr kumimoji="0" lang="de-DE" altLang="en-US" sz="4200" b="1" i="0" u="none" strike="noStrike" kern="0" cap="none" spc="0" normalizeH="0" baseline="0" noProof="0" dirty="0">
                <a:ln>
                  <a:noFill/>
                </a:ln>
                <a:solidFill>
                  <a:srgbClr val="1D287A"/>
                </a:solidFill>
                <a:effectLst/>
                <a:uLnTx/>
                <a:uFillTx/>
                <a:latin typeface="Arial"/>
              </a:rPr>
              <a:t>#</a:t>
            </a:r>
            <a:endParaRPr lang="de-DE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389209"/>
          </a:xfrm>
        </p:spPr>
        <p:txBody>
          <a:bodyPr/>
          <a:lstStyle/>
          <a:p>
            <a:pPr eaLnBrk="1" hangingPunct="1"/>
            <a:r>
              <a:rPr lang="en-GB" altLang="en-US" dirty="0"/>
              <a:t>Install PLMJobManager Software #Date# 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en-US" dirty="0"/>
              <a:t>Alle Informationen zur Installation des </a:t>
            </a:r>
            <a:r>
              <a:rPr lang="de-DE" altLang="en-US" dirty="0" err="1"/>
              <a:t>PLMJobManagers</a:t>
            </a:r>
            <a:endParaRPr lang="de-DE" altLang="en-US" dirty="0"/>
          </a:p>
        </p:txBody>
      </p:sp>
      <p:sp>
        <p:nvSpPr>
          <p:cNvPr id="5125" name="Text Box 251"/>
          <p:cNvSpPr txBox="1">
            <a:spLocks noChangeArrowheads="1"/>
          </p:cNvSpPr>
          <p:nvPr/>
        </p:nvSpPr>
        <p:spPr bwMode="auto">
          <a:xfrm>
            <a:off x="285750" y="1462088"/>
            <a:ext cx="9463088" cy="3600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447675" indent="-1809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n-US" sz="1800" b="1" dirty="0"/>
              <a:t>Installation </a:t>
            </a:r>
            <a:r>
              <a:rPr lang="de-DE" altLang="en-US" sz="1800" b="1" dirty="0" err="1"/>
              <a:t>JobServer</a:t>
            </a:r>
            <a:r>
              <a:rPr lang="de-DE" altLang="en-US" sz="1800" b="1" dirty="0"/>
              <a:t> :</a:t>
            </a:r>
          </a:p>
          <a:p>
            <a:pPr eaLnBrk="1" hangingPunct="1"/>
            <a:endParaRPr lang="de-DE" altLang="en-US" sz="1200" dirty="0"/>
          </a:p>
          <a:p>
            <a:pPr lvl="1" eaLnBrk="1" hangingPunct="1">
              <a:buFontTx/>
              <a:buChar char="-"/>
            </a:pPr>
            <a:r>
              <a:rPr lang="de-DE" altLang="en-US" sz="1600" dirty="0"/>
              <a:t>Die Installation erfolgte auf folgendem Hauptverzeichnis im Netzwerk:</a:t>
            </a:r>
            <a:br>
              <a:rPr lang="de-DE" altLang="en-US" sz="1600" dirty="0"/>
            </a:br>
            <a:r>
              <a:rPr lang="de-DE" altLang="en-US" sz="1600" dirty="0"/>
              <a:t>UNC: </a:t>
            </a:r>
            <a:r>
              <a:rPr lang="de-DE" altLang="en-US" sz="1600" dirty="0">
                <a:hlinkClick r:id="rId2" action="ppaction://hlinkfile"/>
              </a:rPr>
              <a:t>\\CustomServer\plmshare\JobManagerV2</a:t>
            </a:r>
            <a:br>
              <a:rPr lang="de-DE" altLang="en-US" sz="1600" dirty="0"/>
            </a:br>
            <a:endParaRPr lang="de-DE" altLang="en-US" sz="1600" dirty="0"/>
          </a:p>
          <a:p>
            <a:pPr lvl="1" eaLnBrk="1" hangingPunct="1">
              <a:buFontTx/>
              <a:buChar char="-"/>
            </a:pPr>
            <a:r>
              <a:rPr lang="de-DE" altLang="en-US" sz="1600" dirty="0"/>
              <a:t>Computername des Rechners auf dem der SQL Server Installiert wurde:</a:t>
            </a:r>
            <a:br>
              <a:rPr lang="de-DE" altLang="en-US" sz="1600" dirty="0"/>
            </a:br>
            <a:r>
              <a:rPr lang="de-DE" altLang="en-US" sz="1600" dirty="0">
                <a:hlinkClick r:id="rId3" action="ppaction://hlinkfile"/>
              </a:rPr>
              <a:t>\\</a:t>
            </a:r>
            <a:r>
              <a:rPr lang="de-DE" altLang="en-US" sz="1600" dirty="0">
                <a:hlinkClick r:id="rId4" action="ppaction://hlinkfile"/>
              </a:rPr>
              <a:t>CustomServer</a:t>
            </a:r>
            <a:endParaRPr lang="de-DE" altLang="en-US" sz="1600" dirty="0"/>
          </a:p>
          <a:p>
            <a:pPr lvl="1" eaLnBrk="1" hangingPunct="1">
              <a:buFontTx/>
              <a:buChar char="-"/>
            </a:pPr>
            <a:r>
              <a:rPr lang="de-DE" altLang="en-US" sz="1600" dirty="0"/>
              <a:t>Computername des Rechners auf dem der </a:t>
            </a:r>
            <a:r>
              <a:rPr lang="de-DE" altLang="en-US" sz="1600" dirty="0" err="1"/>
              <a:t>JobServer</a:t>
            </a:r>
            <a:r>
              <a:rPr lang="de-DE" altLang="en-US" sz="1600" dirty="0"/>
              <a:t> läuft:</a:t>
            </a:r>
            <a:br>
              <a:rPr lang="de-DE" altLang="en-US" sz="1600" dirty="0"/>
            </a:br>
            <a:r>
              <a:rPr lang="de-DE" altLang="en-US" sz="1600" dirty="0" err="1"/>
              <a:t>JobServer</a:t>
            </a:r>
            <a:r>
              <a:rPr lang="de-DE" altLang="en-US" sz="1600" dirty="0"/>
              <a:t>: </a:t>
            </a:r>
            <a:r>
              <a:rPr lang="de-DE" altLang="en-US" sz="1600" dirty="0">
                <a:hlinkClick r:id="rId4" action="ppaction://hlinkfile"/>
              </a:rPr>
              <a:t>\\CustomServer</a:t>
            </a:r>
            <a:br>
              <a:rPr lang="de-DE" altLang="en-US" sz="1600" dirty="0"/>
            </a:br>
            <a:r>
              <a:rPr lang="de-DE" altLang="en-US" sz="1600" dirty="0"/>
              <a:t>Hinweis:     Port  13001 .. 13002 muss freigeschaltet sein </a:t>
            </a:r>
            <a:br>
              <a:rPr lang="de-DE" altLang="en-US" sz="1200" dirty="0"/>
            </a:br>
            <a:endParaRPr lang="de-DE" altLang="en-US" sz="1200" dirty="0"/>
          </a:p>
          <a:p>
            <a:pPr eaLnBrk="1" hangingPunct="1">
              <a:buFontTx/>
              <a:buChar char="-"/>
            </a:pPr>
            <a:endParaRPr lang="de-DE" altLang="en-US" sz="1200" dirty="0"/>
          </a:p>
          <a:p>
            <a:pPr eaLnBrk="1" hangingPunct="1"/>
            <a:endParaRPr lang="de-DE" alt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en-US" dirty="0"/>
              <a:t>Installation SQL Server #Date#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de-DE" altLang="en-US" dirty="0"/>
              <a:t>….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448841"/>
          </a:xfrm>
        </p:spPr>
        <p:txBody>
          <a:bodyPr/>
          <a:lstStyle/>
          <a:p>
            <a:pPr eaLnBrk="1" hangingPunct="1"/>
            <a:r>
              <a:rPr lang="de-DE" altLang="en-US" dirty="0"/>
              <a:t>Notes Installation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250826" y="981076"/>
            <a:ext cx="8382000" cy="339196"/>
          </a:xfrm>
        </p:spPr>
        <p:txBody>
          <a:bodyPr/>
          <a:lstStyle/>
          <a:p>
            <a:pPr eaLnBrk="1" hangingPunct="1"/>
            <a:r>
              <a:rPr lang="de-DE" altLang="en-US" dirty="0"/>
              <a:t>Details Setup </a:t>
            </a:r>
            <a:r>
              <a:rPr lang="de-DE" altLang="en-US" dirty="0" err="1"/>
              <a:t>PLMJobManagers</a:t>
            </a:r>
            <a:endParaRPr lang="de-DE" altLang="en-US" dirty="0"/>
          </a:p>
        </p:txBody>
      </p:sp>
      <p:sp>
        <p:nvSpPr>
          <p:cNvPr id="5125" name="Text Box 251"/>
          <p:cNvSpPr txBox="1">
            <a:spLocks noChangeArrowheads="1"/>
          </p:cNvSpPr>
          <p:nvPr/>
        </p:nvSpPr>
        <p:spPr bwMode="auto">
          <a:xfrm>
            <a:off x="285750" y="1462088"/>
            <a:ext cx="9463088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447675" indent="-180975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en-US" sz="1400" b="1" dirty="0"/>
              <a:t>TC – NX Installation Organisation:</a:t>
            </a:r>
            <a:endParaRPr lang="de-DE" altLang="en-US" sz="1400" dirty="0"/>
          </a:p>
          <a:p>
            <a:pPr lvl="1" eaLnBrk="1" hangingPunct="1">
              <a:buFontTx/>
              <a:buChar char="-"/>
            </a:pPr>
            <a:r>
              <a:rPr lang="de-DE" altLang="en-US" sz="1400" b="1" dirty="0" err="1"/>
              <a:t>TestSystem</a:t>
            </a:r>
            <a:r>
              <a:rPr lang="de-DE" altLang="en-US" sz="1400" b="1" dirty="0"/>
              <a:t>:</a:t>
            </a:r>
            <a:br>
              <a:rPr lang="de-DE" altLang="en-US" sz="1400" b="1" dirty="0"/>
            </a:br>
            <a:r>
              <a:rPr lang="de-DE" altLang="en-US" sz="1400" dirty="0"/>
              <a:t>TC Data: 	</a:t>
            </a:r>
            <a:r>
              <a:rPr lang="de-DE" altLang="en-US" sz="1400" dirty="0">
                <a:hlinkClick r:id="rId2" action="ppaction://hlinkfile"/>
              </a:rPr>
              <a:t>\\CustomServer\plmshare\tctest\data\tnsnames.ora</a:t>
            </a:r>
            <a:r>
              <a:rPr lang="de-DE" altLang="en-US" sz="1400" dirty="0"/>
              <a:t>  -&gt; </a:t>
            </a:r>
            <a:r>
              <a:rPr lang="de-DE" altLang="en-US" sz="1400" dirty="0" err="1"/>
              <a:t>tctest</a:t>
            </a:r>
            <a:r>
              <a:rPr lang="de-DE" altLang="en-US" sz="1400" dirty="0"/>
              <a:t> </a:t>
            </a:r>
            <a:br>
              <a:rPr lang="de-DE" altLang="en-US" sz="1400" dirty="0"/>
            </a:br>
            <a:r>
              <a:rPr lang="de-DE" altLang="en-US" sz="1400" dirty="0"/>
              <a:t>TC Prompt:  	</a:t>
            </a:r>
            <a:r>
              <a:rPr lang="de-DE" altLang="en-US" sz="1400" dirty="0">
                <a:hlinkClick r:id="rId3" action="ppaction://hlinkfile"/>
              </a:rPr>
              <a:t>\\CustomServer\plmshare\tctest\scripts\start_tc_cmd.cmd</a:t>
            </a:r>
            <a:br>
              <a:rPr lang="de-DE" altLang="en-US" sz="1400" dirty="0"/>
            </a:br>
            <a:r>
              <a:rPr lang="de-DE" altLang="en-US" sz="1400" dirty="0"/>
              <a:t>	 	%UGS_SHR_DIR%\</a:t>
            </a:r>
            <a:r>
              <a:rPr lang="de-DE" altLang="en-US" sz="1400" dirty="0" err="1"/>
              <a:t>start_apps</a:t>
            </a:r>
            <a:r>
              <a:rPr lang="de-DE" altLang="en-US" sz="1400" dirty="0"/>
              <a:t>\</a:t>
            </a:r>
            <a:r>
              <a:rPr lang="de-DE" altLang="en-US" sz="1400" dirty="0" err="1"/>
              <a:t>windows</a:t>
            </a:r>
            <a:r>
              <a:rPr lang="de-DE" altLang="en-US" sz="1400" dirty="0"/>
              <a:t>\start_nXX.bat de </a:t>
            </a:r>
            <a:r>
              <a:rPr lang="de-DE" altLang="en-US" sz="1400" dirty="0" err="1"/>
              <a:t>tc_prompt</a:t>
            </a:r>
            <a:r>
              <a:rPr lang="de-DE" altLang="en-US" sz="1400" dirty="0"/>
              <a:t> #</a:t>
            </a:r>
            <a:r>
              <a:rPr lang="de-DE" altLang="en-US" sz="1400" dirty="0" err="1"/>
              <a:t>TcSiteId</a:t>
            </a:r>
            <a:r>
              <a:rPr lang="de-DE" altLang="en-US" sz="1400" dirty="0"/>
              <a:t># </a:t>
            </a:r>
            <a:r>
              <a:rPr lang="de-DE" altLang="en-US" sz="1400" dirty="0" err="1"/>
              <a:t>tcXX</a:t>
            </a:r>
            <a:endParaRPr lang="de-DE" altLang="en-US" sz="1400" dirty="0"/>
          </a:p>
          <a:p>
            <a:pPr lvl="1" eaLnBrk="1" hangingPunct="1"/>
            <a:br>
              <a:rPr lang="de-DE" altLang="en-US" sz="1400" dirty="0"/>
            </a:br>
            <a:endParaRPr lang="de-DE" altLang="en-US" sz="1400" dirty="0"/>
          </a:p>
          <a:p>
            <a:pPr eaLnBrk="1" hangingPunct="1">
              <a:buFontTx/>
              <a:buChar char="-"/>
            </a:pPr>
            <a:endParaRPr lang="de-DE" altLang="en-US" sz="1400" dirty="0"/>
          </a:p>
          <a:p>
            <a:pPr eaLnBrk="1" hangingPunct="1"/>
            <a:endParaRPr lang="de-DE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03417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409575"/>
            <a:ext cx="9391650" cy="448841"/>
          </a:xfrm>
        </p:spPr>
        <p:txBody>
          <a:bodyPr/>
          <a:lstStyle/>
          <a:p>
            <a:r>
              <a:rPr lang="de-DE" altLang="en-US" dirty="0"/>
              <a:t>#Date# Check #Item# #</a:t>
            </a:r>
            <a:r>
              <a:rPr lang="de-DE" altLang="en-US" dirty="0" err="1"/>
              <a:t>Rev</a:t>
            </a:r>
            <a:r>
              <a:rPr lang="de-DE" altLang="en-US" dirty="0"/>
              <a:t>#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250826" y="981076"/>
            <a:ext cx="8382000" cy="339196"/>
          </a:xfrm>
        </p:spPr>
        <p:txBody>
          <a:bodyPr/>
          <a:lstStyle/>
          <a:p>
            <a:r>
              <a:rPr lang="de-DE" altLang="en-US" dirty="0"/>
              <a:t>#Description#</a:t>
            </a:r>
          </a:p>
        </p:txBody>
      </p:sp>
      <p:sp>
        <p:nvSpPr>
          <p:cNvPr id="5" name="Textfeld 1"/>
          <p:cNvSpPr txBox="1">
            <a:spLocks noChangeArrowheads="1"/>
          </p:cNvSpPr>
          <p:nvPr/>
        </p:nvSpPr>
        <p:spPr bwMode="auto">
          <a:xfrm>
            <a:off x="279487" y="1844824"/>
            <a:ext cx="676116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0"/>
              </a:spcBef>
            </a:pPr>
            <a:r>
              <a:rPr lang="en-GB" altLang="en-US" sz="2800" dirty="0"/>
              <a:t>Template Slide</a:t>
            </a:r>
          </a:p>
          <a:p>
            <a:pPr eaLnBrk="1" hangingPunct="1">
              <a:spcBef>
                <a:spcPts val="0"/>
              </a:spcBef>
            </a:pPr>
            <a:r>
              <a:rPr lang="en-GB" altLang="en-US" sz="2800" dirty="0"/>
              <a:t>Copy this Slide first and add </a:t>
            </a:r>
          </a:p>
          <a:p>
            <a:pPr eaLnBrk="1" hangingPunct="1">
              <a:spcBef>
                <a:spcPts val="0"/>
              </a:spcBef>
            </a:pPr>
            <a:r>
              <a:rPr lang="en-GB" altLang="en-US" sz="2800" dirty="0"/>
              <a:t>your Documentation into copied slide </a:t>
            </a:r>
          </a:p>
        </p:txBody>
      </p:sp>
    </p:spTree>
    <p:extLst>
      <p:ext uri="{BB962C8B-B14F-4D97-AF65-F5344CB8AC3E}">
        <p14:creationId xmlns:p14="http://schemas.microsoft.com/office/powerpoint/2010/main" val="3225471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07.02.2018/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103029" y="1871252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103029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103029" y="2599462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103029" y="223535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103029" y="3327672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103029" y="2963567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103029" y="3691778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1" name="Ellipse 10"/>
          <p:cNvSpPr/>
          <p:nvPr/>
        </p:nvSpPr>
        <p:spPr bwMode="auto">
          <a:xfrm>
            <a:off x="-587948" y="162432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</a:t>
            </a:r>
          </a:p>
        </p:txBody>
      </p:sp>
      <p:sp>
        <p:nvSpPr>
          <p:cNvPr id="12" name="Ellipse 11"/>
          <p:cNvSpPr/>
          <p:nvPr/>
        </p:nvSpPr>
        <p:spPr bwMode="auto">
          <a:xfrm>
            <a:off x="-587948" y="1969121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</a:t>
            </a:r>
          </a:p>
        </p:txBody>
      </p:sp>
      <p:grpSp>
        <p:nvGrpSpPr>
          <p:cNvPr id="7175" name="Gruppieren 7174">
            <a:extLst>
              <a:ext uri="{FF2B5EF4-FFF2-40B4-BE49-F238E27FC236}">
                <a16:creationId xmlns:a16="http://schemas.microsoft.com/office/drawing/2014/main" id="{80166723-7773-4971-8186-3124B449DB6E}"/>
              </a:ext>
            </a:extLst>
          </p:cNvPr>
          <p:cNvGrpSpPr/>
          <p:nvPr/>
        </p:nvGrpSpPr>
        <p:grpSpPr>
          <a:xfrm>
            <a:off x="-2309261" y="226272"/>
            <a:ext cx="1205148" cy="366606"/>
            <a:chOff x="635310" y="7162194"/>
            <a:chExt cx="1205148" cy="366606"/>
          </a:xfrm>
        </p:grpSpPr>
        <p:sp>
          <p:nvSpPr>
            <p:cNvPr id="13" name="Flussdiagramm: Verbindungsstelle 12"/>
            <p:cNvSpPr/>
            <p:nvPr/>
          </p:nvSpPr>
          <p:spPr bwMode="auto">
            <a:xfrm>
              <a:off x="6353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14" name="Flussdiagramm: Verbindungsstelle 13"/>
            <p:cNvSpPr/>
            <p:nvPr/>
          </p:nvSpPr>
          <p:spPr bwMode="auto">
            <a:xfrm>
              <a:off x="17134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15" name="Gewinkelte Verbindung 14"/>
            <p:cNvCxnSpPr>
              <a:cxnSpLocks/>
              <a:stCxn id="13" idx="6"/>
              <a:endCxn id="14" idx="2"/>
            </p:cNvCxnSpPr>
            <p:nvPr/>
          </p:nvCxnSpPr>
          <p:spPr bwMode="auto">
            <a:xfrm flipV="1">
              <a:off x="7623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16" name="Textfeld 15"/>
          <p:cNvSpPr txBox="1"/>
          <p:nvPr/>
        </p:nvSpPr>
        <p:spPr>
          <a:xfrm>
            <a:off x="3890882" y="1859195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890882" y="1507147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1"/>
                </a:solidFill>
                <a:latin typeface="+mn-lt"/>
              </a:rPr>
              <a:t>XX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3890882" y="2597250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3890882" y="2236497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890882" y="3324548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890882" y="2973116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3890882" y="3691779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grpSp>
        <p:nvGrpSpPr>
          <p:cNvPr id="7176" name="Gruppieren 7175">
            <a:extLst>
              <a:ext uri="{FF2B5EF4-FFF2-40B4-BE49-F238E27FC236}">
                <a16:creationId xmlns:a16="http://schemas.microsoft.com/office/drawing/2014/main" id="{ADEF64E9-A7DF-4008-BA22-A4C00609932A}"/>
              </a:ext>
            </a:extLst>
          </p:cNvPr>
          <p:cNvGrpSpPr/>
          <p:nvPr/>
        </p:nvGrpSpPr>
        <p:grpSpPr>
          <a:xfrm>
            <a:off x="-2350010" y="803657"/>
            <a:ext cx="1308440" cy="372710"/>
            <a:chOff x="594561" y="7739579"/>
            <a:chExt cx="1308440" cy="372710"/>
          </a:xfrm>
        </p:grpSpPr>
        <p:sp>
          <p:nvSpPr>
            <p:cNvPr id="25" name="Flussdiagramm: Verbindungsstelle 24"/>
            <p:cNvSpPr/>
            <p:nvPr/>
          </p:nvSpPr>
          <p:spPr bwMode="auto">
            <a:xfrm>
              <a:off x="594561" y="799324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6" name="Flussdiagramm: Verbindungsstelle 25"/>
            <p:cNvSpPr/>
            <p:nvPr/>
          </p:nvSpPr>
          <p:spPr bwMode="auto">
            <a:xfrm>
              <a:off x="17760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27" name="Gewinkelte Verbindung 26"/>
            <p:cNvCxnSpPr>
              <a:stCxn id="25" idx="6"/>
              <a:endCxn id="26" idx="2"/>
            </p:cNvCxnSpPr>
            <p:nvPr/>
          </p:nvCxnSpPr>
          <p:spPr bwMode="auto">
            <a:xfrm flipV="1">
              <a:off x="721561" y="7799102"/>
              <a:ext cx="1054440" cy="25366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dash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7" name="Gruppieren 7176">
            <a:extLst>
              <a:ext uri="{FF2B5EF4-FFF2-40B4-BE49-F238E27FC236}">
                <a16:creationId xmlns:a16="http://schemas.microsoft.com/office/drawing/2014/main" id="{0E74CAD7-85B1-4425-9C7A-E4A699376819}"/>
              </a:ext>
            </a:extLst>
          </p:cNvPr>
          <p:cNvGrpSpPr/>
          <p:nvPr/>
        </p:nvGrpSpPr>
        <p:grpSpPr>
          <a:xfrm>
            <a:off x="-2309261" y="1500192"/>
            <a:ext cx="1205148" cy="366606"/>
            <a:chOff x="2349810" y="7162194"/>
            <a:chExt cx="1205148" cy="366606"/>
          </a:xfrm>
        </p:grpSpPr>
        <p:sp>
          <p:nvSpPr>
            <p:cNvPr id="28" name="Flussdiagramm: Verbindungsstelle 27"/>
            <p:cNvSpPr/>
            <p:nvPr/>
          </p:nvSpPr>
          <p:spPr bwMode="auto">
            <a:xfrm>
              <a:off x="23498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9" name="Flussdiagramm: Verbindungsstelle 28"/>
            <p:cNvSpPr/>
            <p:nvPr/>
          </p:nvSpPr>
          <p:spPr bwMode="auto">
            <a:xfrm>
              <a:off x="34279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0" name="Gewinkelte Verbindung 29"/>
            <p:cNvCxnSpPr>
              <a:stCxn id="28" idx="6"/>
              <a:endCxn id="29" idx="2"/>
            </p:cNvCxnSpPr>
            <p:nvPr/>
          </p:nvCxnSpPr>
          <p:spPr bwMode="auto">
            <a:xfrm flipV="1">
              <a:off x="24768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8" name="Gruppieren 7177">
            <a:extLst>
              <a:ext uri="{FF2B5EF4-FFF2-40B4-BE49-F238E27FC236}">
                <a16:creationId xmlns:a16="http://schemas.microsoft.com/office/drawing/2014/main" id="{23EEF573-89A8-4690-B23D-5091DC4ECC60}"/>
              </a:ext>
            </a:extLst>
          </p:cNvPr>
          <p:cNvGrpSpPr/>
          <p:nvPr/>
        </p:nvGrpSpPr>
        <p:grpSpPr>
          <a:xfrm>
            <a:off x="-2309261" y="2106006"/>
            <a:ext cx="1204191" cy="366606"/>
            <a:chOff x="2413310" y="7739579"/>
            <a:chExt cx="1204191" cy="366606"/>
          </a:xfrm>
        </p:grpSpPr>
        <p:sp>
          <p:nvSpPr>
            <p:cNvPr id="31" name="Flussdiagramm: Verbindungsstelle 30"/>
            <p:cNvSpPr/>
            <p:nvPr/>
          </p:nvSpPr>
          <p:spPr bwMode="auto">
            <a:xfrm>
              <a:off x="2413310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2" name="Flussdiagramm: Verbindungsstelle 31"/>
            <p:cNvSpPr/>
            <p:nvPr/>
          </p:nvSpPr>
          <p:spPr bwMode="auto">
            <a:xfrm>
              <a:off x="34905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3" name="Gewinkelte Verbindung 32"/>
            <p:cNvCxnSpPr>
              <a:stCxn id="31" idx="6"/>
              <a:endCxn id="32" idx="2"/>
            </p:cNvCxnSpPr>
            <p:nvPr/>
          </p:nvCxnSpPr>
          <p:spPr bwMode="auto">
            <a:xfrm flipV="1">
              <a:off x="2540310" y="7799102"/>
              <a:ext cx="950191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4" name="Gruppieren 7173">
            <a:extLst>
              <a:ext uri="{FF2B5EF4-FFF2-40B4-BE49-F238E27FC236}">
                <a16:creationId xmlns:a16="http://schemas.microsoft.com/office/drawing/2014/main" id="{BACD5170-7706-4B92-9F95-6E9EB36AED4B}"/>
              </a:ext>
            </a:extLst>
          </p:cNvPr>
          <p:cNvGrpSpPr/>
          <p:nvPr/>
        </p:nvGrpSpPr>
        <p:grpSpPr>
          <a:xfrm>
            <a:off x="-1971143" y="2812305"/>
            <a:ext cx="550705" cy="565616"/>
            <a:chOff x="4170261" y="7020422"/>
            <a:chExt cx="550705" cy="565616"/>
          </a:xfrm>
        </p:grpSpPr>
        <p:sp>
          <p:nvSpPr>
            <p:cNvPr id="34" name="Flussdiagramm: Verbindungsstelle 33"/>
            <p:cNvSpPr/>
            <p:nvPr/>
          </p:nvSpPr>
          <p:spPr bwMode="auto">
            <a:xfrm>
              <a:off x="4593966" y="7466993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5" name="Flussdiagramm: Verbindungsstelle 34"/>
            <p:cNvSpPr/>
            <p:nvPr/>
          </p:nvSpPr>
          <p:spPr bwMode="auto">
            <a:xfrm>
              <a:off x="4170261" y="7020422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6" name="Gewinkelte Verbindung 35"/>
            <p:cNvCxnSpPr>
              <a:cxnSpLocks/>
              <a:stCxn id="34" idx="2"/>
              <a:endCxn id="35" idx="6"/>
            </p:cNvCxnSpPr>
            <p:nvPr/>
          </p:nvCxnSpPr>
          <p:spPr bwMode="auto">
            <a:xfrm rot="10800000">
              <a:off x="4297262" y="7079946"/>
              <a:ext cx="296705" cy="44657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9" name="Gruppieren 7178">
            <a:extLst>
              <a:ext uri="{FF2B5EF4-FFF2-40B4-BE49-F238E27FC236}">
                <a16:creationId xmlns:a16="http://schemas.microsoft.com/office/drawing/2014/main" id="{82B2DEEB-BBBE-4AAC-A7BF-44B63C2AD225}"/>
              </a:ext>
            </a:extLst>
          </p:cNvPr>
          <p:cNvGrpSpPr/>
          <p:nvPr/>
        </p:nvGrpSpPr>
        <p:grpSpPr>
          <a:xfrm>
            <a:off x="-1948409" y="3680391"/>
            <a:ext cx="482485" cy="545173"/>
            <a:chOff x="4176301" y="7680057"/>
            <a:chExt cx="482485" cy="545173"/>
          </a:xfrm>
        </p:grpSpPr>
        <p:sp>
          <p:nvSpPr>
            <p:cNvPr id="37" name="Flussdiagramm: Verbindungsstelle 36"/>
            <p:cNvSpPr/>
            <p:nvPr/>
          </p:nvSpPr>
          <p:spPr bwMode="auto">
            <a:xfrm>
              <a:off x="4531786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8" name="Flussdiagramm: Verbindungsstelle 37"/>
            <p:cNvSpPr/>
            <p:nvPr/>
          </p:nvSpPr>
          <p:spPr bwMode="auto">
            <a:xfrm>
              <a:off x="4176301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9" name="Gewinkelte Verbindung 38"/>
            <p:cNvCxnSpPr>
              <a:stCxn id="37" idx="0"/>
              <a:endCxn id="38" idx="4"/>
            </p:cNvCxnSpPr>
            <p:nvPr/>
          </p:nvCxnSpPr>
          <p:spPr bwMode="auto">
            <a:xfrm rot="16200000" flipV="1">
              <a:off x="4264003" y="7774901"/>
              <a:ext cx="307083" cy="355485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80" name="Gruppieren 7179">
            <a:extLst>
              <a:ext uri="{FF2B5EF4-FFF2-40B4-BE49-F238E27FC236}">
                <a16:creationId xmlns:a16="http://schemas.microsoft.com/office/drawing/2014/main" id="{DA1E5E5E-D7C2-4E77-AE0A-978E3737DAE1}"/>
              </a:ext>
            </a:extLst>
          </p:cNvPr>
          <p:cNvGrpSpPr/>
          <p:nvPr/>
        </p:nvGrpSpPr>
        <p:grpSpPr>
          <a:xfrm>
            <a:off x="-2298364" y="4468511"/>
            <a:ext cx="1205148" cy="366606"/>
            <a:chOff x="5244085" y="7162194"/>
            <a:chExt cx="1205148" cy="366606"/>
          </a:xfrm>
        </p:grpSpPr>
        <p:sp>
          <p:nvSpPr>
            <p:cNvPr id="40" name="Flussdiagramm: Verbindungsstelle 39"/>
            <p:cNvSpPr/>
            <p:nvPr/>
          </p:nvSpPr>
          <p:spPr bwMode="auto">
            <a:xfrm>
              <a:off x="5244085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1" name="Flussdiagramm: Verbindungsstelle 40"/>
            <p:cNvSpPr/>
            <p:nvPr/>
          </p:nvSpPr>
          <p:spPr bwMode="auto">
            <a:xfrm>
              <a:off x="6322233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2" name="Gewinkelte Verbindung 41"/>
            <p:cNvCxnSpPr>
              <a:stCxn id="40" idx="6"/>
              <a:endCxn id="41" idx="2"/>
            </p:cNvCxnSpPr>
            <p:nvPr/>
          </p:nvCxnSpPr>
          <p:spPr bwMode="auto">
            <a:xfrm flipV="1">
              <a:off x="5371085" y="7221717"/>
              <a:ext cx="951148" cy="247561"/>
            </a:xfrm>
            <a:prstGeom prst="bentConnector3">
              <a:avLst>
                <a:gd name="adj1" fmla="val 50000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2" name="Gruppieren 7181">
            <a:extLst>
              <a:ext uri="{FF2B5EF4-FFF2-40B4-BE49-F238E27FC236}">
                <a16:creationId xmlns:a16="http://schemas.microsoft.com/office/drawing/2014/main" id="{00BF6170-1C33-4F8F-A8C9-6E3B001A0008}"/>
              </a:ext>
            </a:extLst>
          </p:cNvPr>
          <p:cNvGrpSpPr/>
          <p:nvPr/>
        </p:nvGrpSpPr>
        <p:grpSpPr>
          <a:xfrm>
            <a:off x="-2245761" y="5051029"/>
            <a:ext cx="1130820" cy="366606"/>
            <a:chOff x="5380956" y="7739579"/>
            <a:chExt cx="1130820" cy="366606"/>
          </a:xfrm>
        </p:grpSpPr>
        <p:sp>
          <p:nvSpPr>
            <p:cNvPr id="43" name="Flussdiagramm: Verbindungsstelle 42"/>
            <p:cNvSpPr/>
            <p:nvPr/>
          </p:nvSpPr>
          <p:spPr bwMode="auto">
            <a:xfrm>
              <a:off x="5380956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4" name="Flussdiagramm: Verbindungsstelle 43"/>
            <p:cNvSpPr/>
            <p:nvPr/>
          </p:nvSpPr>
          <p:spPr bwMode="auto">
            <a:xfrm>
              <a:off x="6384776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5" name="Gewinkelte Verbindung 44"/>
            <p:cNvCxnSpPr>
              <a:stCxn id="43" idx="6"/>
              <a:endCxn id="44" idx="2"/>
            </p:cNvCxnSpPr>
            <p:nvPr/>
          </p:nvCxnSpPr>
          <p:spPr bwMode="auto">
            <a:xfrm flipV="1">
              <a:off x="5507956" y="7799102"/>
              <a:ext cx="876820" cy="247561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3" name="Gruppieren 7182">
            <a:extLst>
              <a:ext uri="{FF2B5EF4-FFF2-40B4-BE49-F238E27FC236}">
                <a16:creationId xmlns:a16="http://schemas.microsoft.com/office/drawing/2014/main" id="{D8455954-F495-4BCC-85C3-9D6C938EB5B9}"/>
              </a:ext>
            </a:extLst>
          </p:cNvPr>
          <p:cNvGrpSpPr/>
          <p:nvPr/>
        </p:nvGrpSpPr>
        <p:grpSpPr>
          <a:xfrm>
            <a:off x="-1483938" y="5375677"/>
            <a:ext cx="143626" cy="529621"/>
            <a:chOff x="7295135" y="6971694"/>
            <a:chExt cx="143626" cy="529621"/>
          </a:xfrm>
        </p:grpSpPr>
        <p:sp>
          <p:nvSpPr>
            <p:cNvPr id="46" name="Flussdiagramm: Verbindungsstelle 45"/>
            <p:cNvSpPr/>
            <p:nvPr/>
          </p:nvSpPr>
          <p:spPr bwMode="auto">
            <a:xfrm>
              <a:off x="7311761" y="738227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47" name="Flussdiagramm: Verbindungsstelle 46"/>
            <p:cNvSpPr/>
            <p:nvPr/>
          </p:nvSpPr>
          <p:spPr bwMode="auto">
            <a:xfrm>
              <a:off x="7295135" y="69716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48" name="Gewinkelte Verbindung 47"/>
            <p:cNvCxnSpPr>
              <a:stCxn id="46" idx="2"/>
              <a:endCxn id="47" idx="4"/>
            </p:cNvCxnSpPr>
            <p:nvPr/>
          </p:nvCxnSpPr>
          <p:spPr bwMode="auto">
            <a:xfrm rot="10800000" flipH="1">
              <a:off x="7311761" y="7090739"/>
              <a:ext cx="46874" cy="351054"/>
            </a:xfrm>
            <a:prstGeom prst="bentConnector4">
              <a:avLst>
                <a:gd name="adj1" fmla="val -487690"/>
                <a:gd name="adj2" fmla="val 58478"/>
              </a:avLst>
            </a:prstGeom>
            <a:ln>
              <a:headEnd type="none" w="med" len="med"/>
              <a:tailEnd type="arrow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7184" name="Gruppieren 7183">
            <a:extLst>
              <a:ext uri="{FF2B5EF4-FFF2-40B4-BE49-F238E27FC236}">
                <a16:creationId xmlns:a16="http://schemas.microsoft.com/office/drawing/2014/main" id="{437B5FDE-6920-4B60-BD89-8F1110C73D40}"/>
              </a:ext>
            </a:extLst>
          </p:cNvPr>
          <p:cNvGrpSpPr/>
          <p:nvPr/>
        </p:nvGrpSpPr>
        <p:grpSpPr>
          <a:xfrm>
            <a:off x="-2234864" y="5821586"/>
            <a:ext cx="482485" cy="545173"/>
            <a:chOff x="7070576" y="7680057"/>
            <a:chExt cx="482485" cy="545173"/>
          </a:xfrm>
        </p:grpSpPr>
        <p:sp>
          <p:nvSpPr>
            <p:cNvPr id="49" name="Flussdiagramm: Verbindungsstelle 48"/>
            <p:cNvSpPr/>
            <p:nvPr/>
          </p:nvSpPr>
          <p:spPr bwMode="auto">
            <a:xfrm>
              <a:off x="7426061" y="810618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50" name="Flussdiagramm: Verbindungsstelle 49"/>
            <p:cNvSpPr/>
            <p:nvPr/>
          </p:nvSpPr>
          <p:spPr bwMode="auto">
            <a:xfrm>
              <a:off x="7070576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51" name="Gewinkelte Verbindung 50"/>
            <p:cNvCxnSpPr>
              <a:stCxn id="49" idx="0"/>
              <a:endCxn id="50" idx="4"/>
            </p:cNvCxnSpPr>
            <p:nvPr/>
          </p:nvCxnSpPr>
          <p:spPr bwMode="auto">
            <a:xfrm rot="16200000" flipV="1">
              <a:off x="7158278" y="7774901"/>
              <a:ext cx="307083" cy="355485"/>
            </a:xfrm>
            <a:prstGeom prst="bentConnector3">
              <a:avLst>
                <a:gd name="adj1" fmla="val 50000"/>
              </a:avLst>
            </a:prstGeom>
            <a:ln>
              <a:headEnd type="arrow" w="med" len="med"/>
              <a:tailEnd type="none" w="med" len="med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aphicFrame>
        <p:nvGraphicFramePr>
          <p:cNvPr id="52" name="Object 7">
            <a:extLst>
              <a:ext uri="{FF2B5EF4-FFF2-40B4-BE49-F238E27FC236}">
                <a16:creationId xmlns:a16="http://schemas.microsoft.com/office/drawing/2014/main" id="{B65DA397-BE1B-43E0-BD9F-6115A85C755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-613348" y="3804041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hoto Editor Photo" r:id="rId4" imgW="304923" imgH="304923" progId="MSPhotoEd.3">
                  <p:embed/>
                </p:oleObj>
              </mc:Choice>
              <mc:Fallback>
                <p:oleObj name="Photo Editor Photo" r:id="rId4" imgW="304923" imgH="304923" progId="MSPhotoEd.3">
                  <p:embed/>
                  <p:pic>
                    <p:nvPicPr>
                      <p:cNvPr id="52" name="Object 7">
                        <a:extLst>
                          <a:ext uri="{FF2B5EF4-FFF2-40B4-BE49-F238E27FC236}">
                            <a16:creationId xmlns:a16="http://schemas.microsoft.com/office/drawing/2014/main" id="{B65DA397-BE1B-43E0-BD9F-6115A85C75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613348" y="3804041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8" descr="wichtig">
            <a:extLst>
              <a:ext uri="{FF2B5EF4-FFF2-40B4-BE49-F238E27FC236}">
                <a16:creationId xmlns:a16="http://schemas.microsoft.com/office/drawing/2014/main" id="{AF321A40-AEC2-40C5-8A4D-3E8A5BD9F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53284" y="4241318"/>
            <a:ext cx="331788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9">
            <a:extLst>
              <a:ext uri="{FF2B5EF4-FFF2-40B4-BE49-F238E27FC236}">
                <a16:creationId xmlns:a16="http://schemas.microsoft.com/office/drawing/2014/main" id="{C4CCD1FC-7C4D-4BB7-9529-E42432E92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3985851"/>
            <a:ext cx="24782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Symbols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434A18A-62C2-4275-A11F-3772502C0043}"/>
              </a:ext>
            </a:extLst>
          </p:cNvPr>
          <p:cNvSpPr txBox="1"/>
          <p:nvPr/>
        </p:nvSpPr>
        <p:spPr>
          <a:xfrm>
            <a:off x="-729090" y="2319303"/>
            <a:ext cx="504000" cy="2573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64ADFAE3-C820-49DA-9871-DFED66CA5EAE}"/>
              </a:ext>
            </a:extLst>
          </p:cNvPr>
          <p:cNvSpPr txBox="1"/>
          <p:nvPr/>
        </p:nvSpPr>
        <p:spPr>
          <a:xfrm>
            <a:off x="-729090" y="2645870"/>
            <a:ext cx="504000" cy="2573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WRN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26D6A6E-BADC-434E-B969-858ADAF16E9B}"/>
              </a:ext>
            </a:extLst>
          </p:cNvPr>
          <p:cNvSpPr txBox="1"/>
          <p:nvPr/>
        </p:nvSpPr>
        <p:spPr>
          <a:xfrm>
            <a:off x="-729090" y="2974001"/>
            <a:ext cx="504000" cy="2573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>
            <a:defPPr>
              <a:defRPr lang="en-US"/>
            </a:defPPr>
            <a:lvl1pPr algn="l"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GB"/>
              <a:t>ERR</a:t>
            </a: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ED6EFF67-1AFC-4555-9682-8AEAAB789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188" y="1645646"/>
            <a:ext cx="222016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Labels</a:t>
            </a:r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0ED08D4A-0F64-4815-A21A-D58D44CB8498}"/>
              </a:ext>
            </a:extLst>
          </p:cNvPr>
          <p:cNvSpPr/>
          <p:nvPr/>
        </p:nvSpPr>
        <p:spPr bwMode="auto">
          <a:xfrm flipH="1">
            <a:off x="182217" y="394616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59" name="Pfeil: nach rechts 58">
            <a:extLst>
              <a:ext uri="{FF2B5EF4-FFF2-40B4-BE49-F238E27FC236}">
                <a16:creationId xmlns:a16="http://schemas.microsoft.com/office/drawing/2014/main" id="{49A36E60-4C78-45EA-BF6C-02DC48D8A021}"/>
              </a:ext>
            </a:extLst>
          </p:cNvPr>
          <p:cNvSpPr/>
          <p:nvPr/>
        </p:nvSpPr>
        <p:spPr bwMode="auto">
          <a:xfrm flipH="1">
            <a:off x="167504" y="1681120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id="{26C48259-5AA9-4596-BF9F-9BD0E859D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038" y="5587468"/>
            <a:ext cx="343523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Connection lines</a:t>
            </a:r>
          </a:p>
        </p:txBody>
      </p:sp>
      <p:sp>
        <p:nvSpPr>
          <p:cNvPr id="78" name="Pfeil: nach rechts 77">
            <a:extLst>
              <a:ext uri="{FF2B5EF4-FFF2-40B4-BE49-F238E27FC236}">
                <a16:creationId xmlns:a16="http://schemas.microsoft.com/office/drawing/2014/main" id="{105B5385-0456-46FE-A362-154E6D8B9AF8}"/>
              </a:ext>
            </a:extLst>
          </p:cNvPr>
          <p:cNvSpPr/>
          <p:nvPr/>
        </p:nvSpPr>
        <p:spPr bwMode="auto">
          <a:xfrm flipH="1">
            <a:off x="182217" y="5586198"/>
            <a:ext cx="708344" cy="400110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D1ABDD9C-6181-4B99-B4AA-FAF03BEADBCD}"/>
              </a:ext>
            </a:extLst>
          </p:cNvPr>
          <p:cNvSpPr txBox="1"/>
          <p:nvPr/>
        </p:nvSpPr>
        <p:spPr>
          <a:xfrm>
            <a:off x="6042186" y="4726294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Document description</a:t>
            </a:r>
          </a:p>
        </p:txBody>
      </p:sp>
      <p:sp>
        <p:nvSpPr>
          <p:cNvPr id="80" name="Rectangle 9">
            <a:extLst>
              <a:ext uri="{FF2B5EF4-FFF2-40B4-BE49-F238E27FC236}">
                <a16:creationId xmlns:a16="http://schemas.microsoft.com/office/drawing/2014/main" id="{55C27733-7D8D-45BC-99FE-EF665F24A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5118" y="4239592"/>
            <a:ext cx="191558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Colour coding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FEC73211-47E3-4454-8F42-D78CABEEA8B7}"/>
              </a:ext>
            </a:extLst>
          </p:cNvPr>
          <p:cNvSpPr txBox="1"/>
          <p:nvPr/>
        </p:nvSpPr>
        <p:spPr>
          <a:xfrm>
            <a:off x="6042186" y="5146537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 err="1">
                <a:solidFill>
                  <a:schemeClr val="tx1"/>
                </a:solidFill>
              </a:rPr>
              <a:t>Isssue</a:t>
            </a:r>
            <a:r>
              <a:rPr lang="en-GB" sz="1200" dirty="0">
                <a:solidFill>
                  <a:schemeClr val="tx1"/>
                </a:solidFill>
              </a:rPr>
              <a:t> description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13FB347A-4CCD-4AC2-B289-128A28764C1F}"/>
              </a:ext>
            </a:extLst>
          </p:cNvPr>
          <p:cNvSpPr txBox="1"/>
          <p:nvPr/>
        </p:nvSpPr>
        <p:spPr>
          <a:xfrm>
            <a:off x="6042186" y="5566780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ToDo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descrption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27497C7E-2FF2-4E72-B5C5-EA922DAF2F29}"/>
              </a:ext>
            </a:extLst>
          </p:cNvPr>
          <p:cNvSpPr txBox="1"/>
          <p:nvPr/>
        </p:nvSpPr>
        <p:spPr>
          <a:xfrm>
            <a:off x="6042186" y="5987024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#Done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desctprion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018552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b293e2bb4677824be5f5293155ded7d9c0cba9c4"/>
</p:tagLst>
</file>

<file path=ppt/theme/theme1.xml><?xml version="1.0" encoding="utf-8"?>
<a:theme xmlns:a="http://schemas.openxmlformats.org/drawingml/2006/main" name="0 - addPLM_PPT_DesignTemplateV5">
  <a:themeElements>
    <a:clrScheme name="addPLM -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00B050"/>
      </a:accent2>
      <a:accent3>
        <a:srgbClr val="0070C0"/>
      </a:accent3>
      <a:accent4>
        <a:srgbClr val="FFFF00"/>
      </a:accent4>
      <a:accent5>
        <a:srgbClr val="FFC000"/>
      </a:accent5>
      <a:accent6>
        <a:srgbClr val="00B0F0"/>
      </a:accent6>
      <a:hlink>
        <a:srgbClr val="0000FF"/>
      </a:hlink>
      <a:folHlink>
        <a:srgbClr val="800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92-PLMJobManagerV2_PLMDataCheck_Customer</Template>
  <TotalTime>0</TotalTime>
  <Words>135</Words>
  <Application>Microsoft Office PowerPoint</Application>
  <PresentationFormat>A4-Papier (210 x 297 mm)</PresentationFormat>
  <Paragraphs>54</Paragraphs>
  <Slides>6</Slides>
  <Notes>2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Verdana</vt:lpstr>
      <vt:lpstr>Wingdings</vt:lpstr>
      <vt:lpstr>0 - addPLM_PPT_DesignTemplateV5</vt:lpstr>
      <vt:lpstr>Photo Editor Photo</vt:lpstr>
      <vt:lpstr>PLMJobManager</vt:lpstr>
      <vt:lpstr>Install PLMJobManager Software #Date# </vt:lpstr>
      <vt:lpstr>Installation SQL Server #Date#</vt:lpstr>
      <vt:lpstr>Notes Installation</vt:lpstr>
      <vt:lpstr>#Date# Check #Item# #Rev#</vt:lpstr>
      <vt:lpstr>#Templates – Designs #Version: 07.02.2018/J.Fes </vt:lpstr>
    </vt:vector>
  </TitlesOfParts>
  <Company>#CustomerName#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PLMJobManagerV2 Docu Custome</dc:title>
  <dc:creator>Josef Feuerstein</dc:creator>
  <cp:lastModifiedBy>Josef Feuerstein</cp:lastModifiedBy>
  <cp:revision>115</cp:revision>
  <cp:lastPrinted>2002-04-15T13:20:54Z</cp:lastPrinted>
  <dcterms:created xsi:type="dcterms:W3CDTF">2005-05-30T09:19:42Z</dcterms:created>
  <dcterms:modified xsi:type="dcterms:W3CDTF">2018-02-08T19:55:46Z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sVersion">
    <vt:lpwstr>26.08.2015</vt:lpwstr>
  </property>
</Properties>
</file>