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handoutMasterIdLst>
    <p:handoutMasterId r:id="rId9"/>
  </p:handoutMasterIdLst>
  <p:sldIdLst>
    <p:sldId id="520" r:id="rId2"/>
    <p:sldId id="256" r:id="rId3"/>
    <p:sldId id="592" r:id="rId4"/>
    <p:sldId id="591" r:id="rId5"/>
    <p:sldId id="589" r:id="rId6"/>
    <p:sldId id="590" r:id="rId7"/>
  </p:sldIdLst>
  <p:sldSz cx="9906000" cy="6858000" type="A4"/>
  <p:notesSz cx="6784975" cy="9856788"/>
  <p:custDataLst>
    <p:tags r:id="rId10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1000" kern="1200">
        <a:solidFill>
          <a:schemeClr val="accent2"/>
        </a:solidFill>
        <a:latin typeface="Arial Narrow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1000" kern="1200">
        <a:solidFill>
          <a:schemeClr val="accent2"/>
        </a:solidFill>
        <a:latin typeface="Arial Narrow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1000" kern="1200">
        <a:solidFill>
          <a:schemeClr val="accent2"/>
        </a:solidFill>
        <a:latin typeface="Arial Narrow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1000" kern="1200">
        <a:solidFill>
          <a:schemeClr val="accent2"/>
        </a:solidFill>
        <a:latin typeface="Arial Narrow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1000" kern="1200">
        <a:solidFill>
          <a:schemeClr val="accent2"/>
        </a:solidFill>
        <a:latin typeface="Arial Narrow" pitchFamily="34" charset="0"/>
        <a:ea typeface="+mn-ea"/>
        <a:cs typeface="+mn-cs"/>
      </a:defRPr>
    </a:lvl5pPr>
    <a:lvl6pPr marL="2286000" algn="l" defTabSz="914400" rtl="0" eaLnBrk="1" latinLnBrk="0" hangingPunct="1">
      <a:defRPr sz="1000" kern="1200">
        <a:solidFill>
          <a:schemeClr val="accent2"/>
        </a:solidFill>
        <a:latin typeface="Arial Narrow" pitchFamily="34" charset="0"/>
        <a:ea typeface="+mn-ea"/>
        <a:cs typeface="+mn-cs"/>
      </a:defRPr>
    </a:lvl6pPr>
    <a:lvl7pPr marL="2743200" algn="l" defTabSz="914400" rtl="0" eaLnBrk="1" latinLnBrk="0" hangingPunct="1">
      <a:defRPr sz="1000" kern="1200">
        <a:solidFill>
          <a:schemeClr val="accent2"/>
        </a:solidFill>
        <a:latin typeface="Arial Narrow" pitchFamily="34" charset="0"/>
        <a:ea typeface="+mn-ea"/>
        <a:cs typeface="+mn-cs"/>
      </a:defRPr>
    </a:lvl7pPr>
    <a:lvl8pPr marL="3200400" algn="l" defTabSz="914400" rtl="0" eaLnBrk="1" latinLnBrk="0" hangingPunct="1">
      <a:defRPr sz="1000" kern="1200">
        <a:solidFill>
          <a:schemeClr val="accent2"/>
        </a:solidFill>
        <a:latin typeface="Arial Narrow" pitchFamily="34" charset="0"/>
        <a:ea typeface="+mn-ea"/>
        <a:cs typeface="+mn-cs"/>
      </a:defRPr>
    </a:lvl8pPr>
    <a:lvl9pPr marL="3657600" algn="l" defTabSz="914400" rtl="0" eaLnBrk="1" latinLnBrk="0" hangingPunct="1">
      <a:defRPr sz="1000" kern="1200">
        <a:solidFill>
          <a:schemeClr val="accent2"/>
        </a:solidFill>
        <a:latin typeface="Arial Narrow" pitchFamily="34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0FF218B3-A2C9-4109-8D44-4482D12092F2}">
          <p14:sldIdLst>
            <p14:sldId id="520"/>
          </p14:sldIdLst>
        </p14:section>
        <p14:section name="Define ObjectAttribtte" id="{430550B9-6C32-4E90-A97B-94063CFCE832}">
          <p14:sldIdLst>
            <p14:sldId id="256"/>
            <p14:sldId id="592"/>
          </p14:sldIdLst>
        </p14:section>
        <p14:section name="SQL to Redrive POMClas Model" id="{88A75288-D40D-4BAA-B61A-9135849C4493}">
          <p14:sldIdLst>
            <p14:sldId id="591"/>
            <p14:sldId id="589"/>
            <p14:sldId id="59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754">
          <p15:clr>
            <a:srgbClr val="A4A3A4"/>
          </p15:clr>
        </p15:guide>
        <p15:guide id="2" orient="horz" pos="2341">
          <p15:clr>
            <a:srgbClr val="A4A3A4"/>
          </p15:clr>
        </p15:guide>
        <p15:guide id="3" orient="horz" pos="2478">
          <p15:clr>
            <a:srgbClr val="A4A3A4"/>
          </p15:clr>
        </p15:guide>
        <p15:guide id="4" pos="210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CC"/>
    <a:srgbClr val="D60093"/>
    <a:srgbClr val="EAEAEA"/>
    <a:srgbClr val="C0C0C0"/>
    <a:srgbClr val="333399"/>
    <a:srgbClr val="89D8FF"/>
    <a:srgbClr val="FFFF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89" autoAdjust="0"/>
    <p:restoredTop sz="91819" autoAdjust="0"/>
  </p:normalViewPr>
  <p:slideViewPr>
    <p:cSldViewPr snapToObjects="1">
      <p:cViewPr>
        <p:scale>
          <a:sx n="100" d="100"/>
          <a:sy n="100" d="100"/>
        </p:scale>
        <p:origin x="1308" y="72"/>
      </p:cViewPr>
      <p:guideLst>
        <p:guide orient="horz" pos="754"/>
        <p:guide orient="horz" pos="2341"/>
        <p:guide orient="horz" pos="2478"/>
        <p:guide pos="2100"/>
      </p:guideLst>
    </p:cSldViewPr>
  </p:slideViewPr>
  <p:outlineViewPr>
    <p:cViewPr>
      <p:scale>
        <a:sx n="50" d="100"/>
        <a:sy n="50" d="100"/>
      </p:scale>
      <p:origin x="0" y="0"/>
    </p:cViewPr>
  </p:outlin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66" d="100"/>
        <a:sy n="66" d="100"/>
      </p:scale>
      <p:origin x="0" y="-12816"/>
    </p:cViewPr>
  </p:sorterViewPr>
  <p:notesViewPr>
    <p:cSldViewPr snapToObjects="1">
      <p:cViewPr varScale="1">
        <p:scale>
          <a:sx n="66" d="100"/>
          <a:sy n="66" d="100"/>
        </p:scale>
        <p:origin x="0" y="0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1333" cy="494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1" tIns="46247" rIns="92491" bIns="46247" numCol="1" anchor="t" anchorCtr="0" compatLnSpc="1">
            <a:prstTxWarp prst="textNoShape">
              <a:avLst/>
            </a:prstTxWarp>
          </a:bodyPr>
          <a:lstStyle>
            <a:lvl1pPr defTabSz="926384">
              <a:spcBef>
                <a:spcPct val="0"/>
              </a:spcBef>
              <a:defRPr sz="13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177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3642" y="0"/>
            <a:ext cx="2941333" cy="494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1" tIns="46247" rIns="92491" bIns="46247" numCol="1" anchor="t" anchorCtr="0" compatLnSpc="1">
            <a:prstTxWarp prst="textNoShape">
              <a:avLst/>
            </a:prstTxWarp>
          </a:bodyPr>
          <a:lstStyle>
            <a:lvl1pPr algn="r" defTabSz="926384">
              <a:spcBef>
                <a:spcPct val="0"/>
              </a:spcBef>
              <a:defRPr sz="13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177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62107"/>
            <a:ext cx="2941333" cy="494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1" tIns="46247" rIns="92491" bIns="46247" numCol="1" anchor="b" anchorCtr="0" compatLnSpc="1">
            <a:prstTxWarp prst="textNoShape">
              <a:avLst/>
            </a:prstTxWarp>
          </a:bodyPr>
          <a:lstStyle>
            <a:lvl1pPr defTabSz="926384">
              <a:spcBef>
                <a:spcPct val="0"/>
              </a:spcBef>
              <a:defRPr sz="13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177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3642" y="9362107"/>
            <a:ext cx="2941333" cy="494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1" tIns="46247" rIns="92491" bIns="46247" numCol="1" anchor="b" anchorCtr="0" compatLnSpc="1">
            <a:prstTxWarp prst="textNoShape">
              <a:avLst/>
            </a:prstTxWarp>
          </a:bodyPr>
          <a:lstStyle>
            <a:lvl1pPr algn="r" defTabSz="926384">
              <a:spcBef>
                <a:spcPct val="0"/>
              </a:spcBef>
              <a:defRPr sz="1300"/>
            </a:lvl1pPr>
          </a:lstStyle>
          <a:p>
            <a:pPr>
              <a:defRPr/>
            </a:pPr>
            <a:fld id="{D740C3F9-36C5-43D8-A709-775A3AFA6477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677828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1333" cy="494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1" tIns="46247" rIns="92491" bIns="46247" numCol="1" anchor="t" anchorCtr="0" compatLnSpc="1">
            <a:prstTxWarp prst="textNoShape">
              <a:avLst/>
            </a:prstTxWarp>
          </a:bodyPr>
          <a:lstStyle>
            <a:lvl1pPr defTabSz="926384">
              <a:spcBef>
                <a:spcPct val="0"/>
              </a:spcBef>
              <a:defRPr sz="13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3642" y="0"/>
            <a:ext cx="2941333" cy="494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1" tIns="46247" rIns="92491" bIns="46247" numCol="1" anchor="t" anchorCtr="0" compatLnSpc="1">
            <a:prstTxWarp prst="textNoShape">
              <a:avLst/>
            </a:prstTxWarp>
          </a:bodyPr>
          <a:lstStyle>
            <a:lvl1pPr algn="r" defTabSz="926384">
              <a:spcBef>
                <a:spcPct val="0"/>
              </a:spcBef>
              <a:defRPr sz="13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54000" y="739775"/>
            <a:ext cx="5338763" cy="36957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378905" y="4682655"/>
            <a:ext cx="6145974" cy="4434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1" tIns="46247" rIns="92491" bIns="4624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/>
              <a:t>Klicken Sie, um die Formate des Vorlagentextes zu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62107"/>
            <a:ext cx="2941333" cy="494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1" tIns="46247" rIns="92491" bIns="46247" numCol="1" anchor="b" anchorCtr="0" compatLnSpc="1">
            <a:prstTxWarp prst="textNoShape">
              <a:avLst/>
            </a:prstTxWarp>
          </a:bodyPr>
          <a:lstStyle>
            <a:lvl1pPr defTabSz="926384">
              <a:spcBef>
                <a:spcPct val="0"/>
              </a:spcBef>
              <a:defRPr sz="13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3642" y="9362107"/>
            <a:ext cx="2941333" cy="494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1" tIns="46247" rIns="92491" bIns="46247" numCol="1" anchor="b" anchorCtr="0" compatLnSpc="1">
            <a:prstTxWarp prst="textNoShape">
              <a:avLst/>
            </a:prstTxWarp>
          </a:bodyPr>
          <a:lstStyle>
            <a:lvl1pPr algn="r" defTabSz="926384">
              <a:spcBef>
                <a:spcPct val="0"/>
              </a:spcBef>
              <a:defRPr sz="1300"/>
            </a:lvl1pPr>
          </a:lstStyle>
          <a:p>
            <a:pPr>
              <a:defRPr/>
            </a:pPr>
            <a:fld id="{F20F05A8-24DF-433F-9772-9A156DE6DE4E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4599360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171" name="Notizenplatzhalt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dirty="0"/>
          </a:p>
        </p:txBody>
      </p:sp>
      <p:sp>
        <p:nvSpPr>
          <p:cNvPr id="7172" name="Foliennummernplatzhalt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6384"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50082" indent="-288493" defTabSz="926384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53973" indent="-230795" defTabSz="926384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15562" indent="-230795" defTabSz="926384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77151" indent="-230795" defTabSz="926384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38740" indent="-230795" defTabSz="926384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3000329" indent="-230795" defTabSz="926384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61918" indent="-230795" defTabSz="926384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923508" indent="-230795" defTabSz="926384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ACBB3A3-D939-4CF2-A608-32B119734825}" type="slidenum">
              <a:rPr lang="de-DE" sz="1300"/>
              <a:pPr eaLnBrk="1" hangingPunct="1"/>
              <a:t>1</a:t>
            </a:fld>
            <a:endParaRPr lang="de-DE" sz="1300"/>
          </a:p>
        </p:txBody>
      </p:sp>
    </p:spTree>
    <p:extLst>
      <p:ext uri="{BB962C8B-B14F-4D97-AF65-F5344CB8AC3E}">
        <p14:creationId xmlns:p14="http://schemas.microsoft.com/office/powerpoint/2010/main" val="35145536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ObjectAttr_01_Ir_Product_Line.sql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0F05A8-24DF-433F-9772-9A156DE6DE4E}" type="slidenum">
              <a:rPr lang="de-DE" smtClean="0"/>
              <a:pPr>
                <a:defRPr/>
              </a:pPr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161205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ObjectAttr_01_Ir_Product_Line.sql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0F05A8-24DF-433F-9772-9A156DE6DE4E}" type="slidenum">
              <a:rPr lang="de-DE" smtClean="0"/>
              <a:pPr>
                <a:defRPr/>
              </a:pPr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765101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0F05A8-24DF-433F-9772-9A156DE6DE4E}" type="slidenum">
              <a:rPr lang="de-DE" smtClean="0"/>
              <a:pPr>
                <a:defRPr/>
              </a:pPr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457909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/?-attach=true&amp;-s=226TCSession&amp;-o=B_BxBz0XxntUXBAAAAAAAAAAAAA&amp;-</a:t>
            </a:r>
            <a:r>
              <a:rPr lang="en-GB" dirty="0" err="1"/>
              <a:t>sid</a:t>
            </a:r>
            <a:r>
              <a:rPr lang="en-GB" dirty="0"/>
              <a:t>=TcServer1&amp;servername=MLHPROD_2TIER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0F05A8-24DF-433F-9772-9A156DE6DE4E}" type="slidenum">
              <a:rPr lang="de-DE" smtClean="0"/>
              <a:pPr>
                <a:defRPr/>
              </a:pPr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798119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821798" y="6592888"/>
            <a:ext cx="2063750" cy="265112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Slite </a:t>
            </a:r>
            <a:fld id="{55EA69A6-6114-4EE8-8B06-C85AEB907046}" type="slidenum">
              <a:rPr lang="de-DE" smtClean="0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42670560"/>
      </p:ext>
    </p:extLst>
  </p:cSld>
  <p:clrMapOvr>
    <a:masterClrMapping/>
  </p:clrMapOvr>
  <p:transition/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4" name="Rectangle 29"/>
          <p:cNvSpPr>
            <a:spLocks noGrp="1" noChangeArrowheads="1"/>
          </p:cNvSpPr>
          <p:nvPr>
            <p:ph idx="1"/>
          </p:nvPr>
        </p:nvSpPr>
        <p:spPr bwMode="auto">
          <a:xfrm>
            <a:off x="133350" y="1125538"/>
            <a:ext cx="9615488" cy="2816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100"/>
            </a:lvl4pPr>
          </a:lstStyle>
          <a:p>
            <a:pPr lvl="0"/>
            <a:r>
              <a:rPr lang="de-DE" noProof="0" dirty="0"/>
              <a:t>Info Text beschreibende Zeile 1</a:t>
            </a:r>
            <a:br>
              <a:rPr lang="de-DE" noProof="0" dirty="0"/>
            </a:br>
            <a:r>
              <a:rPr lang="de-DE" noProof="0" dirty="0"/>
              <a:t>Info Text beschreibende Zeile 2</a:t>
            </a:r>
          </a:p>
          <a:p>
            <a:pPr lvl="0"/>
            <a:endParaRPr lang="de-DE" noProof="0" dirty="0"/>
          </a:p>
          <a:p>
            <a:pPr lvl="1"/>
            <a:r>
              <a:rPr lang="de-DE" noProof="0" dirty="0"/>
              <a:t>Absatz 1 Ebene 1</a:t>
            </a:r>
          </a:p>
          <a:p>
            <a:pPr lvl="2"/>
            <a:r>
              <a:rPr lang="de-DE" noProof="0" dirty="0"/>
              <a:t>Absatz 1 Ebene 2 (1. Auflistung)</a:t>
            </a:r>
          </a:p>
          <a:p>
            <a:pPr lvl="3"/>
            <a:r>
              <a:rPr lang="de-DE" noProof="0" dirty="0"/>
              <a:t>Absatz 1 Ebene 3 ...</a:t>
            </a:r>
          </a:p>
          <a:p>
            <a:pPr lvl="2"/>
            <a:r>
              <a:rPr lang="de-DE" noProof="0" dirty="0"/>
              <a:t>Absatz 1 Ebene 2 (2. Auflistung)</a:t>
            </a:r>
          </a:p>
          <a:p>
            <a:pPr lvl="3"/>
            <a:r>
              <a:rPr lang="de-DE" noProof="0" dirty="0"/>
              <a:t>Absatz 1 Ebene 3</a:t>
            </a:r>
            <a:br>
              <a:rPr lang="de-DE" noProof="0" dirty="0"/>
            </a:br>
            <a:endParaRPr lang="de-DE" noProof="0" dirty="0"/>
          </a:p>
          <a:p>
            <a:pPr lvl="1"/>
            <a:r>
              <a:rPr lang="de-DE" noProof="0" dirty="0"/>
              <a:t>Absatz 1 Ebene 1</a:t>
            </a:r>
          </a:p>
          <a:p>
            <a:pPr lvl="2"/>
            <a:r>
              <a:rPr lang="de-DE" noProof="0" dirty="0"/>
              <a:t>Absatz 1 Ebene 2 (1. Auflistung)</a:t>
            </a:r>
          </a:p>
          <a:p>
            <a:pPr lvl="3"/>
            <a:r>
              <a:rPr lang="de-DE" noProof="0" dirty="0"/>
              <a:t>Absatz 1 Ebene 3 ...</a:t>
            </a:r>
          </a:p>
          <a:p>
            <a:pPr lvl="2"/>
            <a:r>
              <a:rPr lang="de-DE" noProof="0" dirty="0"/>
              <a:t>Absatz 1 Ebene 2 (2. Auflistung)</a:t>
            </a:r>
          </a:p>
          <a:p>
            <a:pPr lvl="3"/>
            <a:r>
              <a:rPr lang="de-DE" noProof="0" dirty="0"/>
              <a:t>Absatz 1 Ebene 3</a:t>
            </a:r>
          </a:p>
          <a:p>
            <a:pPr lvl="1"/>
            <a:endParaRPr lang="de-DE" noProof="0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Folie </a:t>
            </a:r>
            <a:fld id="{87F53CE6-6E0A-495C-B234-5B2ECF791F09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18263648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ECECE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9"/>
          <p:cNvSpPr>
            <a:spLocks noChangeArrowheads="1"/>
          </p:cNvSpPr>
          <p:nvPr/>
        </p:nvSpPr>
        <p:spPr bwMode="auto">
          <a:xfrm>
            <a:off x="3176" y="1"/>
            <a:ext cx="9902825" cy="908719"/>
          </a:xfrm>
          <a:prstGeom prst="rect">
            <a:avLst/>
          </a:prstGeom>
          <a:gradFill rotWithShape="0">
            <a:gsLst>
              <a:gs pos="0">
                <a:srgbClr val="DDE5FF"/>
              </a:gs>
              <a:gs pos="50000">
                <a:srgbClr val="8DA8FF"/>
              </a:gs>
              <a:gs pos="100000">
                <a:srgbClr val="DDE5F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noAutofit/>
          </a:bodyPr>
          <a:lstStyle/>
          <a:p>
            <a:pPr>
              <a:spcBef>
                <a:spcPct val="50000"/>
              </a:spcBef>
            </a:pPr>
            <a:endParaRPr lang="de-DE"/>
          </a:p>
        </p:txBody>
      </p:sp>
      <p:sp>
        <p:nvSpPr>
          <p:cNvPr id="1027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247650" y="409575"/>
            <a:ext cx="9391650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endParaRPr lang="de-DE"/>
          </a:p>
        </p:txBody>
      </p:sp>
      <p:sp>
        <p:nvSpPr>
          <p:cNvPr id="1028" name="Rectangle 23"/>
          <p:cNvSpPr>
            <a:spLocks noChangeArrowheads="1"/>
          </p:cNvSpPr>
          <p:nvPr/>
        </p:nvSpPr>
        <p:spPr bwMode="auto">
          <a:xfrm>
            <a:off x="9153235" y="6664974"/>
            <a:ext cx="553363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 eaLnBrk="0" hangingPunct="0"/>
            <a:fld id="{F3390C2E-D5B1-4C4B-8284-6BBB65597351}" type="slidenum">
              <a:rPr lang="de-DE" sz="900" smtClean="0">
                <a:solidFill>
                  <a:schemeClr val="tx1"/>
                </a:solidFill>
                <a:latin typeface="Arial" pitchFamily="34" charset="0"/>
              </a:rPr>
              <a:pPr algn="r" eaLnBrk="0" hangingPunct="0"/>
              <a:t>‹Nr.›</a:t>
            </a:fld>
            <a:r>
              <a:rPr lang="de-DE" sz="900" dirty="0">
                <a:solidFill>
                  <a:schemeClr val="tx1"/>
                </a:solidFill>
                <a:latin typeface="Arial" pitchFamily="34" charset="0"/>
              </a:rPr>
              <a:t> </a:t>
            </a:r>
          </a:p>
        </p:txBody>
      </p:sp>
      <p:sp>
        <p:nvSpPr>
          <p:cNvPr id="1029" name="Text Box 50"/>
          <p:cNvSpPr txBox="1">
            <a:spLocks noChangeArrowheads="1"/>
          </p:cNvSpPr>
          <p:nvPr/>
        </p:nvSpPr>
        <p:spPr bwMode="auto">
          <a:xfrm>
            <a:off x="204698" y="6664973"/>
            <a:ext cx="8430862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1pPr>
            <a:lvl2pPr marL="742950" indent="-28575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2pPr>
            <a:lvl3pPr marL="1143000" indent="-22860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3pPr>
            <a:lvl4pPr marL="1600200" indent="-22860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4pPr>
            <a:lvl5pPr marL="2057400" indent="-22860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  <a:defRPr/>
            </a:pPr>
            <a:r>
              <a:rPr lang="en-GB" sz="900" b="1" i="0" dirty="0">
                <a:solidFill>
                  <a:schemeClr val="tx1"/>
                </a:solidFill>
                <a:latin typeface="Arial Narrow" pitchFamily="34" charset="0"/>
              </a:rPr>
              <a:t>(c)</a:t>
            </a:r>
            <a:r>
              <a:rPr lang="en-US" sz="900" b="1" i="1" dirty="0">
                <a:solidFill>
                  <a:schemeClr val="tx1"/>
                </a:solidFill>
                <a:latin typeface="+mj-lt"/>
              </a:rPr>
              <a:t>addPLM</a:t>
            </a:r>
            <a:r>
              <a:rPr lang="de-DE" sz="900" b="1" i="1" dirty="0">
                <a:solidFill>
                  <a:schemeClr val="tx1"/>
                </a:solidFill>
                <a:latin typeface="+mj-lt"/>
              </a:rPr>
              <a:t> - GmbH</a:t>
            </a:r>
            <a:r>
              <a:rPr lang="de-DE" sz="900" b="1" dirty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900" b="0" dirty="0">
                <a:solidFill>
                  <a:schemeClr val="tx1"/>
                </a:solidFill>
                <a:latin typeface="+mj-lt"/>
              </a:rPr>
              <a:t> [</a:t>
            </a:r>
            <a:r>
              <a:rPr lang="de-DE" sz="900" dirty="0">
                <a:solidFill>
                  <a:schemeClr val="tx1"/>
                </a:solidFill>
                <a:latin typeface="+mj-lt"/>
              </a:rPr>
              <a:t>Dokument:.\01-BinServer\Resources\</a:t>
            </a:r>
            <a:r>
              <a:rPr lang="de-DE" sz="900" dirty="0" err="1">
                <a:solidFill>
                  <a:schemeClr val="tx1"/>
                </a:solidFill>
                <a:latin typeface="+mj-lt"/>
              </a:rPr>
              <a:t>TcSQL</a:t>
            </a:r>
            <a:r>
              <a:rPr lang="de-DE" sz="900" dirty="0">
                <a:solidFill>
                  <a:schemeClr val="tx1"/>
                </a:solidFill>
                <a:latin typeface="+mj-lt"/>
              </a:rPr>
              <a:t>\Dokumentation\TCSQGetClassdata.pptx]</a:t>
            </a:r>
            <a:r>
              <a:rPr lang="de-DE" sz="900" baseline="0" dirty="0">
                <a:solidFill>
                  <a:schemeClr val="tx1"/>
                </a:solidFill>
                <a:latin typeface="+mj-lt"/>
              </a:rPr>
              <a:t> - </a:t>
            </a:r>
            <a:r>
              <a:rPr lang="de-DE" sz="900" dirty="0">
                <a:solidFill>
                  <a:schemeClr val="tx1"/>
                </a:solidFill>
                <a:latin typeface="+mj-lt"/>
              </a:rPr>
              <a:t>[</a:t>
            </a:r>
            <a:r>
              <a:rPr lang="de-DE" sz="900" dirty="0" err="1">
                <a:solidFill>
                  <a:schemeClr val="tx1"/>
                </a:solidFill>
                <a:latin typeface="+mj-lt"/>
              </a:rPr>
              <a:t>Autor:J.Feuerstein</a:t>
            </a:r>
            <a:r>
              <a:rPr lang="de-DE" sz="900" dirty="0">
                <a:solidFill>
                  <a:schemeClr val="tx1"/>
                </a:solidFill>
                <a:latin typeface="+mj-lt"/>
              </a:rPr>
              <a:t>]</a:t>
            </a:r>
            <a:r>
              <a:rPr lang="de-DE" sz="900" baseline="0" dirty="0">
                <a:solidFill>
                  <a:schemeClr val="tx1"/>
                </a:solidFill>
                <a:latin typeface="+mj-lt"/>
              </a:rPr>
              <a:t> - </a:t>
            </a:r>
            <a:r>
              <a:rPr lang="de-DE" sz="900" dirty="0">
                <a:solidFill>
                  <a:schemeClr val="tx1"/>
                </a:solidFill>
                <a:latin typeface="+mj-lt"/>
              </a:rPr>
              <a:t>[Output:</a:t>
            </a:r>
            <a:fld id="{BF5E3F55-57DE-49FB-B627-359D699C8BDA}" type="datetime1">
              <a:rPr lang="de-DE" sz="900" smtClean="0">
                <a:solidFill>
                  <a:schemeClr val="tx1"/>
                </a:solidFill>
                <a:latin typeface="+mj-lt"/>
              </a:rPr>
              <a:pPr algn="l" eaLnBrk="1" hangingPunct="1">
                <a:spcBef>
                  <a:spcPct val="50000"/>
                </a:spcBef>
                <a:defRPr/>
              </a:pPr>
              <a:t>21.09.2018</a:t>
            </a:fld>
            <a:r>
              <a:rPr lang="de-DE" sz="900" dirty="0">
                <a:solidFill>
                  <a:schemeClr val="tx1"/>
                </a:solidFill>
                <a:latin typeface="+mj-lt"/>
              </a:rPr>
              <a:t>]</a:t>
            </a:r>
          </a:p>
        </p:txBody>
      </p:sp>
      <p:sp>
        <p:nvSpPr>
          <p:cNvPr id="1031" name="Rectangle 59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6" y="981076"/>
            <a:ext cx="9354420" cy="819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de-DE" altLang="de-DE"/>
              <a:t>Klicken Sie, um die Textformatierung des Masters zu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1032" name="Line 34"/>
          <p:cNvSpPr>
            <a:spLocks noChangeShapeType="1"/>
          </p:cNvSpPr>
          <p:nvPr/>
        </p:nvSpPr>
        <p:spPr bwMode="auto">
          <a:xfrm>
            <a:off x="0" y="6597650"/>
            <a:ext cx="99060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>
            <a:spAutoFit/>
          </a:bodyPr>
          <a:lstStyle/>
          <a:p>
            <a:endParaRPr lang="de-DE"/>
          </a:p>
        </p:txBody>
      </p:sp>
      <p:pic>
        <p:nvPicPr>
          <p:cNvPr id="2" name="Picture 2" descr="V:\JobManager\ProgEntw\Ver02\08-Icons-und-Logos\LogosZurSoftware\PlmJobManagerTradeMarkLogoV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9364" y="116632"/>
            <a:ext cx="1502011" cy="554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39"/>
          <p:cNvSpPr>
            <a:spLocks noChangeArrowheads="1"/>
          </p:cNvSpPr>
          <p:nvPr/>
        </p:nvSpPr>
        <p:spPr bwMode="auto">
          <a:xfrm>
            <a:off x="3175" y="1588"/>
            <a:ext cx="9902825" cy="868362"/>
          </a:xfrm>
          <a:prstGeom prst="rect">
            <a:avLst/>
          </a:prstGeom>
          <a:gradFill rotWithShape="0">
            <a:gsLst>
              <a:gs pos="0">
                <a:srgbClr val="DDE5FF"/>
              </a:gs>
              <a:gs pos="50000">
                <a:srgbClr val="8DA8FF"/>
              </a:gs>
              <a:gs pos="100000">
                <a:srgbClr val="DDE5F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1pPr>
            <a:lvl2pPr marL="742950" indent="-28575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2pPr>
            <a:lvl3pPr marL="1143000" indent="-22860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3pPr>
            <a:lvl4pPr marL="1600200" indent="-22860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4pPr>
            <a:lvl5pPr marL="2057400" indent="-22860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de-DE" altLang="en-US"/>
          </a:p>
        </p:txBody>
      </p:sp>
      <p:sp>
        <p:nvSpPr>
          <p:cNvPr id="12" name="Line 34"/>
          <p:cNvSpPr>
            <a:spLocks noChangeShapeType="1"/>
          </p:cNvSpPr>
          <p:nvPr/>
        </p:nvSpPr>
        <p:spPr bwMode="auto">
          <a:xfrm>
            <a:off x="0" y="6597650"/>
            <a:ext cx="99060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>
            <a:spAutoFit/>
          </a:bodyPr>
          <a:lstStyle/>
          <a:p>
            <a:endParaRPr lang="de-DE"/>
          </a:p>
        </p:txBody>
      </p:sp>
      <p:pic>
        <p:nvPicPr>
          <p:cNvPr id="13" name="Picture 2" descr="V:\JobManager\ProgEntw\Ver02\08-Icons-und-Logos\LogosZurSoftware\PlmJobManagerTradeMarkLogoV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0425" y="86186"/>
            <a:ext cx="1250950" cy="500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V:\JobManager\ProgEntw\Ver02\08-Icons-und-Logos\LogosZurSoftware\PlmJobManagerTradeMarkLogoV2.png">
            <a:extLst>
              <a:ext uri="{FF2B5EF4-FFF2-40B4-BE49-F238E27FC236}">
                <a16:creationId xmlns:a16="http://schemas.microsoft.com/office/drawing/2014/main" id="{5911CCE4-5B1B-4C2E-A0C4-407BAF1CFB9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0425" y="86186"/>
            <a:ext cx="1250950" cy="500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8088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</p:sldLayoutIdLst>
  <p:hf hdr="0" ftr="0" dt="0"/>
  <p:txStyles>
    <p:titleStyle>
      <a:lvl1pPr algn="l" rtl="0" eaLnBrk="1" fontAlgn="base" hangingPunct="1">
        <a:lnSpc>
          <a:spcPts val="3500"/>
        </a:lnSpc>
        <a:spcBef>
          <a:spcPct val="0"/>
        </a:spcBef>
        <a:spcAft>
          <a:spcPct val="0"/>
        </a:spcAft>
        <a:defRPr b="1">
          <a:solidFill>
            <a:srgbClr val="1D287A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ts val="3500"/>
        </a:lnSpc>
        <a:spcBef>
          <a:spcPct val="0"/>
        </a:spcBef>
        <a:spcAft>
          <a:spcPct val="0"/>
        </a:spcAft>
        <a:defRPr b="1">
          <a:solidFill>
            <a:srgbClr val="1D287A"/>
          </a:solidFill>
          <a:latin typeface="Arial" charset="0"/>
        </a:defRPr>
      </a:lvl2pPr>
      <a:lvl3pPr algn="l" rtl="0" eaLnBrk="1" fontAlgn="base" hangingPunct="1">
        <a:lnSpc>
          <a:spcPts val="3500"/>
        </a:lnSpc>
        <a:spcBef>
          <a:spcPct val="0"/>
        </a:spcBef>
        <a:spcAft>
          <a:spcPct val="0"/>
        </a:spcAft>
        <a:defRPr b="1">
          <a:solidFill>
            <a:srgbClr val="1D287A"/>
          </a:solidFill>
          <a:latin typeface="Arial" charset="0"/>
        </a:defRPr>
      </a:lvl3pPr>
      <a:lvl4pPr algn="l" rtl="0" eaLnBrk="1" fontAlgn="base" hangingPunct="1">
        <a:lnSpc>
          <a:spcPts val="3500"/>
        </a:lnSpc>
        <a:spcBef>
          <a:spcPct val="0"/>
        </a:spcBef>
        <a:spcAft>
          <a:spcPct val="0"/>
        </a:spcAft>
        <a:defRPr b="1">
          <a:solidFill>
            <a:srgbClr val="1D287A"/>
          </a:solidFill>
          <a:latin typeface="Arial" charset="0"/>
        </a:defRPr>
      </a:lvl4pPr>
      <a:lvl5pPr algn="l" rtl="0" eaLnBrk="1" fontAlgn="base" hangingPunct="1">
        <a:lnSpc>
          <a:spcPts val="3500"/>
        </a:lnSpc>
        <a:spcBef>
          <a:spcPct val="0"/>
        </a:spcBef>
        <a:spcAft>
          <a:spcPct val="0"/>
        </a:spcAft>
        <a:defRPr b="1">
          <a:solidFill>
            <a:srgbClr val="1D287A"/>
          </a:solidFill>
          <a:latin typeface="Arial" charset="0"/>
        </a:defRPr>
      </a:lvl5pPr>
      <a:lvl6pPr marL="457200" algn="l" rtl="0" eaLnBrk="1" fontAlgn="base" hangingPunct="1">
        <a:lnSpc>
          <a:spcPts val="3500"/>
        </a:lnSpc>
        <a:spcBef>
          <a:spcPct val="0"/>
        </a:spcBef>
        <a:spcAft>
          <a:spcPct val="0"/>
        </a:spcAft>
        <a:defRPr b="1">
          <a:solidFill>
            <a:srgbClr val="1D287A"/>
          </a:solidFill>
          <a:latin typeface="Arial" charset="0"/>
        </a:defRPr>
      </a:lvl6pPr>
      <a:lvl7pPr marL="914400" algn="l" rtl="0" eaLnBrk="1" fontAlgn="base" hangingPunct="1">
        <a:lnSpc>
          <a:spcPts val="3500"/>
        </a:lnSpc>
        <a:spcBef>
          <a:spcPct val="0"/>
        </a:spcBef>
        <a:spcAft>
          <a:spcPct val="0"/>
        </a:spcAft>
        <a:defRPr b="1">
          <a:solidFill>
            <a:srgbClr val="1D287A"/>
          </a:solidFill>
          <a:latin typeface="Arial" charset="0"/>
        </a:defRPr>
      </a:lvl7pPr>
      <a:lvl8pPr marL="1371600" algn="l" rtl="0" eaLnBrk="1" fontAlgn="base" hangingPunct="1">
        <a:lnSpc>
          <a:spcPts val="3500"/>
        </a:lnSpc>
        <a:spcBef>
          <a:spcPct val="0"/>
        </a:spcBef>
        <a:spcAft>
          <a:spcPct val="0"/>
        </a:spcAft>
        <a:defRPr b="1">
          <a:solidFill>
            <a:srgbClr val="1D287A"/>
          </a:solidFill>
          <a:latin typeface="Arial" charset="0"/>
        </a:defRPr>
      </a:lvl8pPr>
      <a:lvl9pPr marL="1828800" algn="l" rtl="0" eaLnBrk="1" fontAlgn="base" hangingPunct="1">
        <a:lnSpc>
          <a:spcPts val="3500"/>
        </a:lnSpc>
        <a:spcBef>
          <a:spcPct val="0"/>
        </a:spcBef>
        <a:spcAft>
          <a:spcPct val="0"/>
        </a:spcAft>
        <a:defRPr b="1">
          <a:solidFill>
            <a:srgbClr val="1D287A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defRPr sz="1600" b="1">
          <a:solidFill>
            <a:schemeClr val="tx1"/>
          </a:solidFill>
          <a:latin typeface="+mn-lt"/>
          <a:ea typeface="+mn-ea"/>
          <a:cs typeface="+mn-cs"/>
        </a:defRPr>
      </a:lvl1pPr>
      <a:lvl2pPr marL="361950" indent="-182563" algn="l" rtl="0" eaLnBrk="1" fontAlgn="base" hangingPunct="1">
        <a:spcBef>
          <a:spcPct val="20000"/>
        </a:spcBef>
        <a:spcAft>
          <a:spcPct val="0"/>
        </a:spcAft>
        <a:buChar char="-"/>
        <a:defRPr sz="1400" b="1">
          <a:solidFill>
            <a:schemeClr val="tx1"/>
          </a:solidFill>
          <a:latin typeface="+mn-lt"/>
        </a:defRPr>
      </a:lvl2pPr>
      <a:lvl3pPr marL="714375" indent="-17145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defRPr sz="1200" b="1">
          <a:solidFill>
            <a:schemeClr val="tx1"/>
          </a:solidFill>
          <a:latin typeface="+mn-lt"/>
        </a:defRPr>
      </a:lvl3pPr>
      <a:lvl4pPr marL="1333500" indent="-190500" algn="l" rtl="0" eaLnBrk="1" fontAlgn="base" hangingPunct="1">
        <a:spcBef>
          <a:spcPct val="20000"/>
        </a:spcBef>
        <a:spcAft>
          <a:spcPct val="0"/>
        </a:spcAft>
        <a:buChar char="–"/>
        <a:defRPr sz="1200">
          <a:solidFill>
            <a:schemeClr val="tx1"/>
          </a:solidFill>
          <a:latin typeface="+mn-lt"/>
        </a:defRPr>
      </a:lvl4pPr>
      <a:lvl5pPr marL="1714500" indent="-1905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171700" indent="-1905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628900" indent="-1905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086100" indent="-1905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543300" indent="-1905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5"/>
          <p:cNvSpPr>
            <a:spLocks noGrp="1" noChangeArrowheads="1"/>
          </p:cNvSpPr>
          <p:nvPr>
            <p:ph type="title"/>
          </p:nvPr>
        </p:nvSpPr>
        <p:spPr>
          <a:xfrm>
            <a:off x="488504" y="3293690"/>
            <a:ext cx="9072562" cy="2295549"/>
          </a:xfrm>
        </p:spPr>
        <p:txBody>
          <a:bodyPr>
            <a:noAutofit/>
          </a:bodyPr>
          <a:lstStyle/>
          <a:p>
            <a:pPr algn="ctr" eaLnBrk="1" hangingPunct="1">
              <a:lnSpc>
                <a:spcPct val="100000"/>
              </a:lnSpc>
            </a:pPr>
            <a:r>
              <a:rPr lang="en-US" sz="6200" b="1" i="1" dirty="0"/>
              <a:t>PLMJobManager</a:t>
            </a:r>
            <a:br>
              <a:rPr lang="en-US" sz="6200" b="1" i="1" dirty="0"/>
            </a:br>
            <a:r>
              <a:rPr lang="en-US" sz="4200" b="1" dirty="0"/>
              <a:t>Documentation – define </a:t>
            </a:r>
            <a:br>
              <a:rPr lang="en-US" sz="4200" b="1" dirty="0"/>
            </a:br>
            <a:r>
              <a:rPr lang="en-US" sz="4200" b="1" dirty="0"/>
              <a:t>Object Attribute</a:t>
            </a:r>
            <a:br>
              <a:rPr lang="en-US" sz="4200" b="1" dirty="0"/>
            </a:br>
            <a:r>
              <a:rPr lang="en-US" sz="4200" b="1" dirty="0"/>
              <a:t>TC - SQL</a:t>
            </a:r>
          </a:p>
        </p:txBody>
      </p:sp>
      <p:sp>
        <p:nvSpPr>
          <p:cNvPr id="4098" name="Foliennummernplatzhalter 2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7263"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57263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57263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57263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57263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57263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57263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57263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57263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dirty="0">
                <a:latin typeface="Eurostile" pitchFamily="34" charset="0"/>
              </a:rPr>
              <a:t>Folie </a:t>
            </a:r>
            <a:fld id="{E7BBB88D-42B2-4AC3-8C5B-E6AB6CEC1B6A}" type="slidenum">
              <a:rPr lang="de-DE" smtClean="0">
                <a:latin typeface="Eurostile" pitchFamily="34" charset="0"/>
              </a:rPr>
              <a:pPr eaLnBrk="1" hangingPunct="1"/>
              <a:t>1</a:t>
            </a:fld>
            <a:endParaRPr lang="de-DE" dirty="0">
              <a:latin typeface="Eurostile" pitchFamily="34" charset="0"/>
            </a:endParaRPr>
          </a:p>
        </p:txBody>
      </p:sp>
      <p:pic>
        <p:nvPicPr>
          <p:cNvPr id="4100" name="Picture 8" descr="MyAppl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3550" y="1006475"/>
            <a:ext cx="3348038" cy="213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1" name="Text Box 10"/>
          <p:cNvSpPr txBox="1">
            <a:spLocks noChangeArrowheads="1"/>
          </p:cNvSpPr>
          <p:nvPr/>
        </p:nvSpPr>
        <p:spPr bwMode="auto">
          <a:xfrm>
            <a:off x="6717197" y="5949950"/>
            <a:ext cx="3088792" cy="6667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 lIns="96451" tIns="48225" rIns="96451" bIns="48225">
            <a:spAutoFit/>
          </a:bodyPr>
          <a:lstStyle>
            <a:lvl1pPr defTabSz="957263"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57263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57263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57263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57263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57263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57263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57263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57263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buSzPct val="75000"/>
            </a:pPr>
            <a:r>
              <a:rPr lang="en-GB" dirty="0">
                <a:latin typeface="Verdana" pitchFamily="34" charset="0"/>
              </a:rPr>
              <a:t>Created by	: </a:t>
            </a:r>
            <a:r>
              <a:rPr lang="en-GB" dirty="0" err="1">
                <a:latin typeface="Verdana" pitchFamily="34" charset="0"/>
              </a:rPr>
              <a:t>J.Feuerstein</a:t>
            </a:r>
            <a:br>
              <a:rPr lang="en-GB" dirty="0">
                <a:latin typeface="Verdana" pitchFamily="34" charset="0"/>
              </a:rPr>
            </a:br>
            <a:r>
              <a:rPr lang="en-GB" dirty="0">
                <a:latin typeface="Verdana" pitchFamily="34" charset="0"/>
              </a:rPr>
              <a:t>Creation Date 	: 07.09.2018</a:t>
            </a:r>
          </a:p>
          <a:p>
            <a:pPr algn="r">
              <a:buSzPct val="75000"/>
            </a:pPr>
            <a:r>
              <a:rPr lang="en-GB" dirty="0">
                <a:latin typeface="Verdana" pitchFamily="34" charset="0"/>
              </a:rPr>
              <a:t>Last Update Date : 21.09.2018</a:t>
            </a:r>
            <a:br>
              <a:rPr lang="en-GB" dirty="0">
                <a:latin typeface="Verdana" pitchFamily="34" charset="0"/>
              </a:rPr>
            </a:br>
            <a:endParaRPr lang="en-GB" sz="700" dirty="0">
              <a:latin typeface="Verdana" pitchFamily="34" charset="0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Site settings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4508" y="1016732"/>
            <a:ext cx="5976664" cy="315722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432" y="4346831"/>
            <a:ext cx="5799720" cy="87726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04928" y="4001836"/>
            <a:ext cx="5796644" cy="2338500"/>
          </a:xfrm>
          <a:prstGeom prst="rect">
            <a:avLst/>
          </a:prstGeom>
        </p:spPr>
      </p:pic>
      <p:cxnSp>
        <p:nvCxnSpPr>
          <p:cNvPr id="7" name="Straight Arrow Connector 6"/>
          <p:cNvCxnSpPr/>
          <p:nvPr/>
        </p:nvCxnSpPr>
        <p:spPr bwMode="auto">
          <a:xfrm>
            <a:off x="5133020" y="3789040"/>
            <a:ext cx="1764196" cy="1836204"/>
          </a:xfrm>
          <a:prstGeom prst="straightConnector1">
            <a:avLst/>
          </a:prstGeom>
          <a:ln>
            <a:headEnd type="none" w="med" len="med"/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>
            <a:cxnSpLocks/>
          </p:cNvCxnSpPr>
          <p:nvPr/>
        </p:nvCxnSpPr>
        <p:spPr bwMode="auto">
          <a:xfrm>
            <a:off x="1666913" y="1412776"/>
            <a:ext cx="3646127" cy="4464496"/>
          </a:xfrm>
          <a:prstGeom prst="straightConnector1">
            <a:avLst/>
          </a:prstGeom>
          <a:ln>
            <a:headEnd type="none" w="med" len="med"/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064568" y="1061092"/>
            <a:ext cx="844648" cy="24622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l"/>
          </a:lstStyle>
          <a:p>
            <a:r>
              <a:rPr lang="en-GB"/>
              <a:t>Site</a:t>
            </a:r>
            <a:endParaRPr lang="en-GB" dirty="0"/>
          </a:p>
        </p:txBody>
      </p:sp>
      <p:sp>
        <p:nvSpPr>
          <p:cNvPr id="11" name="TextBox 10"/>
          <p:cNvSpPr txBox="1"/>
          <p:nvPr/>
        </p:nvSpPr>
        <p:spPr>
          <a:xfrm>
            <a:off x="5329597" y="3477828"/>
            <a:ext cx="1567619" cy="24518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l"/>
          </a:lstStyle>
          <a:p>
            <a:r>
              <a:rPr lang="en-GB" dirty="0"/>
              <a:t>SQL </a:t>
            </a:r>
            <a:r>
              <a:rPr lang="en-GB"/>
              <a:t>for Attribute</a:t>
            </a:r>
            <a:endParaRPr lang="en-GB" dirty="0"/>
          </a:p>
        </p:txBody>
      </p:sp>
      <p:sp>
        <p:nvSpPr>
          <p:cNvPr id="12" name="TextBox 11"/>
          <p:cNvSpPr txBox="1"/>
          <p:nvPr/>
        </p:nvSpPr>
        <p:spPr>
          <a:xfrm>
            <a:off x="6052568" y="6002481"/>
            <a:ext cx="2284808" cy="24622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dirty="0"/>
              <a:t>Location to place </a:t>
            </a:r>
            <a:r>
              <a:rPr lang="en-GB" dirty="0" err="1"/>
              <a:t>Attr.sql</a:t>
            </a:r>
            <a:r>
              <a:rPr lang="en-GB" dirty="0"/>
              <a:t> for Site</a:t>
            </a:r>
          </a:p>
        </p:txBody>
      </p:sp>
    </p:spTree>
    <p:extLst>
      <p:ext uri="{BB962C8B-B14F-4D97-AF65-F5344CB8AC3E}">
        <p14:creationId xmlns:p14="http://schemas.microsoft.com/office/powerpoint/2010/main" val="1056194872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650" y="409575"/>
            <a:ext cx="9391650" cy="389209"/>
          </a:xfrm>
        </p:spPr>
        <p:txBody>
          <a:bodyPr/>
          <a:lstStyle/>
          <a:p>
            <a:r>
              <a:rPr lang="en-GB" dirty="0"/>
              <a:t>SQL - Example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9F2886B5-7FA4-40FD-83DE-190C40D1B4E7}"/>
              </a:ext>
            </a:extLst>
          </p:cNvPr>
          <p:cNvSpPr txBox="1"/>
          <p:nvPr/>
        </p:nvSpPr>
        <p:spPr>
          <a:xfrm>
            <a:off x="416496" y="1340768"/>
            <a:ext cx="633670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1600" noProof="1">
                <a:solidFill>
                  <a:schemeClr val="tx1"/>
                </a:solidFill>
                <a:latin typeface="+mn-lt"/>
              </a:rPr>
              <a:t>select ps4_component_group from infodba.PITEMREVISION IR</a:t>
            </a:r>
          </a:p>
          <a:p>
            <a:pPr algn="l"/>
            <a:r>
              <a:rPr lang="de-DE" sz="1600" noProof="1">
                <a:solidFill>
                  <a:schemeClr val="tx1"/>
                </a:solidFill>
                <a:latin typeface="+mn-lt"/>
              </a:rPr>
              <a:t>where IR.puid = :para_IrPuid</a:t>
            </a:r>
          </a:p>
          <a:p>
            <a:pPr algn="l"/>
            <a:endParaRPr lang="de-DE" sz="1600" dirty="0">
              <a:solidFill>
                <a:schemeClr val="tx1"/>
              </a:solidFill>
              <a:latin typeface="+mn-lt"/>
            </a:endParaRPr>
          </a:p>
          <a:p>
            <a:pPr algn="l"/>
            <a:r>
              <a:rPr lang="en-GB" sz="1600" dirty="0">
                <a:solidFill>
                  <a:schemeClr val="tx1"/>
                </a:solidFill>
                <a:latin typeface="+mn-lt"/>
              </a:rPr>
              <a:t>Following SQL parameter are available in all SQL Files:</a:t>
            </a:r>
            <a:br>
              <a:rPr lang="en-GB" sz="1600" dirty="0">
                <a:solidFill>
                  <a:schemeClr val="tx1"/>
                </a:solidFill>
                <a:latin typeface="+mn-lt"/>
              </a:rPr>
            </a:br>
            <a:r>
              <a:rPr lang="en-GB" sz="16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algn="l"/>
            <a:r>
              <a:rPr lang="en-US" sz="1600" dirty="0">
                <a:solidFill>
                  <a:schemeClr val="tx1"/>
                </a:solidFill>
                <a:latin typeface="+mn-lt"/>
              </a:rPr>
              <a:t>:</a:t>
            </a:r>
            <a:r>
              <a:rPr lang="en-US" sz="1600" dirty="0" err="1">
                <a:solidFill>
                  <a:schemeClr val="tx1"/>
                </a:solidFill>
                <a:latin typeface="+mn-lt"/>
              </a:rPr>
              <a:t>para_ItemPuid</a:t>
            </a:r>
            <a:r>
              <a:rPr lang="en-US" sz="1600" dirty="0">
                <a:solidFill>
                  <a:schemeClr val="tx1"/>
                </a:solidFill>
                <a:latin typeface="+mn-lt"/>
              </a:rPr>
              <a:t>	</a:t>
            </a:r>
            <a:r>
              <a:rPr lang="en-US" sz="1600" dirty="0">
                <a:solidFill>
                  <a:schemeClr val="tx1"/>
                </a:solidFill>
                <a:latin typeface="+mn-lt"/>
                <a:sym typeface="Wingdings" panose="05000000000000000000" pitchFamily="2" charset="2"/>
              </a:rPr>
              <a:t></a:t>
            </a:r>
            <a:r>
              <a:rPr lang="en-US" sz="1600" dirty="0">
                <a:solidFill>
                  <a:schemeClr val="tx1"/>
                </a:solidFill>
                <a:latin typeface="+mn-lt"/>
              </a:rPr>
              <a:t> contains value of Item PUID</a:t>
            </a:r>
            <a:br>
              <a:rPr lang="en-GB" sz="1600" dirty="0">
                <a:solidFill>
                  <a:schemeClr val="tx1"/>
                </a:solidFill>
                <a:latin typeface="+mn-lt"/>
              </a:rPr>
            </a:br>
            <a:r>
              <a:rPr lang="en-GB" sz="1600" dirty="0">
                <a:solidFill>
                  <a:schemeClr val="tx1"/>
                </a:solidFill>
                <a:latin typeface="+mn-lt"/>
              </a:rPr>
              <a:t>:</a:t>
            </a:r>
            <a:r>
              <a:rPr lang="en-GB" sz="1600" dirty="0" err="1">
                <a:solidFill>
                  <a:schemeClr val="tx1"/>
                </a:solidFill>
                <a:latin typeface="+mn-lt"/>
              </a:rPr>
              <a:t>para_IrPuid</a:t>
            </a:r>
            <a:r>
              <a:rPr lang="en-GB" sz="1600" dirty="0">
                <a:solidFill>
                  <a:schemeClr val="tx1"/>
                </a:solidFill>
                <a:latin typeface="+mn-lt"/>
              </a:rPr>
              <a:t>         	</a:t>
            </a:r>
            <a:r>
              <a:rPr lang="en-GB" sz="1600" dirty="0">
                <a:solidFill>
                  <a:schemeClr val="tx1"/>
                </a:solidFill>
                <a:latin typeface="+mn-lt"/>
                <a:sym typeface="Wingdings" panose="05000000000000000000" pitchFamily="2" charset="2"/>
              </a:rPr>
              <a:t> contains value of Item </a:t>
            </a:r>
            <a:r>
              <a:rPr lang="en-GB" sz="1600" dirty="0" err="1">
                <a:solidFill>
                  <a:schemeClr val="tx1"/>
                </a:solidFill>
                <a:latin typeface="+mn-lt"/>
                <a:sym typeface="Wingdings" panose="05000000000000000000" pitchFamily="2" charset="2"/>
              </a:rPr>
              <a:t>Revison</a:t>
            </a:r>
            <a:r>
              <a:rPr lang="en-GB" sz="1600" dirty="0">
                <a:solidFill>
                  <a:schemeClr val="tx1"/>
                </a:solidFill>
                <a:latin typeface="+mn-lt"/>
                <a:sym typeface="Wingdings" panose="05000000000000000000" pitchFamily="2" charset="2"/>
              </a:rPr>
              <a:t> PUID</a:t>
            </a:r>
            <a:endParaRPr lang="en-GB" sz="1600" dirty="0">
              <a:solidFill>
                <a:schemeClr val="tx1"/>
              </a:solidFill>
              <a:latin typeface="+mn-lt"/>
            </a:endParaRPr>
          </a:p>
          <a:p>
            <a:pPr algn="l"/>
            <a:r>
              <a:rPr lang="en-GB" sz="1600" dirty="0">
                <a:solidFill>
                  <a:schemeClr val="tx1"/>
                </a:solidFill>
                <a:latin typeface="+mn-lt"/>
              </a:rPr>
              <a:t>:</a:t>
            </a:r>
            <a:r>
              <a:rPr lang="en-GB" sz="1600" dirty="0" err="1">
                <a:solidFill>
                  <a:schemeClr val="tx1"/>
                </a:solidFill>
                <a:latin typeface="+mn-lt"/>
              </a:rPr>
              <a:t>para_DsPuid</a:t>
            </a:r>
            <a:r>
              <a:rPr lang="en-GB" sz="1600" dirty="0">
                <a:solidFill>
                  <a:schemeClr val="tx1"/>
                </a:solidFill>
                <a:latin typeface="+mn-lt"/>
              </a:rPr>
              <a:t> 	</a:t>
            </a:r>
            <a:r>
              <a:rPr lang="en-GB" sz="1600" dirty="0">
                <a:solidFill>
                  <a:schemeClr val="tx1"/>
                </a:solidFill>
                <a:latin typeface="+mn-lt"/>
                <a:sym typeface="Wingdings" panose="05000000000000000000" pitchFamily="2" charset="2"/>
              </a:rPr>
              <a:t> contains value of Dataset PUID</a:t>
            </a:r>
          </a:p>
          <a:p>
            <a:pPr algn="l"/>
            <a:endParaRPr lang="en-GB" sz="1600" dirty="0">
              <a:solidFill>
                <a:schemeClr val="tx1"/>
              </a:solidFill>
              <a:latin typeface="+mn-lt"/>
              <a:sym typeface="Wingdings" panose="05000000000000000000" pitchFamily="2" charset="2"/>
            </a:endParaRPr>
          </a:p>
          <a:p>
            <a:pPr algn="l"/>
            <a:r>
              <a:rPr lang="en-GB" sz="1600" dirty="0">
                <a:solidFill>
                  <a:schemeClr val="tx1"/>
                </a:solidFill>
                <a:latin typeface="+mn-lt"/>
              </a:rPr>
              <a:t>This </a:t>
            </a:r>
            <a:r>
              <a:rPr lang="en-GB" sz="1600" dirty="0" err="1">
                <a:solidFill>
                  <a:schemeClr val="tx1"/>
                </a:solidFill>
                <a:latin typeface="+mn-lt"/>
              </a:rPr>
              <a:t>sql</a:t>
            </a:r>
            <a:r>
              <a:rPr lang="en-GB" sz="1600" dirty="0">
                <a:solidFill>
                  <a:schemeClr val="tx1"/>
                </a:solidFill>
                <a:latin typeface="+mn-lt"/>
              </a:rPr>
              <a:t> Parameter can be used in any Attribute SQL Script. This means that for Example a Script that is defined for IR selection can also contain SQL Parameter :</a:t>
            </a:r>
            <a:r>
              <a:rPr lang="en-GB" sz="1600" dirty="0" err="1">
                <a:solidFill>
                  <a:schemeClr val="tx1"/>
                </a:solidFill>
                <a:latin typeface="+mn-lt"/>
              </a:rPr>
              <a:t>para_ItemPuid</a:t>
            </a:r>
            <a:endParaRPr lang="en-GB" sz="16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78694738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SQL Redrive PBOMClass Model</a:t>
            </a:r>
            <a:endParaRPr lang="en-GB" dirty="0"/>
          </a:p>
        </p:txBody>
      </p:sp>
      <p:sp>
        <p:nvSpPr>
          <p:cNvPr id="3" name="TextBox 2"/>
          <p:cNvSpPr txBox="1"/>
          <p:nvPr/>
        </p:nvSpPr>
        <p:spPr>
          <a:xfrm>
            <a:off x="333204" y="1016732"/>
            <a:ext cx="928903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spcBef>
                <a:spcPts val="100"/>
              </a:spcBef>
            </a:pPr>
            <a:r>
              <a:rPr lang="en-GB" dirty="0">
                <a:solidFill>
                  <a:schemeClr val="tx1"/>
                </a:solidFill>
              </a:rPr>
              <a:t>SELECT </a:t>
            </a:r>
            <a:r>
              <a:rPr lang="en-GB" dirty="0" err="1">
                <a:solidFill>
                  <a:schemeClr val="tx1"/>
                </a:solidFill>
              </a:rPr>
              <a:t>x.pname</a:t>
            </a:r>
            <a:r>
              <a:rPr lang="en-GB" dirty="0">
                <a:solidFill>
                  <a:schemeClr val="tx1"/>
                </a:solidFill>
              </a:rPr>
              <a:t> </a:t>
            </a:r>
            <a:r>
              <a:rPr lang="en-GB" dirty="0" err="1">
                <a:solidFill>
                  <a:schemeClr val="tx1"/>
                </a:solidFill>
              </a:rPr>
              <a:t>ClassNamet</a:t>
            </a:r>
            <a:r>
              <a:rPr lang="en-GB" dirty="0">
                <a:solidFill>
                  <a:schemeClr val="tx1"/>
                </a:solidFill>
              </a:rPr>
              <a:t>,</a:t>
            </a:r>
          </a:p>
          <a:p>
            <a:pPr algn="l">
              <a:spcBef>
                <a:spcPts val="100"/>
              </a:spcBef>
            </a:pPr>
            <a:r>
              <a:rPr lang="en-GB" dirty="0">
                <a:solidFill>
                  <a:schemeClr val="tx1"/>
                </a:solidFill>
              </a:rPr>
              <a:t>   </a:t>
            </a:r>
            <a:r>
              <a:rPr lang="en-GB" dirty="0" err="1">
                <a:solidFill>
                  <a:schemeClr val="tx1"/>
                </a:solidFill>
              </a:rPr>
              <a:t>pa.pname</a:t>
            </a:r>
            <a:r>
              <a:rPr lang="en-GB" dirty="0">
                <a:solidFill>
                  <a:schemeClr val="tx1"/>
                </a:solidFill>
              </a:rPr>
              <a:t> </a:t>
            </a:r>
            <a:r>
              <a:rPr lang="en-GB" dirty="0" err="1">
                <a:solidFill>
                  <a:schemeClr val="tx1"/>
                </a:solidFill>
              </a:rPr>
              <a:t>AttrNameOnClass</a:t>
            </a:r>
            <a:r>
              <a:rPr lang="en-GB" dirty="0">
                <a:solidFill>
                  <a:schemeClr val="tx1"/>
                </a:solidFill>
              </a:rPr>
              <a:t>,</a:t>
            </a:r>
          </a:p>
          <a:p>
            <a:pPr algn="l">
              <a:spcBef>
                <a:spcPts val="100"/>
              </a:spcBef>
            </a:pPr>
            <a:r>
              <a:rPr lang="en-GB" dirty="0">
                <a:solidFill>
                  <a:schemeClr val="tx1"/>
                </a:solidFill>
              </a:rPr>
              <a:t>   </a:t>
            </a:r>
            <a:r>
              <a:rPr lang="en-GB" dirty="0" err="1">
                <a:solidFill>
                  <a:schemeClr val="tx1"/>
                </a:solidFill>
              </a:rPr>
              <a:t>pc.PTNAME</a:t>
            </a:r>
            <a:r>
              <a:rPr lang="en-GB" dirty="0">
                <a:solidFill>
                  <a:schemeClr val="tx1"/>
                </a:solidFill>
              </a:rPr>
              <a:t> </a:t>
            </a:r>
            <a:r>
              <a:rPr lang="en-GB" dirty="0" err="1">
                <a:solidFill>
                  <a:schemeClr val="tx1"/>
                </a:solidFill>
              </a:rPr>
              <a:t>inTable</a:t>
            </a:r>
            <a:r>
              <a:rPr lang="en-GB" dirty="0">
                <a:solidFill>
                  <a:schemeClr val="tx1"/>
                </a:solidFill>
              </a:rPr>
              <a:t>,</a:t>
            </a:r>
          </a:p>
          <a:p>
            <a:pPr algn="l">
              <a:spcBef>
                <a:spcPts val="100"/>
              </a:spcBef>
            </a:pPr>
            <a:r>
              <a:rPr lang="en-GB" dirty="0">
                <a:solidFill>
                  <a:schemeClr val="tx1"/>
                </a:solidFill>
              </a:rPr>
              <a:t>   </a:t>
            </a:r>
            <a:r>
              <a:rPr lang="en-GB" dirty="0" err="1">
                <a:solidFill>
                  <a:schemeClr val="tx1"/>
                </a:solidFill>
              </a:rPr>
              <a:t>pa.PDBNAME</a:t>
            </a:r>
            <a:r>
              <a:rPr lang="en-GB" dirty="0">
                <a:solidFill>
                  <a:schemeClr val="tx1"/>
                </a:solidFill>
              </a:rPr>
              <a:t> </a:t>
            </a:r>
            <a:r>
              <a:rPr lang="en-GB" dirty="0" err="1">
                <a:solidFill>
                  <a:schemeClr val="tx1"/>
                </a:solidFill>
              </a:rPr>
              <a:t>TblSpalte</a:t>
            </a:r>
            <a:endParaRPr lang="en-GB" dirty="0">
              <a:solidFill>
                <a:schemeClr val="tx1"/>
              </a:solidFill>
            </a:endParaRPr>
          </a:p>
          <a:p>
            <a:pPr algn="l">
              <a:spcBef>
                <a:spcPts val="100"/>
              </a:spcBef>
            </a:pPr>
            <a:r>
              <a:rPr lang="en-GB" dirty="0">
                <a:solidFill>
                  <a:schemeClr val="tx1"/>
                </a:solidFill>
              </a:rPr>
              <a:t>FROM</a:t>
            </a:r>
          </a:p>
          <a:p>
            <a:pPr algn="l">
              <a:spcBef>
                <a:spcPts val="100"/>
              </a:spcBef>
            </a:pPr>
            <a:r>
              <a:rPr lang="en-GB" dirty="0">
                <a:solidFill>
                  <a:schemeClr val="tx1"/>
                </a:solidFill>
              </a:rPr>
              <a:t>  (SELECT level </a:t>
            </a:r>
            <a:r>
              <a:rPr lang="en-GB" dirty="0" err="1">
                <a:solidFill>
                  <a:schemeClr val="tx1"/>
                </a:solidFill>
              </a:rPr>
              <a:t>sortx</a:t>
            </a:r>
            <a:r>
              <a:rPr lang="en-GB" dirty="0">
                <a:solidFill>
                  <a:schemeClr val="tx1"/>
                </a:solidFill>
              </a:rPr>
              <a:t>,</a:t>
            </a:r>
          </a:p>
          <a:p>
            <a:pPr algn="l">
              <a:spcBef>
                <a:spcPts val="100"/>
              </a:spcBef>
            </a:pPr>
            <a:r>
              <a:rPr lang="en-GB" dirty="0">
                <a:solidFill>
                  <a:schemeClr val="tx1"/>
                </a:solidFill>
              </a:rPr>
              <a:t>    </a:t>
            </a:r>
            <a:r>
              <a:rPr lang="en-GB" dirty="0" err="1">
                <a:solidFill>
                  <a:schemeClr val="tx1"/>
                </a:solidFill>
              </a:rPr>
              <a:t>connect_by_root</a:t>
            </a:r>
            <a:r>
              <a:rPr lang="en-GB" dirty="0">
                <a:solidFill>
                  <a:schemeClr val="tx1"/>
                </a:solidFill>
              </a:rPr>
              <a:t>(</a:t>
            </a:r>
            <a:r>
              <a:rPr lang="en-GB" dirty="0" err="1">
                <a:solidFill>
                  <a:schemeClr val="tx1"/>
                </a:solidFill>
              </a:rPr>
              <a:t>pname</a:t>
            </a:r>
            <a:r>
              <a:rPr lang="en-GB" dirty="0">
                <a:solidFill>
                  <a:schemeClr val="tx1"/>
                </a:solidFill>
              </a:rPr>
              <a:t>) classes,</a:t>
            </a:r>
          </a:p>
          <a:p>
            <a:pPr algn="l">
              <a:spcBef>
                <a:spcPts val="100"/>
              </a:spcBef>
            </a:pPr>
            <a:r>
              <a:rPr lang="en-GB" dirty="0">
                <a:solidFill>
                  <a:schemeClr val="tx1"/>
                </a:solidFill>
              </a:rPr>
              <a:t>    </a:t>
            </a:r>
            <a:r>
              <a:rPr lang="en-GB" dirty="0" err="1">
                <a:solidFill>
                  <a:schemeClr val="tx1"/>
                </a:solidFill>
              </a:rPr>
              <a:t>pname</a:t>
            </a:r>
            <a:endParaRPr lang="en-GB" dirty="0">
              <a:solidFill>
                <a:schemeClr val="tx1"/>
              </a:solidFill>
            </a:endParaRPr>
          </a:p>
          <a:p>
            <a:pPr algn="l">
              <a:spcBef>
                <a:spcPts val="100"/>
              </a:spcBef>
            </a:pPr>
            <a:r>
              <a:rPr lang="en-GB" dirty="0">
                <a:solidFill>
                  <a:schemeClr val="tx1"/>
                </a:solidFill>
              </a:rPr>
              <a:t>   FROM </a:t>
            </a:r>
            <a:r>
              <a:rPr lang="en-GB" dirty="0" err="1">
                <a:solidFill>
                  <a:schemeClr val="tx1"/>
                </a:solidFill>
              </a:rPr>
              <a:t>infodba.ppom_class</a:t>
            </a:r>
            <a:endParaRPr lang="en-GB" dirty="0">
              <a:solidFill>
                <a:schemeClr val="tx1"/>
              </a:solidFill>
            </a:endParaRPr>
          </a:p>
          <a:p>
            <a:pPr algn="l">
              <a:spcBef>
                <a:spcPts val="100"/>
              </a:spcBef>
            </a:pPr>
            <a:r>
              <a:rPr lang="en-GB" dirty="0">
                <a:solidFill>
                  <a:schemeClr val="tx1"/>
                </a:solidFill>
              </a:rPr>
              <a:t>    WHERE </a:t>
            </a:r>
            <a:r>
              <a:rPr lang="en-GB" b="1" dirty="0" err="1">
                <a:solidFill>
                  <a:schemeClr val="tx1"/>
                </a:solidFill>
              </a:rPr>
              <a:t>pname</a:t>
            </a:r>
            <a:r>
              <a:rPr lang="en-GB" dirty="0">
                <a:solidFill>
                  <a:schemeClr val="tx1"/>
                </a:solidFill>
              </a:rPr>
              <a:t> LIKE 'Dataset%' or </a:t>
            </a:r>
            <a:r>
              <a:rPr lang="en-GB" dirty="0" err="1">
                <a:solidFill>
                  <a:schemeClr val="tx1"/>
                </a:solidFill>
              </a:rPr>
              <a:t>pname</a:t>
            </a:r>
            <a:r>
              <a:rPr lang="en-GB" dirty="0">
                <a:solidFill>
                  <a:schemeClr val="tx1"/>
                </a:solidFill>
              </a:rPr>
              <a:t> like '</a:t>
            </a:r>
            <a:r>
              <a:rPr lang="en-GB" dirty="0" err="1">
                <a:solidFill>
                  <a:schemeClr val="tx1"/>
                </a:solidFill>
              </a:rPr>
              <a:t>SEP_Des</a:t>
            </a:r>
            <a:r>
              <a:rPr lang="en-GB" dirty="0">
                <a:solidFill>
                  <a:schemeClr val="tx1"/>
                </a:solidFill>
              </a:rPr>
              <a:t>%'</a:t>
            </a:r>
          </a:p>
          <a:p>
            <a:pPr algn="l">
              <a:spcBef>
                <a:spcPts val="100"/>
              </a:spcBef>
            </a:pPr>
            <a:r>
              <a:rPr lang="en-GB" dirty="0">
                <a:solidFill>
                  <a:schemeClr val="tx1"/>
                </a:solidFill>
              </a:rPr>
              <a:t>    CONNECT BY </a:t>
            </a:r>
            <a:r>
              <a:rPr lang="en-GB" dirty="0" err="1">
                <a:solidFill>
                  <a:schemeClr val="tx1"/>
                </a:solidFill>
              </a:rPr>
              <a:t>nocycle</a:t>
            </a:r>
            <a:r>
              <a:rPr lang="en-GB" dirty="0">
                <a:solidFill>
                  <a:schemeClr val="tx1"/>
                </a:solidFill>
              </a:rPr>
              <a:t> prior </a:t>
            </a:r>
            <a:r>
              <a:rPr lang="en-GB" dirty="0" err="1">
                <a:solidFill>
                  <a:schemeClr val="tx1"/>
                </a:solidFill>
              </a:rPr>
              <a:t>pname</a:t>
            </a:r>
            <a:r>
              <a:rPr lang="en-GB" dirty="0">
                <a:solidFill>
                  <a:schemeClr val="tx1"/>
                </a:solidFill>
              </a:rPr>
              <a:t> = </a:t>
            </a:r>
            <a:r>
              <a:rPr lang="en-GB" dirty="0" err="1">
                <a:solidFill>
                  <a:schemeClr val="tx1"/>
                </a:solidFill>
              </a:rPr>
              <a:t>psuperclass</a:t>
            </a:r>
            <a:endParaRPr lang="en-GB" dirty="0">
              <a:solidFill>
                <a:schemeClr val="tx1"/>
              </a:solidFill>
            </a:endParaRPr>
          </a:p>
          <a:p>
            <a:pPr algn="l">
              <a:spcBef>
                <a:spcPts val="100"/>
              </a:spcBef>
            </a:pPr>
            <a:r>
              <a:rPr lang="en-GB" dirty="0">
                <a:solidFill>
                  <a:schemeClr val="tx1"/>
                </a:solidFill>
              </a:rPr>
              <a:t>  ORDER BY level DESC</a:t>
            </a:r>
          </a:p>
          <a:p>
            <a:pPr algn="l">
              <a:spcBef>
                <a:spcPts val="100"/>
              </a:spcBef>
            </a:pPr>
            <a:r>
              <a:rPr lang="en-GB" dirty="0">
                <a:solidFill>
                  <a:schemeClr val="tx1"/>
                </a:solidFill>
              </a:rPr>
              <a:t>  ) x,</a:t>
            </a:r>
          </a:p>
          <a:p>
            <a:pPr algn="l">
              <a:spcBef>
                <a:spcPts val="100"/>
              </a:spcBef>
            </a:pPr>
            <a:r>
              <a:rPr lang="en-GB" dirty="0">
                <a:solidFill>
                  <a:schemeClr val="tx1"/>
                </a:solidFill>
              </a:rPr>
              <a:t>  </a:t>
            </a:r>
            <a:r>
              <a:rPr lang="en-GB" dirty="0" err="1">
                <a:solidFill>
                  <a:schemeClr val="tx1"/>
                </a:solidFill>
              </a:rPr>
              <a:t>infodba.ppom_attribute</a:t>
            </a:r>
            <a:r>
              <a:rPr lang="en-GB" dirty="0">
                <a:solidFill>
                  <a:schemeClr val="tx1"/>
                </a:solidFill>
              </a:rPr>
              <a:t> pa,</a:t>
            </a:r>
          </a:p>
          <a:p>
            <a:pPr algn="l">
              <a:spcBef>
                <a:spcPts val="100"/>
              </a:spcBef>
            </a:pPr>
            <a:r>
              <a:rPr lang="en-GB" dirty="0">
                <a:solidFill>
                  <a:schemeClr val="tx1"/>
                </a:solidFill>
              </a:rPr>
              <a:t>  </a:t>
            </a:r>
            <a:r>
              <a:rPr lang="en-GB" dirty="0" err="1">
                <a:solidFill>
                  <a:schemeClr val="tx1"/>
                </a:solidFill>
              </a:rPr>
              <a:t>infodba.ppom_class</a:t>
            </a:r>
            <a:r>
              <a:rPr lang="en-GB" dirty="0">
                <a:solidFill>
                  <a:schemeClr val="tx1"/>
                </a:solidFill>
              </a:rPr>
              <a:t> pc</a:t>
            </a:r>
          </a:p>
          <a:p>
            <a:pPr algn="l">
              <a:spcBef>
                <a:spcPts val="100"/>
              </a:spcBef>
            </a:pPr>
            <a:r>
              <a:rPr lang="en-GB" dirty="0">
                <a:solidFill>
                  <a:schemeClr val="tx1"/>
                </a:solidFill>
              </a:rPr>
              <a:t>WHERE </a:t>
            </a:r>
            <a:r>
              <a:rPr lang="en-GB" dirty="0" err="1">
                <a:solidFill>
                  <a:schemeClr val="tx1"/>
                </a:solidFill>
              </a:rPr>
              <a:t>x.classes</a:t>
            </a:r>
            <a:r>
              <a:rPr lang="en-GB" dirty="0">
                <a:solidFill>
                  <a:schemeClr val="tx1"/>
                </a:solidFill>
              </a:rPr>
              <a:t> = </a:t>
            </a:r>
            <a:r>
              <a:rPr lang="en-GB" dirty="0" err="1">
                <a:solidFill>
                  <a:schemeClr val="tx1"/>
                </a:solidFill>
              </a:rPr>
              <a:t>pc.pname</a:t>
            </a:r>
            <a:endParaRPr lang="en-GB" dirty="0">
              <a:solidFill>
                <a:schemeClr val="tx1"/>
              </a:solidFill>
            </a:endParaRPr>
          </a:p>
          <a:p>
            <a:pPr algn="l">
              <a:spcBef>
                <a:spcPts val="100"/>
              </a:spcBef>
            </a:pPr>
            <a:r>
              <a:rPr lang="en-GB" dirty="0">
                <a:solidFill>
                  <a:schemeClr val="tx1"/>
                </a:solidFill>
              </a:rPr>
              <a:t>AND </a:t>
            </a:r>
            <a:r>
              <a:rPr lang="en-GB" dirty="0" err="1">
                <a:solidFill>
                  <a:schemeClr val="tx1"/>
                </a:solidFill>
              </a:rPr>
              <a:t>pc.puid</a:t>
            </a:r>
            <a:r>
              <a:rPr lang="en-GB" dirty="0">
                <a:solidFill>
                  <a:schemeClr val="tx1"/>
                </a:solidFill>
              </a:rPr>
              <a:t>     = </a:t>
            </a:r>
            <a:r>
              <a:rPr lang="en-GB" dirty="0" err="1">
                <a:solidFill>
                  <a:schemeClr val="tx1"/>
                </a:solidFill>
              </a:rPr>
              <a:t>pa.rdefining_classu</a:t>
            </a:r>
            <a:endParaRPr lang="en-GB" dirty="0">
              <a:solidFill>
                <a:schemeClr val="tx1"/>
              </a:solidFill>
            </a:endParaRPr>
          </a:p>
          <a:p>
            <a:pPr algn="l">
              <a:spcBef>
                <a:spcPts val="100"/>
              </a:spcBef>
            </a:pPr>
            <a:r>
              <a:rPr lang="en-GB" dirty="0">
                <a:solidFill>
                  <a:schemeClr val="tx1"/>
                </a:solidFill>
              </a:rPr>
              <a:t>AND </a:t>
            </a:r>
            <a:r>
              <a:rPr lang="en-GB" dirty="0" err="1">
                <a:solidFill>
                  <a:schemeClr val="tx1"/>
                </a:solidFill>
              </a:rPr>
              <a:t>pa.pname</a:t>
            </a:r>
            <a:r>
              <a:rPr lang="en-GB" dirty="0">
                <a:solidFill>
                  <a:schemeClr val="tx1"/>
                </a:solidFill>
              </a:rPr>
              <a:t> like 's4_produc%';</a:t>
            </a:r>
          </a:p>
          <a:p>
            <a:pPr algn="l">
              <a:spcBef>
                <a:spcPts val="100"/>
              </a:spcBef>
            </a:pPr>
            <a:endParaRPr lang="en-GB" dirty="0">
              <a:solidFill>
                <a:schemeClr val="tx1"/>
              </a:solidFill>
            </a:endParaRPr>
          </a:p>
          <a:p>
            <a:pPr algn="l">
              <a:spcBef>
                <a:spcPts val="100"/>
              </a:spcBef>
            </a:pPr>
            <a:r>
              <a:rPr lang="en-GB" dirty="0">
                <a:solidFill>
                  <a:schemeClr val="tx1"/>
                </a:solidFill>
              </a:rPr>
              <a:t>-- Select </a:t>
            </a:r>
            <a:r>
              <a:rPr lang="en-GB" dirty="0" err="1">
                <a:solidFill>
                  <a:schemeClr val="tx1"/>
                </a:solidFill>
              </a:rPr>
              <a:t>ir</a:t>
            </a:r>
            <a:endParaRPr lang="en-GB" dirty="0">
              <a:solidFill>
                <a:schemeClr val="tx1"/>
              </a:solidFill>
            </a:endParaRPr>
          </a:p>
          <a:p>
            <a:pPr algn="l">
              <a:spcBef>
                <a:spcPts val="100"/>
              </a:spcBef>
            </a:pPr>
            <a:r>
              <a:rPr lang="en-GB" dirty="0">
                <a:solidFill>
                  <a:schemeClr val="tx1"/>
                </a:solidFill>
              </a:rPr>
              <a:t>select ps4_product_line from </a:t>
            </a:r>
            <a:r>
              <a:rPr lang="en-GB" dirty="0" err="1">
                <a:solidFill>
                  <a:schemeClr val="tx1"/>
                </a:solidFill>
              </a:rPr>
              <a:t>infodba.pitemrevision</a:t>
            </a:r>
            <a:r>
              <a:rPr lang="en-GB" dirty="0">
                <a:solidFill>
                  <a:schemeClr val="tx1"/>
                </a:solidFill>
              </a:rPr>
              <a:t> where </a:t>
            </a:r>
            <a:r>
              <a:rPr lang="en-GB" dirty="0" err="1">
                <a:solidFill>
                  <a:schemeClr val="tx1"/>
                </a:solidFill>
              </a:rPr>
              <a:t>puid</a:t>
            </a:r>
            <a:r>
              <a:rPr lang="en-GB" dirty="0">
                <a:solidFill>
                  <a:schemeClr val="tx1"/>
                </a:solidFill>
              </a:rPr>
              <a:t>= '1RBxwPbIxntUXB' ;</a:t>
            </a:r>
          </a:p>
          <a:p>
            <a:pPr algn="l">
              <a:spcBef>
                <a:spcPts val="100"/>
              </a:spcBef>
            </a:pPr>
            <a:r>
              <a:rPr lang="en-GB" dirty="0">
                <a:solidFill>
                  <a:schemeClr val="tx1"/>
                </a:solidFill>
              </a:rPr>
              <a:t>select ps4_product_line from </a:t>
            </a:r>
            <a:r>
              <a:rPr lang="en-GB" dirty="0" err="1">
                <a:solidFill>
                  <a:schemeClr val="tx1"/>
                </a:solidFill>
              </a:rPr>
              <a:t>infodba.pitemrevision</a:t>
            </a:r>
            <a:r>
              <a:rPr lang="en-GB" dirty="0">
                <a:solidFill>
                  <a:schemeClr val="tx1"/>
                </a:solidFill>
              </a:rPr>
              <a:t> where </a:t>
            </a:r>
            <a:r>
              <a:rPr lang="en-GB" dirty="0" err="1">
                <a:solidFill>
                  <a:schemeClr val="tx1"/>
                </a:solidFill>
              </a:rPr>
              <a:t>puid</a:t>
            </a:r>
            <a:r>
              <a:rPr lang="en-GB" dirty="0">
                <a:solidFill>
                  <a:schemeClr val="tx1"/>
                </a:solidFill>
              </a:rPr>
              <a:t>= 'B_BxBz0XxntUXB' ;</a:t>
            </a:r>
          </a:p>
          <a:p>
            <a:pPr algn="l">
              <a:spcBef>
                <a:spcPts val="100"/>
              </a:spcBef>
            </a:pPr>
            <a:r>
              <a:rPr lang="en-GB" dirty="0">
                <a:solidFill>
                  <a:schemeClr val="tx1"/>
                </a:solidFill>
              </a:rPr>
              <a:t>-- Select DS</a:t>
            </a:r>
          </a:p>
          <a:p>
            <a:pPr algn="l">
              <a:spcBef>
                <a:spcPts val="100"/>
              </a:spcBef>
            </a:pPr>
            <a:r>
              <a:rPr lang="en-GB" dirty="0">
                <a:solidFill>
                  <a:schemeClr val="tx1"/>
                </a:solidFill>
              </a:rPr>
              <a:t>select ps4_product_line from </a:t>
            </a:r>
            <a:r>
              <a:rPr lang="en-GB" dirty="0" err="1">
                <a:solidFill>
                  <a:schemeClr val="tx1"/>
                </a:solidFill>
              </a:rPr>
              <a:t>infodba.pdataset</a:t>
            </a:r>
            <a:r>
              <a:rPr lang="en-GB" dirty="0">
                <a:solidFill>
                  <a:schemeClr val="tx1"/>
                </a:solidFill>
              </a:rPr>
              <a:t>  where </a:t>
            </a:r>
            <a:r>
              <a:rPr lang="en-GB" dirty="0" err="1">
                <a:solidFill>
                  <a:schemeClr val="tx1"/>
                </a:solidFill>
              </a:rPr>
              <a:t>puid</a:t>
            </a:r>
            <a:r>
              <a:rPr lang="en-GB" dirty="0">
                <a:solidFill>
                  <a:schemeClr val="tx1"/>
                </a:solidFill>
              </a:rPr>
              <a:t>= '1ZJxwPbIxntUXB' ;</a:t>
            </a:r>
          </a:p>
          <a:p>
            <a:pPr algn="l">
              <a:spcBef>
                <a:spcPts val="100"/>
              </a:spcBef>
            </a:pPr>
            <a:r>
              <a:rPr lang="en-GB" dirty="0">
                <a:solidFill>
                  <a:schemeClr val="tx1"/>
                </a:solidFill>
              </a:rPr>
              <a:t>select ps4_product_line from </a:t>
            </a:r>
            <a:r>
              <a:rPr lang="en-GB" dirty="0" err="1">
                <a:solidFill>
                  <a:schemeClr val="tx1"/>
                </a:solidFill>
              </a:rPr>
              <a:t>infodba.pdataset</a:t>
            </a:r>
            <a:r>
              <a:rPr lang="en-GB" dirty="0">
                <a:solidFill>
                  <a:schemeClr val="tx1"/>
                </a:solidFill>
              </a:rPr>
              <a:t>  where </a:t>
            </a:r>
            <a:r>
              <a:rPr lang="en-GB" dirty="0" err="1">
                <a:solidFill>
                  <a:schemeClr val="tx1"/>
                </a:solidFill>
              </a:rPr>
              <a:t>puid</a:t>
            </a:r>
            <a:r>
              <a:rPr lang="en-GB" dirty="0">
                <a:solidFill>
                  <a:schemeClr val="tx1"/>
                </a:solidFill>
              </a:rPr>
              <a:t>= 'B_BxBz0XxntUXB' ;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7806" y="2852936"/>
            <a:ext cx="5944430" cy="128605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4"/>
          <a:srcRect b="72404"/>
          <a:stretch/>
        </p:blipFill>
        <p:spPr>
          <a:xfrm>
            <a:off x="4304928" y="1022210"/>
            <a:ext cx="4896544" cy="1476164"/>
          </a:xfrm>
          <a:prstGeom prst="rect">
            <a:avLst/>
          </a:prstGeom>
        </p:spPr>
      </p:pic>
      <p:cxnSp>
        <p:nvCxnSpPr>
          <p:cNvPr id="8" name="Straight Arrow Connector 7"/>
          <p:cNvCxnSpPr/>
          <p:nvPr/>
        </p:nvCxnSpPr>
        <p:spPr bwMode="auto">
          <a:xfrm flipH="1">
            <a:off x="3944888" y="2384884"/>
            <a:ext cx="2988332" cy="216024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 bwMode="auto">
          <a:xfrm>
            <a:off x="2702749" y="2507574"/>
            <a:ext cx="756084" cy="246550"/>
          </a:xfrm>
          <a:prstGeom prst="rect">
            <a:avLst/>
          </a:prstGeom>
          <a:noFill/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/>
          <p:cNvSpPr/>
          <p:nvPr/>
        </p:nvSpPr>
        <p:spPr bwMode="auto">
          <a:xfrm>
            <a:off x="6933220" y="3495963"/>
            <a:ext cx="1080120" cy="221069"/>
          </a:xfrm>
          <a:prstGeom prst="rect">
            <a:avLst/>
          </a:prstGeom>
          <a:noFill/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accent1"/>
              </a:solidFill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2072679" y="4360158"/>
            <a:ext cx="720081" cy="180020"/>
          </a:xfrm>
          <a:prstGeom prst="rect">
            <a:avLst/>
          </a:prstGeom>
          <a:noFill/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accent1"/>
              </a:solidFill>
            </a:endParaRPr>
          </a:p>
        </p:txBody>
      </p:sp>
      <p:cxnSp>
        <p:nvCxnSpPr>
          <p:cNvPr id="20" name="Elbow Connector 19"/>
          <p:cNvCxnSpPr>
            <a:cxnSpLocks/>
            <a:stCxn id="17" idx="1"/>
            <a:endCxn id="18" idx="0"/>
          </p:cNvCxnSpPr>
          <p:nvPr/>
        </p:nvCxnSpPr>
        <p:spPr bwMode="auto">
          <a:xfrm rot="10800000" flipV="1">
            <a:off x="2432720" y="3606498"/>
            <a:ext cx="4500500" cy="753660"/>
          </a:xfrm>
          <a:prstGeom prst="bentConnector2">
            <a:avLst/>
          </a:prstGeom>
          <a:ln>
            <a:headEnd type="none" w="med" len="med"/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 bwMode="auto">
          <a:xfrm>
            <a:off x="8341686" y="3501319"/>
            <a:ext cx="1280549" cy="215714"/>
          </a:xfrm>
          <a:prstGeom prst="rect">
            <a:avLst/>
          </a:prstGeom>
          <a:noFill/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accent1"/>
              </a:solidFill>
            </a:endParaRPr>
          </a:p>
        </p:txBody>
      </p:sp>
      <p:sp>
        <p:nvSpPr>
          <p:cNvPr id="22" name="Rectangle 21"/>
          <p:cNvSpPr/>
          <p:nvPr/>
        </p:nvSpPr>
        <p:spPr bwMode="auto">
          <a:xfrm>
            <a:off x="704535" y="4365103"/>
            <a:ext cx="828078" cy="175075"/>
          </a:xfrm>
          <a:prstGeom prst="rect">
            <a:avLst/>
          </a:prstGeom>
          <a:noFill/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accent1"/>
              </a:solidFill>
            </a:endParaRPr>
          </a:p>
        </p:txBody>
      </p:sp>
      <p:cxnSp>
        <p:nvCxnSpPr>
          <p:cNvPr id="24" name="Elbow Connector 23"/>
          <p:cNvCxnSpPr>
            <a:cxnSpLocks/>
            <a:stCxn id="21" idx="2"/>
            <a:endCxn id="22" idx="2"/>
          </p:cNvCxnSpPr>
          <p:nvPr/>
        </p:nvCxnSpPr>
        <p:spPr bwMode="auto">
          <a:xfrm rot="5400000">
            <a:off x="4638696" y="196912"/>
            <a:ext cx="823145" cy="7863387"/>
          </a:xfrm>
          <a:prstGeom prst="bentConnector3">
            <a:avLst>
              <a:gd name="adj1" fmla="val 127772"/>
            </a:avLst>
          </a:prstGeom>
          <a:ln>
            <a:headEnd type="none" w="med" len="med"/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25" name="Rectangle 24"/>
          <p:cNvSpPr/>
          <p:nvPr/>
        </p:nvSpPr>
        <p:spPr bwMode="auto">
          <a:xfrm>
            <a:off x="1532620" y="2507830"/>
            <a:ext cx="684075" cy="246550"/>
          </a:xfrm>
          <a:prstGeom prst="rect">
            <a:avLst/>
          </a:prstGeom>
          <a:noFill/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Rectangle 25"/>
          <p:cNvSpPr/>
          <p:nvPr/>
        </p:nvSpPr>
        <p:spPr bwMode="auto">
          <a:xfrm>
            <a:off x="1308511" y="3862447"/>
            <a:ext cx="810088" cy="180020"/>
          </a:xfrm>
          <a:prstGeom prst="rect">
            <a:avLst/>
          </a:prstGeom>
          <a:noFill/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endParaRPr lang="en-GB">
              <a:solidFill>
                <a:schemeClr val="accent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120506" y="6191409"/>
            <a:ext cx="4464496" cy="24622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/>
              <a:t>#New: 22.03.2018 – from Simon Sommer and Michael Sommer</a:t>
            </a:r>
          </a:p>
        </p:txBody>
      </p:sp>
      <p:sp>
        <p:nvSpPr>
          <p:cNvPr id="29" name="Rectangle 28"/>
          <p:cNvSpPr/>
          <p:nvPr/>
        </p:nvSpPr>
        <p:spPr bwMode="auto">
          <a:xfrm>
            <a:off x="6933220" y="3907537"/>
            <a:ext cx="1080120" cy="221069"/>
          </a:xfrm>
          <a:prstGeom prst="rect">
            <a:avLst/>
          </a:prstGeom>
          <a:noFill/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accent1"/>
              </a:solidFill>
            </a:endParaRPr>
          </a:p>
        </p:txBody>
      </p:sp>
      <p:sp>
        <p:nvSpPr>
          <p:cNvPr id="30" name="Rectangle 29"/>
          <p:cNvSpPr/>
          <p:nvPr/>
        </p:nvSpPr>
        <p:spPr bwMode="auto">
          <a:xfrm>
            <a:off x="704535" y="5013176"/>
            <a:ext cx="828085" cy="189072"/>
          </a:xfrm>
          <a:prstGeom prst="rect">
            <a:avLst/>
          </a:prstGeom>
          <a:noFill/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accent1"/>
              </a:solidFill>
            </a:endParaRPr>
          </a:p>
        </p:txBody>
      </p:sp>
      <p:cxnSp>
        <p:nvCxnSpPr>
          <p:cNvPr id="35" name="Straight Arrow Connector 34"/>
          <p:cNvCxnSpPr>
            <a:cxnSpLocks/>
            <a:endCxn id="30" idx="0"/>
          </p:cNvCxnSpPr>
          <p:nvPr/>
        </p:nvCxnSpPr>
        <p:spPr bwMode="auto">
          <a:xfrm>
            <a:off x="1118578" y="4761148"/>
            <a:ext cx="0" cy="252028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36" name="Rectangle 35"/>
          <p:cNvSpPr/>
          <p:nvPr/>
        </p:nvSpPr>
        <p:spPr bwMode="auto">
          <a:xfrm>
            <a:off x="2072679" y="5014774"/>
            <a:ext cx="513716" cy="189072"/>
          </a:xfrm>
          <a:prstGeom prst="rect">
            <a:avLst/>
          </a:prstGeom>
          <a:noFill/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accent1"/>
              </a:solidFill>
            </a:endParaRPr>
          </a:p>
        </p:txBody>
      </p:sp>
      <p:cxnSp>
        <p:nvCxnSpPr>
          <p:cNvPr id="38" name="Elbow Connector 37"/>
          <p:cNvCxnSpPr>
            <a:cxnSpLocks/>
            <a:stCxn id="29" idx="2"/>
            <a:endCxn id="36" idx="2"/>
          </p:cNvCxnSpPr>
          <p:nvPr/>
        </p:nvCxnSpPr>
        <p:spPr bwMode="auto">
          <a:xfrm rot="5400000">
            <a:off x="4363789" y="2094355"/>
            <a:ext cx="1075240" cy="5143743"/>
          </a:xfrm>
          <a:prstGeom prst="bentConnector3">
            <a:avLst>
              <a:gd name="adj1" fmla="val 121260"/>
            </a:avLst>
          </a:prstGeom>
          <a:ln>
            <a:headEnd type="none" w="med" len="med"/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5" name="Textfeld 4">
            <a:extLst>
              <a:ext uri="{FF2B5EF4-FFF2-40B4-BE49-F238E27FC236}">
                <a16:creationId xmlns:a16="http://schemas.microsoft.com/office/drawing/2014/main" id="{0C52D0F3-2249-4209-9A6A-EDBE7409413E}"/>
              </a:ext>
            </a:extLst>
          </p:cNvPr>
          <p:cNvSpPr txBox="1"/>
          <p:nvPr/>
        </p:nvSpPr>
        <p:spPr>
          <a:xfrm>
            <a:off x="4772980" y="2384884"/>
            <a:ext cx="1116124" cy="24622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/>
              <a:t>Class Type</a:t>
            </a:r>
          </a:p>
        </p:txBody>
      </p:sp>
    </p:spTree>
    <p:extLst>
      <p:ext uri="{BB962C8B-B14F-4D97-AF65-F5344CB8AC3E}">
        <p14:creationId xmlns:p14="http://schemas.microsoft.com/office/powerpoint/2010/main" val="43759658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SQL PBOMClass Model Abbild Analyse </a:t>
            </a:r>
            <a:endParaRPr lang="en-GB" dirty="0"/>
          </a:p>
        </p:txBody>
      </p:sp>
      <p:sp>
        <p:nvSpPr>
          <p:cNvPr id="3" name="TextBox 2"/>
          <p:cNvSpPr txBox="1"/>
          <p:nvPr/>
        </p:nvSpPr>
        <p:spPr>
          <a:xfrm>
            <a:off x="272480" y="1304764"/>
            <a:ext cx="3564396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SELECT </a:t>
            </a:r>
            <a:r>
              <a:rPr lang="en-US" sz="120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x.pname</a:t>
            </a:r>
            <a:r>
              <a:rPr lang="en-US" sz="12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t,</a:t>
            </a:r>
          </a:p>
          <a:p>
            <a:pPr algn="l"/>
            <a:r>
              <a:rPr lang="en-US" sz="12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pa.*</a:t>
            </a:r>
          </a:p>
          <a:p>
            <a:pPr algn="l"/>
            <a:r>
              <a:rPr lang="en-US" sz="12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FROM</a:t>
            </a:r>
          </a:p>
          <a:p>
            <a:pPr algn="l"/>
            <a:r>
              <a:rPr lang="en-US" sz="12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(SELECT level </a:t>
            </a:r>
            <a:r>
              <a:rPr lang="en-US" sz="120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sortx</a:t>
            </a:r>
            <a:r>
              <a:rPr lang="en-US" sz="12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</a:t>
            </a:r>
          </a:p>
          <a:p>
            <a:pPr algn="l"/>
            <a:r>
              <a:rPr lang="en-US" sz="12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sz="120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connect_by_root</a:t>
            </a:r>
            <a:r>
              <a:rPr lang="en-US" sz="12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120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pname</a:t>
            </a:r>
            <a:r>
              <a:rPr lang="en-US" sz="12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 classes,</a:t>
            </a:r>
          </a:p>
          <a:p>
            <a:pPr algn="l"/>
            <a:r>
              <a:rPr lang="en-US" sz="12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sz="120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pname</a:t>
            </a:r>
            <a:endParaRPr lang="en-US" sz="1200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l"/>
            <a:r>
              <a:rPr lang="en-US" sz="12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FROM </a:t>
            </a:r>
            <a:r>
              <a:rPr lang="en-US" sz="120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infodba.ppom_class</a:t>
            </a:r>
            <a:endParaRPr lang="en-US" sz="1200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l"/>
            <a:r>
              <a:rPr lang="en-US" sz="12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WHERE </a:t>
            </a:r>
            <a:r>
              <a:rPr lang="en-US" sz="120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pname</a:t>
            </a:r>
            <a:r>
              <a:rPr lang="en-US" sz="12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LIKE 'SEP%'</a:t>
            </a:r>
          </a:p>
          <a:p>
            <a:pPr algn="l"/>
            <a:r>
              <a:rPr lang="en-US" sz="12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CONNECT BY </a:t>
            </a:r>
            <a:r>
              <a:rPr lang="en-US" sz="120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nocycle</a:t>
            </a:r>
            <a:r>
              <a:rPr lang="en-US" sz="12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prior </a:t>
            </a:r>
            <a:r>
              <a:rPr lang="en-US" sz="120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pname</a:t>
            </a:r>
            <a:r>
              <a:rPr lang="en-US" sz="12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en-US" sz="120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psuperclass</a:t>
            </a:r>
            <a:endParaRPr lang="en-US" sz="1200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l"/>
            <a:r>
              <a:rPr lang="en-US" sz="12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ORDER BY level DESC</a:t>
            </a:r>
          </a:p>
          <a:p>
            <a:pPr algn="l"/>
            <a:r>
              <a:rPr lang="en-US" sz="12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) x,</a:t>
            </a:r>
          </a:p>
          <a:p>
            <a:pPr algn="l"/>
            <a:r>
              <a:rPr lang="en-US" sz="12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20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infodba.ppom_attribute</a:t>
            </a:r>
            <a:r>
              <a:rPr lang="en-US" sz="12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pa,</a:t>
            </a:r>
          </a:p>
          <a:p>
            <a:pPr algn="l"/>
            <a:r>
              <a:rPr lang="en-US" sz="12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20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infodba.ppom_class</a:t>
            </a:r>
            <a:r>
              <a:rPr lang="en-US" sz="12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pc</a:t>
            </a:r>
          </a:p>
          <a:p>
            <a:pPr algn="l"/>
            <a:r>
              <a:rPr lang="en-US" sz="12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WHERE </a:t>
            </a:r>
            <a:r>
              <a:rPr lang="en-US" sz="120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x.classes</a:t>
            </a:r>
            <a:r>
              <a:rPr lang="en-US" sz="12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en-US" sz="120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pc.pname</a:t>
            </a:r>
            <a:endParaRPr lang="en-US" sz="1200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l"/>
            <a:r>
              <a:rPr lang="en-US" sz="12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AND </a:t>
            </a:r>
            <a:r>
              <a:rPr lang="en-US" sz="120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pc.puid</a:t>
            </a:r>
            <a:r>
              <a:rPr lang="en-US" sz="12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= </a:t>
            </a:r>
            <a:r>
              <a:rPr lang="en-US" sz="120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pa.rdefining_classu</a:t>
            </a:r>
            <a:endParaRPr lang="en-GB" sz="1200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7795" y="1160748"/>
            <a:ext cx="4896544" cy="5349307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 bwMode="auto">
          <a:xfrm>
            <a:off x="6645188" y="2420888"/>
            <a:ext cx="1044116" cy="216024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8479004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SQL PBOMClass Model Abbild Analyse </a:t>
            </a: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t="58531"/>
          <a:stretch/>
        </p:blipFill>
        <p:spPr>
          <a:xfrm>
            <a:off x="560512" y="1232756"/>
            <a:ext cx="8440328" cy="178562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388604" y="3320988"/>
            <a:ext cx="2484276" cy="4001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/>
              <a:t>Name </a:t>
            </a:r>
            <a:r>
              <a:rPr lang="en-GB" dirty="0" err="1"/>
              <a:t>Attribut</a:t>
            </a:r>
            <a:r>
              <a:rPr lang="en-GB" dirty="0"/>
              <a:t> </a:t>
            </a:r>
            <a:r>
              <a:rPr lang="en-GB" dirty="0" err="1"/>
              <a:t>im</a:t>
            </a:r>
            <a:r>
              <a:rPr lang="en-GB" dirty="0"/>
              <a:t> </a:t>
            </a:r>
            <a:r>
              <a:rPr lang="en-GB" dirty="0" err="1"/>
              <a:t>Datenmodell</a:t>
            </a:r>
            <a:r>
              <a:rPr lang="en-GB" dirty="0"/>
              <a:t> = print Object</a:t>
            </a:r>
          </a:p>
        </p:txBody>
      </p:sp>
      <p:cxnSp>
        <p:nvCxnSpPr>
          <p:cNvPr id="9" name="Straight Arrow Connector 8"/>
          <p:cNvCxnSpPr>
            <a:endCxn id="7" idx="0"/>
          </p:cNvCxnSpPr>
          <p:nvPr/>
        </p:nvCxnSpPr>
        <p:spPr bwMode="auto">
          <a:xfrm flipH="1">
            <a:off x="2630742" y="1808820"/>
            <a:ext cx="306034" cy="1512168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6285148" y="3320988"/>
            <a:ext cx="2484276" cy="24622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/>
              <a:t>Name </a:t>
            </a:r>
            <a:r>
              <a:rPr lang="en-GB" dirty="0" err="1"/>
              <a:t>Tabellen</a:t>
            </a:r>
            <a:r>
              <a:rPr lang="en-GB" dirty="0"/>
              <a:t> </a:t>
            </a:r>
            <a:r>
              <a:rPr lang="en-GB" dirty="0" err="1"/>
              <a:t>Spalte</a:t>
            </a:r>
            <a:endParaRPr lang="en-GB" dirty="0"/>
          </a:p>
        </p:txBody>
      </p:sp>
      <p:cxnSp>
        <p:nvCxnSpPr>
          <p:cNvPr id="11" name="Straight Arrow Connector 10"/>
          <p:cNvCxnSpPr/>
          <p:nvPr/>
        </p:nvCxnSpPr>
        <p:spPr bwMode="auto">
          <a:xfrm flipH="1">
            <a:off x="7527286" y="2413599"/>
            <a:ext cx="378042" cy="907389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4"/>
          <a:srcRect r="67465"/>
          <a:stretch/>
        </p:blipFill>
        <p:spPr>
          <a:xfrm>
            <a:off x="3440832" y="4019492"/>
            <a:ext cx="3325688" cy="236253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560512" y="5230089"/>
            <a:ext cx="1656184" cy="24622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/>
              <a:t>Name </a:t>
            </a:r>
            <a:r>
              <a:rPr lang="en-GB" dirty="0" err="1"/>
              <a:t>Tabelle</a:t>
            </a:r>
            <a:endParaRPr lang="en-GB" dirty="0"/>
          </a:p>
        </p:txBody>
      </p:sp>
      <p:cxnSp>
        <p:nvCxnSpPr>
          <p:cNvPr id="16" name="Straight Arrow Connector 15"/>
          <p:cNvCxnSpPr>
            <a:endCxn id="14" idx="3"/>
          </p:cNvCxnSpPr>
          <p:nvPr/>
        </p:nvCxnSpPr>
        <p:spPr bwMode="auto">
          <a:xfrm flipH="1" flipV="1">
            <a:off x="2216696" y="5353200"/>
            <a:ext cx="2628292" cy="308048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0687728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" val="4629d1acff76b6dbbddfc74ca371a17fef35e076"/>
</p:tagLst>
</file>

<file path=ppt/theme/theme1.xml><?xml version="1.0" encoding="utf-8"?>
<a:theme xmlns:a="http://schemas.openxmlformats.org/drawingml/2006/main" name="addPLM_PPT_DesignTemplate">
  <a:themeElements>
    <a:clrScheme name="addPLM -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F0000"/>
      </a:accent1>
      <a:accent2>
        <a:srgbClr val="00B050"/>
      </a:accent2>
      <a:accent3>
        <a:srgbClr val="0070C0"/>
      </a:accent3>
      <a:accent4>
        <a:srgbClr val="FFFF00"/>
      </a:accent4>
      <a:accent5>
        <a:srgbClr val="FFC000"/>
      </a:accent5>
      <a:accent6>
        <a:srgbClr val="00B0F0"/>
      </a:accent6>
      <a:hlink>
        <a:srgbClr val="0000FF"/>
      </a:hlink>
      <a:folHlink>
        <a:srgbClr val="800080"/>
      </a:folHlink>
    </a:clrScheme>
    <a:fontScheme name="JF Masterfoli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8575" cap="flat" cmpd="sng" algn="ctr">
          <a:solidFill>
            <a:srgbClr val="FF0000"/>
          </a:solidFill>
          <a:prstDash val="dash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rtlCol="0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1000" b="0" i="0" u="none" strike="noStrike" cap="none" normalizeH="0" baseline="0" dirty="0" smtClean="0">
            <a:ln>
              <a:noFill/>
            </a:ln>
            <a:solidFill>
              <a:schemeClr val="accent2"/>
            </a:solidFill>
            <a:effectLst/>
            <a:latin typeface="+mn-lt"/>
          </a:defRPr>
        </a:defPPr>
      </a:lstStyle>
    </a:spDef>
    <a:lnDef>
      <a:spPr bwMode="auto">
        <a:noFill/>
        <a:ln w="28575" cap="flat" cmpd="sng" algn="ctr">
          <a:solidFill>
            <a:srgbClr val="FF0000"/>
          </a:solidFill>
          <a:prstDash val="dash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</a:spPr>
      <a:bodyPr wrap="square" rtlCol="0">
        <a:spAutoFit/>
      </a:bodyPr>
      <a:lstStyle>
        <a:defPPr algn="l">
          <a:defRPr sz="1200" dirty="0" smtClean="0">
            <a:solidFill>
              <a:schemeClr val="tx1"/>
            </a:solidFill>
            <a:latin typeface="+mn-lt"/>
          </a:defRPr>
        </a:defPPr>
      </a:lstStyle>
    </a:txDef>
  </a:objectDefaults>
  <a:extraClrSchemeLst>
    <a:extraClrScheme>
      <a:clrScheme name="JF Masterfoli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F Masterfoli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JF Masterfoli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F Masterfoli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F Masterfoli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F Masterfoli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F Masterfoli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addPLM_PPT_DesignTemplate" id="{B60EBA24-12A2-4C88-B935-072737DABFB4}" vid="{DAD6BAC6-8DB6-490C-B472-173A1EB6A8D5}"/>
    </a:ext>
  </a:ext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addPLM_PPT_DesignTemplate</Template>
  <TotalTime>0</TotalTime>
  <Words>430</Words>
  <Application>Microsoft Office PowerPoint</Application>
  <PresentationFormat>A4-Papier (210 x 297 mm)</PresentationFormat>
  <Paragraphs>73</Paragraphs>
  <Slides>6</Slides>
  <Notes>5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6</vt:i4>
      </vt:variant>
    </vt:vector>
  </HeadingPairs>
  <TitlesOfParts>
    <vt:vector size="13" baseType="lpstr">
      <vt:lpstr>Arial</vt:lpstr>
      <vt:lpstr>Arial Narrow</vt:lpstr>
      <vt:lpstr>Courier New</vt:lpstr>
      <vt:lpstr>Eurostile</vt:lpstr>
      <vt:lpstr>Verdana</vt:lpstr>
      <vt:lpstr>Wingdings</vt:lpstr>
      <vt:lpstr>addPLM_PPT_DesignTemplate</vt:lpstr>
      <vt:lpstr>PLMJobManager Documentation – define  Object Attribute TC - SQL</vt:lpstr>
      <vt:lpstr>Site settings </vt:lpstr>
      <vt:lpstr>SQL - Example</vt:lpstr>
      <vt:lpstr>SQL Redrive PBOMClass Model</vt:lpstr>
      <vt:lpstr>SQL PBOMClass Model Abbild Analyse </vt:lpstr>
      <vt:lpstr>SQL PBOMClass Model Abbild Analyse </vt:lpstr>
    </vt:vector>
  </TitlesOfParts>
  <Company>#CustomerName#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PLMJobManagerV2 Docu Custome</dc:title>
  <dc:creator>Josef Feuerstein</dc:creator>
  <cp:keywords>C_Unrestricted</cp:keywords>
  <cp:lastModifiedBy>Josef Feuerstein</cp:lastModifiedBy>
  <cp:revision>398</cp:revision>
  <cp:lastPrinted>2014-01-30T08:05:17Z</cp:lastPrinted>
  <dcterms:created xsi:type="dcterms:W3CDTF">2005-05-30T09:19:42Z</dcterms:created>
  <dcterms:modified xsi:type="dcterms:W3CDTF">2018-09-21T16:03:57Z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 Confidentiality">
    <vt:lpwstr>Unrestricted</vt:lpwstr>
  </property>
</Properties>
</file>