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520" r:id="rId2"/>
    <p:sldId id="591" r:id="rId3"/>
    <p:sldId id="589" r:id="rId4"/>
    <p:sldId id="590" r:id="rId5"/>
  </p:sldIdLst>
  <p:sldSz cx="9906000" cy="6858000" type="A4"/>
  <p:notesSz cx="6784975" cy="9856788"/>
  <p:custDataLst>
    <p:tags r:id="rId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orient="horz" pos="2341">
          <p15:clr>
            <a:srgbClr val="A4A3A4"/>
          </p15:clr>
        </p15:guide>
        <p15:guide id="3" orient="horz" pos="2478">
          <p15:clr>
            <a:srgbClr val="A4A3A4"/>
          </p15:clr>
        </p15:guide>
        <p15:guide id="4" pos="21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D60093"/>
    <a:srgbClr val="EAEAEA"/>
    <a:srgbClr val="C0C0C0"/>
    <a:srgbClr val="333399"/>
    <a:srgbClr val="89D8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89" autoAdjust="0"/>
    <p:restoredTop sz="91819" autoAdjust="0"/>
  </p:normalViewPr>
  <p:slideViewPr>
    <p:cSldViewPr snapToObjects="1">
      <p:cViewPr>
        <p:scale>
          <a:sx n="100" d="100"/>
          <a:sy n="100" d="100"/>
        </p:scale>
        <p:origin x="960" y="-120"/>
      </p:cViewPr>
      <p:guideLst>
        <p:guide orient="horz" pos="754"/>
        <p:guide orient="horz" pos="2341"/>
        <p:guide orient="horz" pos="2478"/>
        <p:guide pos="210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2816"/>
    </p:cViewPr>
  </p:sorterViewPr>
  <p:notesViewPr>
    <p:cSldViewPr snapToObjects="1">
      <p:cViewPr varScale="1">
        <p:scale>
          <a:sx n="66" d="100"/>
          <a:sy n="66" d="100"/>
        </p:scale>
        <p:origin x="0" y="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3642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3642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D740C3F9-36C5-43D8-A709-775A3AFA647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7782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3642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54000" y="739775"/>
            <a:ext cx="5338763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78905" y="4682655"/>
            <a:ext cx="6145974" cy="443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3642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F20F05A8-24DF-433F-9772-9A156DE6DE4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5993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717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50082" indent="-288493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53973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15562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77151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38740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3000329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61918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923508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CBB3A3-D939-4CF2-A608-32B119734825}" type="slidenum">
              <a:rPr lang="de-DE" sz="1300"/>
              <a:pPr eaLnBrk="1" hangingPunct="1"/>
              <a:t>1</a:t>
            </a:fld>
            <a:endParaRPr lang="de-DE" sz="1300"/>
          </a:p>
        </p:txBody>
      </p:sp>
    </p:spTree>
    <p:extLst>
      <p:ext uri="{BB962C8B-B14F-4D97-AF65-F5344CB8AC3E}">
        <p14:creationId xmlns:p14="http://schemas.microsoft.com/office/powerpoint/2010/main" val="3514553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790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/?-attach=true&amp;-s=226TCSession&amp;-o=B_BxBz0XxntUXBAAAAAAAAAAAAA&amp;-</a:t>
            </a:r>
            <a:r>
              <a:rPr lang="en-GB" dirty="0" err="1"/>
              <a:t>sid</a:t>
            </a:r>
            <a:r>
              <a:rPr lang="en-GB" dirty="0"/>
              <a:t>=TcServer1&amp;servername=MLHPROD_2TIER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811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821798" y="6592888"/>
            <a:ext cx="2063750" cy="265112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Slite </a:t>
            </a:r>
            <a:fld id="{55EA69A6-6114-4EE8-8B06-C85AEB907046}" type="slidenum">
              <a:rPr lang="de-DE" smtClean="0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2670560"/>
      </p:ext>
    </p:extLst>
  </p:cSld>
  <p:clrMapOvr>
    <a:masterClrMapping/>
  </p:clrMapOvr>
  <p:transition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idx="1"/>
          </p:nvPr>
        </p:nvSpPr>
        <p:spPr bwMode="auto">
          <a:xfrm>
            <a:off x="133350" y="1125538"/>
            <a:ext cx="9615488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</a:lstStyle>
          <a:p>
            <a:pPr lvl="0"/>
            <a:r>
              <a:rPr lang="de-DE" noProof="0" dirty="0"/>
              <a:t>Info Text beschreibende Zeile 1</a:t>
            </a:r>
            <a:br>
              <a:rPr lang="de-DE" noProof="0" dirty="0"/>
            </a:br>
            <a:r>
              <a:rPr lang="de-DE" noProof="0" dirty="0"/>
              <a:t>Info Text beschreibende Zeile 2</a:t>
            </a:r>
          </a:p>
          <a:p>
            <a:pPr lvl="0"/>
            <a:endParaRPr lang="de-DE" noProof="0" dirty="0"/>
          </a:p>
          <a:p>
            <a:pPr lvl="1"/>
            <a:r>
              <a:rPr lang="de-DE" noProof="0" dirty="0"/>
              <a:t>Absatz 1 Ebene 1</a:t>
            </a:r>
          </a:p>
          <a:p>
            <a:pPr lvl="2"/>
            <a:r>
              <a:rPr lang="de-DE" noProof="0" dirty="0"/>
              <a:t>Absatz 1 Ebene 2 (1. Auflistung)</a:t>
            </a:r>
          </a:p>
          <a:p>
            <a:pPr lvl="3"/>
            <a:r>
              <a:rPr lang="de-DE" noProof="0" dirty="0"/>
              <a:t>Absatz 1 Ebene 3 ...</a:t>
            </a:r>
          </a:p>
          <a:p>
            <a:pPr lvl="2"/>
            <a:r>
              <a:rPr lang="de-DE" noProof="0" dirty="0"/>
              <a:t>Absatz 1 Ebene 2 (2. Auflistung)</a:t>
            </a:r>
          </a:p>
          <a:p>
            <a:pPr lvl="3"/>
            <a:r>
              <a:rPr lang="de-DE" noProof="0" dirty="0"/>
              <a:t>Absatz 1 Ebene 3</a:t>
            </a:r>
            <a:br>
              <a:rPr lang="de-DE" noProof="0" dirty="0"/>
            </a:br>
            <a:endParaRPr lang="de-DE" noProof="0" dirty="0"/>
          </a:p>
          <a:p>
            <a:pPr lvl="1"/>
            <a:r>
              <a:rPr lang="de-DE" noProof="0" dirty="0"/>
              <a:t>Absatz 1 Ebene 1</a:t>
            </a:r>
          </a:p>
          <a:p>
            <a:pPr lvl="2"/>
            <a:r>
              <a:rPr lang="de-DE" noProof="0" dirty="0"/>
              <a:t>Absatz 1 Ebene 2 (1. Auflistung)</a:t>
            </a:r>
          </a:p>
          <a:p>
            <a:pPr lvl="3"/>
            <a:r>
              <a:rPr lang="de-DE" noProof="0" dirty="0"/>
              <a:t>Absatz 1 Ebene 3 ...</a:t>
            </a:r>
          </a:p>
          <a:p>
            <a:pPr lvl="2"/>
            <a:r>
              <a:rPr lang="de-DE" noProof="0" dirty="0"/>
              <a:t>Absatz 1 Ebene 2 (2. Auflistung)</a:t>
            </a:r>
          </a:p>
          <a:p>
            <a:pPr lvl="3"/>
            <a:r>
              <a:rPr lang="de-DE" noProof="0" dirty="0"/>
              <a:t>Absatz 1 Ebene 3</a:t>
            </a:r>
          </a:p>
          <a:p>
            <a:pPr lvl="1"/>
            <a:endParaRPr lang="de-DE" noProof="0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Folie </a:t>
            </a:r>
            <a:fld id="{87F53CE6-6E0A-495C-B234-5B2ECF791F0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826364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auto">
          <a:xfrm>
            <a:off x="3176" y="1"/>
            <a:ext cx="9902825" cy="908719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09575"/>
            <a:ext cx="93916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de-DE"/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9153235" y="6664974"/>
            <a:ext cx="5533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0" hangingPunct="0"/>
            <a:fld id="{F3390C2E-D5B1-4C4B-8284-6BBB65597351}" type="slidenum">
              <a:rPr lang="de-DE" sz="900" smtClean="0">
                <a:solidFill>
                  <a:schemeClr val="tx1"/>
                </a:solidFill>
                <a:latin typeface="Arial" pitchFamily="34" charset="0"/>
              </a:rPr>
              <a:pPr algn="r" eaLnBrk="0" hangingPunct="0"/>
              <a:t>‹Nr.›</a:t>
            </a:fld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29" name="Text Box 50"/>
          <p:cNvSpPr txBox="1">
            <a:spLocks noChangeArrowheads="1"/>
          </p:cNvSpPr>
          <p:nvPr/>
        </p:nvSpPr>
        <p:spPr bwMode="auto">
          <a:xfrm>
            <a:off x="204698" y="6664973"/>
            <a:ext cx="843086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GB" sz="900" b="1" i="0" dirty="0">
                <a:solidFill>
                  <a:schemeClr val="tx1"/>
                </a:solidFill>
                <a:latin typeface="Arial Narrow" pitchFamily="34" charset="0"/>
              </a:rPr>
              <a:t>(c)</a:t>
            </a:r>
            <a:r>
              <a:rPr lang="en-US" sz="900" b="1" i="1" dirty="0">
                <a:solidFill>
                  <a:schemeClr val="tx1"/>
                </a:solidFill>
                <a:latin typeface="+mj-lt"/>
              </a:rPr>
              <a:t>addPLM</a:t>
            </a:r>
            <a:r>
              <a:rPr lang="de-DE" sz="900" b="1" i="1" dirty="0">
                <a:solidFill>
                  <a:schemeClr val="tx1"/>
                </a:solidFill>
                <a:latin typeface="+mj-lt"/>
              </a:rPr>
              <a:t> - GmbH</a:t>
            </a:r>
            <a:r>
              <a:rPr lang="de-DE" sz="9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900" b="0" dirty="0">
                <a:solidFill>
                  <a:schemeClr val="tx1"/>
                </a:solidFill>
                <a:latin typeface="+mj-lt"/>
              </a:rPr>
              <a:t> [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Dokument:.\01-BinServer\Resources\</a:t>
            </a:r>
            <a:r>
              <a:rPr lang="de-DE" sz="900" dirty="0" err="1">
                <a:solidFill>
                  <a:schemeClr val="tx1"/>
                </a:solidFill>
                <a:latin typeface="+mj-lt"/>
              </a:rPr>
              <a:t>TcSQL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\Dokumentation\TCSQGetClassdata.pptx]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900" dirty="0" err="1">
                <a:solidFill>
                  <a:schemeClr val="tx1"/>
                </a:solidFill>
                <a:latin typeface="+mj-lt"/>
              </a:rPr>
              <a:t>Autor:J.Feuerstein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[Output:</a:t>
            </a:r>
            <a:fld id="{BF5E3F55-57DE-49FB-B627-359D699C8BDA}" type="datetime1">
              <a:rPr lang="de-DE" sz="900" smtClean="0">
                <a:solidFill>
                  <a:schemeClr val="tx1"/>
                </a:solidFill>
                <a:latin typeface="+mj-lt"/>
              </a:rPr>
              <a:pPr algn="l" eaLnBrk="1" hangingPunct="1">
                <a:spcBef>
                  <a:spcPct val="50000"/>
                </a:spcBef>
                <a:defRPr/>
              </a:pPr>
              <a:t>22.03.2018</a:t>
            </a:fld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</a:p>
        </p:txBody>
      </p:sp>
      <p:sp>
        <p:nvSpPr>
          <p:cNvPr id="1031" name="Rectangle 5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6"/>
            <a:ext cx="9354420" cy="8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de-DE"/>
              <a:t>Klicken Sie, um die Textformatierung des Masters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3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2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364" y="116632"/>
            <a:ext cx="1502011" cy="55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3175" y="1588"/>
            <a:ext cx="9902825" cy="868362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en-US"/>
          </a:p>
        </p:txBody>
      </p:sp>
      <p:sp>
        <p:nvSpPr>
          <p:cNvPr id="1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13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25" y="86186"/>
            <a:ext cx="1250950" cy="5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:\JobManager\ProgEntw\Ver02\08-Icons-und-Logos\LogosZurSoftware\PlmJobManagerTradeMarkLogoV2.png">
            <a:extLst>
              <a:ext uri="{FF2B5EF4-FFF2-40B4-BE49-F238E27FC236}">
                <a16:creationId xmlns:a16="http://schemas.microsoft.com/office/drawing/2014/main" id="{5911CCE4-5B1B-4C2E-A0C4-407BAF1CFB9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25" y="86186"/>
            <a:ext cx="1250950" cy="5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0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hf hdr="0" ftr="0" dt="0"/>
  <p:txStyles>
    <p:titleStyle>
      <a:lvl1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2pPr>
      <a:lvl3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3pPr>
      <a:lvl4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4pPr>
      <a:lvl5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5pPr>
      <a:lvl6pPr marL="4572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6pPr>
      <a:lvl7pPr marL="9144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7pPr>
      <a:lvl8pPr marL="13716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8pPr>
      <a:lvl9pPr marL="18288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2563" algn="l" rtl="0" eaLnBrk="1" fontAlgn="base" hangingPunct="1">
        <a:spcBef>
          <a:spcPct val="20000"/>
        </a:spcBef>
        <a:spcAft>
          <a:spcPct val="0"/>
        </a:spcAft>
        <a:buChar char="-"/>
        <a:defRPr sz="1400" b="1">
          <a:solidFill>
            <a:schemeClr val="tx1"/>
          </a:solidFill>
          <a:latin typeface="+mn-lt"/>
        </a:defRPr>
      </a:lvl2pPr>
      <a:lvl3pPr marL="714375" indent="-1714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b="1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>
          <a:xfrm>
            <a:off x="488504" y="3293690"/>
            <a:ext cx="9072562" cy="2295549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6200" b="1" i="1" dirty="0" err="1"/>
              <a:t>PLMJobManager</a:t>
            </a:r>
            <a:br>
              <a:rPr lang="en-US" sz="6200" b="1" i="1" dirty="0"/>
            </a:br>
            <a:r>
              <a:rPr lang="en-US" sz="4200" b="1" dirty="0"/>
              <a:t>Process Documentation</a:t>
            </a:r>
            <a:br>
              <a:rPr lang="en-US" sz="4200" b="1" dirty="0"/>
            </a:br>
            <a:r>
              <a:rPr lang="en-US" sz="4200" b="1" dirty="0"/>
              <a:t>TC - SQL</a:t>
            </a:r>
          </a:p>
        </p:txBody>
      </p:sp>
      <p:sp>
        <p:nvSpPr>
          <p:cNvPr id="4098" name="Foliennummernplatzhalt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dirty="0">
                <a:latin typeface="Eurostile" pitchFamily="34" charset="0"/>
              </a:rPr>
              <a:t>Folie </a:t>
            </a:r>
            <a:fld id="{E7BBB88D-42B2-4AC3-8C5B-E6AB6CEC1B6A}" type="slidenum">
              <a:rPr lang="de-DE" smtClean="0">
                <a:latin typeface="Eurostile" pitchFamily="34" charset="0"/>
              </a:rPr>
              <a:pPr eaLnBrk="1" hangingPunct="1"/>
              <a:t>1</a:t>
            </a:fld>
            <a:endParaRPr lang="de-DE" dirty="0">
              <a:latin typeface="Eurostile" pitchFamily="34" charset="0"/>
            </a:endParaRPr>
          </a:p>
        </p:txBody>
      </p:sp>
      <p:pic>
        <p:nvPicPr>
          <p:cNvPr id="4100" name="Picture 8" descr="MyApp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1006475"/>
            <a:ext cx="334803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10"/>
          <p:cNvSpPr txBox="1">
            <a:spLocks noChangeArrowheads="1"/>
          </p:cNvSpPr>
          <p:nvPr/>
        </p:nvSpPr>
        <p:spPr bwMode="auto">
          <a:xfrm>
            <a:off x="7292975" y="5949950"/>
            <a:ext cx="2513013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96451" tIns="48225" rIns="96451" bIns="48225">
            <a:spAutoFit/>
          </a:bodyPr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SzPct val="75000"/>
            </a:pPr>
            <a:r>
              <a:rPr lang="en-GB" dirty="0">
                <a:latin typeface="Verdana" pitchFamily="34" charset="0"/>
              </a:rPr>
              <a:t>Created by	: </a:t>
            </a:r>
            <a:r>
              <a:rPr lang="en-GB" dirty="0" err="1">
                <a:latin typeface="Verdana" pitchFamily="34" charset="0"/>
              </a:rPr>
              <a:t>J.Feuerstein</a:t>
            </a:r>
            <a:br>
              <a:rPr lang="en-GB" dirty="0">
                <a:latin typeface="Verdana" pitchFamily="34" charset="0"/>
              </a:rPr>
            </a:br>
            <a:r>
              <a:rPr lang="en-GB" dirty="0">
                <a:latin typeface="Verdana" pitchFamily="34" charset="0"/>
              </a:rPr>
              <a:t>Creation Date 	: 22.03.2018</a:t>
            </a:r>
            <a:br>
              <a:rPr lang="en-GB" dirty="0">
                <a:latin typeface="Verdana" pitchFamily="34" charset="0"/>
              </a:rPr>
            </a:br>
            <a:endParaRPr lang="en-GB" sz="700" dirty="0">
              <a:latin typeface="Verdana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SQL Redrive PBOMClass Model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33204" y="1016732"/>
            <a:ext cx="92890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</a:t>
            </a:r>
            <a:r>
              <a:rPr lang="en-GB" dirty="0" err="1">
                <a:solidFill>
                  <a:schemeClr val="tx1"/>
                </a:solidFill>
              </a:rPr>
              <a:t>x.pname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ClassNamet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pa.pname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AttrNameOnClass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pc.PTNAME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inTable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pa.PDBNAME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TblSpalte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FROM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(SELECT level </a:t>
            </a:r>
            <a:r>
              <a:rPr lang="en-GB" dirty="0" err="1">
                <a:solidFill>
                  <a:schemeClr val="tx1"/>
                </a:solidFill>
              </a:rPr>
              <a:t>sortx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dirty="0" err="1">
                <a:solidFill>
                  <a:schemeClr val="tx1"/>
                </a:solidFill>
              </a:rPr>
              <a:t>connect_by_root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) classes,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FROM </a:t>
            </a:r>
            <a:r>
              <a:rPr lang="en-GB" dirty="0" err="1">
                <a:solidFill>
                  <a:schemeClr val="tx1"/>
                </a:solidFill>
              </a:rPr>
              <a:t>infodba.ppom_class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WHERE </a:t>
            </a:r>
            <a:r>
              <a:rPr lang="en-GB" b="1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LIKE 'Dataset%' or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like '</a:t>
            </a:r>
            <a:r>
              <a:rPr lang="en-GB" dirty="0" err="1">
                <a:solidFill>
                  <a:schemeClr val="tx1"/>
                </a:solidFill>
              </a:rPr>
              <a:t>SEP_Des</a:t>
            </a:r>
            <a:r>
              <a:rPr lang="en-GB" dirty="0">
                <a:solidFill>
                  <a:schemeClr val="tx1"/>
                </a:solidFill>
              </a:rPr>
              <a:t>%'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CONNECT BY </a:t>
            </a:r>
            <a:r>
              <a:rPr lang="en-GB" dirty="0" err="1">
                <a:solidFill>
                  <a:schemeClr val="tx1"/>
                </a:solidFill>
              </a:rPr>
              <a:t>nocycle</a:t>
            </a:r>
            <a:r>
              <a:rPr lang="en-GB" dirty="0">
                <a:solidFill>
                  <a:schemeClr val="tx1"/>
                </a:solidFill>
              </a:rPr>
              <a:t> prior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 err="1">
                <a:solidFill>
                  <a:schemeClr val="tx1"/>
                </a:solidFill>
              </a:rPr>
              <a:t>psuperclass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ORDER BY level DESC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) x,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</a:t>
            </a:r>
            <a:r>
              <a:rPr lang="en-GB" dirty="0" err="1">
                <a:solidFill>
                  <a:schemeClr val="tx1"/>
                </a:solidFill>
              </a:rPr>
              <a:t>infodba.ppom_attribute</a:t>
            </a:r>
            <a:r>
              <a:rPr lang="en-GB" dirty="0">
                <a:solidFill>
                  <a:schemeClr val="tx1"/>
                </a:solidFill>
              </a:rPr>
              <a:t> pa,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</a:t>
            </a:r>
            <a:r>
              <a:rPr lang="en-GB" dirty="0" err="1">
                <a:solidFill>
                  <a:schemeClr val="tx1"/>
                </a:solidFill>
              </a:rPr>
              <a:t>infodba.ppom_class</a:t>
            </a:r>
            <a:r>
              <a:rPr lang="en-GB" dirty="0">
                <a:solidFill>
                  <a:schemeClr val="tx1"/>
                </a:solidFill>
              </a:rPr>
              <a:t> pc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WHERE </a:t>
            </a:r>
            <a:r>
              <a:rPr lang="en-GB" dirty="0" err="1">
                <a:solidFill>
                  <a:schemeClr val="tx1"/>
                </a:solidFill>
              </a:rPr>
              <a:t>x.classes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 err="1">
                <a:solidFill>
                  <a:schemeClr val="tx1"/>
                </a:solidFill>
              </a:rPr>
              <a:t>pc.pname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AND </a:t>
            </a:r>
            <a:r>
              <a:rPr lang="en-GB" dirty="0" err="1">
                <a:solidFill>
                  <a:schemeClr val="tx1"/>
                </a:solidFill>
              </a:rPr>
              <a:t>pc.puid</a:t>
            </a:r>
            <a:r>
              <a:rPr lang="en-GB" dirty="0">
                <a:solidFill>
                  <a:schemeClr val="tx1"/>
                </a:solidFill>
              </a:rPr>
              <a:t>     = </a:t>
            </a:r>
            <a:r>
              <a:rPr lang="en-GB" dirty="0" err="1">
                <a:solidFill>
                  <a:schemeClr val="tx1"/>
                </a:solidFill>
              </a:rPr>
              <a:t>pa.rdefining_classu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AND </a:t>
            </a:r>
            <a:r>
              <a:rPr lang="en-GB" dirty="0" err="1">
                <a:solidFill>
                  <a:schemeClr val="tx1"/>
                </a:solidFill>
              </a:rPr>
              <a:t>pa.pname</a:t>
            </a:r>
            <a:r>
              <a:rPr lang="en-GB" dirty="0">
                <a:solidFill>
                  <a:schemeClr val="tx1"/>
                </a:solidFill>
              </a:rPr>
              <a:t> like 's4_produc%';</a:t>
            </a:r>
          </a:p>
          <a:p>
            <a:pPr algn="l">
              <a:spcBef>
                <a:spcPts val="100"/>
              </a:spcBef>
            </a:pP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-- Select </a:t>
            </a:r>
            <a:r>
              <a:rPr lang="en-GB" dirty="0" err="1">
                <a:solidFill>
                  <a:schemeClr val="tx1"/>
                </a:solidFill>
              </a:rPr>
              <a:t>ir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infodba.pitemrevision</a:t>
            </a:r>
            <a:r>
              <a:rPr lang="en-GB" dirty="0">
                <a:solidFill>
                  <a:schemeClr val="tx1"/>
                </a:solidFill>
              </a:rPr>
              <a:t>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'1RBxwPbIxntUXB'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infodba.pitemrevision</a:t>
            </a:r>
            <a:r>
              <a:rPr lang="en-GB" dirty="0">
                <a:solidFill>
                  <a:schemeClr val="tx1"/>
                </a:solidFill>
              </a:rPr>
              <a:t>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'B_BxBz0XxntUXB'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-- Select DS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infodba.pdataset</a:t>
            </a:r>
            <a:r>
              <a:rPr lang="en-GB" dirty="0">
                <a:solidFill>
                  <a:schemeClr val="tx1"/>
                </a:solidFill>
              </a:rPr>
              <a:t> 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'1ZJxwPbIxntUXB'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infodba.pdataset</a:t>
            </a:r>
            <a:r>
              <a:rPr lang="en-GB" dirty="0">
                <a:solidFill>
                  <a:schemeClr val="tx1"/>
                </a:solidFill>
              </a:rPr>
              <a:t> 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'B_BxBz0XxntUXB' 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806" y="2852936"/>
            <a:ext cx="5944430" cy="12860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b="72404"/>
          <a:stretch/>
        </p:blipFill>
        <p:spPr>
          <a:xfrm>
            <a:off x="4304928" y="1022210"/>
            <a:ext cx="4896544" cy="1476164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 bwMode="auto">
          <a:xfrm flipH="1">
            <a:off x="3944888" y="2384884"/>
            <a:ext cx="2988332" cy="21602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 bwMode="auto">
          <a:xfrm>
            <a:off x="2702749" y="2507574"/>
            <a:ext cx="756084" cy="24655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 bwMode="auto">
          <a:xfrm>
            <a:off x="6933220" y="3495963"/>
            <a:ext cx="1080120" cy="221069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072679" y="4360158"/>
            <a:ext cx="720081" cy="18002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20" name="Elbow Connector 19"/>
          <p:cNvCxnSpPr>
            <a:cxnSpLocks/>
            <a:stCxn id="17" idx="1"/>
            <a:endCxn id="18" idx="0"/>
          </p:cNvCxnSpPr>
          <p:nvPr/>
        </p:nvCxnSpPr>
        <p:spPr bwMode="auto">
          <a:xfrm rot="10800000" flipV="1">
            <a:off x="2432720" y="3606498"/>
            <a:ext cx="4500500" cy="753660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 bwMode="auto">
          <a:xfrm>
            <a:off x="8341686" y="3501319"/>
            <a:ext cx="1280549" cy="215714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04535" y="4365103"/>
            <a:ext cx="828078" cy="175075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24" name="Elbow Connector 23"/>
          <p:cNvCxnSpPr>
            <a:cxnSpLocks/>
            <a:stCxn id="21" idx="2"/>
            <a:endCxn id="22" idx="2"/>
          </p:cNvCxnSpPr>
          <p:nvPr/>
        </p:nvCxnSpPr>
        <p:spPr bwMode="auto">
          <a:xfrm rot="5400000">
            <a:off x="4638696" y="196912"/>
            <a:ext cx="823145" cy="7863387"/>
          </a:xfrm>
          <a:prstGeom prst="bentConnector3">
            <a:avLst>
              <a:gd name="adj1" fmla="val 127772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 bwMode="auto">
          <a:xfrm>
            <a:off x="1532620" y="2507830"/>
            <a:ext cx="684075" cy="24655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 bwMode="auto">
          <a:xfrm>
            <a:off x="1308511" y="3862447"/>
            <a:ext cx="810088" cy="180020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endParaRPr lang="en-GB">
              <a:solidFill>
                <a:schemeClr val="accent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20506" y="6191409"/>
            <a:ext cx="4464496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#New: 22.03.2018 – from Simon Sommer and Michael Sommer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6933220" y="3907537"/>
            <a:ext cx="1080120" cy="221069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04535" y="5013176"/>
            <a:ext cx="828085" cy="189072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35" name="Straight Arrow Connector 34"/>
          <p:cNvCxnSpPr>
            <a:cxnSpLocks/>
            <a:endCxn id="30" idx="0"/>
          </p:cNvCxnSpPr>
          <p:nvPr/>
        </p:nvCxnSpPr>
        <p:spPr bwMode="auto">
          <a:xfrm>
            <a:off x="1118578" y="4761148"/>
            <a:ext cx="0" cy="25202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2072679" y="5014774"/>
            <a:ext cx="513716" cy="189072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cxnSp>
        <p:nvCxnSpPr>
          <p:cNvPr id="38" name="Elbow Connector 37"/>
          <p:cNvCxnSpPr>
            <a:cxnSpLocks/>
            <a:stCxn id="29" idx="2"/>
            <a:endCxn id="36" idx="2"/>
          </p:cNvCxnSpPr>
          <p:nvPr/>
        </p:nvCxnSpPr>
        <p:spPr bwMode="auto">
          <a:xfrm rot="5400000">
            <a:off x="4363789" y="2094355"/>
            <a:ext cx="1075240" cy="5143743"/>
          </a:xfrm>
          <a:prstGeom prst="bentConnector3">
            <a:avLst>
              <a:gd name="adj1" fmla="val 12126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" name="Textfeld 4">
            <a:extLst>
              <a:ext uri="{FF2B5EF4-FFF2-40B4-BE49-F238E27FC236}">
                <a16:creationId xmlns:a16="http://schemas.microsoft.com/office/drawing/2014/main" id="{0C52D0F3-2249-4209-9A6A-EDBE7409413E}"/>
              </a:ext>
            </a:extLst>
          </p:cNvPr>
          <p:cNvSpPr txBox="1"/>
          <p:nvPr/>
        </p:nvSpPr>
        <p:spPr>
          <a:xfrm>
            <a:off x="4772980" y="2384884"/>
            <a:ext cx="1116124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Class Type</a:t>
            </a:r>
          </a:p>
        </p:txBody>
      </p:sp>
    </p:spTree>
    <p:extLst>
      <p:ext uri="{BB962C8B-B14F-4D97-AF65-F5344CB8AC3E}">
        <p14:creationId xmlns:p14="http://schemas.microsoft.com/office/powerpoint/2010/main" val="4375965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SQL PBOMClass Model Abbild Analyse 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72480" y="1304764"/>
            <a:ext cx="356439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x.pname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pa.*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(SELECT level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sortx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connect_by_root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classes,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FROM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infodba.ppom_class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WHERE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LIKE 'SEP%'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CONNECT BY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nocycle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prior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psuperclass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ORDER BY level DESC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) x,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infodba.ppom_attribute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pa,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infodba.ppom_class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pc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x.classes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pc.pname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pc.puid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pa.rdefining_classu</a:t>
            </a:r>
            <a:endParaRPr lang="en-GB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795" y="1160748"/>
            <a:ext cx="4896544" cy="53493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645188" y="2420888"/>
            <a:ext cx="1044116" cy="216024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47900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SQL PBOMClass Model Abbild Analyse 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58531"/>
          <a:stretch/>
        </p:blipFill>
        <p:spPr>
          <a:xfrm>
            <a:off x="560512" y="1232756"/>
            <a:ext cx="8440328" cy="17856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88604" y="3320988"/>
            <a:ext cx="248427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Name </a:t>
            </a:r>
            <a:r>
              <a:rPr lang="en-GB" dirty="0" err="1"/>
              <a:t>Attribut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</a:t>
            </a:r>
            <a:r>
              <a:rPr lang="en-GB" dirty="0" err="1"/>
              <a:t>Datenmodell</a:t>
            </a:r>
            <a:r>
              <a:rPr lang="en-GB" dirty="0"/>
              <a:t> = print Object</a:t>
            </a:r>
          </a:p>
        </p:txBody>
      </p:sp>
      <p:cxnSp>
        <p:nvCxnSpPr>
          <p:cNvPr id="9" name="Straight Arrow Connector 8"/>
          <p:cNvCxnSpPr>
            <a:endCxn id="7" idx="0"/>
          </p:cNvCxnSpPr>
          <p:nvPr/>
        </p:nvCxnSpPr>
        <p:spPr bwMode="auto">
          <a:xfrm flipH="1">
            <a:off x="2630742" y="1808820"/>
            <a:ext cx="306034" cy="151216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85148" y="3320988"/>
            <a:ext cx="2484276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Name </a:t>
            </a:r>
            <a:r>
              <a:rPr lang="en-GB" dirty="0" err="1"/>
              <a:t>Tabellen</a:t>
            </a:r>
            <a:r>
              <a:rPr lang="en-GB" dirty="0"/>
              <a:t> </a:t>
            </a:r>
            <a:r>
              <a:rPr lang="en-GB" dirty="0" err="1"/>
              <a:t>Spalte</a:t>
            </a:r>
            <a:endParaRPr lang="en-GB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7527286" y="2413599"/>
            <a:ext cx="378042" cy="9073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r="67465"/>
          <a:stretch/>
        </p:blipFill>
        <p:spPr>
          <a:xfrm>
            <a:off x="3440832" y="4019492"/>
            <a:ext cx="3325688" cy="2362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60512" y="5230089"/>
            <a:ext cx="1656184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Name </a:t>
            </a:r>
            <a:r>
              <a:rPr lang="en-GB" dirty="0" err="1"/>
              <a:t>Tabelle</a:t>
            </a:r>
            <a:endParaRPr lang="en-GB" dirty="0"/>
          </a:p>
        </p:txBody>
      </p:sp>
      <p:cxnSp>
        <p:nvCxnSpPr>
          <p:cNvPr id="16" name="Straight Arrow Connector 15"/>
          <p:cNvCxnSpPr>
            <a:endCxn id="14" idx="3"/>
          </p:cNvCxnSpPr>
          <p:nvPr/>
        </p:nvCxnSpPr>
        <p:spPr bwMode="auto">
          <a:xfrm flipH="1" flipV="1">
            <a:off x="2216696" y="5353200"/>
            <a:ext cx="2628292" cy="30804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68772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4629d1acff76b6dbbddfc74ca371a17fef35e076"/>
</p:tagLst>
</file>

<file path=ppt/theme/theme1.xml><?xml version="1.0" encoding="utf-8"?>
<a:theme xmlns:a="http://schemas.openxmlformats.org/drawingml/2006/main" name="addPLM_PPT_DesignTemplate">
  <a:themeElements>
    <a:clrScheme name="addPLM -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0"/>
      </a:accent1>
      <a:accent2>
        <a:srgbClr val="00B050"/>
      </a:accent2>
      <a:accent3>
        <a:srgbClr val="0070C0"/>
      </a:accent3>
      <a:accent4>
        <a:srgbClr val="FFFF00"/>
      </a:accent4>
      <a:accent5>
        <a:srgbClr val="FFC000"/>
      </a:accent5>
      <a:accent6>
        <a:srgbClr val="00B0F0"/>
      </a:accent6>
      <a:hlink>
        <a:srgbClr val="0000FF"/>
      </a:hlink>
      <a:folHlink>
        <a:srgbClr val="800080"/>
      </a:folHlink>
    </a:clrScheme>
    <a:fontScheme name="JF Masterfol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accent2"/>
            </a:solidFill>
            <a:effectLst/>
            <a:latin typeface="+mn-lt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JF Masterfol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F Masterfoli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ddPLM_PPT_DesignTemplate" id="{B60EBA24-12A2-4C88-B935-072737DABFB4}" vid="{DAD6BAC6-8DB6-490C-B472-173A1EB6A8D5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addPLM_PPT_DesignTemplate</Template>
  <TotalTime>0</TotalTime>
  <Words>359</Words>
  <Application>Microsoft Office PowerPoint</Application>
  <PresentationFormat>A4-Papier (210 x 297 mm)</PresentationFormat>
  <Paragraphs>55</Paragraphs>
  <Slides>4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11" baseType="lpstr">
      <vt:lpstr>Arial</vt:lpstr>
      <vt:lpstr>Arial Narrow</vt:lpstr>
      <vt:lpstr>Courier New</vt:lpstr>
      <vt:lpstr>Eurostile</vt:lpstr>
      <vt:lpstr>Verdana</vt:lpstr>
      <vt:lpstr>Wingdings</vt:lpstr>
      <vt:lpstr>addPLM_PPT_DesignTemplate</vt:lpstr>
      <vt:lpstr>PLMJobManager Process Documentation TC - SQL</vt:lpstr>
      <vt:lpstr>SQL Redrive PBOMClass Model</vt:lpstr>
      <vt:lpstr>SQL PBOMClass Model Abbild Analyse </vt:lpstr>
      <vt:lpstr>SQL PBOMClass Model Abbild Analyse </vt:lpstr>
    </vt:vector>
  </TitlesOfParts>
  <Company>#CustomerName#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PLMJobManagerV2 Docu Custome</dc:title>
  <dc:creator>Josef Feuerstein</dc:creator>
  <cp:keywords>C_Unrestricted</cp:keywords>
  <cp:lastModifiedBy>Josef Feuerstein</cp:lastModifiedBy>
  <cp:revision>391</cp:revision>
  <cp:lastPrinted>2014-01-30T08:05:17Z</cp:lastPrinted>
  <dcterms:created xsi:type="dcterms:W3CDTF">2005-05-30T09:19:42Z</dcterms:created>
  <dcterms:modified xsi:type="dcterms:W3CDTF">2018-03-22T19:44:24Z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Confidentiality">
    <vt:lpwstr>Unrestricted</vt:lpwstr>
  </property>
</Properties>
</file>