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520" r:id="rId2"/>
    <p:sldId id="545" r:id="rId3"/>
    <p:sldId id="546" r:id="rId4"/>
    <p:sldId id="552" r:id="rId5"/>
    <p:sldId id="551" r:id="rId6"/>
    <p:sldId id="553" r:id="rId7"/>
    <p:sldId id="547" r:id="rId8"/>
    <p:sldId id="543" r:id="rId9"/>
    <p:sldId id="544" r:id="rId10"/>
    <p:sldId id="538" r:id="rId11"/>
    <p:sldId id="541" r:id="rId12"/>
    <p:sldId id="530" r:id="rId13"/>
    <p:sldId id="539" r:id="rId14"/>
    <p:sldId id="537" r:id="rId15"/>
    <p:sldId id="532" r:id="rId16"/>
    <p:sldId id="533" r:id="rId17"/>
    <p:sldId id="534" r:id="rId18"/>
    <p:sldId id="536" r:id="rId19"/>
    <p:sldId id="540" r:id="rId20"/>
    <p:sldId id="548" r:id="rId21"/>
    <p:sldId id="549" r:id="rId22"/>
    <p:sldId id="550" r:id="rId23"/>
  </p:sldIdLst>
  <p:sldSz cx="9906000" cy="6858000" type="A4"/>
  <p:notesSz cx="6784975" cy="9856788"/>
  <p:custDataLst>
    <p:tags r:id="rId26"/>
  </p:custData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CEFD09-E589-4F31-8E4F-DB8850BE72BD}">
          <p14:sldIdLst>
            <p14:sldId id="520"/>
          </p14:sldIdLst>
        </p14:section>
        <p14:section name="ProcessControl - CMM" id="{8D5421DB-0D5D-4627-AA92-E3077EC3D712}">
          <p14:sldIdLst>
            <p14:sldId id="545"/>
            <p14:sldId id="546"/>
          </p14:sldIdLst>
        </p14:section>
        <p14:section name="Dev. ProE.CMM" id="{810C9A04-34F5-4923-9598-FB1D670F097E}">
          <p14:sldIdLst>
            <p14:sldId id="552"/>
            <p14:sldId id="551"/>
            <p14:sldId id="553"/>
          </p14:sldIdLst>
        </p14:section>
        <p14:section name="ProcessMonitoring" id="{F5784DAE-B7C8-4333-B367-5C88D63E8270}">
          <p14:sldIdLst>
            <p14:sldId id="547"/>
          </p14:sldIdLst>
        </p14:section>
        <p14:section name="Tipps" id="{ABEACBB0-AE40-4E6C-841B-A037C5326567}">
          <p14:sldIdLst>
            <p14:sldId id="543"/>
            <p14:sldId id="544"/>
          </p14:sldIdLst>
        </p14:section>
        <p14:section name="Develoment Backup" id="{1C8D8114-15B3-4AC0-A243-8FC96036EF74}">
          <p14:sldIdLst>
            <p14:sldId id="538"/>
            <p14:sldId id="541"/>
            <p14:sldId id="530"/>
            <p14:sldId id="539"/>
            <p14:sldId id="537"/>
            <p14:sldId id="532"/>
            <p14:sldId id="533"/>
            <p14:sldId id="534"/>
            <p14:sldId id="536"/>
            <p14:sldId id="540"/>
          </p14:sldIdLst>
        </p14:section>
        <p14:section name="CMMAssemblyAnalyse" id="{6E8AAC8A-99C8-4E16-9063-B17D6634AACB}">
          <p14:sldIdLst>
            <p14:sldId id="548"/>
            <p14:sldId id="549"/>
            <p14:sldId id="55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D60093"/>
    <a:srgbClr val="EAEAEA"/>
    <a:srgbClr val="C0C0C0"/>
    <a:srgbClr val="333399"/>
    <a:srgbClr val="89D8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66383" autoAdjust="0"/>
  </p:normalViewPr>
  <p:slideViewPr>
    <p:cSldViewPr snapToObjects="1">
      <p:cViewPr varScale="1">
        <p:scale>
          <a:sx n="57" d="100"/>
          <a:sy n="57" d="100"/>
        </p:scale>
        <p:origin x="-2130" y="-84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63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>
            <a:lvl1pPr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642" y="0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>
            <a:lvl1pPr algn="r"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2107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b" anchorCtr="0" compatLnSpc="1">
            <a:prstTxWarp prst="textNoShape">
              <a:avLst/>
            </a:prstTxWarp>
          </a:bodyPr>
          <a:lstStyle>
            <a:lvl1pPr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642" y="9362107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b" anchorCtr="0" compatLnSpc="1">
            <a:prstTxWarp prst="textNoShape">
              <a:avLst/>
            </a:prstTxWarp>
          </a:bodyPr>
          <a:lstStyle>
            <a:lvl1pPr algn="r"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D740C3F9-36C5-43D8-A709-775A3AFA647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7828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>
            <a:lvl1pPr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642" y="0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>
            <a:lvl1pPr algn="r"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54000" y="739775"/>
            <a:ext cx="5338763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8905" y="4682655"/>
            <a:ext cx="6145974" cy="4434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2107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b" anchorCtr="0" compatLnSpc="1">
            <a:prstTxWarp prst="textNoShape">
              <a:avLst/>
            </a:prstTxWarp>
          </a:bodyPr>
          <a:lstStyle>
            <a:lvl1pPr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642" y="9362107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b" anchorCtr="0" compatLnSpc="1">
            <a:prstTxWarp prst="textNoShape">
              <a:avLst/>
            </a:prstTxWarp>
          </a:bodyPr>
          <a:lstStyle>
            <a:lvl1pPr algn="r"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F20F05A8-24DF-433F-9772-9A156DE6DE4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5993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dirty="0" smtClean="0">
                <a:latin typeface="Verdana" pitchFamily="34" charset="0"/>
              </a:rPr>
              <a:t>Josef Feuerstein</a:t>
            </a:r>
          </a:p>
          <a:p>
            <a:r>
              <a:rPr lang="de-DE" dirty="0" smtClean="0">
                <a:latin typeface="Verdana" pitchFamily="34" charset="0"/>
              </a:rPr>
              <a:t>Klaus Scholz</a:t>
            </a:r>
            <a:endParaRPr lang="en-GB" dirty="0" smtClean="0"/>
          </a:p>
        </p:txBody>
      </p:sp>
      <p:sp>
        <p:nvSpPr>
          <p:cNvPr id="717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50082" indent="-288493"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53973" indent="-230795"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15562" indent="-230795"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77151" indent="-230795"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38740" indent="-230795" defTabSz="926384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3000329" indent="-230795" defTabSz="926384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61918" indent="-230795" defTabSz="926384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923508" indent="-230795" defTabSz="926384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CBB3A3-D939-4CF2-A608-32B119734825}" type="slidenum">
              <a:rPr lang="de-DE" sz="1300"/>
              <a:pPr eaLnBrk="1" hangingPunct="1"/>
              <a:t>1</a:t>
            </a:fld>
            <a:endParaRPr lang="de-DE"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A5E02356737B</a:t>
            </a:r>
          </a:p>
          <a:p>
            <a:r>
              <a:rPr lang="de-DE" dirty="0" smtClean="0"/>
              <a:t>A5E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2091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>
                <a:latin typeface="Courier New" pitchFamily="49" charset="0"/>
              </a:rPr>
              <a:t>DATASETTYPE                      DATASETNAME                                                                                                                      DATASETPUID     DATASETTYPECLASS                 OWNINGSITE_TC_PSITE_ID DATASETDESCRIPTION                                                                                                                                                                                                                               DATASETPTYPE_NAME                DATASETOWNINGUSER                DATASETOWNINGGROUP                                                                                                               DATASETCREATEDATE DATASETLASTMODUSER               DATASETLASTMODDATE IMV_PVOLUME_NAME                 IMV_PMACHINE_TYPE IMV_PUNIX_PATH_NAME                                                                                                                                                                                                                              IMV_PWNT_PATH_NAME                                                                                                                                                                                                                               IMF_PSD_PATH_NAME                                                                                                                                                                                                                                IMF_PFILE_NAME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>
                <a:latin typeface="Courier New" pitchFamily="49" charset="0"/>
              </a:rPr>
              <a:t>-------------------------------- -------------------------------------------------------------------------------------------------------------------------------- --------------- -------------------------------- ---------------------- ------------------------------------------------------------------------------------------------------------------------------------------------------------------------------------------------------------------------------------------------ -------------------------------- -------------------------------- -------------------------------------------------------------------------------------------------------------------------------- ----------------- -------------------------------- ------------------ -------------------------------- ----------------- ------------------------------------------------------------------------------------------------------------------------------------------------------------------------------------------------------------------------------------------------ ------------------------------------------------------------------------------------------------------------------------------------------------------------------------------------------------------------------------------------------------ ------------------------------------------------------------------------------------------------------------------------------------------------------------------------------------------------------------------------------------------------ ------------------------------------------------------------------------------------------------------------------------------------------------------------------------------------------------------------------------------------------------</a:t>
            </a:r>
          </a:p>
          <a:p>
            <a:r>
              <a:rPr lang="en-US" sz="800" dirty="0">
                <a:latin typeface="Courier New" pitchFamily="49" charset="0"/>
              </a:rPr>
              <a:t>UGMASTER                         A5E02356737B-001                                                                                                                 1ifJDMIYBv4vwA  UGPART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11-SEP-13         cmm_6                            11-SEP-13          vol_ld_cmm_01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G:\data\tcp010_volumes\vol_ld_cmm_01                                                                                                                                                                                                             cmm_6_5229df3f                                                                                                                                                                                                                                   a5e0235_ugp_dby03y452ku01.prt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009-traction_converter_X4_Var_B1-1                                                                                               7CB9lKPvBv4vwA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009-traction__000_4f5b67be.mdf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001-traction_converter_X4_Var_B1-1                                                                                               7WM9lKPvBv4vwA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001-traction__000_4f5b6835.mdf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003-traction_converter_X4_Var_B1-1                                                                                               7uH9lKPvBv4vwA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003-traction__000_4f5b688a.mdf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IdeasAssembly</a:t>
            </a:r>
            <a:r>
              <a:rPr lang="en-US" sz="800" dirty="0">
                <a:latin typeface="Courier New" pitchFamily="49" charset="0"/>
              </a:rPr>
              <a:t>                    A5E02356737B/001                                                                                                                 KDG9lKPvBv4vwA  </a:t>
            </a:r>
            <a:r>
              <a:rPr lang="en-US" sz="800" dirty="0" err="1">
                <a:latin typeface="Courier New" pitchFamily="49" charset="0"/>
              </a:rPr>
              <a:t>IdeasAssembly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03-MAR-12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a5e02356737b__000_4f5b65d6.asm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005-traction_converter_X4_Var_B1-1                                                                                               KbJ9lKPvBv4vwA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005-traction__000_4f5b65d7.mdf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007-traction_converter_X4_Var_B1-1                                                                                               LHC9lKPvBv4vwA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007-traction__000_4f5b68e0.mdf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008-traction_converter_X4_Var_B1-1                                                                                               LbN9lKPvBv4vwA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008-traction__000_4f5b694b.mdf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010-traction_converter_X4_Var_B1-1                                                                                               b_A9lKPvBv4vwA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010-traction__000_4f5b66a1.mdf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004-traction_converter_X4_Var_B1-1                                                                                               bmF9lKPvBv4vwA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004-traction__000_4f5b6640.mdf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002-traction_converter_X4_Var_B1-1                                                                                               rSL9lKPvBv4vwA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002-traction__000_4f5b66e8.mdf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006-traction_converter_X4_Var_B1-1                                                                                               rqG9lKPvBv4vwA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006-traction__000_4f5b6742.mdf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endParaRPr lang="en-US" sz="800" dirty="0">
              <a:latin typeface="Courier New" pitchFamily="49" charset="0"/>
            </a:endParaRPr>
          </a:p>
          <a:p>
            <a:r>
              <a:rPr lang="en-US" sz="800" dirty="0">
                <a:latin typeface="Courier New" pitchFamily="49" charset="0"/>
              </a:rPr>
              <a:t> 12 rows selected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6065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dirty="0">
                <a:latin typeface="Courier New" pitchFamily="49" charset="0"/>
              </a:rPr>
              <a:t>DATASETTYPE                      DATASETNAME                                                                                                                      DATASETPUID     DATASETTYPECLASS                 OWNINGSITE_TC_PSITE_ID DATASETDESCRIPTION                                                                                                                                                                                                                               DATASETPTYPE_NAME                DATASETOWNINGUSER                DATASETOWNINGGROUP                                                                                                               DATASETCREATEDATE DATASETLASTMODUSER               DATASETLASTMODDATE IMV_PVOLUME_NAME                 IMV_PMACHINE_TYPE IMV_PUNIX_PATH_NAME                                                                                                                                                                                                                              IMV_PWNT_PATH_NAME                                                                                                                                                                                                                               IMF_PSD_PATH_NAME                                                                                                                                                                                                                                IMF_PFILE_NAME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>
                <a:latin typeface="Courier New" pitchFamily="49" charset="0"/>
              </a:rPr>
              <a:t>-------------------------------- -------------------------------------------------------------------------------------------------------------------------------- --------------- -------------------------------- ---------------------- ------------------------------------------------------------------------------------------------------------------------------------------------------------------------------------------------------------------------------------------------ -------------------------------- -------------------------------- -------------------------------------------------------------------------------------------------------------------------------- ----------------- -------------------------------- ------------------ -------------------------------- ----------------- ------------------------------------------------------------------------------------------------------------------------------------------------------------------------------------------------------------------------------------------------ ------------------------------------------------------------------------------------------------------------------------------------------------------------------------------------------------------------------------------------------------ ------------------------------------------------------------------------------------------------------------------------------------------------------------------------------------------------------------------------------------------------ ------------------------------------------------------------------------------------------------------------------------------------------------------------------------------------------------------------------------------------------------</a:t>
            </a:r>
          </a:p>
          <a:p>
            <a:r>
              <a:rPr lang="en-US" sz="800" dirty="0">
                <a:latin typeface="Courier New" pitchFamily="49" charset="0"/>
              </a:rPr>
              <a:t>UGMASTER                         A5E02356737B-001                                                                                                                 1ifJDMIYBv4vwA  UGPART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11-SEP-13         cmm_6                            11-SEP-13          vol_ld_cmm_01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G:\data\tcp010_volumes\vol_ld_cmm_01                                                                                                                                                                                                             cmm_6_5229df3f                                                                                                                                                                                                                                   a5e0235_ugp_dby03y452ku01.prt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009-traction_converter_X4_Var_B1-1                                                                                               7CB9lKPvBv4vwA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009-traction__000_4f5b67be.mdf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001-traction_converter_X4_Var_B1-1                                                                                               7WM9lKPvBv4vwA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001-traction__000_4f5b6835.mdf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003-traction_converter_X4_Var_B1-1                                                                                               7uH9lKPvBv4vwA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003-traction__000_4f5b688a.mdf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IdeasAssembly</a:t>
            </a:r>
            <a:r>
              <a:rPr lang="en-US" sz="800" dirty="0">
                <a:latin typeface="Courier New" pitchFamily="49" charset="0"/>
              </a:rPr>
              <a:t>                    A5E02356737B/001                                                                                                                 KDG9lKPvBv4vwA  </a:t>
            </a:r>
            <a:r>
              <a:rPr lang="en-US" sz="800" dirty="0" err="1">
                <a:latin typeface="Courier New" pitchFamily="49" charset="0"/>
              </a:rPr>
              <a:t>IdeasAssembly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03-MAR-12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a5e02356737b__000_4f5b65d6.asm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005-traction_converter_X4_Var_B1-1                                                                                               KbJ9lKPvBv4vwA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005-traction__000_4f5b65d7.mdf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007-traction_converter_X4_Var_B1-1                                                                                               LHC9lKPvBv4vwA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007-traction__000_4f5b68e0.mdf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008-traction_converter_X4_Var_B1-1                                                                                               LbN9lKPvBv4vwA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008-traction__000_4f5b694b.mdf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010-traction_converter_X4_Var_B1-1                                                                                               b_A9lKPvBv4vwA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010-traction__000_4f5b66a1.mdf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004-traction_converter_X4_Var_B1-1                                                                                               bmF9lKPvBv4vwA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004-traction__000_4f5b6640.mdf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002-traction_converter_X4_Var_B1-1                                                                                               rSL9lKPvBv4vwA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002-traction__000_4f5b66e8.mdf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006-traction_converter_X4_Var_B1-1                                                                                               rqG9lKPvBv4vwA  </a:t>
            </a:r>
            <a:r>
              <a:rPr lang="en-US" sz="800" dirty="0" err="1">
                <a:latin typeface="Courier New" pitchFamily="49" charset="0"/>
              </a:rPr>
              <a:t>IdeasDrawing</a:t>
            </a:r>
            <a:r>
              <a:rPr lang="en-US" sz="800" dirty="0">
                <a:latin typeface="Courier New" pitchFamily="49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00" dirty="0" err="1">
                <a:latin typeface="Courier New" pitchFamily="49" charset="0"/>
              </a:rPr>
              <a:t>IMAN_specification</a:t>
            </a:r>
            <a:r>
              <a:rPr lang="en-US" sz="800" dirty="0">
                <a:latin typeface="Courier New" pitchFamily="49" charset="0"/>
              </a:rPr>
              <a:t>               </a:t>
            </a:r>
            <a:r>
              <a:rPr lang="en-US" sz="800" dirty="0" err="1">
                <a:latin typeface="Courier New" pitchFamily="49" charset="0"/>
              </a:rPr>
              <a:t>dmf</a:t>
            </a:r>
            <a:r>
              <a:rPr lang="en-US" sz="800" dirty="0">
                <a:latin typeface="Courier New" pitchFamily="49" charset="0"/>
              </a:rPr>
              <a:t>                              LD_TD_1_CON_HQ                                                                                                                   07-MAR-12         cmm_3                            06-SEP-13          vol_ld_nbg_01                                    0                                                                                                                                                                                                                                                  F:\data\tcp010_volumes\vol_ld_nbg_01                                                                                                                                                                                                             iecideas_4f40cf43                                                                                                                                                                                                                                006-traction__000_4f5b6742.mdf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endParaRPr lang="en-US" sz="800" dirty="0">
              <a:latin typeface="Courier New" pitchFamily="49" charset="0"/>
            </a:endParaRPr>
          </a:p>
          <a:p>
            <a:r>
              <a:rPr lang="en-US" sz="800" dirty="0">
                <a:latin typeface="Courier New" pitchFamily="49" charset="0"/>
              </a:rPr>
              <a:t> 12 rows selected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606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422248301301Z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775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386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386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RUN.NOW:CMM</a:t>
            </a:r>
          </a:p>
          <a:p>
            <a:endParaRPr lang="de-DE" dirty="0" smtClean="0"/>
          </a:p>
          <a:p>
            <a:r>
              <a:rPr lang="de-DE" dirty="0" err="1" smtClean="0"/>
              <a:t>Prg</a:t>
            </a:r>
            <a:r>
              <a:rPr lang="de-DE" dirty="0" smtClean="0"/>
              <a:t> 02</a:t>
            </a:r>
          </a:p>
          <a:p>
            <a:r>
              <a:rPr lang="de-DE" dirty="0" smtClean="0"/>
              <a:t>RUN.W     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Status</a:t>
            </a:r>
            <a:r>
              <a:rPr lang="de-DE" baseline="0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:[RUN.NOW]</a:t>
            </a:r>
          </a:p>
          <a:p>
            <a:r>
              <a:rPr lang="de-DE" dirty="0" smtClean="0"/>
              <a:t>RUN.NOW</a:t>
            </a:r>
            <a:r>
              <a:rPr lang="de-DE" baseline="0" dirty="0" smtClean="0"/>
              <a:t> P:[CMM] -&gt; </a:t>
            </a:r>
            <a:r>
              <a:rPr lang="de-DE" baseline="0" dirty="0" err="1" smtClean="0"/>
              <a:t>Status:final</a:t>
            </a:r>
            <a:r>
              <a:rPr lang="de-DE" baseline="0" dirty="0" smtClean="0"/>
              <a:t>:[RUN.W]</a:t>
            </a:r>
          </a:p>
          <a:p>
            <a:r>
              <a:rPr lang="de-DE" baseline="0" dirty="0" smtClean="0"/>
              <a:t>RUN2       P:[CMM 2nd-Run 1by1]</a:t>
            </a:r>
          </a:p>
          <a:p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Prg</a:t>
            </a:r>
            <a:r>
              <a:rPr lang="de-DE" dirty="0" smtClean="0"/>
              <a:t> 03</a:t>
            </a:r>
          </a:p>
          <a:p>
            <a:r>
              <a:rPr lang="de-DE" dirty="0" smtClean="0"/>
              <a:t>RUN.W      </a:t>
            </a:r>
            <a:r>
              <a:rPr lang="en-US" dirty="0" smtClean="0"/>
              <a:t>Wait for set Status to:[RUN.NOW]</a:t>
            </a:r>
          </a:p>
          <a:p>
            <a:r>
              <a:rPr lang="de-DE" dirty="0" smtClean="0"/>
              <a:t>RUN.NOW</a:t>
            </a:r>
            <a:r>
              <a:rPr lang="de-DE" baseline="0" dirty="0" smtClean="0"/>
              <a:t> P:[final] ! –end- !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112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RUN.NOW:CMM</a:t>
            </a:r>
          </a:p>
          <a:p>
            <a:endParaRPr lang="de-DE" dirty="0" smtClean="0"/>
          </a:p>
          <a:p>
            <a:r>
              <a:rPr lang="de-DE" dirty="0" err="1" smtClean="0"/>
              <a:t>Prg</a:t>
            </a:r>
            <a:r>
              <a:rPr lang="de-DE" dirty="0" smtClean="0"/>
              <a:t> 02</a:t>
            </a:r>
          </a:p>
          <a:p>
            <a:r>
              <a:rPr lang="de-DE" dirty="0" smtClean="0"/>
              <a:t>RUN.W     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Status</a:t>
            </a:r>
            <a:r>
              <a:rPr lang="de-DE" baseline="0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:[RUN.NOW]</a:t>
            </a:r>
          </a:p>
          <a:p>
            <a:r>
              <a:rPr lang="de-DE" dirty="0" smtClean="0"/>
              <a:t>RUN.NOW</a:t>
            </a:r>
            <a:r>
              <a:rPr lang="de-DE" baseline="0" dirty="0" smtClean="0"/>
              <a:t> P:[CMM] -&gt; </a:t>
            </a:r>
            <a:r>
              <a:rPr lang="de-DE" baseline="0" dirty="0" err="1" smtClean="0"/>
              <a:t>Status:final</a:t>
            </a:r>
            <a:r>
              <a:rPr lang="de-DE" baseline="0" dirty="0" smtClean="0"/>
              <a:t>:[RUN.W]</a:t>
            </a:r>
          </a:p>
          <a:p>
            <a:r>
              <a:rPr lang="de-DE" baseline="0" dirty="0" smtClean="0"/>
              <a:t>RUN2       P:[CMM 2nd-Run 1by1]</a:t>
            </a:r>
          </a:p>
          <a:p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Prg</a:t>
            </a:r>
            <a:r>
              <a:rPr lang="de-DE" dirty="0" smtClean="0"/>
              <a:t> 03</a:t>
            </a:r>
          </a:p>
          <a:p>
            <a:r>
              <a:rPr lang="de-DE" dirty="0" smtClean="0"/>
              <a:t>RUN.W      </a:t>
            </a:r>
            <a:r>
              <a:rPr lang="en-US" dirty="0" smtClean="0"/>
              <a:t>Wait for set Status to:[RUN.NOW]</a:t>
            </a:r>
          </a:p>
          <a:p>
            <a:r>
              <a:rPr lang="de-DE" dirty="0" smtClean="0"/>
              <a:t>RUN.NOW</a:t>
            </a:r>
            <a:r>
              <a:rPr lang="de-DE" baseline="0" dirty="0" smtClean="0"/>
              <a:t> P:[final] ! –end- !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112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RUN.NOW:CMM</a:t>
            </a:r>
          </a:p>
          <a:p>
            <a:endParaRPr lang="de-DE" dirty="0" smtClean="0"/>
          </a:p>
          <a:p>
            <a:r>
              <a:rPr lang="de-DE" dirty="0" err="1" smtClean="0"/>
              <a:t>Prg</a:t>
            </a:r>
            <a:r>
              <a:rPr lang="de-DE" dirty="0" smtClean="0"/>
              <a:t> 02</a:t>
            </a:r>
          </a:p>
          <a:p>
            <a:r>
              <a:rPr lang="de-DE" dirty="0" smtClean="0"/>
              <a:t>RUN.W     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Status</a:t>
            </a:r>
            <a:r>
              <a:rPr lang="de-DE" baseline="0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:[RUN.NOW]</a:t>
            </a:r>
          </a:p>
          <a:p>
            <a:r>
              <a:rPr lang="de-DE" dirty="0" smtClean="0"/>
              <a:t>RUN.NOW</a:t>
            </a:r>
            <a:r>
              <a:rPr lang="de-DE" baseline="0" dirty="0" smtClean="0"/>
              <a:t> P:[CMM] -&gt; </a:t>
            </a:r>
            <a:r>
              <a:rPr lang="de-DE" baseline="0" dirty="0" err="1" smtClean="0"/>
              <a:t>Status:final</a:t>
            </a:r>
            <a:r>
              <a:rPr lang="de-DE" baseline="0" dirty="0" smtClean="0"/>
              <a:t>:[RUN.W]</a:t>
            </a:r>
          </a:p>
          <a:p>
            <a:r>
              <a:rPr lang="de-DE" baseline="0" dirty="0" smtClean="0"/>
              <a:t>RUN2       P:[CMM 2nd-Run 1by1]</a:t>
            </a:r>
          </a:p>
          <a:p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Prg</a:t>
            </a:r>
            <a:r>
              <a:rPr lang="de-DE" dirty="0" smtClean="0"/>
              <a:t> 03</a:t>
            </a:r>
          </a:p>
          <a:p>
            <a:r>
              <a:rPr lang="de-DE" dirty="0" smtClean="0"/>
              <a:t>RUN.W      </a:t>
            </a:r>
            <a:r>
              <a:rPr lang="en-US" dirty="0" smtClean="0"/>
              <a:t>Wait for set Status to:[RUN.NOW]</a:t>
            </a:r>
          </a:p>
          <a:p>
            <a:r>
              <a:rPr lang="de-DE" dirty="0" smtClean="0"/>
              <a:t>RUN.NOW</a:t>
            </a:r>
            <a:r>
              <a:rPr lang="de-DE" baseline="0" dirty="0" smtClean="0"/>
              <a:t> P:[final] ! –end- !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112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RUN.NOW:CMM</a:t>
            </a:r>
          </a:p>
          <a:p>
            <a:endParaRPr lang="de-DE" dirty="0" smtClean="0"/>
          </a:p>
          <a:p>
            <a:r>
              <a:rPr lang="de-DE" dirty="0" err="1" smtClean="0"/>
              <a:t>Prg</a:t>
            </a:r>
            <a:r>
              <a:rPr lang="de-DE" dirty="0" smtClean="0"/>
              <a:t> 02</a:t>
            </a:r>
          </a:p>
          <a:p>
            <a:r>
              <a:rPr lang="de-DE" dirty="0" smtClean="0"/>
              <a:t>RUN.W     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Status</a:t>
            </a:r>
            <a:r>
              <a:rPr lang="de-DE" baseline="0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:[RUN.NOW]</a:t>
            </a:r>
          </a:p>
          <a:p>
            <a:r>
              <a:rPr lang="de-DE" dirty="0" smtClean="0"/>
              <a:t>RUN.NOW</a:t>
            </a:r>
            <a:r>
              <a:rPr lang="de-DE" baseline="0" dirty="0" smtClean="0"/>
              <a:t> P:[CMM] -&gt; </a:t>
            </a:r>
            <a:r>
              <a:rPr lang="de-DE" baseline="0" dirty="0" err="1" smtClean="0"/>
              <a:t>Status:final</a:t>
            </a:r>
            <a:r>
              <a:rPr lang="de-DE" baseline="0" dirty="0" smtClean="0"/>
              <a:t>:[RUN.W]</a:t>
            </a:r>
          </a:p>
          <a:p>
            <a:r>
              <a:rPr lang="de-DE" baseline="0" dirty="0" smtClean="0"/>
              <a:t>RUN2       P:[CMM 2nd-Run 1by1]</a:t>
            </a:r>
          </a:p>
          <a:p>
            <a:endParaRPr lang="de-DE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Prg</a:t>
            </a:r>
            <a:r>
              <a:rPr lang="de-DE" dirty="0" smtClean="0"/>
              <a:t> 03</a:t>
            </a:r>
          </a:p>
          <a:p>
            <a:r>
              <a:rPr lang="de-DE" dirty="0" smtClean="0"/>
              <a:t>RUN.W      </a:t>
            </a:r>
            <a:r>
              <a:rPr lang="en-US" dirty="0" smtClean="0"/>
              <a:t>Wait for set Status to:[RUN.NOW]</a:t>
            </a:r>
          </a:p>
          <a:p>
            <a:r>
              <a:rPr lang="de-DE" dirty="0" smtClean="0"/>
              <a:t>RUN.NOW</a:t>
            </a:r>
            <a:r>
              <a:rPr lang="de-DE" baseline="0" dirty="0" smtClean="0"/>
              <a:t> P:[final] ! –end- !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112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Object</a:t>
            </a:r>
            <a:r>
              <a:rPr lang="de-DE" dirty="0" smtClean="0"/>
              <a:t>: TCP010:A5E33505087A/001/</a:t>
            </a:r>
            <a:r>
              <a:rPr lang="de-DE" dirty="0" err="1" smtClean="0"/>
              <a:t>proprt</a:t>
            </a:r>
            <a:r>
              <a:rPr lang="de-DE" dirty="0" smtClean="0"/>
              <a:t>/A5E33505087A SP</a:t>
            </a:r>
          </a:p>
          <a:p>
            <a:r>
              <a:rPr lang="de-DE" dirty="0" err="1" smtClean="0"/>
              <a:t>P.Data</a:t>
            </a:r>
            <a:r>
              <a:rPr lang="de-DE" dirty="0" smtClean="0"/>
              <a:t>: [</a:t>
            </a:r>
            <a:r>
              <a:rPr lang="de-DE" dirty="0" err="1" smtClean="0"/>
              <a:t>P.Stat:T.D.OK</a:t>
            </a:r>
            <a:r>
              <a:rPr lang="de-DE" dirty="0" smtClean="0"/>
              <a:t>][P.ResCode:0][</a:t>
            </a:r>
            <a:r>
              <a:rPr lang="de-DE" dirty="0" err="1" smtClean="0"/>
              <a:t>P.WRN:True</a:t>
            </a:r>
            <a:r>
              <a:rPr lang="de-DE" dirty="0" smtClean="0"/>
              <a:t>][</a:t>
            </a:r>
            <a:r>
              <a:rPr lang="de-DE" dirty="0" err="1" smtClean="0"/>
              <a:t>P.Msg</a:t>
            </a:r>
            <a:r>
              <a:rPr lang="de-DE" dirty="0" smtClean="0"/>
              <a:t>:[</a:t>
            </a:r>
            <a:r>
              <a:rPr lang="de-DE" dirty="0" err="1" smtClean="0"/>
              <a:t>CMM:Execute:YES</a:t>
            </a:r>
            <a:r>
              <a:rPr lang="de-DE" dirty="0" smtClean="0"/>
              <a:t>][CMMLog:failedContinue:100%][State:IS:S4_CMMInitial][</a:t>
            </a:r>
            <a:r>
              <a:rPr lang="de-DE" dirty="0" err="1" smtClean="0"/>
              <a:t>NxObj:WR</a:t>
            </a:r>
            <a:endParaRPr lang="de-DE" dirty="0" smtClean="0"/>
          </a:p>
          <a:p>
            <a:r>
              <a:rPr lang="de-DE" dirty="0" smtClean="0"/>
              <a:t>N:NX.Dataset(UgMaster) </a:t>
            </a:r>
            <a:r>
              <a:rPr lang="de-DE" dirty="0" err="1" smtClean="0"/>
              <a:t>exist</a:t>
            </a:r>
            <a:r>
              <a:rPr lang="de-DE" dirty="0" smtClean="0"/>
              <a:t> but Cmm3D/</a:t>
            </a:r>
            <a:r>
              <a:rPr lang="de-DE" dirty="0" err="1" smtClean="0"/>
              <a:t>Nx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differs</a:t>
            </a:r>
            <a:r>
              <a:rPr lang="de-DE" dirty="0" smtClean="0"/>
              <a:t>.]][</a:t>
            </a:r>
            <a:r>
              <a:rPr lang="de-DE" dirty="0" err="1" smtClean="0"/>
              <a:t>P.MsgExtend</a:t>
            </a:r>
            <a:r>
              <a:rPr lang="de-DE" dirty="0" smtClean="0"/>
              <a:t>:][</a:t>
            </a:r>
            <a:r>
              <a:rPr lang="de-DE" dirty="0" err="1" smtClean="0"/>
              <a:t>P.Lnk</a:t>
            </a:r>
            <a:r>
              <a:rPr lang="de-DE" dirty="0" smtClean="0"/>
              <a:t>:#</a:t>
            </a:r>
            <a:r>
              <a:rPr lang="de-DE" dirty="0" err="1" smtClean="0"/>
              <a:t>JobLog_lnk</a:t>
            </a:r>
            <a:r>
              <a:rPr lang="de-DE" dirty="0" smtClean="0"/>
              <a:t>#\JobData_20_CMM\</a:t>
            </a:r>
            <a:r>
              <a:rPr lang="de-DE" dirty="0" err="1" smtClean="0"/>
              <a:t>CMMTmp</a:t>
            </a:r>
            <a:r>
              <a:rPr lang="de-DE" dirty="0" smtClean="0"/>
              <a:t>\w5atcp010tst</a:t>
            </a:r>
          </a:p>
          <a:p>
            <a:r>
              <a:rPr lang="de-DE" dirty="0" smtClean="0"/>
              <a:t>k_DEMCHTC02WA_20140207082627111_cmm.log][</a:t>
            </a:r>
            <a:r>
              <a:rPr lang="de-DE" dirty="0" err="1" smtClean="0"/>
              <a:t>P.PrgUSEDv</a:t>
            </a:r>
            <a:r>
              <a:rPr lang="de-DE" dirty="0" smtClean="0"/>
              <a:t>:][</a:t>
            </a:r>
            <a:r>
              <a:rPr lang="de-DE" dirty="0" err="1" smtClean="0"/>
              <a:t>P.Object.SAVEv</a:t>
            </a:r>
            <a:r>
              <a:rPr lang="de-DE" dirty="0" smtClean="0"/>
              <a:t>:]</a:t>
            </a:r>
          </a:p>
          <a:p>
            <a:r>
              <a:rPr lang="de-DE" dirty="0" err="1" smtClean="0"/>
              <a:t>Num</a:t>
            </a:r>
            <a:r>
              <a:rPr lang="de-DE" dirty="0" smtClean="0"/>
              <a:t>: </a:t>
            </a:r>
            <a:r>
              <a:rPr lang="de-DE" dirty="0" err="1" smtClean="0"/>
              <a:t>Object</a:t>
            </a:r>
            <a:r>
              <a:rPr lang="de-DE" dirty="0" smtClean="0"/>
              <a:t>:                                      SP/AP </a:t>
            </a:r>
            <a:r>
              <a:rPr lang="de-DE" dirty="0" err="1" smtClean="0"/>
              <a:t>Res.Code</a:t>
            </a:r>
            <a:r>
              <a:rPr lang="de-DE" dirty="0" smtClean="0"/>
              <a:t>~ </a:t>
            </a:r>
            <a:r>
              <a:rPr lang="de-DE" dirty="0" err="1" smtClean="0"/>
              <a:t>Res.Msg</a:t>
            </a:r>
            <a:r>
              <a:rPr lang="de-DE" dirty="0" smtClean="0"/>
              <a:t>:</a:t>
            </a:r>
          </a:p>
          <a:p>
            <a:r>
              <a:rPr lang="de-DE" dirty="0" smtClean="0"/>
              <a:t>                                                                             </a:t>
            </a:r>
            <a:r>
              <a:rPr lang="de-DE" dirty="0" err="1" smtClean="0"/>
              <a:t>P.State</a:t>
            </a:r>
            <a:r>
              <a:rPr lang="de-DE" dirty="0" smtClean="0"/>
              <a:t>~ </a:t>
            </a:r>
            <a:r>
              <a:rPr lang="de-DE" dirty="0" err="1" smtClean="0"/>
              <a:t>P.Start</a:t>
            </a:r>
            <a:r>
              <a:rPr lang="de-DE" dirty="0" smtClean="0"/>
              <a:t>:        </a:t>
            </a:r>
            <a:r>
              <a:rPr lang="de-DE" dirty="0" err="1" smtClean="0"/>
              <a:t>P.End</a:t>
            </a:r>
            <a:r>
              <a:rPr lang="de-DE" dirty="0" smtClean="0"/>
              <a:t>:</a:t>
            </a:r>
          </a:p>
          <a:p>
            <a:r>
              <a:rPr lang="de-DE" dirty="0" smtClean="0"/>
              <a:t>---- -------                                      ----- --------~ --------</a:t>
            </a:r>
          </a:p>
          <a:p>
            <a:r>
              <a:rPr lang="de-DE" dirty="0" smtClean="0"/>
              <a:t>                                                                             -------~ --------        ------</a:t>
            </a:r>
          </a:p>
          <a:p>
            <a:r>
              <a:rPr lang="de-DE" dirty="0" smtClean="0"/>
              <a:t>1/1  TCP010:A5E33505087A/001/</a:t>
            </a:r>
            <a:r>
              <a:rPr lang="de-DE" dirty="0" err="1" smtClean="0"/>
              <a:t>proprt</a:t>
            </a:r>
            <a:r>
              <a:rPr lang="de-DE" dirty="0" smtClean="0"/>
              <a:t>/A5E33505087A  SP    0         [</a:t>
            </a:r>
            <a:r>
              <a:rPr lang="de-DE" dirty="0" err="1" smtClean="0"/>
              <a:t>CMM:Execute:YES</a:t>
            </a:r>
            <a:r>
              <a:rPr lang="de-DE" dirty="0" smtClean="0"/>
              <a:t>][CMMLog:failedContinue:100%][State:IS:S4_CMMInitia</a:t>
            </a:r>
          </a:p>
          <a:p>
            <a:r>
              <a:rPr lang="de-DE" dirty="0" smtClean="0"/>
              <a:t>l][</a:t>
            </a:r>
            <a:r>
              <a:rPr lang="de-DE" dirty="0" err="1" smtClean="0"/>
              <a:t>NxObj:WRN:NX.Dataset</a:t>
            </a:r>
            <a:r>
              <a:rPr lang="de-DE" dirty="0" smtClean="0"/>
              <a:t>(</a:t>
            </a:r>
            <a:r>
              <a:rPr lang="de-DE" dirty="0" err="1" smtClean="0"/>
              <a:t>UgMaster</a:t>
            </a:r>
            <a:r>
              <a:rPr lang="de-DE" dirty="0" smtClean="0"/>
              <a:t>) </a:t>
            </a:r>
            <a:r>
              <a:rPr lang="de-DE" dirty="0" err="1" smtClean="0"/>
              <a:t>exist</a:t>
            </a:r>
            <a:r>
              <a:rPr lang="de-DE" dirty="0" smtClean="0"/>
              <a:t> but Cmm3D/</a:t>
            </a:r>
            <a:r>
              <a:rPr lang="de-DE" dirty="0" err="1" smtClean="0"/>
              <a:t>Nx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differs</a:t>
            </a:r>
            <a:r>
              <a:rPr lang="de-DE" dirty="0" smtClean="0"/>
              <a:t>.]  T.D.OK   07.02.14 08:24  07.02.14 08:33</a:t>
            </a:r>
          </a:p>
          <a:p>
            <a:endParaRPr lang="de-DE" dirty="0" smtClean="0"/>
          </a:p>
          <a:p>
            <a:r>
              <a:rPr lang="de-DE" dirty="0" smtClean="0"/>
              <a:t>JCT: End:[MigIdeas2NX_2013_10] </a:t>
            </a:r>
            <a:r>
              <a:rPr lang="de-DE" dirty="0" err="1" smtClean="0"/>
              <a:t>completed</a:t>
            </a:r>
            <a:r>
              <a:rPr lang="de-DE" dirty="0" smtClean="0"/>
              <a:t>:[YES] at:[2/7/2014 8:33:41 AM]</a:t>
            </a:r>
          </a:p>
          <a:p>
            <a:r>
              <a:rPr lang="de-DE" dirty="0" smtClean="0"/>
              <a:t>#</a:t>
            </a:r>
            <a:r>
              <a:rPr lang="de-DE" dirty="0" err="1" smtClean="0"/>
              <a:t>JobMgr</a:t>
            </a:r>
            <a:r>
              <a:rPr lang="de-DE" dirty="0" smtClean="0"/>
              <a:t> Pause: Actions:[MigIdeas2NX_2013_10] </a:t>
            </a:r>
            <a:r>
              <a:rPr lang="de-DE" dirty="0" err="1" smtClean="0"/>
              <a:t>ends</a:t>
            </a:r>
            <a:r>
              <a:rPr lang="de-DE" dirty="0" smtClean="0"/>
              <a:t>:[2/7/2014 8:33:41 AM] </a:t>
            </a:r>
            <a:r>
              <a:rPr lang="de-DE" dirty="0" err="1" smtClean="0"/>
              <a:t>ResCode</a:t>
            </a:r>
            <a:r>
              <a:rPr lang="de-DE" dirty="0" smtClean="0"/>
              <a:t>:[0]!</a:t>
            </a:r>
          </a:p>
          <a:p>
            <a:endParaRPr lang="de-DE" dirty="0" smtClean="0"/>
          </a:p>
          <a:p>
            <a:r>
              <a:rPr lang="de-DE" dirty="0" smtClean="0"/>
              <a:t> press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continue</a:t>
            </a:r>
            <a:r>
              <a:rPr lang="de-DE" smtClean="0"/>
              <a:t>: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6169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717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717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01"/>
              </a:spcBef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101"/>
              </a:spcBef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51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BC5E8840-AD86-4888-99C4-BA015B1CE2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1415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29"/>
          <p:cNvSpPr>
            <a:spLocks noGrp="1" noChangeArrowheads="1"/>
          </p:cNvSpPr>
          <p:nvPr>
            <p:ph idx="1"/>
          </p:nvPr>
        </p:nvSpPr>
        <p:spPr bwMode="auto">
          <a:xfrm>
            <a:off x="133350" y="1125538"/>
            <a:ext cx="9615488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</a:lstStyle>
          <a:p>
            <a:pPr lvl="0"/>
            <a:r>
              <a:rPr lang="de-DE" noProof="0" dirty="0" smtClean="0"/>
              <a:t>Info Text beschreibende Zeile 1</a:t>
            </a:r>
            <a:br>
              <a:rPr lang="de-DE" noProof="0" dirty="0" smtClean="0"/>
            </a:br>
            <a:r>
              <a:rPr lang="de-DE" noProof="0" dirty="0" smtClean="0"/>
              <a:t>Info Text beschreibende Zeile 2</a:t>
            </a:r>
          </a:p>
          <a:p>
            <a:pPr lvl="0"/>
            <a:endParaRPr lang="de-DE" noProof="0" dirty="0" smtClean="0"/>
          </a:p>
          <a:p>
            <a:pPr lvl="1"/>
            <a:r>
              <a:rPr lang="de-DE" noProof="0" dirty="0" smtClean="0"/>
              <a:t>Absatz 1 Ebene 1</a:t>
            </a:r>
          </a:p>
          <a:p>
            <a:pPr lvl="2"/>
            <a:r>
              <a:rPr lang="de-DE" noProof="0" dirty="0" smtClean="0"/>
              <a:t>Absatz 1 Ebene 2 (1. Auflistung)</a:t>
            </a:r>
          </a:p>
          <a:p>
            <a:pPr lvl="3"/>
            <a:r>
              <a:rPr lang="de-DE" noProof="0" dirty="0" smtClean="0"/>
              <a:t>Absatz 1 Ebene 3 ...</a:t>
            </a:r>
          </a:p>
          <a:p>
            <a:pPr lvl="2"/>
            <a:r>
              <a:rPr lang="de-DE" noProof="0" dirty="0" smtClean="0"/>
              <a:t>Absatz 1 Ebene 2 (2. Auflistung)</a:t>
            </a:r>
          </a:p>
          <a:p>
            <a:pPr lvl="3"/>
            <a:r>
              <a:rPr lang="de-DE" noProof="0" dirty="0" smtClean="0"/>
              <a:t>Absatz 1 Ebene 3</a:t>
            </a:r>
            <a:br>
              <a:rPr lang="de-DE" noProof="0" dirty="0" smtClean="0"/>
            </a:br>
            <a:endParaRPr lang="de-DE" noProof="0" dirty="0" smtClean="0"/>
          </a:p>
          <a:p>
            <a:pPr lvl="1"/>
            <a:r>
              <a:rPr lang="de-DE" noProof="0" dirty="0" smtClean="0"/>
              <a:t>Absatz 1 Ebene 1</a:t>
            </a:r>
          </a:p>
          <a:p>
            <a:pPr lvl="2"/>
            <a:r>
              <a:rPr lang="de-DE" noProof="0" dirty="0" smtClean="0"/>
              <a:t>Absatz 1 Ebene 2 (1. Auflistung)</a:t>
            </a:r>
          </a:p>
          <a:p>
            <a:pPr lvl="3"/>
            <a:r>
              <a:rPr lang="de-DE" noProof="0" dirty="0" smtClean="0"/>
              <a:t>Absatz 1 Ebene 3 ...</a:t>
            </a:r>
          </a:p>
          <a:p>
            <a:pPr lvl="2"/>
            <a:r>
              <a:rPr lang="de-DE" noProof="0" dirty="0" smtClean="0"/>
              <a:t>Absatz 1 Ebene 2 (2. Auflistung)</a:t>
            </a:r>
          </a:p>
          <a:p>
            <a:pPr lvl="3"/>
            <a:r>
              <a:rPr lang="de-DE" noProof="0" dirty="0" smtClean="0"/>
              <a:t>Absatz 1 Ebene 3</a:t>
            </a:r>
          </a:p>
          <a:p>
            <a:pPr lvl="1"/>
            <a:endParaRPr lang="de-DE" noProof="0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87F53CE6-6E0A-495C-B234-5B2ECF791F0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85644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982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10" Type="http://schemas.openxmlformats.org/officeDocument/2006/relationships/image" Target="../media/image6.pn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0" y="0"/>
            <a:ext cx="9906000" cy="868363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3150" y="6640513"/>
            <a:ext cx="1131888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5" tIns="47893" rIns="95785" bIns="4789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latin typeface="Eurostile" pitchFamily="2" charset="0"/>
              </a:defRPr>
            </a:lvl1pPr>
          </a:lstStyle>
          <a:p>
            <a:pPr>
              <a:defRPr/>
            </a:pPr>
            <a:r>
              <a:rPr lang="de-DE"/>
              <a:t>Slite </a:t>
            </a:r>
            <a:fld id="{55EA69A6-6114-4EE8-8B06-C85AEB90704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028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365125"/>
            <a:ext cx="96964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5" tIns="0" rIns="95785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Kapitelthema bitte hier eintragen</a:t>
            </a:r>
          </a:p>
        </p:txBody>
      </p:sp>
      <p:sp>
        <p:nvSpPr>
          <p:cNvPr id="1029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938" y="931863"/>
            <a:ext cx="961390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5" tIns="0" rIns="95785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Detail zum Kapitelthema bitte hier eintragen</a:t>
            </a:r>
          </a:p>
        </p:txBody>
      </p:sp>
      <p:sp>
        <p:nvSpPr>
          <p:cNvPr id="2" name="Text Box 33"/>
          <p:cNvSpPr txBox="1">
            <a:spLocks noChangeArrowheads="1"/>
          </p:cNvSpPr>
          <p:nvPr/>
        </p:nvSpPr>
        <p:spPr bwMode="auto">
          <a:xfrm>
            <a:off x="414338" y="6592888"/>
            <a:ext cx="8355012" cy="25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5" tIns="47893" rIns="95785" bIns="47893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b="1" dirty="0" smtClean="0"/>
              <a:t>©</a:t>
            </a:r>
            <a:r>
              <a:rPr lang="en-GB" b="1" dirty="0" err="1" smtClean="0"/>
              <a:t>J.Fes</a:t>
            </a:r>
            <a:r>
              <a:rPr lang="en-GB" b="1" dirty="0" smtClean="0"/>
              <a:t>  </a:t>
            </a:r>
            <a:r>
              <a:rPr lang="en-GB" b="1" i="1" dirty="0" smtClean="0"/>
              <a:t>PLMJobMangerV2</a:t>
            </a:r>
            <a:r>
              <a:rPr lang="en-GB" b="1" dirty="0" smtClean="0"/>
              <a:t> – MigIdeas2Nx_ProcessDoc_addPLM.pptx</a:t>
            </a:r>
            <a:r>
              <a:rPr lang="en-GB" sz="900" dirty="0" smtClean="0"/>
              <a:t>. Last Change:13.01.2013   printed </a:t>
            </a:r>
            <a:fld id="{48D256D1-0C88-4C0B-979D-ED9A63184131}" type="datetime1">
              <a:rPr lang="en-GB" sz="900" smtClean="0"/>
              <a:pPr>
                <a:defRPr/>
              </a:pPr>
              <a:t>07/02/2014</a:t>
            </a:fld>
            <a:endParaRPr lang="en-GB" sz="900" b="1" dirty="0" smtClean="0"/>
          </a:p>
        </p:txBody>
      </p:sp>
      <p:sp>
        <p:nvSpPr>
          <p:cNvPr id="1031" name="Line 34"/>
          <p:cNvSpPr>
            <a:spLocks noChangeShapeType="1"/>
          </p:cNvSpPr>
          <p:nvPr/>
        </p:nvSpPr>
        <p:spPr bwMode="auto">
          <a:xfrm>
            <a:off x="0" y="656590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1032" name="Grafik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52388"/>
            <a:ext cx="34671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9pPr>
    </p:titleStyle>
    <p:bodyStyle>
      <a:lvl1pPr marL="166688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7"/>
        </a:buBlip>
        <a:defRPr sz="900">
          <a:solidFill>
            <a:schemeClr val="tx1"/>
          </a:solidFill>
          <a:latin typeface="+mn-lt"/>
        </a:defRPr>
      </a:lvl2pPr>
      <a:lvl3pPr marL="904875" indent="-160338" algn="l" defTabSz="957263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900">
          <a:solidFill>
            <a:schemeClr val="tx1"/>
          </a:solidFill>
          <a:latin typeface="+mn-lt"/>
        </a:defRPr>
      </a:lvl3pPr>
      <a:lvl4pPr marL="1236663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900">
          <a:solidFill>
            <a:schemeClr val="tx1"/>
          </a:solidFill>
          <a:latin typeface="+mn-lt"/>
        </a:defRPr>
      </a:lvl4pPr>
      <a:lvl5pPr marL="1574800" indent="-173038" algn="l" defTabSz="957263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5pPr>
      <a:lvl6pPr marL="2032000" indent="-173038" algn="l" defTabSz="957263" rtl="0" fontAlgn="base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6pPr>
      <a:lvl7pPr marL="2489200" indent="-173038" algn="l" defTabSz="957263" rtl="0" fontAlgn="base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7pPr>
      <a:lvl8pPr marL="2946400" indent="-173038" algn="l" defTabSz="957263" rtl="0" fontAlgn="base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8pPr>
      <a:lvl9pPr marL="3403600" indent="-173038" algn="l" defTabSz="957263" rtl="0" fontAlgn="base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>
                <a:latin typeface="Eurostile" pitchFamily="34" charset="0"/>
              </a:rPr>
              <a:t>Folie </a:t>
            </a:r>
            <a:fld id="{E7BBB88D-42B2-4AC3-8C5B-E6AB6CEC1B6A}" type="slidenum">
              <a:rPr lang="de-DE" smtClean="0">
                <a:latin typeface="Eurostile" pitchFamily="34" charset="0"/>
              </a:rPr>
              <a:pPr eaLnBrk="1" hangingPunct="1"/>
              <a:t>1</a:t>
            </a:fld>
            <a:endParaRPr lang="de-DE" dirty="0" smtClean="0">
              <a:latin typeface="Eurostile" pitchFamily="34" charset="0"/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344488" y="3141663"/>
            <a:ext cx="9072562" cy="2627312"/>
          </a:xfrm>
        </p:spPr>
        <p:txBody>
          <a:bodyPr/>
          <a:lstStyle/>
          <a:p>
            <a:pPr algn="ctr" eaLnBrk="1" hangingPunct="1"/>
            <a:r>
              <a:rPr lang="en-US" sz="6200" b="1" i="1" dirty="0" smtClean="0"/>
              <a:t>PLMJobManagerV2</a:t>
            </a:r>
            <a:br>
              <a:rPr lang="en-US" sz="6200" b="1" i="1" dirty="0" smtClean="0"/>
            </a:br>
            <a:r>
              <a:rPr lang="en-US" sz="4200" b="1" dirty="0" smtClean="0"/>
              <a:t>Process Documentation</a:t>
            </a:r>
            <a:br>
              <a:rPr lang="en-US" sz="4200" b="1" dirty="0" smtClean="0"/>
            </a:br>
            <a:r>
              <a:rPr lang="en-US" sz="4200" b="1" dirty="0" smtClean="0"/>
              <a:t>MIG </a:t>
            </a:r>
            <a:r>
              <a:rPr lang="en-US" sz="4200" b="1" dirty="0" err="1" smtClean="0"/>
              <a:t>i-deas</a:t>
            </a:r>
            <a:r>
              <a:rPr lang="en-US" sz="4200" b="1" dirty="0" smtClean="0"/>
              <a:t> to NX </a:t>
            </a:r>
          </a:p>
        </p:txBody>
      </p:sp>
      <p:pic>
        <p:nvPicPr>
          <p:cNvPr id="4100" name="Picture 8" descr="MyApp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1006475"/>
            <a:ext cx="3348038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7292975" y="5949950"/>
            <a:ext cx="251301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75000"/>
            </a:pPr>
            <a:r>
              <a:rPr lang="en-GB" dirty="0">
                <a:latin typeface="Verdana" pitchFamily="34" charset="0"/>
              </a:rPr>
              <a:t>Created by	: </a:t>
            </a:r>
            <a:r>
              <a:rPr lang="en-GB" dirty="0" err="1" smtClean="0">
                <a:latin typeface="Verdana" pitchFamily="34" charset="0"/>
              </a:rPr>
              <a:t>J.Feuerstein</a:t>
            </a:r>
            <a:r>
              <a:rPr lang="en-GB" dirty="0">
                <a:latin typeface="Verdana" pitchFamily="34" charset="0"/>
              </a:rPr>
              <a:t/>
            </a:r>
            <a:br>
              <a:rPr lang="en-GB" dirty="0">
                <a:latin typeface="Verdana" pitchFamily="34" charset="0"/>
              </a:rPr>
            </a:br>
            <a:r>
              <a:rPr lang="en-GB" dirty="0">
                <a:latin typeface="Verdana" pitchFamily="34" charset="0"/>
              </a:rPr>
              <a:t>Creation Date 	: </a:t>
            </a:r>
            <a:r>
              <a:rPr lang="en-GB" dirty="0" smtClean="0">
                <a:latin typeface="Verdana" pitchFamily="34" charset="0"/>
              </a:rPr>
              <a:t>12.09.2013</a:t>
            </a:r>
            <a:r>
              <a:rPr lang="en-GB" dirty="0">
                <a:latin typeface="Verdana" pitchFamily="34" charset="0"/>
              </a:rPr>
              <a:t/>
            </a:r>
            <a:br>
              <a:rPr lang="en-GB" dirty="0">
                <a:latin typeface="Verdana" pitchFamily="34" charset="0"/>
              </a:rPr>
            </a:br>
            <a:endParaRPr lang="en-GB" sz="700" dirty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>
                <a:latin typeface="Eurostile" pitchFamily="34" charset="0"/>
              </a:rPr>
              <a:t>Folie </a:t>
            </a:r>
            <a:fld id="{5B8C5EED-EF76-4352-93DC-2E8EAD6E9F3A}" type="slidenum">
              <a:rPr lang="en-GB" smtClean="0">
                <a:latin typeface="Eurostile" pitchFamily="34" charset="0"/>
              </a:rPr>
              <a:pPr eaLnBrk="1" hangingPunct="1"/>
              <a:t>10</a:t>
            </a:fld>
            <a:endParaRPr lang="en-GB" smtClean="0">
              <a:latin typeface="Eurostile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Process </a:t>
            </a:r>
            <a:r>
              <a:rPr lang="en-GB" dirty="0" err="1" smtClean="0"/>
              <a:t>Def</a:t>
            </a:r>
            <a:endParaRPr lang="en-GB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Description handling status</a:t>
            </a:r>
          </a:p>
        </p:txBody>
      </p:sp>
      <p:sp>
        <p:nvSpPr>
          <p:cNvPr id="6" name="Rectangle 5"/>
          <p:cNvSpPr/>
          <p:nvPr/>
        </p:nvSpPr>
        <p:spPr>
          <a:xfrm>
            <a:off x="654100" y="4797152"/>
            <a:ext cx="9253028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CMM Batch Initial (-batch=initial)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The executable takes the argument as below.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siemens_assign_cmm_status.exe -u=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raghav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-p=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xxxxx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-g=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dba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-ip=input.txt -batch=initial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This would set S4_CMMInitial status on Item revision, Ideas dataset,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ProeDataset,NX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dataset,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CMMAttribute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form and text.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Item Rev         -S4_CMMInitial</a:t>
            </a:r>
          </a:p>
          <a:p>
            <a:pPr>
              <a:spcBef>
                <a:spcPts val="100"/>
              </a:spcBef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Proe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Dataset -S4_CMMInitial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Ideas Dataset - S4_CMMInitial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NX Dataset - S4_CMMInitial</a:t>
            </a:r>
          </a:p>
          <a:p>
            <a:pPr>
              <a:spcBef>
                <a:spcPts val="100"/>
              </a:spcBef>
            </a:pPr>
            <a:r>
              <a:rPr lang="en-US" dirty="0" err="1">
                <a:latin typeface="Courier New" pitchFamily="49" charset="0"/>
                <a:cs typeface="Courier New" pitchFamily="49" charset="0"/>
              </a:rPr>
              <a:t>CMMAttribute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form - S4_CMMInitial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Text - S4_CMMInitial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CMM Batch Final (-batch=final)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The executable takes the argument as below.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siemens_assign_cmm_status.exe -u=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raghav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-p=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xxxxx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-g=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dba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-ip=input.txt -batch=final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This would set S4_CMMInitial, S4_CMMApproved,S4_CMMFailed  based on value of “report status” attribute on the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CMMAttribute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form on Item revision, Ideas dataset,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ProeDataset,NX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dataset,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CMMAttribute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form and text </a:t>
            </a:r>
          </a:p>
          <a:p>
            <a:pPr>
              <a:spcBef>
                <a:spcPts val="100"/>
              </a:spcBef>
            </a:pPr>
            <a:r>
              <a:rPr lang="en-US" u="sng" dirty="0">
                <a:latin typeface="Courier New" pitchFamily="49" charset="0"/>
                <a:cs typeface="Courier New" pitchFamily="49" charset="0"/>
              </a:rPr>
              <a:t> CMM Failure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Item Rev         -S4_CMMFailed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Dataset - S4_CMMInitial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Ideas Dataset - S4_CMMInitial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NX Dataset - S4_CMMFailed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CMMAttribute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form - S4_CMMFailed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Text - S4_CMMFailed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spcBef>
                <a:spcPts val="100"/>
              </a:spcBef>
            </a:pPr>
            <a:r>
              <a:rPr lang="en-US" u="sng" dirty="0">
                <a:latin typeface="Courier New" pitchFamily="49" charset="0"/>
                <a:cs typeface="Courier New" pitchFamily="49" charset="0"/>
              </a:rPr>
              <a:t>CMM Success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Item Rev         - S4_CMMApproved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Proe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Dataset -  S4_CMMApproved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Ideas Dataset -  S4_CMMApproved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NX Dataset -  S4_CMMApproved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CMMAttribute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form -  S4_CMMApproved</a:t>
            </a:r>
          </a:p>
          <a:p>
            <a:pPr>
              <a:spcBef>
                <a:spcPts val="1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·         Text -  S4_CMMApproved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0492" y="1196752"/>
            <a:ext cx="4953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As discussed the </a:t>
            </a:r>
            <a:r>
              <a:rPr lang="en-US" dirty="0" err="1"/>
              <a:t>Rulematrix</a:t>
            </a:r>
            <a:r>
              <a:rPr lang="en-US" dirty="0"/>
              <a:t> for [siemens_assign_cmm_status.exe] </a:t>
            </a:r>
            <a:r>
              <a:rPr lang="en-US" dirty="0" smtClean="0"/>
              <a:t>Program. Thanks </a:t>
            </a:r>
            <a:r>
              <a:rPr lang="en-US" dirty="0"/>
              <a:t>and Regards</a:t>
            </a:r>
            <a:r>
              <a:rPr lang="en-US" dirty="0" smtClean="0"/>
              <a:t>, Klaus</a:t>
            </a:r>
            <a:endParaRPr lang="en-US" dirty="0"/>
          </a:p>
        </p:txBody>
      </p:sp>
      <p:graphicFrame>
        <p:nvGraphicFramePr>
          <p:cNvPr id="16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777327"/>
              </p:ext>
            </p:extLst>
          </p:nvPr>
        </p:nvGraphicFramePr>
        <p:xfrm>
          <a:off x="466566" y="1630152"/>
          <a:ext cx="8136905" cy="2102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712"/>
                <a:gridCol w="1223912"/>
                <a:gridCol w="2626021"/>
                <a:gridCol w="1502969"/>
                <a:gridCol w="1948291"/>
              </a:tblGrid>
              <a:tr h="371831">
                <a:tc>
                  <a:txBody>
                    <a:bodyPr/>
                    <a:lstStyle/>
                    <a:p>
                      <a:r>
                        <a:rPr lang="de-DE" sz="900" dirty="0" smtClean="0">
                          <a:latin typeface="Courier New" pitchFamily="49" charset="0"/>
                          <a:cs typeface="Courier New" pitchFamily="49" charset="0"/>
                        </a:rPr>
                        <a:t>Case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>
                          <a:latin typeface="Courier New" pitchFamily="49" charset="0"/>
                          <a:cs typeface="Courier New" pitchFamily="49" charset="0"/>
                        </a:rPr>
                        <a:t>Run -batch</a:t>
                      </a:r>
                      <a:br>
                        <a:rPr lang="de-DE" sz="900" dirty="0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de-DE" sz="900" dirty="0" err="1" smtClean="0">
                          <a:latin typeface="Courier New" pitchFamily="49" charset="0"/>
                          <a:cs typeface="Courier New" pitchFamily="49" charset="0"/>
                        </a:rPr>
                        <a:t>initial</a:t>
                      </a:r>
                      <a:r>
                        <a:rPr lang="de-DE" sz="900" dirty="0" smtClean="0">
                          <a:latin typeface="Courier New" pitchFamily="49" charset="0"/>
                          <a:cs typeface="Courier New" pitchFamily="49" charset="0"/>
                        </a:rPr>
                        <a:t/>
                      </a:r>
                      <a:br>
                        <a:rPr lang="de-DE" sz="900" dirty="0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de-DE" sz="900" dirty="0" smtClean="0">
                          <a:latin typeface="Courier New" pitchFamily="49" charset="0"/>
                          <a:cs typeface="Courier New" pitchFamily="49" charset="0"/>
                        </a:rPr>
                        <a:t>final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Courier New" pitchFamily="49" charset="0"/>
                          <a:cs typeface="Courier New" pitchFamily="49" charset="0"/>
                        </a:rPr>
                        <a:t>If</a:t>
                      </a:r>
                      <a:r>
                        <a:rPr lang="en-US" sz="900" baseline="0" dirty="0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en-US" sz="900" dirty="0" smtClean="0">
                          <a:latin typeface="Courier New" pitchFamily="49" charset="0"/>
                          <a:cs typeface="Courier New" pitchFamily="49" charset="0"/>
                        </a:rPr>
                        <a:t>Rev has 1 </a:t>
                      </a:r>
                      <a:br>
                        <a:rPr lang="en-US" sz="900" dirty="0" smtClean="0">
                          <a:latin typeface="Courier New" pitchFamily="49" charset="0"/>
                          <a:cs typeface="Courier New" pitchFamily="49" charset="0"/>
                        </a:rPr>
                      </a:br>
                      <a:r>
                        <a:rPr lang="en-US" sz="900" dirty="0" smtClean="0">
                          <a:latin typeface="Courier New" pitchFamily="49" charset="0"/>
                          <a:cs typeface="Courier New" pitchFamily="49" charset="0"/>
                        </a:rPr>
                        <a:t>of the Status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Courier New" pitchFamily="49" charset="0"/>
                          <a:cs typeface="Courier New" pitchFamily="49" charset="0"/>
                        </a:rPr>
                        <a:t>Set Status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Courier New" pitchFamily="49" charset="0"/>
                          <a:cs typeface="Courier New" pitchFamily="49" charset="0"/>
                        </a:rPr>
                        <a:t>Note</a:t>
                      </a:r>
                    </a:p>
                    <a:p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9014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01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initial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If</a:t>
                      </a:r>
                      <a:r>
                        <a:rPr lang="de-DE" sz="900" baseline="0" dirty="0" smtClean="0"/>
                        <a:t> !NOT! CMM*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YES</a:t>
                      </a:r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4500" algn="l"/>
                        </a:tabLst>
                        <a:defRPr/>
                      </a:pP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1831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02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err="1" smtClean="0"/>
                        <a:t>initial</a:t>
                      </a:r>
                      <a:endParaRPr lang="de-DE" sz="900" dirty="0" smtClean="0"/>
                    </a:p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900" dirty="0" err="1" smtClean="0"/>
                        <a:t>CMMInitial</a:t>
                      </a:r>
                      <a:endParaRPr lang="en-US" sz="900" dirty="0" smtClean="0"/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900" dirty="0" err="1" smtClean="0"/>
                        <a:t>CMMApproved</a:t>
                      </a:r>
                      <a:endParaRPr lang="en-US" sz="900" dirty="0" smtClean="0"/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900" dirty="0" err="1" smtClean="0"/>
                        <a:t>CMMFailed</a:t>
                      </a:r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NO</a:t>
                      </a:r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4500" algn="l"/>
                        </a:tabLst>
                      </a:pP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9014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03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final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900" dirty="0" err="1" smtClean="0"/>
                        <a:t>CMMInitial</a:t>
                      </a:r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YES</a:t>
                      </a:r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4500" algn="l"/>
                        </a:tabLst>
                      </a:pPr>
                      <a:r>
                        <a:rPr lang="de-DE" sz="900" dirty="0" err="1" smtClean="0"/>
                        <a:t>Only</a:t>
                      </a:r>
                      <a:r>
                        <a:rPr lang="de-DE" sz="900" dirty="0" smtClean="0"/>
                        <a:t> </a:t>
                      </a:r>
                      <a:r>
                        <a:rPr lang="de-DE" sz="900" dirty="0" err="1" smtClean="0"/>
                        <a:t>if</a:t>
                      </a:r>
                      <a:r>
                        <a:rPr lang="de-DE" sz="900" dirty="0" smtClean="0"/>
                        <a:t> </a:t>
                      </a:r>
                      <a:r>
                        <a:rPr lang="de-DE" sz="900" dirty="0" err="1" smtClean="0"/>
                        <a:t>this</a:t>
                      </a:r>
                      <a:r>
                        <a:rPr lang="de-DE" sz="900" dirty="0" smtClean="0"/>
                        <a:t> </a:t>
                      </a:r>
                      <a:r>
                        <a:rPr lang="de-DE" sz="900" dirty="0" err="1" smtClean="0"/>
                        <a:t>rule</a:t>
                      </a:r>
                      <a:r>
                        <a:rPr lang="de-DE" sz="900" dirty="0" smtClean="0"/>
                        <a:t> Hits !!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0423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04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final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900" dirty="0" err="1" smtClean="0"/>
                        <a:t>CMMApproved</a:t>
                      </a:r>
                      <a:endParaRPr lang="en-US" sz="900" dirty="0" smtClean="0"/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900" dirty="0" err="1" smtClean="0"/>
                        <a:t>CMMFailed</a:t>
                      </a:r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NO</a:t>
                      </a:r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Oh </a:t>
                      </a:r>
                      <a:r>
                        <a:rPr lang="de-DE" sz="900" dirty="0" err="1" smtClean="0"/>
                        <a:t>no</a:t>
                      </a:r>
                      <a:r>
                        <a:rPr lang="de-DE" sz="900" dirty="0" smtClean="0"/>
                        <a:t> </a:t>
                      </a:r>
                      <a:br>
                        <a:rPr lang="de-DE" sz="900" dirty="0" smtClean="0"/>
                      </a:br>
                      <a:r>
                        <a:rPr lang="de-DE" sz="900" dirty="0" smtClean="0"/>
                        <a:t>Not </a:t>
                      </a:r>
                      <a:r>
                        <a:rPr lang="de-DE" sz="900" dirty="0" err="1" smtClean="0"/>
                        <a:t>again</a:t>
                      </a:r>
                      <a:r>
                        <a:rPr lang="de-DE" sz="900" dirty="0" smtClean="0"/>
                        <a:t> !!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4179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05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final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err="1" smtClean="0"/>
                        <a:t>If</a:t>
                      </a:r>
                      <a:r>
                        <a:rPr lang="de-DE" sz="900" baseline="0" dirty="0" smtClean="0"/>
                        <a:t> !NOT! </a:t>
                      </a:r>
                      <a:r>
                        <a:rPr lang="en-US" sz="900" dirty="0" err="1" smtClean="0"/>
                        <a:t>CMMInitial</a:t>
                      </a:r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NO</a:t>
                      </a:r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6566" y="3850885"/>
            <a:ext cx="754677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 </a:t>
            </a:r>
            <a:r>
              <a:rPr lang="en-GB" dirty="0" smtClean="0"/>
              <a:t>some</a:t>
            </a:r>
            <a:r>
              <a:rPr lang="de-DE" dirty="0" smtClean="0"/>
              <a:t> Cases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overwitten</a:t>
            </a:r>
            <a:r>
              <a:rPr lang="de-DE" dirty="0" smtClean="0"/>
              <a:t> after </a:t>
            </a:r>
            <a:r>
              <a:rPr lang="de-DE" dirty="0" err="1" smtClean="0"/>
              <a:t>initial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tool</a:t>
            </a:r>
            <a:r>
              <a:rPr lang="de-DE" dirty="0" smtClean="0"/>
              <a:t> </a:t>
            </a:r>
            <a:r>
              <a:rPr lang="de-DE" dirty="0" err="1" smtClean="0"/>
              <a:t>stucture</a:t>
            </a:r>
            <a:r>
              <a:rPr lang="de-DE" dirty="0" smtClean="0"/>
              <a:t> </a:t>
            </a:r>
            <a:r>
              <a:rPr lang="de-DE" dirty="0" err="1" smtClean="0"/>
              <a:t>look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Impacts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 smtClean="0"/>
          </a:p>
          <a:p>
            <a:r>
              <a:rPr lang="de-DE" dirty="0" err="1" smtClean="0"/>
              <a:t>Hint</a:t>
            </a:r>
            <a:r>
              <a:rPr lang="de-DE" dirty="0" smtClean="0"/>
              <a:t>: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check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rule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IR‘s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also on </a:t>
            </a:r>
            <a:r>
              <a:rPr lang="de-DE" dirty="0" err="1" smtClean="0"/>
              <a:t>DataSets</a:t>
            </a:r>
            <a:r>
              <a:rPr lang="de-DE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919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M2NX - Volume </a:t>
            </a:r>
            <a:r>
              <a:rPr lang="fr-FR" dirty="0" err="1"/>
              <a:t>Mangment</a:t>
            </a:r>
            <a:r>
              <a:rPr lang="fr-FR" dirty="0"/>
              <a:t> </a:t>
            </a:r>
            <a:r>
              <a:rPr lang="fr-FR" dirty="0" err="1"/>
              <a:t>Revoke</a:t>
            </a:r>
            <a:r>
              <a:rPr lang="fr-FR" dirty="0"/>
              <a:t> Grant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On </a:t>
            </a:r>
            <a:r>
              <a:rPr lang="de-DE" dirty="0" err="1" smtClean="0"/>
              <a:t>JobServer</a:t>
            </a:r>
            <a:r>
              <a:rPr lang="de-DE" dirty="0"/>
              <a:t>: DEMCHTC903A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BC5E8840-AD86-4888-99C4-BA015B1CE261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91" y="1108075"/>
            <a:ext cx="6120681" cy="1969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4" y="3176972"/>
            <a:ext cx="3636404" cy="3114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4877667" y="5891147"/>
            <a:ext cx="4953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"L:\JobManagerV2_P\90-DATA\SiIEC_SettingsGlobal\10-JobScripts\VolumeRevokeGrant\VolumeRevokeGrant_CustomStart.cmd"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8" y="3605401"/>
            <a:ext cx="4343400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700" y="2163763"/>
            <a:ext cx="5290901" cy="3927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953" y="4847916"/>
            <a:ext cx="6040437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62606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45"/>
          <a:stretch/>
        </p:blipFill>
        <p:spPr bwMode="auto">
          <a:xfrm>
            <a:off x="2505445" y="4930806"/>
            <a:ext cx="7020295" cy="1488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>
                <a:latin typeface="Eurostile" pitchFamily="34" charset="0"/>
              </a:rPr>
              <a:t>Folie </a:t>
            </a:r>
            <a:fld id="{5B8C5EED-EF76-4352-93DC-2E8EAD6E9F3A}" type="slidenum">
              <a:rPr lang="en-GB" smtClean="0">
                <a:latin typeface="Eurostile" pitchFamily="34" charset="0"/>
              </a:rPr>
              <a:pPr eaLnBrk="1" hangingPunct="1"/>
              <a:t>12</a:t>
            </a:fld>
            <a:endParaRPr lang="en-GB" smtClean="0">
              <a:latin typeface="Eurostile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Process </a:t>
            </a:r>
            <a:r>
              <a:rPr lang="en-GB" dirty="0" err="1" smtClean="0"/>
              <a:t>Def</a:t>
            </a:r>
            <a:endParaRPr lang="en-GB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Details of CMM Process</a:t>
            </a:r>
          </a:p>
        </p:txBody>
      </p:sp>
      <p:graphicFrame>
        <p:nvGraphicFramePr>
          <p:cNvPr id="20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90285"/>
              </p:ext>
            </p:extLst>
          </p:nvPr>
        </p:nvGraphicFramePr>
        <p:xfrm>
          <a:off x="344488" y="2888940"/>
          <a:ext cx="8928992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76"/>
                <a:gridCol w="648072"/>
                <a:gridCol w="1872208"/>
                <a:gridCol w="792088"/>
                <a:gridCol w="972108"/>
                <a:gridCol w="1260140"/>
                <a:gridCol w="1080120"/>
                <a:gridCol w="162018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Process</a:t>
                      </a:r>
                      <a:r>
                        <a:rPr lang="de-DE" sz="900" dirty="0" smtClean="0"/>
                        <a:t> </a:t>
                      </a:r>
                      <a:br>
                        <a:rPr lang="de-DE" sz="900" dirty="0" smtClean="0"/>
                      </a:br>
                      <a:r>
                        <a:rPr lang="de-DE" sz="900" dirty="0" smtClean="0"/>
                        <a:t>Group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Short </a:t>
                      </a:r>
                      <a:br>
                        <a:rPr lang="de-DE" sz="900" dirty="0" smtClean="0"/>
                      </a:br>
                      <a:r>
                        <a:rPr lang="de-DE" sz="900" dirty="0" err="1" smtClean="0"/>
                        <a:t>Desc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Description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Job.Start</a:t>
                      </a:r>
                      <a:r>
                        <a:rPr lang="de-DE" sz="900" dirty="0" smtClean="0"/>
                        <a:t/>
                      </a:r>
                      <a:br>
                        <a:rPr lang="de-DE" sz="900" dirty="0" smtClean="0"/>
                      </a:br>
                      <a:r>
                        <a:rPr lang="de-DE" sz="900" dirty="0" smtClean="0"/>
                        <a:t>Trigger</a:t>
                      </a:r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Job.Process</a:t>
                      </a:r>
                      <a:r>
                        <a:rPr lang="de-DE" sz="900" baseline="0" dirty="0" smtClean="0"/>
                        <a:t> </a:t>
                      </a:r>
                      <a:br>
                        <a:rPr lang="de-DE" sz="900" baseline="0" dirty="0" smtClean="0"/>
                      </a:br>
                      <a:r>
                        <a:rPr lang="de-DE" sz="900" baseline="0" dirty="0" smtClean="0"/>
                        <a:t>State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Job.End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Triggers </a:t>
                      </a:r>
                      <a:br>
                        <a:rPr lang="de-DE" sz="900" dirty="0" smtClean="0"/>
                      </a:br>
                      <a:r>
                        <a:rPr lang="de-DE" sz="900" dirty="0" smtClean="0"/>
                        <a:t>Next Job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Check: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Pr.01</a:t>
                      </a:r>
                      <a:r>
                        <a:rPr lang="de-DE" sz="900" baseline="0" dirty="0" smtClean="0"/>
                        <a:t> 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initial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Set‘s</a:t>
                      </a:r>
                      <a:r>
                        <a:rPr lang="de-DE" sz="900" dirty="0" smtClean="0"/>
                        <a:t> </a:t>
                      </a:r>
                      <a:r>
                        <a:rPr lang="de-DE" sz="900" dirty="0" err="1" smtClean="0"/>
                        <a:t>initial</a:t>
                      </a:r>
                      <a:r>
                        <a:rPr lang="de-DE" sz="900" dirty="0" smtClean="0"/>
                        <a:t> </a:t>
                      </a:r>
                      <a:r>
                        <a:rPr lang="de-DE" sz="900" dirty="0" err="1" smtClean="0"/>
                        <a:t>state</a:t>
                      </a:r>
                      <a:r>
                        <a:rPr lang="de-DE" sz="900" baseline="0" dirty="0" smtClean="0"/>
                        <a:t> </a:t>
                      </a:r>
                      <a:br>
                        <a:rPr lang="de-DE" sz="900" baseline="0" dirty="0" smtClean="0"/>
                      </a:br>
                      <a:r>
                        <a:rPr lang="de-DE" sz="900" baseline="0" dirty="0" err="1" smtClean="0"/>
                        <a:t>for</a:t>
                      </a:r>
                      <a:r>
                        <a:rPr lang="de-DE" sz="900" baseline="0" dirty="0" smtClean="0"/>
                        <a:t> </a:t>
                      </a:r>
                      <a:r>
                        <a:rPr lang="de-DE" sz="900" baseline="0" dirty="0" err="1" smtClean="0"/>
                        <a:t>Object‘s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RUN</a:t>
                      </a:r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P.Initial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4500" algn="l"/>
                        </a:tabLst>
                        <a:defRPr/>
                      </a:pPr>
                      <a:r>
                        <a:rPr lang="de-DE" sz="900" dirty="0" smtClean="0"/>
                        <a:t>D.OK	</a:t>
                      </a:r>
                      <a:r>
                        <a:rPr lang="de-DE" sz="900" dirty="0" smtClean="0">
                          <a:sym typeface="Wingdings" pitchFamily="2" charset="2"/>
                        </a:rPr>
                        <a:t> Trigger</a:t>
                      </a:r>
                      <a:r>
                        <a:rPr lang="de-DE" sz="900" dirty="0" smtClean="0"/>
                        <a:t/>
                      </a:r>
                      <a:br>
                        <a:rPr lang="de-DE" sz="900" dirty="0" smtClean="0"/>
                      </a:br>
                      <a:r>
                        <a:rPr lang="de-DE" sz="900" dirty="0" smtClean="0"/>
                        <a:t>D.ERR 	</a:t>
                      </a:r>
                      <a:r>
                        <a:rPr lang="de-DE" sz="900" dirty="0" smtClean="0">
                          <a:sym typeface="Wingdings" pitchFamily="2" charset="2"/>
                        </a:rPr>
                        <a:t> Check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Pr.02 = RUN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User Action </a:t>
                      </a:r>
                      <a:r>
                        <a:rPr lang="de-DE" sz="900" dirty="0" err="1" smtClean="0"/>
                        <a:t>req</a:t>
                      </a:r>
                      <a:r>
                        <a:rPr lang="de-DE" sz="900" dirty="0" smtClean="0"/>
                        <a:t>.</a:t>
                      </a:r>
                      <a:br>
                        <a:rPr lang="de-DE" sz="900" dirty="0" smtClean="0"/>
                      </a:br>
                      <a:r>
                        <a:rPr lang="de-DE" sz="900" dirty="0" smtClean="0"/>
                        <a:t>- </a:t>
                      </a:r>
                      <a:r>
                        <a:rPr lang="de-DE" sz="900" dirty="0" err="1" smtClean="0"/>
                        <a:t>Redo</a:t>
                      </a:r>
                      <a:r>
                        <a:rPr lang="de-DE" sz="900" dirty="0" smtClean="0"/>
                        <a:t> 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Pr.02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CMM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Runn‘s</a:t>
                      </a:r>
                      <a:r>
                        <a:rPr lang="de-DE" sz="900" dirty="0" smtClean="0"/>
                        <a:t> CMM </a:t>
                      </a:r>
                      <a:r>
                        <a:rPr lang="de-DE" sz="900" dirty="0" err="1" smtClean="0"/>
                        <a:t>Process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RUN</a:t>
                      </a:r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P.CMM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4500" algn="l"/>
                        </a:tabLst>
                      </a:pPr>
                      <a:r>
                        <a:rPr lang="de-DE" sz="900" dirty="0" smtClean="0"/>
                        <a:t>D.OK	</a:t>
                      </a:r>
                      <a:r>
                        <a:rPr lang="de-DE" sz="900" dirty="0" smtClean="0">
                          <a:sym typeface="Wingdings" pitchFamily="2" charset="2"/>
                        </a:rPr>
                        <a:t> Trigger</a:t>
                      </a:r>
                      <a:r>
                        <a:rPr lang="de-DE" sz="900" dirty="0" smtClean="0"/>
                        <a:t/>
                      </a:r>
                      <a:br>
                        <a:rPr lang="de-DE" sz="900" dirty="0" smtClean="0"/>
                      </a:br>
                      <a:r>
                        <a:rPr lang="de-DE" sz="900" dirty="0" smtClean="0"/>
                        <a:t>D.ERR 	</a:t>
                      </a:r>
                      <a:r>
                        <a:rPr lang="de-DE" sz="900" dirty="0" smtClean="0">
                          <a:sym typeface="Wingdings" pitchFamily="2" charset="2"/>
                        </a:rPr>
                        <a:t> Check 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Pr.03 = Run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User Action</a:t>
                      </a:r>
                      <a:br>
                        <a:rPr lang="de-DE" sz="900" dirty="0" smtClean="0"/>
                      </a:br>
                      <a:r>
                        <a:rPr lang="de-DE" sz="900" dirty="0" err="1" smtClean="0"/>
                        <a:t>Redo</a:t>
                      </a:r>
                      <a:r>
                        <a:rPr lang="de-DE" sz="900" dirty="0" smtClean="0"/>
                        <a:t> CMM </a:t>
                      </a:r>
                      <a:br>
                        <a:rPr lang="de-DE" sz="900" dirty="0" smtClean="0"/>
                      </a:br>
                      <a:r>
                        <a:rPr lang="de-DE" sz="900" dirty="0" smtClean="0"/>
                        <a:t>.. 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Pr.03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final 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Set‘s</a:t>
                      </a:r>
                      <a:r>
                        <a:rPr lang="de-DE" sz="900" dirty="0" smtClean="0"/>
                        <a:t> final </a:t>
                      </a:r>
                      <a:r>
                        <a:rPr lang="de-DE" sz="900" dirty="0" err="1" smtClean="0"/>
                        <a:t>state</a:t>
                      </a:r>
                      <a:r>
                        <a:rPr lang="de-DE" sz="900" dirty="0" smtClean="0"/>
                        <a:t> </a:t>
                      </a:r>
                      <a:r>
                        <a:rPr lang="de-DE" sz="900" dirty="0" err="1" smtClean="0"/>
                        <a:t>for</a:t>
                      </a:r>
                      <a:r>
                        <a:rPr lang="de-DE" sz="900" dirty="0" smtClean="0"/>
                        <a:t> </a:t>
                      </a:r>
                      <a:r>
                        <a:rPr lang="de-DE" sz="900" dirty="0" err="1" smtClean="0"/>
                        <a:t>Ir‘s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RUN</a:t>
                      </a:r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P.final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4500" algn="l"/>
                        </a:tabLst>
                      </a:pPr>
                      <a:r>
                        <a:rPr lang="de-DE" sz="900" dirty="0" smtClean="0"/>
                        <a:t>D.OK	</a:t>
                      </a:r>
                      <a:r>
                        <a:rPr lang="de-DE" sz="900" dirty="0" smtClean="0">
                          <a:sym typeface="Wingdings" pitchFamily="2" charset="2"/>
                        </a:rPr>
                        <a:t> </a:t>
                      </a:r>
                      <a:r>
                        <a:rPr lang="de-DE" sz="900" dirty="0" err="1" smtClean="0">
                          <a:sym typeface="Wingdings" pitchFamily="2" charset="2"/>
                        </a:rPr>
                        <a:t>J.End</a:t>
                      </a:r>
                      <a:r>
                        <a:rPr lang="de-DE" sz="900" dirty="0" smtClean="0"/>
                        <a:t/>
                      </a:r>
                      <a:br>
                        <a:rPr lang="de-DE" sz="900" dirty="0" smtClean="0"/>
                      </a:br>
                      <a:r>
                        <a:rPr lang="de-DE" sz="900" dirty="0" smtClean="0"/>
                        <a:t>D.ERR 	</a:t>
                      </a:r>
                      <a:r>
                        <a:rPr lang="de-DE" sz="900" dirty="0" smtClean="0">
                          <a:sym typeface="Wingdings" pitchFamily="2" charset="2"/>
                        </a:rPr>
                        <a:t> Check 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~ 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smtClean="0"/>
                        <a:t>User Action </a:t>
                      </a:r>
                      <a:r>
                        <a:rPr lang="de-DE" sz="900" dirty="0" err="1" smtClean="0"/>
                        <a:t>req</a:t>
                      </a:r>
                      <a:r>
                        <a:rPr lang="de-DE" sz="900" dirty="0" smtClean="0"/>
                        <a:t>.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de-DE" sz="900" dirty="0" err="1" smtClean="0"/>
                        <a:t>Redo</a:t>
                      </a: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2480" y="1367518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The following slides documents the needed Rules to define the Processes to migrate </a:t>
            </a:r>
            <a:r>
              <a:rPr lang="en-GB" sz="1800" dirty="0" err="1" smtClean="0"/>
              <a:t>i-deas</a:t>
            </a:r>
            <a:r>
              <a:rPr lang="en-GB" sz="1800" dirty="0" smtClean="0"/>
              <a:t> 3D and 2D Parts to NX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2480" y="2483604"/>
            <a:ext cx="667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Process Group definition's: </a:t>
            </a:r>
            <a:endParaRPr lang="en-GB" sz="1800" dirty="0"/>
          </a:p>
        </p:txBody>
      </p:sp>
      <p:sp>
        <p:nvSpPr>
          <p:cNvPr id="2" name="Right Brace 1"/>
          <p:cNvSpPr/>
          <p:nvPr/>
        </p:nvSpPr>
        <p:spPr bwMode="auto">
          <a:xfrm>
            <a:off x="9237476" y="2852936"/>
            <a:ext cx="367346" cy="2022284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8913440" y="3852909"/>
            <a:ext cx="911598" cy="2183907"/>
          </a:xfrm>
          <a:custGeom>
            <a:avLst/>
            <a:gdLst>
              <a:gd name="connsiteX0" fmla="*/ 2139519 w 2299317"/>
              <a:gd name="connsiteY0" fmla="*/ 0 h 2183907"/>
              <a:gd name="connsiteX1" fmla="*/ 2299317 w 2299317"/>
              <a:gd name="connsiteY1" fmla="*/ 17755 h 2183907"/>
              <a:gd name="connsiteX2" fmla="*/ 2157274 w 2299317"/>
              <a:gd name="connsiteY2" fmla="*/ 1740023 h 2183907"/>
              <a:gd name="connsiteX3" fmla="*/ 0 w 2299317"/>
              <a:gd name="connsiteY3" fmla="*/ 2183907 h 2183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9317" h="2183907">
                <a:moveTo>
                  <a:pt x="2139519" y="0"/>
                </a:moveTo>
                <a:lnTo>
                  <a:pt x="2299317" y="17755"/>
                </a:lnTo>
                <a:lnTo>
                  <a:pt x="2157274" y="1740023"/>
                </a:lnTo>
                <a:lnTo>
                  <a:pt x="0" y="2183907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4488" y="4944862"/>
            <a:ext cx="2052228" cy="1682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Die </a:t>
            </a:r>
            <a:r>
              <a:rPr lang="en-GB" dirty="0" err="1" smtClean="0"/>
              <a:t>oben</a:t>
            </a:r>
            <a:r>
              <a:rPr lang="en-GB" dirty="0" smtClean="0"/>
              <a:t> </a:t>
            </a:r>
            <a:r>
              <a:rPr lang="en-GB" dirty="0" err="1" smtClean="0"/>
              <a:t>beschriebnen</a:t>
            </a:r>
            <a:r>
              <a:rPr lang="en-GB" dirty="0" smtClean="0"/>
              <a:t> </a:t>
            </a:r>
            <a:r>
              <a:rPr lang="en-GB" dirty="0" err="1" smtClean="0"/>
              <a:t>Regeln</a:t>
            </a:r>
            <a:r>
              <a:rPr lang="en-GB" dirty="0" smtClean="0"/>
              <a:t> </a:t>
            </a:r>
            <a:r>
              <a:rPr lang="en-GB" dirty="0" err="1" smtClean="0"/>
              <a:t>triggern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pPr>
              <a:spcBef>
                <a:spcPts val="100"/>
              </a:spcBef>
            </a:pPr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Es</a:t>
            </a:r>
            <a:r>
              <a:rPr lang="en-GB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gibt</a:t>
            </a:r>
            <a:r>
              <a:rPr lang="en-GB" dirty="0" smtClean="0">
                <a:latin typeface="Courier New" pitchFamily="49" charset="0"/>
                <a:cs typeface="Courier New" pitchFamily="49" charset="0"/>
              </a:rPr>
              <a:t> die </a:t>
            </a:r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folgenden</a:t>
            </a:r>
            <a:r>
              <a:rPr lang="en-GB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Statis</a:t>
            </a:r>
            <a:r>
              <a:rPr lang="en-GB" dirty="0" smtClean="0">
                <a:latin typeface="Courier New" pitchFamily="49" charset="0"/>
                <a:cs typeface="Courier New" pitchFamily="49" charset="0"/>
              </a:rPr>
              <a:t>:</a:t>
            </a:r>
            <a:endParaRPr lang="en-GB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100"/>
              </a:spcBef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S4_CMMInitial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eaLnBrk="0" hangingPunct="0">
              <a:spcBef>
                <a:spcPts val="100"/>
              </a:spcBef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S4_CMMFailed</a:t>
            </a:r>
          </a:p>
          <a:p>
            <a:pPr eaLnBrk="0" hangingPunct="0">
              <a:spcBef>
                <a:spcPts val="100"/>
              </a:spcBef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S4_CMMApproved</a:t>
            </a:r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>
                <a:latin typeface="Eurostile" pitchFamily="34" charset="0"/>
              </a:rPr>
              <a:t>Folie </a:t>
            </a:r>
            <a:fld id="{5B8C5EED-EF76-4352-93DC-2E8EAD6E9F3A}" type="slidenum">
              <a:rPr lang="en-GB" smtClean="0">
                <a:latin typeface="Eurostile" pitchFamily="34" charset="0"/>
              </a:rPr>
              <a:pPr eaLnBrk="1" hangingPunct="1"/>
              <a:t>13</a:t>
            </a:fld>
            <a:endParaRPr lang="en-GB" smtClean="0">
              <a:latin typeface="Eurostile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Process </a:t>
            </a:r>
            <a:r>
              <a:rPr lang="en-GB" dirty="0" err="1" smtClean="0"/>
              <a:t>Def</a:t>
            </a:r>
            <a:endParaRPr lang="en-GB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Description of CMM Process</a:t>
            </a:r>
          </a:p>
        </p:txBody>
      </p:sp>
      <p:graphicFrame>
        <p:nvGraphicFramePr>
          <p:cNvPr id="20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89078"/>
              </p:ext>
            </p:extLst>
          </p:nvPr>
        </p:nvGraphicFramePr>
        <p:xfrm>
          <a:off x="380492" y="3818513"/>
          <a:ext cx="8928992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76"/>
                <a:gridCol w="648072"/>
                <a:gridCol w="1224136"/>
                <a:gridCol w="1440160"/>
                <a:gridCol w="972108"/>
                <a:gridCol w="1260140"/>
                <a:gridCol w="1080120"/>
                <a:gridCol w="16201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900" dirty="0" err="1" smtClean="0">
                          <a:latin typeface="Courier New" pitchFamily="49" charset="0"/>
                          <a:cs typeface="Courier New" pitchFamily="49" charset="0"/>
                        </a:rPr>
                        <a:t>i-deas</a:t>
                      </a:r>
                      <a:r>
                        <a:rPr lang="en-US" sz="900" dirty="0" smtClean="0">
                          <a:latin typeface="Courier New" pitchFamily="49" charset="0"/>
                          <a:cs typeface="Courier New" pitchFamily="49" charset="0"/>
                        </a:rPr>
                        <a:t> Dataset</a:t>
                      </a:r>
                    </a:p>
                    <a:p>
                      <a:r>
                        <a:rPr lang="de-DE" sz="900" dirty="0" smtClean="0">
                          <a:latin typeface="Courier New" pitchFamily="49" charset="0"/>
                          <a:cs typeface="Courier New" pitchFamily="49" charset="0"/>
                        </a:rPr>
                        <a:t>Case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err="1" smtClean="0">
                          <a:latin typeface="Courier New" pitchFamily="49" charset="0"/>
                          <a:cs typeface="Courier New" pitchFamily="49" charset="0"/>
                        </a:rPr>
                        <a:t>StatusIr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>
                          <a:latin typeface="Courier New" pitchFamily="49" charset="0"/>
                          <a:cs typeface="Courier New" pitchFamily="49" charset="0"/>
                        </a:rPr>
                        <a:t>Ir.Status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>
                          <a:latin typeface="Courier New" pitchFamily="49" charset="0"/>
                          <a:cs typeface="Courier New" pitchFamily="49" charset="0"/>
                        </a:rPr>
                        <a:t>Ds.Status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err="1" smtClean="0">
                          <a:latin typeface="Courier New" pitchFamily="49" charset="0"/>
                          <a:cs typeface="Courier New" pitchFamily="49" charset="0"/>
                        </a:rPr>
                        <a:t>NxDSExist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err="1" smtClean="0">
                          <a:latin typeface="Courier New" pitchFamily="49" charset="0"/>
                          <a:cs typeface="Courier New" pitchFamily="49" charset="0"/>
                        </a:rPr>
                        <a:t>DoProcessCMM</a:t>
                      </a:r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</a:pPr>
                      <a:r>
                        <a:rPr lang="en-US" sz="900" dirty="0" smtClean="0">
                          <a:latin typeface="Courier New" pitchFamily="49" charset="0"/>
                          <a:cs typeface="Courier New" pitchFamily="49" charset="0"/>
                        </a:rPr>
                        <a:t>Note</a:t>
                      </a:r>
                      <a:endParaRPr lang="en-US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900" dirty="0" smtClean="0"/>
                        <a:t>01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 smtClean="0"/>
                        <a:t>initial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4500" algn="l"/>
                        </a:tabLst>
                        <a:defRPr/>
                      </a:pP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4500" algn="l"/>
                        </a:tabLst>
                      </a:pP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444500" algn="l"/>
                        </a:tabLst>
                      </a:pP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2480" y="1367518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this slide documents the Rules to define how to migrate </a:t>
            </a:r>
            <a:r>
              <a:rPr lang="en-GB" sz="1800" dirty="0" err="1" smtClean="0"/>
              <a:t>i-deas</a:t>
            </a:r>
            <a:r>
              <a:rPr lang="en-GB" sz="1800" dirty="0" smtClean="0"/>
              <a:t> parts to NX-Part’s </a:t>
            </a:r>
          </a:p>
        </p:txBody>
      </p:sp>
      <p:sp>
        <p:nvSpPr>
          <p:cNvPr id="2" name="Rectangle 1"/>
          <p:cNvSpPr/>
          <p:nvPr/>
        </p:nvSpPr>
        <p:spPr>
          <a:xfrm>
            <a:off x="282229" y="1880828"/>
            <a:ext cx="10333148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Regeln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fuer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DoProcessCMM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200"/>
              </a:spcBef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i-deas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Dataset:        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StatusIr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StatusDs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NxDSExist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?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DoProcessCMM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? Note</a:t>
            </a:r>
          </a:p>
          <a:p>
            <a:pPr>
              <a:spcBef>
                <a:spcPts val="200"/>
              </a:spcBef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4711/A/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Ideaspart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/4711/A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inital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inital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NO            YES</a:t>
            </a:r>
          </a:p>
          <a:p>
            <a:pPr>
              <a:spcBef>
                <a:spcPts val="200"/>
              </a:spcBef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4712/A/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Ideaspart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/4712/A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inital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inital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YES           NO</a:t>
            </a:r>
          </a:p>
          <a:p>
            <a:pPr>
              <a:spcBef>
                <a:spcPts val="200"/>
              </a:spcBef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4712/A/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Ideasdrawing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/4712_d1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inital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inital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NO            YES</a:t>
            </a:r>
          </a:p>
          <a:p>
            <a:pPr>
              <a:spcBef>
                <a:spcPts val="200"/>
              </a:spcBef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4713/A/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Ideaspart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/4713/A  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failed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inital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YES           NO</a:t>
            </a:r>
          </a:p>
          <a:p>
            <a:pPr>
              <a:spcBef>
                <a:spcPts val="200"/>
              </a:spcBef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4713/A/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Ideasdrawing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/4713_d1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approved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inital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NO      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NO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Ausnahme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Fall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eigentlich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nicht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möeglich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200"/>
              </a:spcBef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4714/A/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Ideasdrawing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/4714_d1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approved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approved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NO        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NO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       Fall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nicht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gegeben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492" y="3431782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Description of cases if dataset can be processed </a:t>
            </a:r>
          </a:p>
        </p:txBody>
      </p:sp>
    </p:spTree>
    <p:extLst>
      <p:ext uri="{BB962C8B-B14F-4D97-AF65-F5344CB8AC3E}">
        <p14:creationId xmlns:p14="http://schemas.microsoft.com/office/powerpoint/2010/main" val="2140575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098" y="2297067"/>
            <a:ext cx="3492387" cy="206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latin typeface="Eurostile" pitchFamily="34" charset="0"/>
              </a:rPr>
              <a:t>Folie </a:t>
            </a:r>
            <a:fld id="{5B8C5EED-EF76-4352-93DC-2E8EAD6E9F3A}" type="slidenum">
              <a:rPr lang="en-US" smtClean="0">
                <a:latin typeface="Eurostile" pitchFamily="34" charset="0"/>
              </a:rPr>
              <a:pPr eaLnBrk="1" hangingPunct="1"/>
              <a:t>14</a:t>
            </a:fld>
            <a:endParaRPr lang="en-US" smtClean="0">
              <a:latin typeface="Eurostile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Process </a:t>
            </a:r>
            <a:r>
              <a:rPr lang="en-US" dirty="0" err="1" smtClean="0"/>
              <a:t>Def</a:t>
            </a:r>
            <a:endParaRPr lang="en-US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Script Schema</a:t>
            </a:r>
          </a:p>
        </p:txBody>
      </p:sp>
      <p:pic>
        <p:nvPicPr>
          <p:cNvPr id="1028" name="Picture 4" descr="L:\JobManagerV2_P\11-Documentation.Custom\zzScreenShots\Archiv.2013-09\ScreenShot_[2013-09-12_09-21-40]_[w5atcp010tstk]_[PSPad - [L__JobManagerV2_P_90-DATA_SiIEC_SettingsGlobal_10-JobScripts_MigIdeas2N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64" y="1592796"/>
            <a:ext cx="17907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L:\JobManagerV2_P\11-Documentation.Custom\zzScreenShots\Archiv.2013-09\ScreenShot_[2013-09-12_09-21-54]_[w5atcp010tstk]_[PSPad - [L__JobManagerV2_P_90-DATA_SiIEC_SettingsGlobal_10-JobScripts_MigIdeas2N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39" y="1918686"/>
            <a:ext cx="15811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:\JobManagerV2_P\11-Documentation.Custom\zzScreenShots\Archiv.2013-09\ScreenShot_[2013-09-12_09-22-02]_[w5atcp010tstk]_[PSPad - [L__JobManagerV2_P_90-DATA_SiIEC_SettingsGlobal_10-JobScripts_MigIdeas2N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680" y="5516117"/>
            <a:ext cx="146685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L:\JobManagerV2_P\11-Documentation.Custom\zzScreenShots\Archiv.2013-09\ScreenShot_[2013-09-12_09-22-08]_[w5atcp010tstk]_[PSPad - [L__JobManagerV2_P_90-DATA_SiIEC_SettingsGlobal_10-JobScripts_MigIdeas2N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32" y="4934694"/>
            <a:ext cx="18764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Elbow Connector 9"/>
          <p:cNvCxnSpPr>
            <a:stCxn id="1028" idx="1"/>
            <a:endCxn id="1029" idx="1"/>
          </p:cNvCxnSpPr>
          <p:nvPr/>
        </p:nvCxnSpPr>
        <p:spPr bwMode="auto">
          <a:xfrm rot="10800000" flipH="1" flipV="1">
            <a:off x="631563" y="1688046"/>
            <a:ext cx="104775" cy="340178"/>
          </a:xfrm>
          <a:prstGeom prst="bentConnector3">
            <a:avLst>
              <a:gd name="adj1" fmla="val -218182"/>
            </a:avLst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Elbow Connector 12"/>
          <p:cNvCxnSpPr>
            <a:stCxn id="1029" idx="2"/>
          </p:cNvCxnSpPr>
          <p:nvPr/>
        </p:nvCxnSpPr>
        <p:spPr bwMode="auto">
          <a:xfrm rot="5400000">
            <a:off x="769583" y="2473970"/>
            <a:ext cx="1093540" cy="421122"/>
          </a:xfrm>
          <a:prstGeom prst="bentConnector4">
            <a:avLst>
              <a:gd name="adj1" fmla="val 4714"/>
              <a:gd name="adj2" fmla="val 154284"/>
            </a:avLst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Elbow Connector 15"/>
          <p:cNvCxnSpPr>
            <a:endCxn id="1030" idx="0"/>
          </p:cNvCxnSpPr>
          <p:nvPr/>
        </p:nvCxnSpPr>
        <p:spPr bwMode="auto">
          <a:xfrm rot="10800000" flipV="1">
            <a:off x="1990105" y="5390853"/>
            <a:ext cx="864320" cy="125264"/>
          </a:xfrm>
          <a:prstGeom prst="bentConnector2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Elbow Connector 18"/>
          <p:cNvCxnSpPr>
            <a:endCxn id="1031" idx="0"/>
          </p:cNvCxnSpPr>
          <p:nvPr/>
        </p:nvCxnSpPr>
        <p:spPr bwMode="auto">
          <a:xfrm rot="10800000" flipV="1">
            <a:off x="1116645" y="4555902"/>
            <a:ext cx="1415616" cy="378792"/>
          </a:xfrm>
          <a:prstGeom prst="bentConnector2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6" name="Elbow Connector 1035"/>
          <p:cNvCxnSpPr/>
          <p:nvPr/>
        </p:nvCxnSpPr>
        <p:spPr bwMode="auto">
          <a:xfrm flipV="1">
            <a:off x="2252700" y="2507574"/>
            <a:ext cx="3054807" cy="237350"/>
          </a:xfrm>
          <a:prstGeom prst="bentConnector3">
            <a:avLst>
              <a:gd name="adj1" fmla="val 88975"/>
            </a:avLst>
          </a:prstGeom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4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11" y="2924943"/>
            <a:ext cx="3873887" cy="175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45" name="Elbow Connector 1044"/>
          <p:cNvCxnSpPr/>
          <p:nvPr/>
        </p:nvCxnSpPr>
        <p:spPr bwMode="auto">
          <a:xfrm flipV="1">
            <a:off x="4664968" y="3104964"/>
            <a:ext cx="642539" cy="126337"/>
          </a:xfrm>
          <a:prstGeom prst="bentConnector3">
            <a:avLst/>
          </a:prstGeom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4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923" y="2259919"/>
            <a:ext cx="4202585" cy="50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52" name="Elbow Connector 1051"/>
          <p:cNvCxnSpPr>
            <a:endCxn id="1047" idx="3"/>
          </p:cNvCxnSpPr>
          <p:nvPr/>
        </p:nvCxnSpPr>
        <p:spPr bwMode="auto">
          <a:xfrm rot="10800000">
            <a:off x="4602485" y="3327758"/>
            <a:ext cx="705022" cy="641303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8984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BC5E8840-AD86-4888-99C4-BA015B1CE261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628" y="1736812"/>
            <a:ext cx="4638675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01172" y="4926650"/>
            <a:ext cx="2448272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600" dirty="0" err="1" smtClean="0"/>
              <a:t>Result</a:t>
            </a:r>
            <a:r>
              <a:rPr lang="de-DE" sz="1600" dirty="0" smtClean="0"/>
              <a:t>  des </a:t>
            </a:r>
            <a:r>
              <a:rPr lang="de-DE" sz="1600" dirty="0" err="1" smtClean="0"/>
              <a:t>CMM‘s</a:t>
            </a:r>
            <a:r>
              <a:rPr lang="de-DE" sz="1600" dirty="0" smtClean="0"/>
              <a:t> wird in diese </a:t>
            </a:r>
            <a:r>
              <a:rPr lang="de-DE" sz="1600" dirty="0" err="1" smtClean="0"/>
              <a:t>CMMAttruteForm</a:t>
            </a:r>
            <a:r>
              <a:rPr lang="de-DE" sz="1600" dirty="0" smtClean="0"/>
              <a:t> geschrieben !!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4916996" y="5465259"/>
            <a:ext cx="1512168" cy="340005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92819492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87F53CE6-6E0A-495C-B234-5B2ECF791F09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816" y="3079316"/>
            <a:ext cx="5559251" cy="3153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77" y="1016732"/>
            <a:ext cx="4536504" cy="3112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45455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2" y="944724"/>
            <a:ext cx="5773738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CMM Evaluation via DS Comparison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87F53CE6-6E0A-495C-B234-5B2ECF791F09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1052736"/>
            <a:ext cx="3747065" cy="424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1784648" y="2852936"/>
            <a:ext cx="3600400" cy="2196244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1928664" y="3664111"/>
            <a:ext cx="2520280" cy="2177157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Freeform 9"/>
          <p:cNvSpPr/>
          <p:nvPr/>
        </p:nvSpPr>
        <p:spPr bwMode="auto">
          <a:xfrm>
            <a:off x="150995" y="2833884"/>
            <a:ext cx="430896" cy="823716"/>
          </a:xfrm>
          <a:custGeom>
            <a:avLst/>
            <a:gdLst>
              <a:gd name="connsiteX0" fmla="*/ 393111 w 430896"/>
              <a:gd name="connsiteY0" fmla="*/ 823716 h 823716"/>
              <a:gd name="connsiteX1" fmla="*/ 145 w 430896"/>
              <a:gd name="connsiteY1" fmla="*/ 392966 h 823716"/>
              <a:gd name="connsiteX2" fmla="*/ 430896 w 430896"/>
              <a:gd name="connsiteY2" fmla="*/ 0 h 82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896" h="823716">
                <a:moveTo>
                  <a:pt x="393111" y="823716"/>
                </a:moveTo>
                <a:cubicBezTo>
                  <a:pt x="193479" y="676984"/>
                  <a:pt x="-6152" y="530252"/>
                  <a:pt x="145" y="392966"/>
                </a:cubicBezTo>
                <a:cubicBezTo>
                  <a:pt x="6442" y="255680"/>
                  <a:pt x="304946" y="91944"/>
                  <a:pt x="430896" y="0"/>
                </a:cubicBezTo>
              </a:path>
            </a:pathLst>
          </a:cu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0413" y="5371908"/>
            <a:ext cx="39885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 Item</a:t>
            </a:r>
          </a:p>
          <a:p>
            <a:r>
              <a:rPr lang="de-DE" dirty="0" smtClean="0"/>
              <a:t>2 Item </a:t>
            </a:r>
            <a:r>
              <a:rPr lang="de-DE" dirty="0" err="1" smtClean="0"/>
              <a:t>Rev</a:t>
            </a:r>
            <a:endParaRPr lang="de-DE" dirty="0" smtClean="0"/>
          </a:p>
          <a:p>
            <a:r>
              <a:rPr lang="de-DE" dirty="0" smtClean="0"/>
              <a:t>3 </a:t>
            </a:r>
            <a:r>
              <a:rPr lang="de-DE" dirty="0" err="1" smtClean="0"/>
              <a:t>Ideas</a:t>
            </a:r>
            <a:r>
              <a:rPr lang="de-DE" dirty="0" smtClean="0"/>
              <a:t> DS  </a:t>
            </a:r>
            <a:r>
              <a:rPr lang="de-DE" dirty="0" err="1" smtClean="0"/>
              <a:t>Types</a:t>
            </a:r>
            <a:r>
              <a:rPr lang="de-DE" dirty="0" smtClean="0"/>
              <a:t>: </a:t>
            </a:r>
            <a:r>
              <a:rPr lang="de-DE" dirty="0" err="1" smtClean="0"/>
              <a:t>IdeasPart</a:t>
            </a:r>
            <a:r>
              <a:rPr lang="de-DE" dirty="0" smtClean="0"/>
              <a:t> </a:t>
            </a:r>
            <a:r>
              <a:rPr lang="de-DE" dirty="0" err="1" smtClean="0"/>
              <a:t>IdeasAssembly</a:t>
            </a:r>
            <a:r>
              <a:rPr lang="de-DE" dirty="0" smtClean="0"/>
              <a:t> </a:t>
            </a:r>
            <a:r>
              <a:rPr lang="de-DE" dirty="0" err="1" smtClean="0"/>
              <a:t>IdeasDrawing</a:t>
            </a:r>
            <a:endParaRPr lang="de-DE" dirty="0" smtClean="0"/>
          </a:p>
          <a:p>
            <a:r>
              <a:rPr lang="de-DE" dirty="0" smtClean="0"/>
              <a:t>4 </a:t>
            </a:r>
            <a:r>
              <a:rPr lang="de-DE" dirty="0" err="1" smtClean="0"/>
              <a:t>Nx</a:t>
            </a:r>
            <a:r>
              <a:rPr lang="de-DE" dirty="0" smtClean="0"/>
              <a:t> DS   </a:t>
            </a:r>
            <a:r>
              <a:rPr lang="de-DE" dirty="0" err="1" smtClean="0"/>
              <a:t>Types</a:t>
            </a:r>
            <a:r>
              <a:rPr lang="de-DE" dirty="0" smtClean="0"/>
              <a:t>     </a:t>
            </a:r>
            <a:r>
              <a:rPr lang="de-DE" dirty="0" err="1" smtClean="0"/>
              <a:t>UgMaster</a:t>
            </a:r>
            <a:r>
              <a:rPr lang="de-DE" dirty="0" smtClean="0"/>
              <a:t> </a:t>
            </a:r>
            <a:r>
              <a:rPr lang="de-DE" dirty="0" err="1"/>
              <a:t>UgMaster</a:t>
            </a:r>
            <a:r>
              <a:rPr lang="de-DE" dirty="0" smtClean="0"/>
              <a:t>          </a:t>
            </a:r>
            <a:r>
              <a:rPr lang="de-DE" dirty="0" err="1" smtClean="0"/>
              <a:t>Specification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3329099" y="2456892"/>
            <a:ext cx="216024" cy="216396"/>
          </a:xfrm>
          <a:prstGeom prst="ellipse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232811" y="1700808"/>
            <a:ext cx="216024" cy="216396"/>
          </a:xfrm>
          <a:prstGeom prst="ellipse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892660" y="3492204"/>
            <a:ext cx="216024" cy="216396"/>
          </a:xfrm>
          <a:prstGeom prst="ellipse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880034" y="2817724"/>
            <a:ext cx="216024" cy="216396"/>
          </a:xfrm>
          <a:prstGeom prst="ellipse">
            <a:avLst/>
          </a:prstGeom>
          <a:ln w="19050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44279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CMM Evaluation via DS Comparison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87F53CE6-6E0A-495C-B234-5B2ECF791F09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280412" y="1052736"/>
            <a:ext cx="39885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Entwickungs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r>
              <a:rPr lang="de-DE" dirty="0" smtClean="0"/>
              <a:t>: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de-DE" dirty="0" smtClean="0"/>
              <a:t>Verbindung zur DB  für  </a:t>
            </a:r>
            <a:r>
              <a:rPr lang="de-DE" dirty="0" err="1" smtClean="0"/>
              <a:t>TCSite</a:t>
            </a:r>
            <a:r>
              <a:rPr lang="de-DE" dirty="0" smtClean="0"/>
              <a:t>?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de-DE" dirty="0" smtClean="0"/>
              <a:t>Ausführen des SQLS</a:t>
            </a:r>
          </a:p>
          <a:p>
            <a:pPr marL="228600" indent="-228600">
              <a:buFont typeface="Wingdings" pitchFamily="2" charset="2"/>
              <a:buChar char="§"/>
            </a:pPr>
            <a:r>
              <a:rPr lang="de-DE" dirty="0" smtClean="0"/>
              <a:t>Auswerten der </a:t>
            </a:r>
            <a:r>
              <a:rPr lang="de-DE" dirty="0" err="1" smtClean="0"/>
              <a:t>SQL‘s</a:t>
            </a:r>
            <a:r>
              <a:rPr lang="de-DE" dirty="0" smtClean="0"/>
              <a:t> Data</a:t>
            </a:r>
          </a:p>
          <a:p>
            <a:r>
              <a:rPr lang="de-DE" dirty="0" smtClean="0"/>
              <a:t>.</a:t>
            </a:r>
          </a:p>
          <a:p>
            <a:endParaRPr lang="de-DE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24" y="1664804"/>
            <a:ext cx="7668852" cy="3232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0412" y="5135521"/>
            <a:ext cx="421374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Ansatz </a:t>
            </a:r>
          </a:p>
          <a:p>
            <a:r>
              <a:rPr lang="de-DE" dirty="0" smtClean="0"/>
              <a:t>Im JobData2ToProcess.xml die Site Data als mit ausgeben</a:t>
            </a:r>
          </a:p>
          <a:p>
            <a:r>
              <a:rPr lang="en-US" dirty="0" err="1" smtClean="0"/>
              <a:t>tnsnames.ora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Connectio</a:t>
            </a:r>
            <a:r>
              <a:rPr lang="en-US" dirty="0" smtClean="0">
                <a:sym typeface="Wingdings" pitchFamily="2" charset="2"/>
              </a:rPr>
              <a:t> String </a:t>
            </a:r>
            <a:r>
              <a:rPr lang="en-US" dirty="0" err="1" smtClean="0">
                <a:sym typeface="Wingdings" pitchFamily="2" charset="2"/>
              </a:rPr>
              <a:t>auflösen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Paket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erstellung</a:t>
            </a:r>
            <a:r>
              <a:rPr lang="en-US" dirty="0" smtClean="0">
                <a:sym typeface="Wingdings" pitchFamily="2" charset="2"/>
              </a:rPr>
              <a:t> ?</a:t>
            </a:r>
          </a:p>
          <a:p>
            <a:r>
              <a:rPr lang="de-DE" dirty="0" err="1" smtClean="0">
                <a:sym typeface="Wingdings" pitchFamily="2" charset="2"/>
              </a:rPr>
              <a:t>OraCliet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fuehr</a:t>
            </a:r>
            <a:r>
              <a:rPr lang="de-DE" dirty="0" smtClean="0">
                <a:sym typeface="Wingdings" pitchFamily="2" charset="2"/>
              </a:rPr>
              <a:t> SQL aus </a:t>
            </a:r>
            <a:r>
              <a:rPr lang="de-DE" dirty="0" err="1" smtClean="0">
                <a:sym typeface="Wingdings" pitchFamily="2" charset="2"/>
              </a:rPr>
              <a:t>umgebung</a:t>
            </a:r>
            <a:r>
              <a:rPr lang="de-DE" dirty="0" smtClean="0">
                <a:sym typeface="Wingdings" pitchFamily="2" charset="2"/>
              </a:rPr>
              <a:t> wird in .</a:t>
            </a:r>
            <a:r>
              <a:rPr lang="de-DE" dirty="0" err="1" smtClean="0">
                <a:sym typeface="Wingdings" pitchFamily="2" charset="2"/>
              </a:rPr>
              <a:t>cmd</a:t>
            </a:r>
            <a:r>
              <a:rPr lang="de-DE" dirty="0" smtClean="0">
                <a:sym typeface="Wingdings" pitchFamily="2" charset="2"/>
              </a:rPr>
              <a:t> gesetzt / </a:t>
            </a:r>
            <a:r>
              <a:rPr lang="de-DE" dirty="0" err="1" smtClean="0">
                <a:sym typeface="Wingdings" pitchFamily="2" charset="2"/>
              </a:rPr>
              <a:t>OracelBin</a:t>
            </a:r>
            <a:r>
              <a:rPr lang="de-DE" dirty="0" smtClean="0">
                <a:sym typeface="Wingdings" pitchFamily="2" charset="2"/>
              </a:rPr>
              <a:t> in Path einbinden / </a:t>
            </a:r>
            <a:r>
              <a:rPr lang="de-DE" dirty="0" err="1" smtClean="0">
                <a:sym typeface="Wingdings" pitchFamily="2" charset="2"/>
              </a:rPr>
              <a:t>set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tnsname.ora</a:t>
            </a:r>
            <a:r>
              <a:rPr lang="de-DE" dirty="0" smtClean="0">
                <a:sym typeface="Wingdings" pitchFamily="2" charset="2"/>
              </a:rPr>
              <a:t> / </a:t>
            </a:r>
            <a:r>
              <a:rPr lang="de-DE" dirty="0" err="1" smtClean="0">
                <a:sym typeface="Wingdings" pitchFamily="2" charset="2"/>
              </a:rPr>
              <a:t>sid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ora.user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ora.uswpw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89104" y="5435604"/>
            <a:ext cx="9573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tnsnames.ora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28539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Anpassungen</a:t>
            </a:r>
            <a:r>
              <a:rPr lang="en-GB" dirty="0" smtClean="0"/>
              <a:t> 02.01.2013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0" y="1125538"/>
            <a:ext cx="8559800" cy="17922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87F53CE6-6E0A-495C-B234-5B2ECF791F09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92" y="1664804"/>
            <a:ext cx="506730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97116" y="2924944"/>
            <a:ext cx="38279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Name:</a:t>
            </a:r>
          </a:p>
          <a:p>
            <a:r>
              <a:rPr lang="en-GB" dirty="0" smtClean="0"/>
              <a:t>Ideas </a:t>
            </a:r>
            <a:r>
              <a:rPr lang="en-GB" dirty="0" err="1" smtClean="0"/>
              <a:t>Obj</a:t>
            </a:r>
            <a:r>
              <a:rPr lang="en-GB" dirty="0" smtClean="0"/>
              <a:t> </a:t>
            </a:r>
            <a:r>
              <a:rPr lang="en-GB" dirty="0" err="1" smtClean="0"/>
              <a:t>kann</a:t>
            </a:r>
            <a:r>
              <a:rPr lang="en-GB" dirty="0" smtClean="0"/>
              <a:t> von der Standard Regel </a:t>
            </a:r>
            <a:r>
              <a:rPr lang="en-GB" dirty="0" err="1" smtClean="0"/>
              <a:t>abweichen</a:t>
            </a:r>
            <a:endParaRPr lang="en-GB" dirty="0" smtClean="0"/>
          </a:p>
          <a:p>
            <a:r>
              <a:rPr lang="en-GB" dirty="0" smtClean="0"/>
              <a:t>Regel: </a:t>
            </a:r>
          </a:p>
          <a:p>
            <a:r>
              <a:rPr lang="en-GB" dirty="0" err="1" smtClean="0"/>
              <a:t>Es</a:t>
            </a:r>
            <a:r>
              <a:rPr lang="en-GB" dirty="0" smtClean="0"/>
              <a:t> muss </a:t>
            </a:r>
            <a:r>
              <a:rPr lang="en-GB" dirty="0" err="1" smtClean="0"/>
              <a:t>geprüft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 </a:t>
            </a:r>
            <a:r>
              <a:rPr lang="en-GB" dirty="0" err="1" smtClean="0"/>
              <a:t>ob</a:t>
            </a:r>
            <a:r>
              <a:rPr lang="en-GB" dirty="0" smtClean="0"/>
              <a:t> </a:t>
            </a:r>
            <a:r>
              <a:rPr lang="en-GB" dirty="0" err="1" smtClean="0"/>
              <a:t>ein</a:t>
            </a:r>
            <a:r>
              <a:rPr lang="en-GB" dirty="0" smtClean="0"/>
              <a:t> </a:t>
            </a:r>
            <a:r>
              <a:rPr lang="en-GB" dirty="0" err="1" smtClean="0"/>
              <a:t>Ugmaster</a:t>
            </a:r>
            <a:r>
              <a:rPr lang="en-GB" dirty="0" smtClean="0"/>
              <a:t> </a:t>
            </a:r>
            <a:r>
              <a:rPr lang="en-GB" dirty="0" err="1" smtClean="0"/>
              <a:t>bei</a:t>
            </a:r>
            <a:r>
              <a:rPr lang="en-GB" dirty="0" smtClean="0"/>
              <a:t> Ideas 3D Parts </a:t>
            </a:r>
            <a:r>
              <a:rPr lang="en-GB" dirty="0" err="1" smtClean="0"/>
              <a:t>existiert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Ausgabe</a:t>
            </a:r>
            <a:r>
              <a:rPr lang="en-GB" dirty="0" smtClean="0"/>
              <a:t> </a:t>
            </a:r>
            <a:r>
              <a:rPr lang="en-GB" dirty="0" err="1" smtClean="0"/>
              <a:t>einer</a:t>
            </a:r>
            <a:r>
              <a:rPr lang="en-GB" dirty="0" smtClean="0"/>
              <a:t> WRN </a:t>
            </a:r>
            <a:r>
              <a:rPr lang="en-GB" dirty="0" err="1" smtClean="0"/>
              <a:t>wenn</a:t>
            </a:r>
            <a:r>
              <a:rPr lang="en-GB" dirty="0" smtClean="0"/>
              <a:t> Name von Ideas3D und </a:t>
            </a:r>
            <a:r>
              <a:rPr lang="en-GB" dirty="0" err="1" smtClean="0"/>
              <a:t>UGMaster</a:t>
            </a:r>
            <a:r>
              <a:rPr lang="en-GB" dirty="0" smtClean="0"/>
              <a:t> </a:t>
            </a:r>
            <a:r>
              <a:rPr lang="en-GB" dirty="0" err="1" smtClean="0"/>
              <a:t>abweicht</a:t>
            </a:r>
            <a:r>
              <a:rPr lang="en-GB" dirty="0" smtClean="0"/>
              <a:t> </a:t>
            </a:r>
            <a:r>
              <a:rPr lang="en-GB" dirty="0" err="1" smtClean="0"/>
              <a:t>abweicht</a:t>
            </a:r>
            <a:r>
              <a:rPr lang="en-GB" dirty="0" smtClean="0"/>
              <a:t> !! </a:t>
            </a:r>
          </a:p>
          <a:p>
            <a:r>
              <a:rPr lang="en-GB" dirty="0" smtClean="0"/>
              <a:t>UGMASTER Name =  #</a:t>
            </a:r>
            <a:r>
              <a:rPr lang="en-GB" dirty="0" err="1" smtClean="0"/>
              <a:t>ItemId</a:t>
            </a:r>
            <a:r>
              <a:rPr lang="en-GB" dirty="0" smtClean="0"/>
              <a:t>#-#</a:t>
            </a:r>
            <a:r>
              <a:rPr lang="en-GB" dirty="0" err="1" smtClean="0"/>
              <a:t>RevId</a:t>
            </a:r>
            <a:r>
              <a:rPr lang="en-GB" dirty="0" smtClean="0"/>
              <a:t>#</a:t>
            </a:r>
          </a:p>
          <a:p>
            <a:endParaRPr lang="en-GB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740532" y="3969060"/>
            <a:ext cx="2556284" cy="21602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/>
          <p:cNvCxnSpPr>
            <a:stCxn id="6" idx="3"/>
            <a:endCxn id="5" idx="1"/>
          </p:cNvCxnSpPr>
          <p:nvPr/>
        </p:nvCxnSpPr>
        <p:spPr bwMode="auto">
          <a:xfrm flipV="1">
            <a:off x="3296816" y="3894440"/>
            <a:ext cx="2700300" cy="182632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8704998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Prozess-Status New 13.11.2013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Stand 13.11.2013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BC5E8840-AD86-4888-99C4-BA015B1CE261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68" y="2528900"/>
            <a:ext cx="3081305" cy="363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693" y="2528900"/>
            <a:ext cx="3065980" cy="363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437" y="2528900"/>
            <a:ext cx="3065980" cy="363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18189" y="1145939"/>
            <a:ext cx="918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i</a:t>
            </a:r>
            <a:r>
              <a:rPr lang="de-DE" sz="2400" dirty="0" err="1" smtClean="0"/>
              <a:t>nitial</a:t>
            </a:r>
            <a:r>
              <a:rPr lang="de-DE" sz="2400" dirty="0" smtClean="0"/>
              <a:t> </a:t>
            </a:r>
            <a:endParaRPr lang="de-DE" sz="2400" dirty="0"/>
          </a:p>
        </p:txBody>
      </p:sp>
      <p:sp>
        <p:nvSpPr>
          <p:cNvPr id="15" name="Textfeld 14"/>
          <p:cNvSpPr txBox="1"/>
          <p:nvPr/>
        </p:nvSpPr>
        <p:spPr>
          <a:xfrm>
            <a:off x="3400693" y="1145939"/>
            <a:ext cx="918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CMM</a:t>
            </a:r>
            <a:endParaRPr lang="de-DE" sz="2400" dirty="0"/>
          </a:p>
        </p:txBody>
      </p:sp>
      <p:sp>
        <p:nvSpPr>
          <p:cNvPr id="16" name="Textfeld 15"/>
          <p:cNvSpPr txBox="1"/>
          <p:nvPr/>
        </p:nvSpPr>
        <p:spPr>
          <a:xfrm>
            <a:off x="6697045" y="1145939"/>
            <a:ext cx="918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final</a:t>
            </a:r>
            <a:endParaRPr lang="de-DE" sz="2400" dirty="0"/>
          </a:p>
        </p:txBody>
      </p:sp>
      <p:sp>
        <p:nvSpPr>
          <p:cNvPr id="7" name="Flussdiagramm: Vordefinierter Prozess 6"/>
          <p:cNvSpPr/>
          <p:nvPr/>
        </p:nvSpPr>
        <p:spPr bwMode="auto">
          <a:xfrm>
            <a:off x="236476" y="1769331"/>
            <a:ext cx="1188132" cy="615553"/>
          </a:xfrm>
          <a:prstGeom prst="flowChartPredefined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RUN </a:t>
            </a:r>
            <a:r>
              <a:rPr kumimoji="0" lang="de-DE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initial</a:t>
            </a: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lussdiagramm: Verzweigung 7"/>
          <p:cNvSpPr/>
          <p:nvPr/>
        </p:nvSpPr>
        <p:spPr bwMode="auto">
          <a:xfrm>
            <a:off x="2000672" y="1935577"/>
            <a:ext cx="432048" cy="288032"/>
          </a:xfrm>
          <a:prstGeom prst="flowChartDecisi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Gewinkelte Verbindung 9"/>
          <p:cNvCxnSpPr>
            <a:stCxn id="8" idx="2"/>
          </p:cNvCxnSpPr>
          <p:nvPr/>
        </p:nvCxnSpPr>
        <p:spPr bwMode="auto">
          <a:xfrm rot="16200000" flipH="1">
            <a:off x="2310685" y="2129620"/>
            <a:ext cx="856143" cy="1044120"/>
          </a:xfrm>
          <a:prstGeom prst="bentConnector2">
            <a:avLst/>
          </a:pr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7" idx="3"/>
            <a:endCxn id="8" idx="1"/>
          </p:cNvCxnSpPr>
          <p:nvPr/>
        </p:nvCxnSpPr>
        <p:spPr bwMode="auto">
          <a:xfrm>
            <a:off x="1424608" y="2077108"/>
            <a:ext cx="576064" cy="2485"/>
          </a:xfrm>
          <a:prstGeom prst="straightConnector1">
            <a:avLst/>
          </a:pr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 bwMode="auto">
          <a:xfrm flipV="1">
            <a:off x="1136576" y="2384886"/>
            <a:ext cx="0" cy="648070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Flussdiagramm: Vordefinierter Prozess 34"/>
          <p:cNvSpPr/>
          <p:nvPr/>
        </p:nvSpPr>
        <p:spPr bwMode="auto">
          <a:xfrm>
            <a:off x="3527476" y="1616685"/>
            <a:ext cx="1952574" cy="461665"/>
          </a:xfrm>
          <a:prstGeom prst="flowChartPredefined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RUN CMM</a:t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928664" y="217466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OK</a:t>
            </a:r>
            <a:endParaRPr lang="de-DE" dirty="0"/>
          </a:p>
        </p:txBody>
      </p:sp>
      <p:sp>
        <p:nvSpPr>
          <p:cNvPr id="49" name="Textfeld 48"/>
          <p:cNvSpPr txBox="1"/>
          <p:nvPr/>
        </p:nvSpPr>
        <p:spPr>
          <a:xfrm>
            <a:off x="1928664" y="1719933"/>
            <a:ext cx="431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NO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1694638" y="1216575"/>
            <a:ext cx="1476164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Check:</a:t>
            </a:r>
            <a:br>
              <a:rPr lang="de-DE" dirty="0" smtClean="0"/>
            </a:br>
            <a:r>
              <a:rPr lang="de-DE" dirty="0" err="1" smtClean="0"/>
              <a:t>CheckOut</a:t>
            </a:r>
            <a:r>
              <a:rPr lang="de-DE" dirty="0" smtClean="0"/>
              <a:t> Status</a:t>
            </a:r>
            <a:endParaRPr lang="de-DE" dirty="0"/>
          </a:p>
        </p:txBody>
      </p:sp>
      <p:sp>
        <p:nvSpPr>
          <p:cNvPr id="73" name="Flussdiagramm: Vordefinierter Prozess 72"/>
          <p:cNvSpPr/>
          <p:nvPr/>
        </p:nvSpPr>
        <p:spPr bwMode="auto">
          <a:xfrm>
            <a:off x="6869096" y="1540088"/>
            <a:ext cx="1943125" cy="461665"/>
          </a:xfrm>
          <a:prstGeom prst="flowChartPredefined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RUN final</a:t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Flussdiagramm: Verzweigung 74"/>
          <p:cNvSpPr/>
          <p:nvPr/>
        </p:nvSpPr>
        <p:spPr bwMode="auto">
          <a:xfrm>
            <a:off x="5956626" y="1706615"/>
            <a:ext cx="432048" cy="288032"/>
          </a:xfrm>
          <a:prstGeom prst="flowChartDecisi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03" name="Gerade Verbindung mit Pfeil 4102"/>
          <p:cNvCxnSpPr>
            <a:stCxn id="8" idx="0"/>
          </p:cNvCxnSpPr>
          <p:nvPr/>
        </p:nvCxnSpPr>
        <p:spPr bwMode="auto">
          <a:xfrm flipV="1">
            <a:off x="2216696" y="1606265"/>
            <a:ext cx="0" cy="329312"/>
          </a:xfrm>
          <a:prstGeom prst="straightConnector1">
            <a:avLst/>
          </a:pr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65" name="Gruppieren 64"/>
          <p:cNvGrpSpPr/>
          <p:nvPr/>
        </p:nvGrpSpPr>
        <p:grpSpPr>
          <a:xfrm>
            <a:off x="3269165" y="2155617"/>
            <a:ext cx="2585535" cy="1057359"/>
            <a:chOff x="3269165" y="2155617"/>
            <a:chExt cx="2585535" cy="1057359"/>
          </a:xfrm>
        </p:grpSpPr>
        <p:sp>
          <p:nvSpPr>
            <p:cNvPr id="58" name="Flussdiagramm: Vordefinierter Prozess 57"/>
            <p:cNvSpPr/>
            <p:nvPr/>
          </p:nvSpPr>
          <p:spPr bwMode="auto">
            <a:xfrm>
              <a:off x="3512841" y="2155617"/>
              <a:ext cx="1952573" cy="307777"/>
            </a:xfrm>
            <a:prstGeom prst="flowChartPredefined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Check Package</a:t>
              </a:r>
              <a:br>
                <a:rPr kumimoji="0" lang="de-DE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Set Status </a:t>
              </a:r>
              <a:r>
                <a:rPr kumimoji="0" lang="de-DE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to</a:t>
              </a:r>
              <a:r>
                <a:rPr kumimoji="0" lang="de-DE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RUN.NOW</a:t>
              </a:r>
            </a:p>
          </p:txBody>
        </p:sp>
        <p:sp>
          <p:nvSpPr>
            <p:cNvPr id="4114" name="Freihandform 4113"/>
            <p:cNvSpPr/>
            <p:nvPr/>
          </p:nvSpPr>
          <p:spPr bwMode="auto">
            <a:xfrm>
              <a:off x="5314950" y="2286000"/>
              <a:ext cx="539750" cy="926976"/>
            </a:xfrm>
            <a:custGeom>
              <a:avLst/>
              <a:gdLst>
                <a:gd name="connsiteX0" fmla="*/ 0 w 539750"/>
                <a:gd name="connsiteY0" fmla="*/ 793750 h 793750"/>
                <a:gd name="connsiteX1" fmla="*/ 539750 w 539750"/>
                <a:gd name="connsiteY1" fmla="*/ 793750 h 793750"/>
                <a:gd name="connsiteX2" fmla="*/ 533400 w 539750"/>
                <a:gd name="connsiteY2" fmla="*/ 0 h 793750"/>
                <a:gd name="connsiteX3" fmla="*/ 146050 w 539750"/>
                <a:gd name="connsiteY3" fmla="*/ 0 h 79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9750" h="793750">
                  <a:moveTo>
                    <a:pt x="0" y="793750"/>
                  </a:moveTo>
                  <a:lnTo>
                    <a:pt x="539750" y="793750"/>
                  </a:lnTo>
                  <a:cubicBezTo>
                    <a:pt x="537633" y="529167"/>
                    <a:pt x="535517" y="264583"/>
                    <a:pt x="533400" y="0"/>
                  </a:cubicBezTo>
                  <a:lnTo>
                    <a:pt x="146050" y="0"/>
                  </a:lnTo>
                </a:path>
              </a:pathLst>
            </a:custGeom>
            <a:noFill/>
            <a:ln>
              <a:headEnd type="triangle" w="med" len="med"/>
              <a:tailEnd type="none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>
                <a:latin typeface="Arial" charset="0"/>
              </a:endParaRPr>
            </a:p>
          </p:txBody>
        </p:sp>
        <p:sp>
          <p:nvSpPr>
            <p:cNvPr id="4117" name="Freihandform 4116"/>
            <p:cNvSpPr/>
            <p:nvPr/>
          </p:nvSpPr>
          <p:spPr bwMode="auto">
            <a:xfrm>
              <a:off x="3269165" y="2291985"/>
              <a:ext cx="245560" cy="785752"/>
            </a:xfrm>
            <a:custGeom>
              <a:avLst/>
              <a:gdLst>
                <a:gd name="connsiteX0" fmla="*/ 252412 w 252412"/>
                <a:gd name="connsiteY0" fmla="*/ 0 h 923925"/>
                <a:gd name="connsiteX1" fmla="*/ 0 w 252412"/>
                <a:gd name="connsiteY1" fmla="*/ 2381 h 923925"/>
                <a:gd name="connsiteX2" fmla="*/ 7143 w 252412"/>
                <a:gd name="connsiteY2" fmla="*/ 923925 h 923925"/>
                <a:gd name="connsiteX3" fmla="*/ 121443 w 252412"/>
                <a:gd name="connsiteY3" fmla="*/ 921544 h 923925"/>
                <a:gd name="connsiteX0" fmla="*/ 245269 w 245269"/>
                <a:gd name="connsiteY0" fmla="*/ 0 h 923925"/>
                <a:gd name="connsiteX1" fmla="*/ 18257 w 245269"/>
                <a:gd name="connsiteY1" fmla="*/ 2381 h 923925"/>
                <a:gd name="connsiteX2" fmla="*/ 0 w 245269"/>
                <a:gd name="connsiteY2" fmla="*/ 923925 h 923925"/>
                <a:gd name="connsiteX3" fmla="*/ 114300 w 245269"/>
                <a:gd name="connsiteY3" fmla="*/ 921544 h 923925"/>
                <a:gd name="connsiteX0" fmla="*/ 250824 w 250824"/>
                <a:gd name="connsiteY0" fmla="*/ 431 h 924356"/>
                <a:gd name="connsiteX1" fmla="*/ 0 w 250824"/>
                <a:gd name="connsiteY1" fmla="*/ 0 h 924356"/>
                <a:gd name="connsiteX2" fmla="*/ 5555 w 250824"/>
                <a:gd name="connsiteY2" fmla="*/ 924356 h 924356"/>
                <a:gd name="connsiteX3" fmla="*/ 119855 w 250824"/>
                <a:gd name="connsiteY3" fmla="*/ 921975 h 924356"/>
                <a:gd name="connsiteX0" fmla="*/ 245560 w 245560"/>
                <a:gd name="connsiteY0" fmla="*/ 4181 h 928106"/>
                <a:gd name="connsiteX1" fmla="*/ 4261 w 245560"/>
                <a:gd name="connsiteY1" fmla="*/ 0 h 928106"/>
                <a:gd name="connsiteX2" fmla="*/ 291 w 245560"/>
                <a:gd name="connsiteY2" fmla="*/ 928106 h 928106"/>
                <a:gd name="connsiteX3" fmla="*/ 114591 w 245560"/>
                <a:gd name="connsiteY3" fmla="*/ 925725 h 92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560" h="928106">
                  <a:moveTo>
                    <a:pt x="245560" y="4181"/>
                  </a:moveTo>
                  <a:lnTo>
                    <a:pt x="4261" y="0"/>
                  </a:lnTo>
                  <a:cubicBezTo>
                    <a:pt x="6113" y="308119"/>
                    <a:pt x="-1561" y="619987"/>
                    <a:pt x="291" y="928106"/>
                  </a:cubicBezTo>
                  <a:lnTo>
                    <a:pt x="114591" y="925725"/>
                  </a:lnTo>
                </a:path>
              </a:pathLst>
            </a:custGeom>
            <a:noFill/>
            <a:ln>
              <a:headEnd type="triangle" w="med" len="med"/>
              <a:tailEnd type="none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3" name="Freihandform 92"/>
          <p:cNvSpPr/>
          <p:nvPr/>
        </p:nvSpPr>
        <p:spPr bwMode="auto">
          <a:xfrm>
            <a:off x="2926091" y="1830860"/>
            <a:ext cx="588634" cy="1394021"/>
          </a:xfrm>
          <a:custGeom>
            <a:avLst/>
            <a:gdLst>
              <a:gd name="connsiteX0" fmla="*/ 252412 w 252412"/>
              <a:gd name="connsiteY0" fmla="*/ 0 h 923925"/>
              <a:gd name="connsiteX1" fmla="*/ 0 w 252412"/>
              <a:gd name="connsiteY1" fmla="*/ 2381 h 923925"/>
              <a:gd name="connsiteX2" fmla="*/ 7143 w 252412"/>
              <a:gd name="connsiteY2" fmla="*/ 923925 h 923925"/>
              <a:gd name="connsiteX3" fmla="*/ 121443 w 252412"/>
              <a:gd name="connsiteY3" fmla="*/ 921544 h 923925"/>
              <a:gd name="connsiteX0" fmla="*/ 252412 w 252412"/>
              <a:gd name="connsiteY0" fmla="*/ 0 h 924728"/>
              <a:gd name="connsiteX1" fmla="*/ 0 w 252412"/>
              <a:gd name="connsiteY1" fmla="*/ 2381 h 924728"/>
              <a:gd name="connsiteX2" fmla="*/ 7143 w 252412"/>
              <a:gd name="connsiteY2" fmla="*/ 923925 h 924728"/>
              <a:gd name="connsiteX3" fmla="*/ 165075 w 252412"/>
              <a:gd name="connsiteY3" fmla="*/ 924728 h 924728"/>
              <a:gd name="connsiteX0" fmla="*/ 255338 w 255338"/>
              <a:gd name="connsiteY0" fmla="*/ 0 h 924728"/>
              <a:gd name="connsiteX1" fmla="*/ 2926 w 255338"/>
              <a:gd name="connsiteY1" fmla="*/ 2381 h 924728"/>
              <a:gd name="connsiteX2" fmla="*/ 0 w 255338"/>
              <a:gd name="connsiteY2" fmla="*/ 923925 h 924728"/>
              <a:gd name="connsiteX3" fmla="*/ 168001 w 255338"/>
              <a:gd name="connsiteY3" fmla="*/ 924728 h 924728"/>
              <a:gd name="connsiteX0" fmla="*/ 255338 w 255338"/>
              <a:gd name="connsiteY0" fmla="*/ 0 h 928973"/>
              <a:gd name="connsiteX1" fmla="*/ 2926 w 255338"/>
              <a:gd name="connsiteY1" fmla="*/ 2381 h 928973"/>
              <a:gd name="connsiteX2" fmla="*/ 0 w 255338"/>
              <a:gd name="connsiteY2" fmla="*/ 923925 h 928973"/>
              <a:gd name="connsiteX3" fmla="*/ 212252 w 255338"/>
              <a:gd name="connsiteY3" fmla="*/ 928973 h 928973"/>
              <a:gd name="connsiteX0" fmla="*/ 255785 w 255785"/>
              <a:gd name="connsiteY0" fmla="*/ 0 h 928973"/>
              <a:gd name="connsiteX1" fmla="*/ 261 w 255785"/>
              <a:gd name="connsiteY1" fmla="*/ 789 h 928973"/>
              <a:gd name="connsiteX2" fmla="*/ 447 w 255785"/>
              <a:gd name="connsiteY2" fmla="*/ 923925 h 928973"/>
              <a:gd name="connsiteX3" fmla="*/ 212699 w 255785"/>
              <a:gd name="connsiteY3" fmla="*/ 928973 h 928973"/>
              <a:gd name="connsiteX0" fmla="*/ 256375 w 256375"/>
              <a:gd name="connsiteY0" fmla="*/ 0 h 933476"/>
              <a:gd name="connsiteX1" fmla="*/ 851 w 256375"/>
              <a:gd name="connsiteY1" fmla="*/ 789 h 933476"/>
              <a:gd name="connsiteX2" fmla="*/ 0 w 256375"/>
              <a:gd name="connsiteY2" fmla="*/ 933476 h 933476"/>
              <a:gd name="connsiteX3" fmla="*/ 213289 w 256375"/>
              <a:gd name="connsiteY3" fmla="*/ 928973 h 933476"/>
              <a:gd name="connsiteX0" fmla="*/ 256375 w 256375"/>
              <a:gd name="connsiteY0" fmla="*/ 0 h 931884"/>
              <a:gd name="connsiteX1" fmla="*/ 851 w 256375"/>
              <a:gd name="connsiteY1" fmla="*/ 789 h 931884"/>
              <a:gd name="connsiteX2" fmla="*/ 0 w 256375"/>
              <a:gd name="connsiteY2" fmla="*/ 931884 h 931884"/>
              <a:gd name="connsiteX3" fmla="*/ 213289 w 256375"/>
              <a:gd name="connsiteY3" fmla="*/ 928973 h 931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75" h="931884">
                <a:moveTo>
                  <a:pt x="256375" y="0"/>
                </a:moveTo>
                <a:lnTo>
                  <a:pt x="851" y="789"/>
                </a:lnTo>
                <a:cubicBezTo>
                  <a:pt x="-124" y="307970"/>
                  <a:pt x="975" y="624703"/>
                  <a:pt x="0" y="931884"/>
                </a:cubicBezTo>
                <a:lnTo>
                  <a:pt x="213289" y="928973"/>
                </a:lnTo>
              </a:path>
            </a:pathLst>
          </a:custGeom>
          <a:noFill/>
          <a:ln>
            <a:headEnd type="triangl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20" name="Gerade Verbindung mit Pfeil 4119"/>
          <p:cNvCxnSpPr>
            <a:stCxn id="35" idx="3"/>
            <a:endCxn id="75" idx="1"/>
          </p:cNvCxnSpPr>
          <p:nvPr/>
        </p:nvCxnSpPr>
        <p:spPr bwMode="auto">
          <a:xfrm>
            <a:off x="5480050" y="1847518"/>
            <a:ext cx="476576" cy="3113"/>
          </a:xfrm>
          <a:prstGeom prst="straightConnector1">
            <a:avLst/>
          </a:pr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5880132" y="197738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OK</a:t>
            </a:r>
            <a:endParaRPr lang="de-DE" dirty="0"/>
          </a:p>
        </p:txBody>
      </p:sp>
      <p:sp>
        <p:nvSpPr>
          <p:cNvPr id="64" name="Freihandform 63"/>
          <p:cNvSpPr/>
          <p:nvPr/>
        </p:nvSpPr>
        <p:spPr bwMode="auto">
          <a:xfrm>
            <a:off x="6175152" y="1987550"/>
            <a:ext cx="571450" cy="1094583"/>
          </a:xfrm>
          <a:custGeom>
            <a:avLst/>
            <a:gdLst>
              <a:gd name="connsiteX0" fmla="*/ 0 w 400050"/>
              <a:gd name="connsiteY0" fmla="*/ 0 h 1098550"/>
              <a:gd name="connsiteX1" fmla="*/ 12700 w 400050"/>
              <a:gd name="connsiteY1" fmla="*/ 1098550 h 1098550"/>
              <a:gd name="connsiteX2" fmla="*/ 400050 w 400050"/>
              <a:gd name="connsiteY2" fmla="*/ 1098550 h 1098550"/>
              <a:gd name="connsiteX0" fmla="*/ 2393 w 402443"/>
              <a:gd name="connsiteY0" fmla="*/ 0 h 1100945"/>
              <a:gd name="connsiteX1" fmla="*/ 0 w 402443"/>
              <a:gd name="connsiteY1" fmla="*/ 1100945 h 1100945"/>
              <a:gd name="connsiteX2" fmla="*/ 402443 w 402443"/>
              <a:gd name="connsiteY2" fmla="*/ 1098550 h 1100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2443" h="1100945">
                <a:moveTo>
                  <a:pt x="2393" y="0"/>
                </a:moveTo>
                <a:cubicBezTo>
                  <a:pt x="1595" y="366982"/>
                  <a:pt x="798" y="733963"/>
                  <a:pt x="0" y="1100945"/>
                </a:cubicBezTo>
                <a:lnTo>
                  <a:pt x="402443" y="1098550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8" name="Flussdiagramm: Vordefinierter Prozess 107"/>
          <p:cNvSpPr/>
          <p:nvPr/>
        </p:nvSpPr>
        <p:spPr bwMode="auto">
          <a:xfrm>
            <a:off x="6867498" y="2155617"/>
            <a:ext cx="1952573" cy="307777"/>
          </a:xfrm>
          <a:prstGeom prst="flowChartPredefined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Check Package</a:t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Set Status </a:t>
            </a:r>
            <a:r>
              <a:rPr kumimoji="0" lang="de-DE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to</a:t>
            </a: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RUN.NOW</a:t>
            </a:r>
          </a:p>
        </p:txBody>
      </p:sp>
      <p:sp>
        <p:nvSpPr>
          <p:cNvPr id="109" name="Freihandform 108"/>
          <p:cNvSpPr/>
          <p:nvPr/>
        </p:nvSpPr>
        <p:spPr bwMode="auto">
          <a:xfrm>
            <a:off x="8561657" y="2295526"/>
            <a:ext cx="531803" cy="920626"/>
          </a:xfrm>
          <a:custGeom>
            <a:avLst/>
            <a:gdLst>
              <a:gd name="connsiteX0" fmla="*/ 0 w 539750"/>
              <a:gd name="connsiteY0" fmla="*/ 793750 h 793750"/>
              <a:gd name="connsiteX1" fmla="*/ 539750 w 539750"/>
              <a:gd name="connsiteY1" fmla="*/ 793750 h 793750"/>
              <a:gd name="connsiteX2" fmla="*/ 533400 w 539750"/>
              <a:gd name="connsiteY2" fmla="*/ 0 h 793750"/>
              <a:gd name="connsiteX3" fmla="*/ 146050 w 539750"/>
              <a:gd name="connsiteY3" fmla="*/ 0 h 793750"/>
              <a:gd name="connsiteX0" fmla="*/ 0 w 539750"/>
              <a:gd name="connsiteY0" fmla="*/ 793750 h 793750"/>
              <a:gd name="connsiteX1" fmla="*/ 539750 w 539750"/>
              <a:gd name="connsiteY1" fmla="*/ 793750 h 793750"/>
              <a:gd name="connsiteX2" fmla="*/ 533400 w 539750"/>
              <a:gd name="connsiteY2" fmla="*/ 0 h 793750"/>
              <a:gd name="connsiteX3" fmla="*/ 190525 w 539750"/>
              <a:gd name="connsiteY3" fmla="*/ 8156 h 793750"/>
              <a:gd name="connsiteX0" fmla="*/ 0 w 539750"/>
              <a:gd name="connsiteY0" fmla="*/ 793750 h 793750"/>
              <a:gd name="connsiteX1" fmla="*/ 539750 w 539750"/>
              <a:gd name="connsiteY1" fmla="*/ 793750 h 793750"/>
              <a:gd name="connsiteX2" fmla="*/ 533400 w 539750"/>
              <a:gd name="connsiteY2" fmla="*/ 0 h 793750"/>
              <a:gd name="connsiteX3" fmla="*/ 198612 w 539750"/>
              <a:gd name="connsiteY3" fmla="*/ 8156 h 793750"/>
              <a:gd name="connsiteX0" fmla="*/ 0 w 677218"/>
              <a:gd name="connsiteY0" fmla="*/ 796469 h 796469"/>
              <a:gd name="connsiteX1" fmla="*/ 677218 w 677218"/>
              <a:gd name="connsiteY1" fmla="*/ 793750 h 796469"/>
              <a:gd name="connsiteX2" fmla="*/ 670868 w 677218"/>
              <a:gd name="connsiteY2" fmla="*/ 0 h 796469"/>
              <a:gd name="connsiteX3" fmla="*/ 336080 w 677218"/>
              <a:gd name="connsiteY3" fmla="*/ 8156 h 796469"/>
              <a:gd name="connsiteX0" fmla="*/ 0 w 677218"/>
              <a:gd name="connsiteY0" fmla="*/ 788313 h 788313"/>
              <a:gd name="connsiteX1" fmla="*/ 677218 w 677218"/>
              <a:gd name="connsiteY1" fmla="*/ 785594 h 788313"/>
              <a:gd name="connsiteX2" fmla="*/ 670869 w 677218"/>
              <a:gd name="connsiteY2" fmla="*/ 0 h 788313"/>
              <a:gd name="connsiteX3" fmla="*/ 336080 w 677218"/>
              <a:gd name="connsiteY3" fmla="*/ 0 h 78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218" h="788313">
                <a:moveTo>
                  <a:pt x="0" y="788313"/>
                </a:moveTo>
                <a:lnTo>
                  <a:pt x="677218" y="785594"/>
                </a:lnTo>
                <a:cubicBezTo>
                  <a:pt x="675101" y="521011"/>
                  <a:pt x="672986" y="264583"/>
                  <a:pt x="670869" y="0"/>
                </a:cubicBezTo>
                <a:lnTo>
                  <a:pt x="336080" y="0"/>
                </a:lnTo>
              </a:path>
            </a:pathLst>
          </a:custGeom>
          <a:noFill/>
          <a:ln>
            <a:headEnd type="triangl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de-DE">
              <a:latin typeface="Arial" charset="0"/>
            </a:endParaRPr>
          </a:p>
        </p:txBody>
      </p:sp>
      <p:sp>
        <p:nvSpPr>
          <p:cNvPr id="110" name="Freihandform 109"/>
          <p:cNvSpPr/>
          <p:nvPr/>
        </p:nvSpPr>
        <p:spPr bwMode="auto">
          <a:xfrm>
            <a:off x="6623822" y="2291985"/>
            <a:ext cx="245560" cy="785752"/>
          </a:xfrm>
          <a:custGeom>
            <a:avLst/>
            <a:gdLst>
              <a:gd name="connsiteX0" fmla="*/ 252412 w 252412"/>
              <a:gd name="connsiteY0" fmla="*/ 0 h 923925"/>
              <a:gd name="connsiteX1" fmla="*/ 0 w 252412"/>
              <a:gd name="connsiteY1" fmla="*/ 2381 h 923925"/>
              <a:gd name="connsiteX2" fmla="*/ 7143 w 252412"/>
              <a:gd name="connsiteY2" fmla="*/ 923925 h 923925"/>
              <a:gd name="connsiteX3" fmla="*/ 121443 w 252412"/>
              <a:gd name="connsiteY3" fmla="*/ 921544 h 923925"/>
              <a:gd name="connsiteX0" fmla="*/ 245269 w 245269"/>
              <a:gd name="connsiteY0" fmla="*/ 0 h 923925"/>
              <a:gd name="connsiteX1" fmla="*/ 18257 w 245269"/>
              <a:gd name="connsiteY1" fmla="*/ 2381 h 923925"/>
              <a:gd name="connsiteX2" fmla="*/ 0 w 245269"/>
              <a:gd name="connsiteY2" fmla="*/ 923925 h 923925"/>
              <a:gd name="connsiteX3" fmla="*/ 114300 w 245269"/>
              <a:gd name="connsiteY3" fmla="*/ 921544 h 923925"/>
              <a:gd name="connsiteX0" fmla="*/ 250824 w 250824"/>
              <a:gd name="connsiteY0" fmla="*/ 431 h 924356"/>
              <a:gd name="connsiteX1" fmla="*/ 0 w 250824"/>
              <a:gd name="connsiteY1" fmla="*/ 0 h 924356"/>
              <a:gd name="connsiteX2" fmla="*/ 5555 w 250824"/>
              <a:gd name="connsiteY2" fmla="*/ 924356 h 924356"/>
              <a:gd name="connsiteX3" fmla="*/ 119855 w 250824"/>
              <a:gd name="connsiteY3" fmla="*/ 921975 h 924356"/>
              <a:gd name="connsiteX0" fmla="*/ 245560 w 245560"/>
              <a:gd name="connsiteY0" fmla="*/ 4181 h 928106"/>
              <a:gd name="connsiteX1" fmla="*/ 4261 w 245560"/>
              <a:gd name="connsiteY1" fmla="*/ 0 h 928106"/>
              <a:gd name="connsiteX2" fmla="*/ 291 w 245560"/>
              <a:gd name="connsiteY2" fmla="*/ 928106 h 928106"/>
              <a:gd name="connsiteX3" fmla="*/ 114591 w 245560"/>
              <a:gd name="connsiteY3" fmla="*/ 925725 h 92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60" h="928106">
                <a:moveTo>
                  <a:pt x="245560" y="4181"/>
                </a:moveTo>
                <a:lnTo>
                  <a:pt x="4261" y="0"/>
                </a:lnTo>
                <a:cubicBezTo>
                  <a:pt x="6113" y="308119"/>
                  <a:pt x="-1561" y="619987"/>
                  <a:pt x="291" y="928106"/>
                </a:cubicBezTo>
                <a:lnTo>
                  <a:pt x="114591" y="925725"/>
                </a:lnTo>
              </a:path>
            </a:pathLst>
          </a:custGeom>
          <a:noFill/>
          <a:ln>
            <a:headEnd type="triangl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Textfeld 110"/>
          <p:cNvSpPr txBox="1"/>
          <p:nvPr/>
        </p:nvSpPr>
        <p:spPr>
          <a:xfrm>
            <a:off x="5314950" y="980728"/>
            <a:ext cx="1294234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Check </a:t>
            </a:r>
            <a:br>
              <a:rPr lang="de-DE" dirty="0" smtClean="0"/>
            </a:br>
            <a:r>
              <a:rPr lang="de-DE" dirty="0" err="1" smtClean="0"/>
              <a:t>Repair</a:t>
            </a:r>
            <a:r>
              <a:rPr lang="de-DE" dirty="0" smtClean="0"/>
              <a:t> Package</a:t>
            </a:r>
            <a:endParaRPr lang="de-DE" dirty="0"/>
          </a:p>
        </p:txBody>
      </p:sp>
      <p:sp>
        <p:nvSpPr>
          <p:cNvPr id="113" name="Textfeld 112"/>
          <p:cNvSpPr txBox="1"/>
          <p:nvPr/>
        </p:nvSpPr>
        <p:spPr>
          <a:xfrm>
            <a:off x="5880132" y="1493574"/>
            <a:ext cx="431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NO</a:t>
            </a:r>
            <a:endParaRPr lang="de-DE" dirty="0"/>
          </a:p>
        </p:txBody>
      </p:sp>
      <p:cxnSp>
        <p:nvCxnSpPr>
          <p:cNvPr id="114" name="Gerade Verbindung mit Pfeil 113"/>
          <p:cNvCxnSpPr/>
          <p:nvPr/>
        </p:nvCxnSpPr>
        <p:spPr bwMode="auto">
          <a:xfrm flipV="1">
            <a:off x="6168164" y="1379906"/>
            <a:ext cx="0" cy="329312"/>
          </a:xfrm>
          <a:prstGeom prst="straightConnector1">
            <a:avLst/>
          </a:pr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5" name="Freihandform 114"/>
          <p:cNvSpPr/>
          <p:nvPr/>
        </p:nvSpPr>
        <p:spPr bwMode="auto">
          <a:xfrm>
            <a:off x="6573180" y="1817163"/>
            <a:ext cx="294317" cy="1403545"/>
          </a:xfrm>
          <a:custGeom>
            <a:avLst/>
            <a:gdLst>
              <a:gd name="connsiteX0" fmla="*/ 252412 w 252412"/>
              <a:gd name="connsiteY0" fmla="*/ 0 h 923925"/>
              <a:gd name="connsiteX1" fmla="*/ 0 w 252412"/>
              <a:gd name="connsiteY1" fmla="*/ 2381 h 923925"/>
              <a:gd name="connsiteX2" fmla="*/ 7143 w 252412"/>
              <a:gd name="connsiteY2" fmla="*/ 923925 h 923925"/>
              <a:gd name="connsiteX3" fmla="*/ 121443 w 252412"/>
              <a:gd name="connsiteY3" fmla="*/ 921544 h 923925"/>
              <a:gd name="connsiteX0" fmla="*/ 252412 w 252412"/>
              <a:gd name="connsiteY0" fmla="*/ 0 h 924728"/>
              <a:gd name="connsiteX1" fmla="*/ 0 w 252412"/>
              <a:gd name="connsiteY1" fmla="*/ 2381 h 924728"/>
              <a:gd name="connsiteX2" fmla="*/ 7143 w 252412"/>
              <a:gd name="connsiteY2" fmla="*/ 923925 h 924728"/>
              <a:gd name="connsiteX3" fmla="*/ 165075 w 252412"/>
              <a:gd name="connsiteY3" fmla="*/ 924728 h 924728"/>
              <a:gd name="connsiteX0" fmla="*/ 255338 w 255338"/>
              <a:gd name="connsiteY0" fmla="*/ 0 h 924728"/>
              <a:gd name="connsiteX1" fmla="*/ 2926 w 255338"/>
              <a:gd name="connsiteY1" fmla="*/ 2381 h 924728"/>
              <a:gd name="connsiteX2" fmla="*/ 0 w 255338"/>
              <a:gd name="connsiteY2" fmla="*/ 923925 h 924728"/>
              <a:gd name="connsiteX3" fmla="*/ 168001 w 255338"/>
              <a:gd name="connsiteY3" fmla="*/ 924728 h 924728"/>
              <a:gd name="connsiteX0" fmla="*/ 255338 w 255338"/>
              <a:gd name="connsiteY0" fmla="*/ 0 h 928973"/>
              <a:gd name="connsiteX1" fmla="*/ 2926 w 255338"/>
              <a:gd name="connsiteY1" fmla="*/ 2381 h 928973"/>
              <a:gd name="connsiteX2" fmla="*/ 0 w 255338"/>
              <a:gd name="connsiteY2" fmla="*/ 923925 h 928973"/>
              <a:gd name="connsiteX3" fmla="*/ 212252 w 255338"/>
              <a:gd name="connsiteY3" fmla="*/ 928973 h 928973"/>
              <a:gd name="connsiteX0" fmla="*/ 255785 w 255785"/>
              <a:gd name="connsiteY0" fmla="*/ 0 h 928973"/>
              <a:gd name="connsiteX1" fmla="*/ 261 w 255785"/>
              <a:gd name="connsiteY1" fmla="*/ 789 h 928973"/>
              <a:gd name="connsiteX2" fmla="*/ 447 w 255785"/>
              <a:gd name="connsiteY2" fmla="*/ 923925 h 928973"/>
              <a:gd name="connsiteX3" fmla="*/ 212699 w 255785"/>
              <a:gd name="connsiteY3" fmla="*/ 928973 h 928973"/>
              <a:gd name="connsiteX0" fmla="*/ 256375 w 256375"/>
              <a:gd name="connsiteY0" fmla="*/ 0 h 933476"/>
              <a:gd name="connsiteX1" fmla="*/ 851 w 256375"/>
              <a:gd name="connsiteY1" fmla="*/ 789 h 933476"/>
              <a:gd name="connsiteX2" fmla="*/ 0 w 256375"/>
              <a:gd name="connsiteY2" fmla="*/ 933476 h 933476"/>
              <a:gd name="connsiteX3" fmla="*/ 213289 w 256375"/>
              <a:gd name="connsiteY3" fmla="*/ 928973 h 933476"/>
              <a:gd name="connsiteX0" fmla="*/ 256375 w 256375"/>
              <a:gd name="connsiteY0" fmla="*/ 0 h 931884"/>
              <a:gd name="connsiteX1" fmla="*/ 851 w 256375"/>
              <a:gd name="connsiteY1" fmla="*/ 789 h 931884"/>
              <a:gd name="connsiteX2" fmla="*/ 0 w 256375"/>
              <a:gd name="connsiteY2" fmla="*/ 931884 h 931884"/>
              <a:gd name="connsiteX3" fmla="*/ 213289 w 256375"/>
              <a:gd name="connsiteY3" fmla="*/ 928973 h 931884"/>
              <a:gd name="connsiteX0" fmla="*/ 256375 w 256375"/>
              <a:gd name="connsiteY0" fmla="*/ 0 h 933748"/>
              <a:gd name="connsiteX1" fmla="*/ 851 w 256375"/>
              <a:gd name="connsiteY1" fmla="*/ 789 h 933748"/>
              <a:gd name="connsiteX2" fmla="*/ 0 w 256375"/>
              <a:gd name="connsiteY2" fmla="*/ 931884 h 933748"/>
              <a:gd name="connsiteX3" fmla="*/ 148987 w 256375"/>
              <a:gd name="connsiteY3" fmla="*/ 933748 h 933748"/>
              <a:gd name="connsiteX0" fmla="*/ 256375 w 256375"/>
              <a:gd name="connsiteY0" fmla="*/ 0 h 935340"/>
              <a:gd name="connsiteX1" fmla="*/ 851 w 256375"/>
              <a:gd name="connsiteY1" fmla="*/ 789 h 935340"/>
              <a:gd name="connsiteX2" fmla="*/ 0 w 256375"/>
              <a:gd name="connsiteY2" fmla="*/ 931884 h 935340"/>
              <a:gd name="connsiteX3" fmla="*/ 157284 w 256375"/>
              <a:gd name="connsiteY3" fmla="*/ 935340 h 935340"/>
              <a:gd name="connsiteX0" fmla="*/ 256375 w 256375"/>
              <a:gd name="connsiteY0" fmla="*/ 0 h 938251"/>
              <a:gd name="connsiteX1" fmla="*/ 851 w 256375"/>
              <a:gd name="connsiteY1" fmla="*/ 789 h 938251"/>
              <a:gd name="connsiteX2" fmla="*/ 0 w 256375"/>
              <a:gd name="connsiteY2" fmla="*/ 938251 h 938251"/>
              <a:gd name="connsiteX3" fmla="*/ 157284 w 256375"/>
              <a:gd name="connsiteY3" fmla="*/ 935340 h 9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75" h="938251">
                <a:moveTo>
                  <a:pt x="256375" y="0"/>
                </a:moveTo>
                <a:lnTo>
                  <a:pt x="851" y="789"/>
                </a:lnTo>
                <a:cubicBezTo>
                  <a:pt x="-124" y="307970"/>
                  <a:pt x="975" y="631070"/>
                  <a:pt x="0" y="938251"/>
                </a:cubicBezTo>
                <a:lnTo>
                  <a:pt x="157284" y="935340"/>
                </a:lnTo>
              </a:path>
            </a:pathLst>
          </a:custGeom>
          <a:noFill/>
          <a:ln>
            <a:headEnd type="triangl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8703537" y="980728"/>
            <a:ext cx="104588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Check </a:t>
            </a:r>
            <a:br>
              <a:rPr lang="de-DE" dirty="0" smtClean="0"/>
            </a:br>
            <a:r>
              <a:rPr lang="de-DE" dirty="0" err="1" smtClean="0"/>
              <a:t>Repair</a:t>
            </a:r>
            <a:endParaRPr lang="de-DE" dirty="0"/>
          </a:p>
        </p:txBody>
      </p:sp>
      <p:sp>
        <p:nvSpPr>
          <p:cNvPr id="118" name="Flussdiagramm: Verzweigung 117"/>
          <p:cNvSpPr/>
          <p:nvPr/>
        </p:nvSpPr>
        <p:spPr bwMode="auto">
          <a:xfrm>
            <a:off x="9021452" y="1628800"/>
            <a:ext cx="432048" cy="288032"/>
          </a:xfrm>
          <a:prstGeom prst="flowChartDecisi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9277953" y="1903875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OK</a:t>
            </a:r>
            <a:endParaRPr lang="de-DE" dirty="0"/>
          </a:p>
        </p:txBody>
      </p:sp>
      <p:sp>
        <p:nvSpPr>
          <p:cNvPr id="120" name="Textfeld 119"/>
          <p:cNvSpPr txBox="1"/>
          <p:nvPr/>
        </p:nvSpPr>
        <p:spPr>
          <a:xfrm>
            <a:off x="9209357" y="1473712"/>
            <a:ext cx="431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NO</a:t>
            </a:r>
            <a:endParaRPr lang="de-DE" dirty="0"/>
          </a:p>
        </p:txBody>
      </p:sp>
      <p:cxnSp>
        <p:nvCxnSpPr>
          <p:cNvPr id="121" name="Gerade Verbindung mit Pfeil 120"/>
          <p:cNvCxnSpPr>
            <a:stCxn id="118" idx="0"/>
          </p:cNvCxnSpPr>
          <p:nvPr/>
        </p:nvCxnSpPr>
        <p:spPr bwMode="auto">
          <a:xfrm flipH="1" flipV="1">
            <a:off x="9227514" y="1379906"/>
            <a:ext cx="9962" cy="248894"/>
          </a:xfrm>
          <a:prstGeom prst="straightConnector1">
            <a:avLst/>
          </a:pr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8" name="Textfeld 67"/>
          <p:cNvSpPr txBox="1"/>
          <p:nvPr/>
        </p:nvSpPr>
        <p:spPr>
          <a:xfrm>
            <a:off x="8723458" y="3680733"/>
            <a:ext cx="1008111" cy="24622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D:OK – end -</a:t>
            </a:r>
            <a:endParaRPr lang="de-DE" dirty="0"/>
          </a:p>
        </p:txBody>
      </p:sp>
      <p:cxnSp>
        <p:nvCxnSpPr>
          <p:cNvPr id="70" name="Gerade Verbindung mit Pfeil 69"/>
          <p:cNvCxnSpPr>
            <a:stCxn id="73" idx="3"/>
            <a:endCxn id="118" idx="1"/>
          </p:cNvCxnSpPr>
          <p:nvPr/>
        </p:nvCxnSpPr>
        <p:spPr bwMode="auto">
          <a:xfrm>
            <a:off x="8812221" y="1770921"/>
            <a:ext cx="209231" cy="1895"/>
          </a:xfrm>
          <a:prstGeom prst="straightConnector1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>
            <a:stCxn id="118" idx="2"/>
            <a:endCxn id="68" idx="0"/>
          </p:cNvCxnSpPr>
          <p:nvPr/>
        </p:nvCxnSpPr>
        <p:spPr bwMode="auto">
          <a:xfrm flipH="1">
            <a:off x="9227514" y="1916832"/>
            <a:ext cx="9962" cy="1763901"/>
          </a:xfrm>
          <a:prstGeom prst="straightConnector1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164468" y="6273316"/>
            <a:ext cx="15481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Ergebnis: IR </a:t>
            </a:r>
            <a:r>
              <a:rPr lang="de-DE" dirty="0" err="1" smtClean="0"/>
              <a:t>erh</a:t>
            </a:r>
            <a:r>
              <a:rPr lang="de-DE" dirty="0" smtClean="0"/>
              <a:t>. Status</a:t>
            </a:r>
            <a:endParaRPr lang="de-DE" dirty="0"/>
          </a:p>
        </p:txBody>
      </p:sp>
      <p:sp>
        <p:nvSpPr>
          <p:cNvPr id="47" name="Textfeld 46"/>
          <p:cNvSpPr txBox="1"/>
          <p:nvPr/>
        </p:nvSpPr>
        <p:spPr>
          <a:xfrm>
            <a:off x="3400693" y="6273316"/>
            <a:ext cx="15481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Ergebnis: </a:t>
            </a:r>
            <a:r>
              <a:rPr lang="de-DE" dirty="0" err="1" smtClean="0"/>
              <a:t>Migr</a:t>
            </a:r>
            <a:r>
              <a:rPr lang="de-DE" dirty="0" smtClean="0"/>
              <a:t>. </a:t>
            </a:r>
            <a:r>
              <a:rPr lang="de-DE" dirty="0" err="1" smtClean="0"/>
              <a:t>NX.prt</a:t>
            </a:r>
            <a:endParaRPr lang="de-DE" dirty="0"/>
          </a:p>
        </p:txBody>
      </p:sp>
      <p:sp>
        <p:nvSpPr>
          <p:cNvPr id="48" name="Textfeld 47"/>
          <p:cNvSpPr txBox="1"/>
          <p:nvPr/>
        </p:nvSpPr>
        <p:spPr>
          <a:xfrm>
            <a:off x="6697044" y="6273316"/>
            <a:ext cx="21305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Ergebnis: IR. </a:t>
            </a:r>
            <a:r>
              <a:rPr lang="de-DE" dirty="0" err="1" smtClean="0"/>
              <a:t>Erh</a:t>
            </a:r>
            <a:r>
              <a:rPr lang="de-DE" dirty="0" smtClean="0"/>
              <a:t>. Final Status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414988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dirty="0" smtClean="0"/>
              <a:t>CMM </a:t>
            </a:r>
            <a:r>
              <a:rPr lang="de-DE" dirty="0" err="1" smtClean="0"/>
              <a:t>Ideas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r>
              <a:rPr lang="de-DE" dirty="0" smtClean="0"/>
              <a:t> Analyse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97180" y="1061442"/>
            <a:ext cx="3825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#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Steps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Liste der Datasets einer BOM (BOM Dataset List)</a:t>
            </a:r>
            <a:br>
              <a:rPr lang="de-DE" sz="1200" dirty="0" smtClean="0">
                <a:solidFill>
                  <a:schemeClr val="tx1"/>
                </a:solidFill>
                <a:latin typeface="+mn-lt"/>
              </a:rPr>
            </a:b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Liefert:</a:t>
            </a:r>
            <a:br>
              <a:rPr lang="de-DE" sz="1200" dirty="0" smtClean="0">
                <a:solidFill>
                  <a:schemeClr val="tx1"/>
                </a:solidFill>
                <a:latin typeface="+mn-lt"/>
              </a:rPr>
            </a:b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ItemId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IrId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IrPuid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DS.Type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DS.Name</a:t>
            </a:r>
            <a:endParaRPr lang="de-DE" sz="1200" dirty="0" smtClean="0">
              <a:solidFill>
                <a:schemeClr val="tx1"/>
              </a:solidFill>
              <a:latin typeface="+mn-lt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Auswertung:</a:t>
            </a:r>
            <a:br>
              <a:rPr lang="de-DE" sz="1200" dirty="0" smtClean="0">
                <a:solidFill>
                  <a:schemeClr val="tx1"/>
                </a:solidFill>
                <a:latin typeface="+mn-lt"/>
              </a:rPr>
            </a:b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Untersuchen der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Bom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Liste bezüglich Kriterium:</a:t>
            </a:r>
            <a:br>
              <a:rPr lang="de-DE" sz="1200" dirty="0" smtClean="0">
                <a:solidFill>
                  <a:schemeClr val="tx1"/>
                </a:solidFill>
                <a:latin typeface="+mn-lt"/>
              </a:rPr>
            </a:b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Haben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IR‘s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die ein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Ideas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3D Part Dataset haben auch ein NX Master Dataset (UGMASTER)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2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072" y="1321433"/>
            <a:ext cx="4058171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39442"/>
              </p:ext>
            </p:extLst>
          </p:nvPr>
        </p:nvGraphicFramePr>
        <p:xfrm>
          <a:off x="213360" y="4189306"/>
          <a:ext cx="5250180" cy="2103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78954"/>
                <a:gridCol w="743639"/>
                <a:gridCol w="545247"/>
                <a:gridCol w="982980"/>
                <a:gridCol w="1257300"/>
                <a:gridCol w="1242060"/>
              </a:tblGrid>
              <a:tr h="207434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Gr.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ItemId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IrId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IrPuid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DS.Type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DS.Name</a:t>
                      </a:r>
                      <a:endParaRPr lang="de-DE" sz="1200" dirty="0"/>
                    </a:p>
                  </a:txBody>
                  <a:tcPr/>
                </a:tc>
              </a:tr>
              <a:tr h="257387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aaa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Ideas</a:t>
                      </a:r>
                      <a:r>
                        <a:rPr lang="de-DE" sz="1200" dirty="0" smtClean="0"/>
                        <a:t> (3D)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4711-a_ideas</a:t>
                      </a:r>
                      <a:endParaRPr lang="de-DE" sz="1200" dirty="0"/>
                    </a:p>
                  </a:txBody>
                  <a:tcPr/>
                </a:tc>
              </a:tr>
              <a:tr h="257387"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aaa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UGMASTER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4711-a_NX</a:t>
                      </a:r>
                      <a:endParaRPr lang="de-DE" sz="1200" dirty="0"/>
                    </a:p>
                  </a:txBody>
                  <a:tcPr/>
                </a:tc>
              </a:tr>
              <a:tr h="257387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2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4712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B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bbb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/>
                        <a:t>Ideas</a:t>
                      </a:r>
                      <a:r>
                        <a:rPr lang="de-DE" sz="1200" dirty="0" smtClean="0"/>
                        <a:t> (3D)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4712-b_ideas</a:t>
                      </a:r>
                      <a:endParaRPr lang="de-DE" sz="1200" dirty="0"/>
                    </a:p>
                  </a:txBody>
                  <a:tcPr/>
                </a:tc>
              </a:tr>
              <a:tr h="257387"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4712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B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bbb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UGMASTER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4712-b_NX</a:t>
                      </a:r>
                      <a:endParaRPr lang="de-DE" sz="1200" dirty="0"/>
                    </a:p>
                  </a:txBody>
                  <a:tcPr/>
                </a:tc>
              </a:tr>
              <a:tr h="257387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4713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ccc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NONGeom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4713-a</a:t>
                      </a:r>
                      <a:endParaRPr lang="de-DE" sz="1200" dirty="0"/>
                    </a:p>
                  </a:txBody>
                  <a:tcPr/>
                </a:tc>
              </a:tr>
              <a:tr h="257387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5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4714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C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/>
                        <a:t>ddd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 smtClean="0"/>
                        <a:t>Ideas</a:t>
                      </a:r>
                      <a:r>
                        <a:rPr lang="de-DE" sz="1200" dirty="0" smtClean="0"/>
                        <a:t> (3D)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4714-c</a:t>
                      </a:r>
                      <a:endParaRPr lang="de-DE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D:\addPLM\CustomersDataL\_ScreenShot\Archiv.2014-01\ScreenShot_[2014-01-29_18-44-41]_[jopp]_[NX 8.5 - Modeling - [BgStrukEx-KBG-012.prt (Modified)    (!)]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141" y="975678"/>
            <a:ext cx="3360420" cy="251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Geschweifte Klammer rechts 3"/>
          <p:cNvSpPr/>
          <p:nvPr/>
        </p:nvSpPr>
        <p:spPr bwMode="auto">
          <a:xfrm>
            <a:off x="5511857" y="4505890"/>
            <a:ext cx="312420" cy="403860"/>
          </a:xfrm>
          <a:prstGeom prst="rightBrac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 strike="sngStrike" dirty="0"/>
          </a:p>
        </p:txBody>
      </p:sp>
      <p:sp>
        <p:nvSpPr>
          <p:cNvPr id="8" name="Geschweifte Klammer rechts 7"/>
          <p:cNvSpPr/>
          <p:nvPr/>
        </p:nvSpPr>
        <p:spPr bwMode="auto">
          <a:xfrm>
            <a:off x="5511857" y="5039290"/>
            <a:ext cx="312420" cy="403860"/>
          </a:xfrm>
          <a:prstGeom prst="rightBrac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 strike="sngStrike" dirty="0"/>
          </a:p>
        </p:txBody>
      </p:sp>
      <p:sp>
        <p:nvSpPr>
          <p:cNvPr id="6" name="Textfeld 5"/>
          <p:cNvSpPr txBox="1"/>
          <p:nvPr/>
        </p:nvSpPr>
        <p:spPr>
          <a:xfrm>
            <a:off x="5862377" y="4569320"/>
            <a:ext cx="926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862377" y="5079860"/>
            <a:ext cx="926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11" name="Geschweifte Klammer rechts 10"/>
          <p:cNvSpPr/>
          <p:nvPr/>
        </p:nvSpPr>
        <p:spPr bwMode="auto">
          <a:xfrm>
            <a:off x="5511857" y="5587930"/>
            <a:ext cx="312420" cy="201930"/>
          </a:xfrm>
          <a:prstGeom prst="rightBrac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 strike="sngStrike" dirty="0"/>
          </a:p>
        </p:txBody>
      </p:sp>
      <p:sp>
        <p:nvSpPr>
          <p:cNvPr id="12" name="Textfeld 11"/>
          <p:cNvSpPr txBox="1"/>
          <p:nvPr/>
        </p:nvSpPr>
        <p:spPr>
          <a:xfrm>
            <a:off x="5862377" y="5544888"/>
            <a:ext cx="347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OK da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Ir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kein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Ideas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(3D) Part besitzt</a:t>
            </a:r>
          </a:p>
        </p:txBody>
      </p:sp>
      <p:sp>
        <p:nvSpPr>
          <p:cNvPr id="13" name="Geschweifte Klammer rechts 12"/>
          <p:cNvSpPr/>
          <p:nvPr/>
        </p:nvSpPr>
        <p:spPr bwMode="auto">
          <a:xfrm>
            <a:off x="5488997" y="5892730"/>
            <a:ext cx="312420" cy="201930"/>
          </a:xfrm>
          <a:prstGeom prst="rightBrac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de-DE" strike="sngStrike" dirty="0"/>
          </a:p>
        </p:txBody>
      </p:sp>
      <p:sp>
        <p:nvSpPr>
          <p:cNvPr id="14" name="Textfeld 13"/>
          <p:cNvSpPr txBox="1"/>
          <p:nvPr/>
        </p:nvSpPr>
        <p:spPr>
          <a:xfrm>
            <a:off x="5862376" y="5849688"/>
            <a:ext cx="3479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rgbClr val="FF0000"/>
                </a:solidFill>
                <a:latin typeface="+mn-lt"/>
              </a:rPr>
              <a:t>ERR ist </a:t>
            </a:r>
            <a:r>
              <a:rPr lang="de-DE" sz="1200" dirty="0" err="1" smtClean="0">
                <a:solidFill>
                  <a:srgbClr val="FF0000"/>
                </a:solidFill>
                <a:latin typeface="+mn-lt"/>
              </a:rPr>
              <a:t>Ideas</a:t>
            </a:r>
            <a:r>
              <a:rPr lang="de-DE" sz="1200" dirty="0" smtClean="0">
                <a:solidFill>
                  <a:srgbClr val="FF0000"/>
                </a:solidFill>
                <a:latin typeface="+mn-lt"/>
              </a:rPr>
              <a:t>(3D) Part aber IR 4714/C besitzt kein UGMASTER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13360" y="3846758"/>
            <a:ext cx="257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#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Example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: Datasets der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Bom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389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CMM </a:t>
            </a:r>
            <a:r>
              <a:rPr lang="de-DE" dirty="0" err="1"/>
              <a:t>Ideas</a:t>
            </a:r>
            <a:r>
              <a:rPr lang="de-DE" dirty="0"/>
              <a:t> </a:t>
            </a:r>
            <a:r>
              <a:rPr lang="de-DE" dirty="0" err="1"/>
              <a:t>Assembly</a:t>
            </a:r>
            <a:r>
              <a:rPr lang="de-DE" dirty="0"/>
              <a:t> Analyse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124744"/>
            <a:ext cx="5367295" cy="502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344488" y="3284984"/>
            <a:ext cx="5472608" cy="79208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210696" y="4156049"/>
            <a:ext cx="1944216" cy="553998"/>
          </a:xfrm>
          <a:prstGeom prst="rect">
            <a:avLst/>
          </a:prstGeom>
          <a:noFill/>
          <a:ln w="12700">
            <a:solidFill>
              <a:srgbClr val="0033CC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de-DE" dirty="0" err="1" smtClean="0"/>
              <a:t>cmmAPAny</a:t>
            </a:r>
            <a:r>
              <a:rPr lang="de-DE" dirty="0" smtClean="0"/>
              <a:t> hier einklinken </a:t>
            </a:r>
            <a:br>
              <a:rPr lang="de-DE" dirty="0" smtClean="0"/>
            </a:br>
            <a:r>
              <a:rPr lang="de-DE" dirty="0" smtClean="0"/>
              <a:t>es wird hier festgestellt das AP unvollständig sind 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465168" y="1144572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Grundlagen: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 smtClean="0"/>
              <a:t>ist es sinnvoll das ein Bypass  Schalter eingebaut wird? –</a:t>
            </a:r>
            <a:r>
              <a:rPr lang="de-DE" dirty="0" err="1" smtClean="0"/>
              <a:t>cmmAPAnyIgnor</a:t>
            </a:r>
            <a:endParaRPr lang="de-DE" dirty="0" smtClean="0"/>
          </a:p>
          <a:p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cxnSp>
        <p:nvCxnSpPr>
          <p:cNvPr id="7" name="Gerade Verbindung mit Pfeil 6"/>
          <p:cNvCxnSpPr>
            <a:endCxn id="4" idx="1"/>
          </p:cNvCxnSpPr>
          <p:nvPr/>
        </p:nvCxnSpPr>
        <p:spPr bwMode="auto">
          <a:xfrm>
            <a:off x="5385048" y="4077072"/>
            <a:ext cx="825648" cy="355976"/>
          </a:xfrm>
          <a:prstGeom prst="straightConnector1">
            <a:avLst/>
          </a:prstGeom>
          <a:noFill/>
          <a:ln w="12700">
            <a:solidFill>
              <a:srgbClr val="0033CC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 bwMode="auto">
          <a:xfrm>
            <a:off x="344488" y="4869160"/>
            <a:ext cx="5472608" cy="39604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344488" y="5517232"/>
            <a:ext cx="5472608" cy="39604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Gewinkelte Verbindung 10"/>
          <p:cNvCxnSpPr>
            <a:stCxn id="9" idx="3"/>
            <a:endCxn id="4" idx="2"/>
          </p:cNvCxnSpPr>
          <p:nvPr/>
        </p:nvCxnSpPr>
        <p:spPr bwMode="auto">
          <a:xfrm flipV="1">
            <a:off x="5817096" y="4710047"/>
            <a:ext cx="1365708" cy="357135"/>
          </a:xfrm>
          <a:prstGeom prst="bentConnector2">
            <a:avLst/>
          </a:prstGeom>
          <a:noFill/>
          <a:ln w="12700">
            <a:solidFill>
              <a:srgbClr val="0033CC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3" name="Gewinkelte Verbindung 12"/>
          <p:cNvCxnSpPr>
            <a:stCxn id="10" idx="3"/>
            <a:endCxn id="4" idx="2"/>
          </p:cNvCxnSpPr>
          <p:nvPr/>
        </p:nvCxnSpPr>
        <p:spPr bwMode="auto">
          <a:xfrm flipV="1">
            <a:off x="5817096" y="4710047"/>
            <a:ext cx="1365708" cy="1005207"/>
          </a:xfrm>
          <a:prstGeom prst="bentConnector2">
            <a:avLst/>
          </a:prstGeom>
          <a:noFill/>
          <a:ln w="12700">
            <a:solidFill>
              <a:srgbClr val="0033CC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696" y="3517485"/>
            <a:ext cx="2846760" cy="48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Gewinkelte Verbindung 28"/>
          <p:cNvCxnSpPr>
            <a:endCxn id="1027" idx="1"/>
          </p:cNvCxnSpPr>
          <p:nvPr/>
        </p:nvCxnSpPr>
        <p:spPr bwMode="auto">
          <a:xfrm flipV="1">
            <a:off x="5601072" y="3759856"/>
            <a:ext cx="609624" cy="242370"/>
          </a:xfrm>
          <a:prstGeom prst="bentConnector3">
            <a:avLst/>
          </a:prstGeom>
          <a:noFill/>
          <a:ln w="12700">
            <a:solidFill>
              <a:srgbClr val="0033CC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148" y="2636912"/>
            <a:ext cx="2204947" cy="680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Gewinkelte Verbindung 30"/>
          <p:cNvCxnSpPr>
            <a:endCxn id="1028" idx="1"/>
          </p:cNvCxnSpPr>
          <p:nvPr/>
        </p:nvCxnSpPr>
        <p:spPr bwMode="auto">
          <a:xfrm flipV="1">
            <a:off x="4340932" y="2977144"/>
            <a:ext cx="1944216" cy="595872"/>
          </a:xfrm>
          <a:prstGeom prst="bentConnector3">
            <a:avLst/>
          </a:prstGeom>
          <a:noFill/>
          <a:ln w="12700">
            <a:solidFill>
              <a:srgbClr val="0033CC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24" name="Textfeld 1023"/>
          <p:cNvSpPr txBox="1"/>
          <p:nvPr/>
        </p:nvSpPr>
        <p:spPr>
          <a:xfrm>
            <a:off x="8661412" y="27089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DatenModell</a:t>
            </a:r>
            <a:r>
              <a:rPr lang="de-DE" dirty="0" smtClean="0"/>
              <a:t> ??</a:t>
            </a:r>
            <a:endParaRPr lang="de-DE" dirty="0"/>
          </a:p>
        </p:txBody>
      </p:sp>
      <p:sp>
        <p:nvSpPr>
          <p:cNvPr id="1025" name="Rechteck 1024"/>
          <p:cNvSpPr/>
          <p:nvPr/>
        </p:nvSpPr>
        <p:spPr>
          <a:xfrm>
            <a:off x="3734196" y="2096852"/>
            <a:ext cx="40631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toRun</a:t>
            </a:r>
            <a:r>
              <a:rPr lang="de-DE" dirty="0"/>
              <a:t>=%</a:t>
            </a:r>
            <a:r>
              <a:rPr lang="de-DE" dirty="0" err="1"/>
              <a:t>toRun</a:t>
            </a:r>
            <a:r>
              <a:rPr lang="de-DE" dirty="0"/>
              <a:t>% </a:t>
            </a:r>
            <a:r>
              <a:rPr lang="de-DE" dirty="0" smtClean="0"/>
              <a:t>-</a:t>
            </a:r>
            <a:r>
              <a:rPr lang="de-DE" dirty="0" err="1" smtClean="0"/>
              <a:t>CmmAPany_DPNE</a:t>
            </a:r>
            <a:r>
              <a:rPr lang="de-DE" dirty="0" smtClean="0"/>
              <a:t> </a:t>
            </a:r>
            <a:r>
              <a:rPr lang="de-DE" dirty="0"/>
              <a:t>"%</a:t>
            </a:r>
            <a:r>
              <a:rPr lang="de-DE" dirty="0" err="1"/>
              <a:t>BinServer_Custom_DP</a:t>
            </a:r>
            <a:r>
              <a:rPr lang="de-DE" dirty="0"/>
              <a:t>%\</a:t>
            </a:r>
            <a:r>
              <a:rPr lang="de-DE" dirty="0" err="1" smtClean="0"/>
              <a:t>TcSQL</a:t>
            </a:r>
            <a:r>
              <a:rPr lang="de-DE" dirty="0" smtClean="0"/>
              <a:t>\</a:t>
            </a:r>
            <a:r>
              <a:rPr lang="de-DE" dirty="0" err="1" smtClean="0"/>
              <a:t>CmmAPany.sql</a:t>
            </a:r>
            <a:r>
              <a:rPr lang="de-DE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3661212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CMM </a:t>
            </a:r>
            <a:r>
              <a:rPr lang="de-DE" dirty="0" err="1"/>
              <a:t>Ideas</a:t>
            </a:r>
            <a:r>
              <a:rPr lang="de-DE" dirty="0"/>
              <a:t> </a:t>
            </a:r>
            <a:r>
              <a:rPr lang="de-DE" dirty="0" err="1"/>
              <a:t>Assembly</a:t>
            </a:r>
            <a:r>
              <a:rPr lang="de-DE" dirty="0"/>
              <a:t> Analyse</a:t>
            </a:r>
          </a:p>
        </p:txBody>
      </p:sp>
    </p:spTree>
    <p:extLst>
      <p:ext uri="{BB962C8B-B14F-4D97-AF65-F5344CB8AC3E}">
        <p14:creationId xmlns:p14="http://schemas.microsoft.com/office/powerpoint/2010/main" val="310567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Prozess-Status New 13.01.2014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Stand 13.01.2014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682772" y="6611645"/>
            <a:ext cx="1131888" cy="24635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Folie </a:t>
            </a:r>
            <a:fld id="{BC5E8840-AD86-4888-99C4-BA015B1CE2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18189" y="1145939"/>
            <a:ext cx="160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remigrate</a:t>
            </a:r>
            <a:r>
              <a:rPr lang="de-DE" sz="2400" dirty="0"/>
              <a:t> </a:t>
            </a:r>
          </a:p>
        </p:txBody>
      </p:sp>
      <p:sp>
        <p:nvSpPr>
          <p:cNvPr id="7" name="Flussdiagramm: Vordefinierter Prozess 6"/>
          <p:cNvSpPr/>
          <p:nvPr/>
        </p:nvSpPr>
        <p:spPr bwMode="auto">
          <a:xfrm>
            <a:off x="236476" y="1779935"/>
            <a:ext cx="1188132" cy="615553"/>
          </a:xfrm>
          <a:prstGeom prst="flowChartPredefined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RUN </a:t>
            </a:r>
            <a:r>
              <a:rPr kumimoji="0" lang="de-DE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remigrate</a:t>
            </a: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lussdiagramm: Verzweigung 7"/>
          <p:cNvSpPr/>
          <p:nvPr/>
        </p:nvSpPr>
        <p:spPr bwMode="auto">
          <a:xfrm>
            <a:off x="2000672" y="1935577"/>
            <a:ext cx="432048" cy="305693"/>
          </a:xfrm>
          <a:prstGeom prst="flowChartDecisi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?</a:t>
            </a:r>
          </a:p>
        </p:txBody>
      </p:sp>
      <p:cxnSp>
        <p:nvCxnSpPr>
          <p:cNvPr id="12" name="Gerade Verbindung mit Pfeil 11"/>
          <p:cNvCxnSpPr>
            <a:stCxn id="7" idx="3"/>
            <a:endCxn id="8" idx="1"/>
          </p:cNvCxnSpPr>
          <p:nvPr/>
        </p:nvCxnSpPr>
        <p:spPr bwMode="auto">
          <a:xfrm>
            <a:off x="1424608" y="2087712"/>
            <a:ext cx="576064" cy="712"/>
          </a:xfrm>
          <a:prstGeom prst="straightConnector1">
            <a:avLst/>
          </a:pr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 bwMode="auto">
          <a:xfrm flipV="1">
            <a:off x="1136576" y="2384886"/>
            <a:ext cx="0" cy="648070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feld 31"/>
          <p:cNvSpPr txBox="1"/>
          <p:nvPr/>
        </p:nvSpPr>
        <p:spPr>
          <a:xfrm>
            <a:off x="2439616" y="1832129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OK</a:t>
            </a:r>
            <a:endParaRPr lang="de-DE" dirty="0"/>
          </a:p>
        </p:txBody>
      </p:sp>
      <p:sp>
        <p:nvSpPr>
          <p:cNvPr id="49" name="Textfeld 48"/>
          <p:cNvSpPr txBox="1"/>
          <p:nvPr/>
        </p:nvSpPr>
        <p:spPr>
          <a:xfrm>
            <a:off x="1820652" y="2175492"/>
            <a:ext cx="431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NO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1634444" y="2460840"/>
            <a:ext cx="1770384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Check:</a:t>
            </a:r>
            <a:br>
              <a:rPr lang="de-DE" dirty="0" smtClean="0"/>
            </a:br>
            <a:r>
              <a:rPr lang="de-DE" dirty="0" err="1" smtClean="0"/>
              <a:t>CheckOut</a:t>
            </a:r>
            <a:r>
              <a:rPr lang="de-DE" dirty="0" smtClean="0"/>
              <a:t> Status</a:t>
            </a:r>
            <a:endParaRPr lang="de-DE" dirty="0"/>
          </a:p>
        </p:txBody>
      </p:sp>
      <p:cxnSp>
        <p:nvCxnSpPr>
          <p:cNvPr id="4103" name="Gerade Verbindung mit Pfeil 4102"/>
          <p:cNvCxnSpPr>
            <a:stCxn id="8" idx="2"/>
          </p:cNvCxnSpPr>
          <p:nvPr/>
        </p:nvCxnSpPr>
        <p:spPr bwMode="auto">
          <a:xfrm flipH="1">
            <a:off x="2209800" y="2241270"/>
            <a:ext cx="6896" cy="768630"/>
          </a:xfrm>
          <a:prstGeom prst="straightConnector1">
            <a:avLst/>
          </a:pr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3681214" y="1229696"/>
            <a:ext cx="918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i</a:t>
            </a:r>
            <a:r>
              <a:rPr lang="de-DE" sz="2400" dirty="0" err="1" smtClean="0"/>
              <a:t>nitial</a:t>
            </a:r>
            <a:r>
              <a:rPr lang="de-DE" sz="2400" dirty="0" smtClean="0"/>
              <a:t> </a:t>
            </a:r>
            <a:endParaRPr lang="de-DE" sz="2400" dirty="0"/>
          </a:p>
        </p:txBody>
      </p:sp>
      <p:sp>
        <p:nvSpPr>
          <p:cNvPr id="48" name="Flussdiagramm: Vordefinierter Prozess 47"/>
          <p:cNvSpPr/>
          <p:nvPr/>
        </p:nvSpPr>
        <p:spPr bwMode="auto">
          <a:xfrm>
            <a:off x="3771509" y="1781800"/>
            <a:ext cx="1656184" cy="615553"/>
          </a:xfrm>
          <a:prstGeom prst="flowChartPredefinedProcess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RUN initial</a:t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de-DE" dirty="0">
                <a:latin typeface="Arial" charset="0"/>
              </a:rPr>
              <a:t>Set Status </a:t>
            </a:r>
            <a:r>
              <a:rPr lang="de-DE" dirty="0" err="1">
                <a:latin typeface="Arial" charset="0"/>
              </a:rPr>
              <a:t>to</a:t>
            </a:r>
            <a:r>
              <a:rPr lang="de-DE" dirty="0">
                <a:latin typeface="Arial" charset="0"/>
              </a:rPr>
              <a:t> </a:t>
            </a:r>
            <a:r>
              <a:rPr lang="de-DE" dirty="0" smtClean="0">
                <a:latin typeface="Arial" charset="0"/>
              </a:rPr>
              <a:t>RUN.W</a:t>
            </a: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114" y="3032956"/>
            <a:ext cx="2429281" cy="2592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41" y="3011208"/>
            <a:ext cx="2425281" cy="258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Gerade Verbindung mit Pfeil 22"/>
          <p:cNvCxnSpPr>
            <a:stCxn id="48" idx="2"/>
          </p:cNvCxnSpPr>
          <p:nvPr/>
        </p:nvCxnSpPr>
        <p:spPr bwMode="auto">
          <a:xfrm>
            <a:off x="4599601" y="2397353"/>
            <a:ext cx="0" cy="625247"/>
          </a:xfrm>
          <a:prstGeom prst="straightConnector1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5" name="Gewinkelte Verbindung 24"/>
          <p:cNvCxnSpPr>
            <a:stCxn id="48" idx="3"/>
          </p:cNvCxnSpPr>
          <p:nvPr/>
        </p:nvCxnSpPr>
        <p:spPr bwMode="auto">
          <a:xfrm flipV="1">
            <a:off x="5427693" y="1955356"/>
            <a:ext cx="1473715" cy="134221"/>
          </a:xfrm>
          <a:prstGeom prst="bentConnector3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6913713" y="1735522"/>
            <a:ext cx="2195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Ongoing Process please see </a:t>
            </a:r>
            <a:br>
              <a:rPr lang="en-US" dirty="0" smtClean="0"/>
            </a:br>
            <a:r>
              <a:rPr lang="en-US" dirty="0" smtClean="0"/>
              <a:t>Slide before</a:t>
            </a:r>
            <a:endParaRPr lang="en-US" dirty="0"/>
          </a:p>
        </p:txBody>
      </p:sp>
      <p:cxnSp>
        <p:nvCxnSpPr>
          <p:cNvPr id="28" name="Gerade Verbindung mit Pfeil 27"/>
          <p:cNvCxnSpPr>
            <a:stCxn id="8" idx="3"/>
            <a:endCxn id="48" idx="1"/>
          </p:cNvCxnSpPr>
          <p:nvPr/>
        </p:nvCxnSpPr>
        <p:spPr bwMode="auto">
          <a:xfrm>
            <a:off x="2432720" y="2088424"/>
            <a:ext cx="1338789" cy="1153"/>
          </a:xfrm>
          <a:prstGeom prst="straightConnector1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408" y="4087850"/>
            <a:ext cx="3571702" cy="18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463" y="5986538"/>
            <a:ext cx="3583279" cy="19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024" y="3185198"/>
            <a:ext cx="3388159" cy="84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Ellipse 35"/>
          <p:cNvSpPr/>
          <p:nvPr/>
        </p:nvSpPr>
        <p:spPr bwMode="auto">
          <a:xfrm>
            <a:off x="344488" y="3617246"/>
            <a:ext cx="198022" cy="2163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77" name="Ellipse 76"/>
          <p:cNvSpPr/>
          <p:nvPr/>
        </p:nvSpPr>
        <p:spPr bwMode="auto">
          <a:xfrm>
            <a:off x="5922436" y="2914402"/>
            <a:ext cx="198022" cy="2163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cxnSp>
        <p:nvCxnSpPr>
          <p:cNvPr id="40" name="Gerade Verbindung mit Pfeil 39"/>
          <p:cNvCxnSpPr/>
          <p:nvPr/>
        </p:nvCxnSpPr>
        <p:spPr bwMode="auto">
          <a:xfrm>
            <a:off x="9644048" y="4276700"/>
            <a:ext cx="23866" cy="1709838"/>
          </a:xfrm>
          <a:prstGeom prst="straightConnector1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408" y="4853387"/>
            <a:ext cx="3170768" cy="972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Abgerundetes Rechteck 42"/>
          <p:cNvSpPr/>
          <p:nvPr/>
        </p:nvSpPr>
        <p:spPr bwMode="auto">
          <a:xfrm>
            <a:off x="8769424" y="4981682"/>
            <a:ext cx="756084" cy="84381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Abgerundetes Rechteck 43"/>
          <p:cNvSpPr/>
          <p:nvPr/>
        </p:nvSpPr>
        <p:spPr bwMode="auto">
          <a:xfrm>
            <a:off x="8693150" y="3293396"/>
            <a:ext cx="832358" cy="71540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6" name="Gerade Verbindung mit Pfeil 45"/>
          <p:cNvCxnSpPr>
            <a:stCxn id="44" idx="2"/>
          </p:cNvCxnSpPr>
          <p:nvPr/>
        </p:nvCxnSpPr>
        <p:spPr bwMode="auto">
          <a:xfrm>
            <a:off x="9109329" y="4008802"/>
            <a:ext cx="0" cy="1492709"/>
          </a:xfrm>
          <a:prstGeom prst="straightConnector1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6227830" y="2911399"/>
            <a:ext cx="2325569" cy="2462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Status bevor </a:t>
            </a:r>
            <a:r>
              <a:rPr lang="de-DE" dirty="0" err="1" smtClean="0"/>
              <a:t>remigrate</a:t>
            </a:r>
            <a:endParaRPr lang="de-DE" dirty="0"/>
          </a:p>
        </p:txBody>
      </p:sp>
      <p:sp>
        <p:nvSpPr>
          <p:cNvPr id="90" name="Textfeld 89"/>
          <p:cNvSpPr txBox="1"/>
          <p:nvPr/>
        </p:nvSpPr>
        <p:spPr>
          <a:xfrm>
            <a:off x="6227829" y="4601359"/>
            <a:ext cx="2325569" cy="24622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Status after </a:t>
            </a:r>
            <a:r>
              <a:rPr lang="de-DE" dirty="0" err="1" smtClean="0"/>
              <a:t>remigrate</a:t>
            </a:r>
            <a:endParaRPr lang="de-DE" dirty="0"/>
          </a:p>
        </p:txBody>
      </p:sp>
      <p:sp>
        <p:nvSpPr>
          <p:cNvPr id="94" name="Ellipse 93"/>
          <p:cNvSpPr/>
          <p:nvPr/>
        </p:nvSpPr>
        <p:spPr bwMode="auto">
          <a:xfrm>
            <a:off x="3206806" y="3854028"/>
            <a:ext cx="198022" cy="2163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</a:t>
            </a:r>
          </a:p>
        </p:txBody>
      </p:sp>
      <p:sp>
        <p:nvSpPr>
          <p:cNvPr id="95" name="Ellipse 94"/>
          <p:cNvSpPr/>
          <p:nvPr/>
        </p:nvSpPr>
        <p:spPr bwMode="auto">
          <a:xfrm>
            <a:off x="5945288" y="4616271"/>
            <a:ext cx="198022" cy="2163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</a:t>
            </a:r>
          </a:p>
        </p:txBody>
      </p:sp>
      <p:sp>
        <p:nvSpPr>
          <p:cNvPr id="57" name="Freihandform 56"/>
          <p:cNvSpPr/>
          <p:nvPr/>
        </p:nvSpPr>
        <p:spPr bwMode="auto">
          <a:xfrm>
            <a:off x="8553450" y="6196013"/>
            <a:ext cx="1014413" cy="214426"/>
          </a:xfrm>
          <a:custGeom>
            <a:avLst/>
            <a:gdLst>
              <a:gd name="connsiteX0" fmla="*/ 1014413 w 1014413"/>
              <a:gd name="connsiteY0" fmla="*/ 0 h 214426"/>
              <a:gd name="connsiteX1" fmla="*/ 785813 w 1014413"/>
              <a:gd name="connsiteY1" fmla="*/ 185737 h 214426"/>
              <a:gd name="connsiteX2" fmla="*/ 180975 w 1014413"/>
              <a:gd name="connsiteY2" fmla="*/ 195262 h 214426"/>
              <a:gd name="connsiteX3" fmla="*/ 0 w 1014413"/>
              <a:gd name="connsiteY3" fmla="*/ 4762 h 214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413" h="214426">
                <a:moveTo>
                  <a:pt x="1014413" y="0"/>
                </a:moveTo>
                <a:cubicBezTo>
                  <a:pt x="969566" y="76596"/>
                  <a:pt x="924719" y="153193"/>
                  <a:pt x="785813" y="185737"/>
                </a:cubicBezTo>
                <a:cubicBezTo>
                  <a:pt x="646907" y="218281"/>
                  <a:pt x="311944" y="225424"/>
                  <a:pt x="180975" y="195262"/>
                </a:cubicBezTo>
                <a:cubicBezTo>
                  <a:pt x="50006" y="165100"/>
                  <a:pt x="31750" y="36512"/>
                  <a:pt x="0" y="4762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61541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Anpassungen für „</a:t>
            </a:r>
            <a:r>
              <a:rPr lang="de-DE" dirty="0" err="1" smtClean="0"/>
              <a:t>ProE</a:t>
            </a:r>
            <a:r>
              <a:rPr lang="de-DE" dirty="0" smtClean="0"/>
              <a:t>-CMM“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Stand 06.02.2014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BC5E8840-AD86-4888-99C4-BA015B1CE261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236476" y="1108075"/>
            <a:ext cx="86769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 smtClean="0">
                <a:solidFill>
                  <a:srgbClr val="00B050"/>
                </a:solidFill>
              </a:rPr>
              <a:t>inital</a:t>
            </a:r>
            <a:endParaRPr lang="de-DE" sz="1100" b="1" dirty="0" smtClean="0">
              <a:solidFill>
                <a:srgbClr val="00B050"/>
              </a:solidFill>
            </a:endParaRP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 err="1" smtClean="0"/>
              <a:t>ProcessData</a:t>
            </a:r>
            <a:r>
              <a:rPr lang="de-DE" dirty="0" smtClean="0"/>
              <a:t>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muss auch </a:t>
            </a:r>
            <a:r>
              <a:rPr lang="de-DE" dirty="0" err="1" smtClean="0"/>
              <a:t>ProE</a:t>
            </a:r>
            <a:r>
              <a:rPr lang="de-DE" dirty="0" smtClean="0"/>
              <a:t> Daten </a:t>
            </a:r>
            <a:r>
              <a:rPr lang="de-DE" dirty="0"/>
              <a:t>berücksichtigen </a:t>
            </a:r>
            <a:br>
              <a:rPr lang="de-DE" dirty="0"/>
            </a:br>
            <a:r>
              <a:rPr lang="de-DE" dirty="0" smtClean="0"/>
              <a:t>siehe \\</a:t>
            </a:r>
            <a:r>
              <a:rPr lang="de-DE" dirty="0"/>
              <a:t>DEMCHTCvP01.ww500.siemens.net\TcJobManP\JobManagerV2_T\01-BinServer.Custom\TcSQL\IR_Datasets_NamedRef_Attr.SQL</a:t>
            </a:r>
            <a:endParaRPr lang="de-DE" dirty="0" smtClean="0"/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 smtClean="0"/>
              <a:t>Inputlisten Erzeugung </a:t>
            </a:r>
            <a:br>
              <a:rPr lang="de-DE" dirty="0" smtClean="0"/>
            </a:br>
            <a:r>
              <a:rPr lang="de-DE" dirty="0" smtClean="0"/>
              <a:t>muss Daten Type </a:t>
            </a:r>
            <a:r>
              <a:rPr lang="de-DE" dirty="0" err="1" smtClean="0"/>
              <a:t>ProE</a:t>
            </a:r>
            <a:r>
              <a:rPr lang="de-DE" dirty="0" smtClean="0"/>
              <a:t> berücksichtigen </a:t>
            </a:r>
            <a:br>
              <a:rPr lang="de-DE" dirty="0" smtClean="0"/>
            </a:br>
            <a:r>
              <a:rPr lang="de-DE" dirty="0" smtClean="0"/>
              <a:t>Alle Regeln bleiben wie bei I-</a:t>
            </a:r>
            <a:r>
              <a:rPr lang="de-DE" dirty="0" err="1" smtClean="0"/>
              <a:t>deas</a:t>
            </a:r>
            <a:endParaRPr lang="de-DE" dirty="0" smtClean="0"/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 err="1" smtClean="0"/>
              <a:t>SetStatus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bleibt gleich da es </a:t>
            </a:r>
            <a:r>
              <a:rPr lang="de-DE" dirty="0" err="1" smtClean="0"/>
              <a:t>Revisions</a:t>
            </a:r>
            <a:r>
              <a:rPr lang="de-DE" dirty="0" smtClean="0"/>
              <a:t> weise funktioniert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 err="1" smtClean="0"/>
              <a:t>Result</a:t>
            </a:r>
            <a:r>
              <a:rPr lang="de-DE" dirty="0" smtClean="0"/>
              <a:t> Evaluation</a:t>
            </a:r>
            <a:br>
              <a:rPr lang="de-DE" dirty="0" smtClean="0"/>
            </a:br>
            <a:r>
              <a:rPr lang="de-DE" dirty="0" smtClean="0"/>
              <a:t>Anpassungen: Aktuelle Regen prüfen</a:t>
            </a:r>
            <a:endParaRPr lang="de-DE" b="1" dirty="0"/>
          </a:p>
          <a:p>
            <a:r>
              <a:rPr lang="de-DE" sz="1050" b="1" dirty="0" smtClean="0"/>
              <a:t>Initial </a:t>
            </a:r>
            <a:r>
              <a:rPr lang="de-DE" sz="1050" b="1" dirty="0" err="1" smtClean="0"/>
              <a:t>toDo</a:t>
            </a:r>
            <a:r>
              <a:rPr lang="de-DE" sz="1050" b="1" dirty="0" smtClean="0"/>
              <a:t> </a:t>
            </a:r>
            <a:r>
              <a:rPr lang="de-DE" sz="1050" b="1" dirty="0" err="1" smtClean="0"/>
              <a:t>for</a:t>
            </a:r>
            <a:r>
              <a:rPr lang="de-DE" sz="1050" b="1" dirty="0" smtClean="0"/>
              <a:t> </a:t>
            </a:r>
            <a:r>
              <a:rPr lang="de-DE" sz="1050" b="1" dirty="0" err="1" smtClean="0"/>
              <a:t>Prod</a:t>
            </a:r>
            <a:endParaRPr lang="de-DE" sz="1050" b="1" dirty="0" smtClean="0"/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 err="1"/>
              <a:t>SetStatus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smtClean="0"/>
              <a:t>Status </a:t>
            </a:r>
            <a:r>
              <a:rPr lang="de-DE" dirty="0" err="1" smtClean="0"/>
              <a:t>Def</a:t>
            </a:r>
            <a:r>
              <a:rPr lang="de-DE" dirty="0" smtClean="0"/>
              <a:t> anpassen alles läuft jetzt auf T.*</a:t>
            </a:r>
            <a:endParaRPr lang="de-DE" dirty="0"/>
          </a:p>
          <a:p>
            <a:endParaRPr lang="de-DE" b="1" dirty="0" smtClean="0"/>
          </a:p>
        </p:txBody>
      </p:sp>
    </p:spTree>
    <p:extLst>
      <p:ext uri="{BB962C8B-B14F-4D97-AF65-F5344CB8AC3E}">
        <p14:creationId xmlns:p14="http://schemas.microsoft.com/office/powerpoint/2010/main" val="107096741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Anpassungen für „</a:t>
            </a:r>
            <a:r>
              <a:rPr lang="de-DE" dirty="0" err="1" smtClean="0"/>
              <a:t>ProE</a:t>
            </a:r>
            <a:r>
              <a:rPr lang="de-DE" dirty="0" smtClean="0"/>
              <a:t>-CMM“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Stand 06.02.2014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BC5E8840-AD86-4888-99C4-BA015B1CE261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236476" y="1108075"/>
            <a:ext cx="86769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CMM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 err="1"/>
              <a:t>ProcessData</a:t>
            </a:r>
            <a:r>
              <a:rPr lang="de-DE" dirty="0"/>
              <a:t> </a:t>
            </a:r>
            <a:r>
              <a:rPr lang="de-DE" dirty="0" err="1"/>
              <a:t>Extract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muss auch </a:t>
            </a:r>
            <a:r>
              <a:rPr lang="de-DE" dirty="0" err="1"/>
              <a:t>ProE</a:t>
            </a:r>
            <a:r>
              <a:rPr lang="de-DE" dirty="0"/>
              <a:t> Daten berücksichtigen 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/>
              <a:t>Inputlisten Erzeugung </a:t>
            </a:r>
            <a:br>
              <a:rPr lang="de-DE" dirty="0"/>
            </a:br>
            <a:r>
              <a:rPr lang="de-DE" dirty="0"/>
              <a:t>muss Daten Type </a:t>
            </a:r>
            <a:r>
              <a:rPr lang="de-DE" dirty="0" err="1"/>
              <a:t>ProE</a:t>
            </a:r>
            <a:r>
              <a:rPr lang="de-DE" dirty="0"/>
              <a:t> berücksichtigen </a:t>
            </a:r>
            <a:br>
              <a:rPr lang="de-DE" dirty="0"/>
            </a:br>
            <a:r>
              <a:rPr lang="de-DE" dirty="0"/>
              <a:t>Alle Regeln bleiben wie bei I-</a:t>
            </a:r>
            <a:r>
              <a:rPr lang="de-DE" dirty="0" err="1"/>
              <a:t>deas</a:t>
            </a:r>
            <a:endParaRPr lang="de-DE" dirty="0"/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 smtClean="0"/>
              <a:t>Cmm  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Batch.cmd anpassen  </a:t>
            </a:r>
            <a:r>
              <a:rPr lang="de-DE" dirty="0" smtClean="0">
                <a:sym typeface="Wingdings" panose="05000000000000000000" pitchFamily="2" charset="2"/>
              </a:rPr>
              <a:t> neu erzeugen durch </a:t>
            </a:r>
            <a:r>
              <a:rPr lang="de-DE" dirty="0" err="1" smtClean="0">
                <a:sym typeface="Wingdings" panose="05000000000000000000" pitchFamily="2" charset="2"/>
              </a:rPr>
              <a:t>Copieren</a:t>
            </a:r>
            <a:r>
              <a:rPr lang="de-DE" dirty="0">
                <a:sym typeface="Wingdings" panose="05000000000000000000" pitchFamily="2" charset="2"/>
              </a:rPr>
              <a:t> von </a:t>
            </a:r>
            <a:r>
              <a:rPr lang="de-DE" dirty="0" smtClean="0">
                <a:sym typeface="Wingdings" panose="05000000000000000000" pitchFamily="2" charset="2"/>
              </a:rPr>
              <a:t>CMM_JM_IdeasMoveToNX.cmd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überarbeiten 129 </a:t>
            </a:r>
            <a:r>
              <a:rPr lang="da-DK" dirty="0" smtClean="0">
                <a:sym typeface="Wingdings" panose="05000000000000000000" pitchFamily="2" charset="2"/>
              </a:rPr>
              <a:t> </a:t>
            </a:r>
            <a:r>
              <a:rPr lang="da-DK" dirty="0">
                <a:sym typeface="Wingdings" panose="05000000000000000000" pitchFamily="2" charset="2"/>
              </a:rPr>
              <a:t>set toRun=%toRun% -datatype </a:t>
            </a:r>
            <a:r>
              <a:rPr lang="da-DK" dirty="0" smtClean="0">
                <a:sym typeface="Wingdings" panose="05000000000000000000" pitchFamily="2" charset="2"/>
              </a:rPr>
              <a:t>i   </a:t>
            </a:r>
            <a:r>
              <a:rPr lang="da-DK" dirty="0">
                <a:sym typeface="Wingdings" panose="05000000000000000000" pitchFamily="2" charset="2"/>
              </a:rPr>
              <a:t>set toRun=%toRun% -datatype </a:t>
            </a:r>
            <a:r>
              <a:rPr lang="da-DK" dirty="0" smtClean="0">
                <a:sym typeface="Wingdings" panose="05000000000000000000" pitchFamily="2" charset="2"/>
              </a:rPr>
              <a:t>p</a:t>
            </a:r>
            <a:br>
              <a:rPr lang="da-DK" dirty="0" smtClean="0">
                <a:sym typeface="Wingdings" panose="05000000000000000000" pitchFamily="2" charset="2"/>
              </a:rPr>
            </a:br>
            <a:r>
              <a:rPr lang="da-DK" dirty="0" smtClean="0">
                <a:sym typeface="Wingdings" panose="05000000000000000000" pitchFamily="2" charset="2"/>
              </a:rPr>
              <a:t>Option File von Frank </a:t>
            </a:r>
            <a:endParaRPr lang="de-DE" dirty="0"/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DE" dirty="0" err="1"/>
              <a:t>Result</a:t>
            </a:r>
            <a:r>
              <a:rPr lang="de-DE" dirty="0"/>
              <a:t> Evaluation</a:t>
            </a:r>
            <a:br>
              <a:rPr lang="de-DE" dirty="0"/>
            </a:br>
            <a:r>
              <a:rPr lang="de-DE" dirty="0"/>
              <a:t>Anpassungen: Aktuelle Regen prüfen</a:t>
            </a:r>
          </a:p>
          <a:p>
            <a:r>
              <a:rPr lang="de-DE" b="1" dirty="0" smtClean="0"/>
              <a:t>final</a:t>
            </a:r>
          </a:p>
          <a:p>
            <a:r>
              <a:rPr lang="de-DE" dirty="0" smtClean="0"/>
              <a:t>-  XX</a:t>
            </a:r>
          </a:p>
          <a:p>
            <a:r>
              <a:rPr lang="de-DE" b="1" dirty="0" err="1" smtClean="0"/>
              <a:t>remigrate</a:t>
            </a:r>
            <a:r>
              <a:rPr lang="de-DE" b="1" dirty="0" smtClean="0"/>
              <a:t> </a:t>
            </a:r>
          </a:p>
          <a:p>
            <a:pPr marL="171450" lvl="0" indent="-171450">
              <a:buFont typeface="Symbol" panose="05050102010706020507" pitchFamily="18" charset="2"/>
              <a:buChar char="-"/>
            </a:pPr>
            <a:r>
              <a:rPr lang="de-DE" dirty="0" err="1">
                <a:solidFill>
                  <a:prstClr val="black"/>
                </a:solidFill>
              </a:rPr>
              <a:t>SetStatus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optinsschalter</a:t>
            </a:r>
            <a:r>
              <a:rPr lang="de-DE" dirty="0">
                <a:solidFill>
                  <a:prstClr val="black"/>
                </a:solidFill>
              </a:rPr>
              <a:t> -</a:t>
            </a:r>
            <a:r>
              <a:rPr lang="de-DE" dirty="0" err="1" smtClean="0">
                <a:solidFill>
                  <a:prstClr val="black"/>
                </a:solidFill>
              </a:rPr>
              <a:t>ls</a:t>
            </a:r>
            <a:r>
              <a:rPr lang="de-DE" dirty="0" smtClean="0">
                <a:solidFill>
                  <a:prstClr val="black"/>
                </a:solidFill>
              </a:rPr>
              <a:t>=</a:t>
            </a:r>
            <a:r>
              <a:rPr lang="de-DE" dirty="0" err="1" smtClean="0">
                <a:solidFill>
                  <a:prstClr val="black"/>
                </a:solidFill>
              </a:rPr>
              <a:t>ProE</a:t>
            </a:r>
            <a:r>
              <a:rPr lang="de-DE" dirty="0" smtClean="0">
                <a:solidFill>
                  <a:prstClr val="black"/>
                </a:solidFill>
              </a:rPr>
              <a:t> berücksichtigen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62069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TEST am 7.2.2014 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1268760"/>
            <a:ext cx="33147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924" y="1335832"/>
            <a:ext cx="30289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8" y="3248980"/>
            <a:ext cx="9058361" cy="691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76" y="3940138"/>
            <a:ext cx="6135687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76" y="6080912"/>
            <a:ext cx="9397043" cy="461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248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Process</a:t>
            </a:r>
            <a:r>
              <a:rPr lang="de-DE" dirty="0" smtClean="0"/>
              <a:t> Monitor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Liste der beim CMM laufenden </a:t>
            </a:r>
            <a:r>
              <a:rPr lang="de-DE" dirty="0" err="1" smtClean="0"/>
              <a:t>Processe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BC5E8840-AD86-4888-99C4-BA015B1CE261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42" y="1664804"/>
            <a:ext cx="54387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599" y="1592579"/>
            <a:ext cx="23050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16496" y="1346358"/>
            <a:ext cx="12601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CMM </a:t>
            </a:r>
            <a:r>
              <a:rPr lang="de-DE" dirty="0" err="1" smtClean="0"/>
              <a:t>Tree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591976" y="1207932"/>
            <a:ext cx="13321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Refile</a:t>
            </a:r>
            <a:r>
              <a:rPr lang="de-DE" dirty="0" smtClean="0"/>
              <a:t> </a:t>
            </a:r>
            <a:r>
              <a:rPr lang="de-DE" dirty="0" err="1" smtClean="0"/>
              <a:t>tree</a:t>
            </a:r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502" y="1358184"/>
            <a:ext cx="3215661" cy="4946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mit Pfeil 8"/>
          <p:cNvCxnSpPr/>
          <p:nvPr/>
        </p:nvCxnSpPr>
        <p:spPr bwMode="auto">
          <a:xfrm flipH="1" flipV="1">
            <a:off x="3872880" y="2240868"/>
            <a:ext cx="72008" cy="900100"/>
          </a:xfrm>
          <a:prstGeom prst="straightConnector1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 bwMode="auto">
          <a:xfrm flipH="1">
            <a:off x="3764868" y="3140968"/>
            <a:ext cx="180020" cy="1620180"/>
          </a:xfrm>
          <a:prstGeom prst="straightConnector1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 bwMode="auto">
          <a:xfrm flipH="1">
            <a:off x="3548844" y="3212976"/>
            <a:ext cx="324036" cy="2160240"/>
          </a:xfrm>
          <a:prstGeom prst="straightConnector1">
            <a:avLst/>
          </a:prstGeom>
          <a:noFill/>
          <a:ln>
            <a:headEnd type="none" w="med" len="med"/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38829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Auflisten aller an einem Tag via CMM verarbeiteten i-</a:t>
            </a:r>
            <a:r>
              <a:rPr lang="de-DE" dirty="0" err="1" smtClean="0"/>
              <a:t>deas</a:t>
            </a:r>
            <a:r>
              <a:rPr lang="de-DE" dirty="0" smtClean="0"/>
              <a:t> DS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Über die unten stehenden Einstellungen kann die Anzahl der via CMM bearbeiteten I-</a:t>
            </a:r>
            <a:r>
              <a:rPr lang="de-DE" dirty="0" err="1" smtClean="0"/>
              <a:t>deas</a:t>
            </a:r>
            <a:r>
              <a:rPr lang="de-DE" dirty="0" smtClean="0"/>
              <a:t> Datasets aufgelistet werden.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BC5E8840-AD86-4888-99C4-BA015B1CE261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1185409"/>
            <a:ext cx="6832625" cy="5231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401867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Setup </a:t>
            </a:r>
            <a:r>
              <a:rPr lang="de-DE" dirty="0" err="1" smtClean="0"/>
              <a:t>JobCLient</a:t>
            </a:r>
            <a:r>
              <a:rPr lang="de-DE" dirty="0" smtClean="0"/>
              <a:t> Host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87F53CE6-6E0A-495C-B234-5B2ECF791F09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98" y="1304764"/>
            <a:ext cx="104775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L:\JobManagerV2_P\11-Documentation.Custom\zzScreenShots\Archiv.2013-11\ScreenShot_[2013-11-13_14-16-22]_[x_feuers]_[02 - MD1A8WKC.ww004.siemens.net - Remotedesktopverbindung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1530313"/>
            <a:ext cx="2838664" cy="341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winkelte Verbindung 7"/>
          <p:cNvCxnSpPr>
            <a:endCxn id="3075" idx="1"/>
          </p:cNvCxnSpPr>
          <p:nvPr/>
        </p:nvCxnSpPr>
        <p:spPr bwMode="auto">
          <a:xfrm>
            <a:off x="776536" y="2970472"/>
            <a:ext cx="504056" cy="26526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Rechteck 9"/>
          <p:cNvSpPr/>
          <p:nvPr/>
        </p:nvSpPr>
        <p:spPr bwMode="auto">
          <a:xfrm>
            <a:off x="2886730" y="2561612"/>
            <a:ext cx="950146" cy="32732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256" y="1530222"/>
            <a:ext cx="2813845" cy="3410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224" y="1530313"/>
            <a:ext cx="2812460" cy="3410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92360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a839c4af37e9fb775237f959e1658ef4eeea9cb"/>
</p:tagLst>
</file>

<file path=ppt/theme/theme1.xml><?xml version="1.0" encoding="utf-8"?>
<a:theme xmlns:a="http://schemas.openxmlformats.org/drawingml/2006/main" name="PLMJobManagerFolienmaster">
  <a:themeElements>
    <a:clrScheme name="Benutzerdefiniert 1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BFE1EA"/>
      </a:accent1>
      <a:accent2>
        <a:srgbClr val="60B5CC"/>
      </a:accent2>
      <a:accent3>
        <a:srgbClr val="479249"/>
      </a:accent3>
      <a:accent4>
        <a:srgbClr val="6BB76D"/>
      </a:accent4>
      <a:accent5>
        <a:srgbClr val="E88651"/>
      </a:accent5>
      <a:accent6>
        <a:srgbClr val="FFD15D"/>
      </a:accent6>
      <a:hlink>
        <a:srgbClr val="168BBA"/>
      </a:hlink>
      <a:folHlink>
        <a:srgbClr val="680000"/>
      </a:folHlink>
    </a:clrScheme>
    <a:fontScheme name="PLMJobManagerFolienmaster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  <a:style>
        <a:lnRef idx="1">
          <a:schemeClr val="accent5"/>
        </a:lnRef>
        <a:fillRef idx="0">
          <a:schemeClr val="accent5"/>
        </a:fillRef>
        <a:effectRef idx="0">
          <a:schemeClr val="accent5"/>
        </a:effectRef>
        <a:fontRef idx="minor">
          <a:schemeClr val="tx1"/>
        </a:fontRef>
      </a:style>
    </a:spDef>
    <a:lnDef>
      <a:spPr bwMode="auto">
        <a:noFill/>
        <a:ln>
          <a:headEnd type="none" w="med" len="med"/>
          <a:tailEnd type="triangle" w="med" len="med"/>
        </a:ln>
      </a:spPr>
      <a:bodyPr/>
      <a:lstStyle/>
      <a:style>
        <a:lnRef idx="1">
          <a:schemeClr val="accent5"/>
        </a:lnRef>
        <a:fillRef idx="0">
          <a:schemeClr val="accent5"/>
        </a:fillRef>
        <a:effectRef idx="0">
          <a:schemeClr val="accent5"/>
        </a:effectRef>
        <a:fontRef idx="minor">
          <a:schemeClr val="tx1"/>
        </a:fontRef>
      </a:style>
    </a:lnDef>
  </a:objectDefaults>
  <a:extraClrSchemeLst>
    <a:extraClrScheme>
      <a:clrScheme name="PLMJobManagerFolien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MJobManagerFolien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MJobManagerFolien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MJobManagerFolien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MJobManagerFolien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MJobManagerFolien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MJobManagerFolien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1694</Words>
  <Application>Microsoft Office PowerPoint</Application>
  <PresentationFormat>A4-Papier (210x297 mm)</PresentationFormat>
  <Paragraphs>417</Paragraphs>
  <Slides>22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PLMJobManagerFolienmaster</vt:lpstr>
      <vt:lpstr>PLMJobManagerV2 Process Documentation MIG i-deas to NX </vt:lpstr>
      <vt:lpstr>Prozess-Status New 13.11.2013</vt:lpstr>
      <vt:lpstr>Prozess-Status New 13.01.2014</vt:lpstr>
      <vt:lpstr>Anpassungen für „ProE-CMM“</vt:lpstr>
      <vt:lpstr>Anpassungen für „ProE-CMM“</vt:lpstr>
      <vt:lpstr>TEST am 7.2.2014 </vt:lpstr>
      <vt:lpstr>Process Monitor</vt:lpstr>
      <vt:lpstr>Auflisten aller an einem Tag via CMM verarbeiteten i-deas DS</vt:lpstr>
      <vt:lpstr>Setup JobCLient Host</vt:lpstr>
      <vt:lpstr>Process Def</vt:lpstr>
      <vt:lpstr>M2NX - Volume Mangment Revoke Grant</vt:lpstr>
      <vt:lpstr>Process Def</vt:lpstr>
      <vt:lpstr>Process Def</vt:lpstr>
      <vt:lpstr>Process Def</vt:lpstr>
      <vt:lpstr>PowerPoint-Präsentation</vt:lpstr>
      <vt:lpstr>PowerPoint-Präsentation</vt:lpstr>
      <vt:lpstr>CMM Evaluation via DS Comparison </vt:lpstr>
      <vt:lpstr>CMM Evaluation via DS Comparison </vt:lpstr>
      <vt:lpstr>Anpassungen 02.01.2013 </vt:lpstr>
      <vt:lpstr>CMM Ideas Assembly Analyse</vt:lpstr>
      <vt:lpstr>CMM Ideas Assembly Analyse</vt:lpstr>
      <vt:lpstr>CMM Ideas Assembly Analyse</vt:lpstr>
    </vt:vector>
  </TitlesOfParts>
  <Company>#CustomerName#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PLMJobManagerV2 Docu Custome</dc:title>
  <dc:creator>Josef Feuerstein</dc:creator>
  <cp:lastModifiedBy>Feuerstein, Josef</cp:lastModifiedBy>
  <cp:revision>223</cp:revision>
  <cp:lastPrinted>2014-01-30T08:05:17Z</cp:lastPrinted>
  <dcterms:created xsi:type="dcterms:W3CDTF">2005-05-30T09:19:42Z</dcterms:created>
  <dcterms:modified xsi:type="dcterms:W3CDTF">2014-02-07T08:49:18Z</dcterms:modified>
</cp:coreProperties>
</file>