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10"/>
  </p:notesMasterIdLst>
  <p:handoutMasterIdLst>
    <p:handoutMasterId r:id="rId11"/>
  </p:handoutMasterIdLst>
  <p:sldIdLst>
    <p:sldId id="401" r:id="rId2"/>
    <p:sldId id="406" r:id="rId3"/>
    <p:sldId id="404" r:id="rId4"/>
    <p:sldId id="398" r:id="rId5"/>
    <p:sldId id="402" r:id="rId6"/>
    <p:sldId id="403" r:id="rId7"/>
    <p:sldId id="400" r:id="rId8"/>
    <p:sldId id="405" r:id="rId9"/>
  </p:sldIdLst>
  <p:sldSz cx="9906000" cy="6858000" type="A4"/>
  <p:notesSz cx="6669088" cy="9926638"/>
  <p:custDataLst>
    <p:tags r:id="rId12"/>
  </p:custDataLst>
  <p:defaultTextStyle>
    <a:defPPr>
      <a:defRPr lang="en-US"/>
    </a:defPPr>
    <a:lvl1pPr algn="ctr" rtl="0" fontAlgn="base">
      <a:spcBef>
        <a:spcPct val="0"/>
      </a:spcBef>
      <a:spcAft>
        <a:spcPct val="0"/>
      </a:spcAft>
      <a:defRPr sz="1000" kern="1200">
        <a:solidFill>
          <a:schemeClr val="accent2"/>
        </a:solidFill>
        <a:latin typeface="Arial Narrow" pitchFamily="34" charset="0"/>
        <a:ea typeface="+mn-ea"/>
        <a:cs typeface="+mn-cs"/>
      </a:defRPr>
    </a:lvl1pPr>
    <a:lvl2pPr marL="457200" algn="ctr" rtl="0" fontAlgn="base">
      <a:spcBef>
        <a:spcPct val="0"/>
      </a:spcBef>
      <a:spcAft>
        <a:spcPct val="0"/>
      </a:spcAft>
      <a:defRPr sz="1000" kern="1200">
        <a:solidFill>
          <a:schemeClr val="accent2"/>
        </a:solidFill>
        <a:latin typeface="Arial Narrow" pitchFamily="34" charset="0"/>
        <a:ea typeface="+mn-ea"/>
        <a:cs typeface="+mn-cs"/>
      </a:defRPr>
    </a:lvl2pPr>
    <a:lvl3pPr marL="914400" algn="ctr" rtl="0" fontAlgn="base">
      <a:spcBef>
        <a:spcPct val="0"/>
      </a:spcBef>
      <a:spcAft>
        <a:spcPct val="0"/>
      </a:spcAft>
      <a:defRPr sz="1000" kern="1200">
        <a:solidFill>
          <a:schemeClr val="accent2"/>
        </a:solidFill>
        <a:latin typeface="Arial Narrow" pitchFamily="34" charset="0"/>
        <a:ea typeface="+mn-ea"/>
        <a:cs typeface="+mn-cs"/>
      </a:defRPr>
    </a:lvl3pPr>
    <a:lvl4pPr marL="1371600" algn="ctr" rtl="0" fontAlgn="base">
      <a:spcBef>
        <a:spcPct val="0"/>
      </a:spcBef>
      <a:spcAft>
        <a:spcPct val="0"/>
      </a:spcAft>
      <a:defRPr sz="1000" kern="1200">
        <a:solidFill>
          <a:schemeClr val="accent2"/>
        </a:solidFill>
        <a:latin typeface="Arial Narrow" pitchFamily="34" charset="0"/>
        <a:ea typeface="+mn-ea"/>
        <a:cs typeface="+mn-cs"/>
      </a:defRPr>
    </a:lvl4pPr>
    <a:lvl5pPr marL="1828800" algn="ctr" rtl="0" fontAlgn="base">
      <a:spcBef>
        <a:spcPct val="0"/>
      </a:spcBef>
      <a:spcAft>
        <a:spcPct val="0"/>
      </a:spcAft>
      <a:defRPr sz="1000" kern="1200">
        <a:solidFill>
          <a:schemeClr val="accent2"/>
        </a:solidFill>
        <a:latin typeface="Arial Narrow" pitchFamily="34" charset="0"/>
        <a:ea typeface="+mn-ea"/>
        <a:cs typeface="+mn-cs"/>
      </a:defRPr>
    </a:lvl5pPr>
    <a:lvl6pPr marL="2286000" algn="l" defTabSz="914400" rtl="0" eaLnBrk="1" latinLnBrk="0" hangingPunct="1">
      <a:defRPr sz="1000" kern="1200">
        <a:solidFill>
          <a:schemeClr val="accent2"/>
        </a:solidFill>
        <a:latin typeface="Arial Narrow" pitchFamily="34" charset="0"/>
        <a:ea typeface="+mn-ea"/>
        <a:cs typeface="+mn-cs"/>
      </a:defRPr>
    </a:lvl6pPr>
    <a:lvl7pPr marL="2743200" algn="l" defTabSz="914400" rtl="0" eaLnBrk="1" latinLnBrk="0" hangingPunct="1">
      <a:defRPr sz="1000" kern="1200">
        <a:solidFill>
          <a:schemeClr val="accent2"/>
        </a:solidFill>
        <a:latin typeface="Arial Narrow" pitchFamily="34" charset="0"/>
        <a:ea typeface="+mn-ea"/>
        <a:cs typeface="+mn-cs"/>
      </a:defRPr>
    </a:lvl7pPr>
    <a:lvl8pPr marL="3200400" algn="l" defTabSz="914400" rtl="0" eaLnBrk="1" latinLnBrk="0" hangingPunct="1">
      <a:defRPr sz="1000" kern="1200">
        <a:solidFill>
          <a:schemeClr val="accent2"/>
        </a:solidFill>
        <a:latin typeface="Arial Narrow" pitchFamily="34" charset="0"/>
        <a:ea typeface="+mn-ea"/>
        <a:cs typeface="+mn-cs"/>
      </a:defRPr>
    </a:lvl8pPr>
    <a:lvl9pPr marL="3657600" algn="l" defTabSz="914400" rtl="0" eaLnBrk="1" latinLnBrk="0" hangingPunct="1">
      <a:defRPr sz="1000" kern="1200">
        <a:solidFill>
          <a:schemeClr val="accent2"/>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9999"/>
    <a:srgbClr val="336600"/>
    <a:srgbClr val="009900"/>
    <a:srgbClr val="33CC33"/>
    <a:srgbClr val="6600FF"/>
    <a:srgbClr val="CC00FF"/>
    <a:srgbClr val="FF00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17" autoAdjust="0"/>
    <p:restoredTop sz="90929"/>
  </p:normalViewPr>
  <p:slideViewPr>
    <p:cSldViewPr snapToGrid="0">
      <p:cViewPr>
        <p:scale>
          <a:sx n="100" d="100"/>
          <a:sy n="100" d="100"/>
        </p:scale>
        <p:origin x="-1242" y="-288"/>
      </p:cViewPr>
      <p:guideLst>
        <p:guide orient="horz" pos="352"/>
        <p:guide orient="horz" pos="4059"/>
        <p:guide orient="horz" pos="554"/>
        <p:guide pos="74"/>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8" d="100"/>
          <a:sy n="58" d="100"/>
        </p:scale>
        <p:origin x="-1824" y="-90"/>
      </p:cViewPr>
      <p:guideLst>
        <p:guide orient="horz" pos="3127"/>
        <p:guide pos="210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9636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63" tIns="46032" rIns="92063" bIns="46032" numCol="1" anchor="t" anchorCtr="0" compatLnSpc="1">
            <a:prstTxWarp prst="textNoShape">
              <a:avLst/>
            </a:prstTxWarp>
            <a:spAutoFit/>
          </a:bodyPr>
          <a:lstStyle>
            <a:lvl1pPr algn="l" defTabSz="925513" eaLnBrk="0" hangingPunct="0">
              <a:defRPr sz="1200" b="1">
                <a:latin typeface="Arial" charset="0"/>
              </a:defRPr>
            </a:lvl1pPr>
          </a:lstStyle>
          <a:p>
            <a:endParaRPr lang="en-US"/>
          </a:p>
        </p:txBody>
      </p:sp>
      <p:sp>
        <p:nvSpPr>
          <p:cNvPr id="3075" name="Rectangle 3"/>
          <p:cNvSpPr>
            <a:spLocks noGrp="1" noChangeArrowheads="1"/>
          </p:cNvSpPr>
          <p:nvPr>
            <p:ph type="dt" sz="quarter" idx="1"/>
          </p:nvPr>
        </p:nvSpPr>
        <p:spPr bwMode="auto">
          <a:xfrm>
            <a:off x="5386388" y="0"/>
            <a:ext cx="13176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63" tIns="46032" rIns="92063" bIns="46032" numCol="1" anchor="t" anchorCtr="0" compatLnSpc="1">
            <a:prstTxWarp prst="textNoShape">
              <a:avLst/>
            </a:prstTxWarp>
            <a:spAutoFit/>
          </a:bodyPr>
          <a:lstStyle>
            <a:lvl1pPr algn="r" defTabSz="925513" eaLnBrk="0" hangingPunct="0">
              <a:defRPr sz="1200" b="1">
                <a:latin typeface="Arial" charset="0"/>
              </a:defRPr>
            </a:lvl1pPr>
          </a:lstStyle>
          <a:p>
            <a:endParaRPr lang="en-US"/>
          </a:p>
        </p:txBody>
      </p:sp>
      <p:sp>
        <p:nvSpPr>
          <p:cNvPr id="3076" name="Rectangle 4"/>
          <p:cNvSpPr>
            <a:spLocks noGrp="1" noChangeArrowheads="1"/>
          </p:cNvSpPr>
          <p:nvPr>
            <p:ph type="ftr" sz="quarter" idx="2"/>
          </p:nvPr>
        </p:nvSpPr>
        <p:spPr bwMode="auto">
          <a:xfrm>
            <a:off x="0" y="9677400"/>
            <a:ext cx="89693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63" tIns="46032" rIns="92063" bIns="46032" numCol="1" anchor="b" anchorCtr="0" compatLnSpc="1">
            <a:prstTxWarp prst="textNoShape">
              <a:avLst/>
            </a:prstTxWarp>
            <a:spAutoFit/>
          </a:bodyPr>
          <a:lstStyle>
            <a:lvl1pPr algn="l" defTabSz="925513" eaLnBrk="0" hangingPunct="0">
              <a:defRPr sz="1200" b="1">
                <a:latin typeface="Arial" charset="0"/>
              </a:defRPr>
            </a:lvl1pPr>
          </a:lstStyle>
          <a:p>
            <a:endParaRPr lang="en-US"/>
          </a:p>
        </p:txBody>
      </p:sp>
      <p:sp>
        <p:nvSpPr>
          <p:cNvPr id="3077" name="Rectangle 5"/>
          <p:cNvSpPr>
            <a:spLocks noGrp="1" noChangeArrowheads="1"/>
          </p:cNvSpPr>
          <p:nvPr>
            <p:ph type="sldNum" sz="quarter" idx="3"/>
          </p:nvPr>
        </p:nvSpPr>
        <p:spPr bwMode="auto">
          <a:xfrm>
            <a:off x="6207125" y="9677400"/>
            <a:ext cx="496888"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63" tIns="46032" rIns="92063" bIns="46032" numCol="1" anchor="b" anchorCtr="0" compatLnSpc="1">
            <a:prstTxWarp prst="textNoShape">
              <a:avLst/>
            </a:prstTxWarp>
            <a:spAutoFit/>
          </a:bodyPr>
          <a:lstStyle>
            <a:lvl1pPr algn="r" defTabSz="925513" eaLnBrk="0" hangingPunct="0">
              <a:defRPr sz="1200" b="1">
                <a:latin typeface="Arial" charset="0"/>
              </a:defRPr>
            </a:lvl1pPr>
          </a:lstStyle>
          <a:p>
            <a:fld id="{AC0D8864-C54E-490D-B6DB-8ACC35D8511E}" type="slidenum">
              <a:rPr lang="en-US"/>
              <a:pPr/>
              <a:t>‹Nr.›</a:t>
            </a:fld>
            <a:endParaRPr lang="en-US"/>
          </a:p>
        </p:txBody>
      </p:sp>
    </p:spTree>
    <p:extLst>
      <p:ext uri="{BB962C8B-B14F-4D97-AF65-F5344CB8AC3E}">
        <p14:creationId xmlns:p14="http://schemas.microsoft.com/office/powerpoint/2010/main" val="36761602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963613"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63" tIns="46032" rIns="92063" bIns="46032" numCol="1" anchor="t" anchorCtr="0" compatLnSpc="1">
            <a:prstTxWarp prst="textNoShape">
              <a:avLst/>
            </a:prstTxWarp>
            <a:spAutoFit/>
          </a:bodyPr>
          <a:lstStyle>
            <a:lvl1pPr algn="l" defTabSz="935038" eaLnBrk="0" hangingPunct="0">
              <a:defRPr sz="1200" b="1">
                <a:latin typeface="Arial" charset="0"/>
              </a:defRPr>
            </a:lvl1pPr>
          </a:lstStyle>
          <a:p>
            <a:endParaRPr lang="en-US"/>
          </a:p>
        </p:txBody>
      </p:sp>
      <p:sp>
        <p:nvSpPr>
          <p:cNvPr id="2051" name="Rectangle 3"/>
          <p:cNvSpPr>
            <a:spLocks noGrp="1" noChangeArrowheads="1"/>
          </p:cNvSpPr>
          <p:nvPr>
            <p:ph type="dt" idx="1"/>
          </p:nvPr>
        </p:nvSpPr>
        <p:spPr bwMode="auto">
          <a:xfrm>
            <a:off x="5351463" y="0"/>
            <a:ext cx="1317625"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63" tIns="46032" rIns="92063" bIns="46032" numCol="1" anchor="t" anchorCtr="0" compatLnSpc="1">
            <a:prstTxWarp prst="textNoShape">
              <a:avLst/>
            </a:prstTxWarp>
            <a:spAutoFit/>
          </a:bodyPr>
          <a:lstStyle>
            <a:lvl1pPr algn="r" defTabSz="935038" eaLnBrk="0" hangingPunct="0">
              <a:defRPr sz="1200" b="1">
                <a:latin typeface="Arial" charset="0"/>
              </a:defRPr>
            </a:lvl1pPr>
          </a:lstStyle>
          <a:p>
            <a:endParaRPr lang="en-US"/>
          </a:p>
        </p:txBody>
      </p:sp>
      <p:sp>
        <p:nvSpPr>
          <p:cNvPr id="2052" name="Rectangle 4"/>
          <p:cNvSpPr>
            <a:spLocks noGrp="1" noRot="1" noChangeAspect="1" noChangeArrowheads="1" noTextEdit="1"/>
          </p:cNvSpPr>
          <p:nvPr>
            <p:ph type="sldImg" idx="2"/>
          </p:nvPr>
        </p:nvSpPr>
        <p:spPr bwMode="auto">
          <a:xfrm>
            <a:off x="649288" y="744538"/>
            <a:ext cx="5376862" cy="3722687"/>
          </a:xfrm>
          <a:prstGeom prst="rect">
            <a:avLst/>
          </a:prstGeom>
          <a:noFill/>
          <a:ln w="12700">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53" name="Rectangle 5"/>
          <p:cNvSpPr>
            <a:spLocks noGrp="1" noChangeArrowheads="1"/>
          </p:cNvSpPr>
          <p:nvPr>
            <p:ph type="body" sz="quarter" idx="3"/>
          </p:nvPr>
        </p:nvSpPr>
        <p:spPr bwMode="auto">
          <a:xfrm>
            <a:off x="887413" y="4716463"/>
            <a:ext cx="4545012" cy="1227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63" tIns="46032" rIns="92063" bIns="46032" numCol="1" anchor="t" anchorCtr="0" compatLnSpc="1">
            <a:prstTxWarp prst="textNoShape">
              <a:avLst/>
            </a:prstTxWarp>
            <a:spAutoFit/>
          </a:bodyPr>
          <a:lstStyle/>
          <a:p>
            <a:pPr lvl="0"/>
            <a:r>
              <a:rPr lang="en-US" smtClean="0"/>
              <a:t>Klicken Sie, um die Textformatierung des Masters zu bearbeiten.</a:t>
            </a:r>
          </a:p>
          <a:p>
            <a:pPr lvl="1"/>
            <a:r>
              <a:rPr lang="en-US" smtClean="0"/>
              <a:t>Zweite Ebene</a:t>
            </a:r>
          </a:p>
          <a:p>
            <a:pPr lvl="2"/>
            <a:r>
              <a:rPr lang="en-US" smtClean="0"/>
              <a:t>Dritte Ebene</a:t>
            </a:r>
          </a:p>
          <a:p>
            <a:pPr lvl="3"/>
            <a:r>
              <a:rPr lang="en-US" smtClean="0"/>
              <a:t>Vierte Ebene</a:t>
            </a:r>
          </a:p>
          <a:p>
            <a:pPr lvl="4"/>
            <a:r>
              <a:rPr lang="en-US" smtClean="0"/>
              <a:t>Fünfte Ebene</a:t>
            </a:r>
          </a:p>
        </p:txBody>
      </p:sp>
      <p:sp>
        <p:nvSpPr>
          <p:cNvPr id="2054" name="Rectangle 6"/>
          <p:cNvSpPr>
            <a:spLocks noGrp="1" noChangeArrowheads="1"/>
          </p:cNvSpPr>
          <p:nvPr>
            <p:ph type="ftr" sz="quarter" idx="4"/>
          </p:nvPr>
        </p:nvSpPr>
        <p:spPr bwMode="auto">
          <a:xfrm>
            <a:off x="0" y="9650413"/>
            <a:ext cx="89693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63" tIns="46032" rIns="92063" bIns="46032" numCol="1" anchor="b" anchorCtr="0" compatLnSpc="1">
            <a:prstTxWarp prst="textNoShape">
              <a:avLst/>
            </a:prstTxWarp>
            <a:spAutoFit/>
          </a:bodyPr>
          <a:lstStyle>
            <a:lvl1pPr algn="l" defTabSz="935038" eaLnBrk="0" hangingPunct="0">
              <a:defRPr sz="1200" b="1">
                <a:latin typeface="Arial" charset="0"/>
              </a:defRPr>
            </a:lvl1pPr>
          </a:lstStyle>
          <a:p>
            <a:endParaRPr lang="en-US"/>
          </a:p>
        </p:txBody>
      </p:sp>
      <p:sp>
        <p:nvSpPr>
          <p:cNvPr id="2055" name="Rectangle 7"/>
          <p:cNvSpPr>
            <a:spLocks noGrp="1" noChangeArrowheads="1"/>
          </p:cNvSpPr>
          <p:nvPr>
            <p:ph type="sldNum" sz="quarter" idx="5"/>
          </p:nvPr>
        </p:nvSpPr>
        <p:spPr bwMode="auto">
          <a:xfrm>
            <a:off x="6172200" y="9650413"/>
            <a:ext cx="49688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063" tIns="46032" rIns="92063" bIns="46032" numCol="1" anchor="b" anchorCtr="0" compatLnSpc="1">
            <a:prstTxWarp prst="textNoShape">
              <a:avLst/>
            </a:prstTxWarp>
            <a:spAutoFit/>
          </a:bodyPr>
          <a:lstStyle>
            <a:lvl1pPr algn="r" defTabSz="935038" eaLnBrk="0" hangingPunct="0">
              <a:defRPr sz="1200" b="1">
                <a:latin typeface="Arial" charset="0"/>
              </a:defRPr>
            </a:lvl1pPr>
          </a:lstStyle>
          <a:p>
            <a:fld id="{0AF492D5-F5B5-49DF-BAD3-C956C2307244}" type="slidenum">
              <a:rPr lang="en-US"/>
              <a:pPr/>
              <a:t>‹Nr.›</a:t>
            </a:fld>
            <a:endParaRPr lang="en-US"/>
          </a:p>
        </p:txBody>
      </p:sp>
    </p:spTree>
    <p:extLst>
      <p:ext uri="{BB962C8B-B14F-4D97-AF65-F5344CB8AC3E}">
        <p14:creationId xmlns:p14="http://schemas.microsoft.com/office/powerpoint/2010/main" val="3345143285"/>
      </p:ext>
    </p:extLst>
  </p:cSld>
  <p:clrMap bg1="lt1" tx1="dk1" bg2="lt2" tx2="dk2" accent1="accent1" accent2="accent2" accent3="accent3" accent4="accent4" accent5="accent5" accent6="accent6" hlink="hlink" folHlink="folHlink"/>
  <p:notesStyle>
    <a:lvl1pPr algn="l" defTabSz="925513" rtl="0" fontAlgn="base">
      <a:spcBef>
        <a:spcPct val="30000"/>
      </a:spcBef>
      <a:spcAft>
        <a:spcPct val="0"/>
      </a:spcAft>
      <a:defRPr sz="1200" kern="1200">
        <a:solidFill>
          <a:schemeClr val="tx1"/>
        </a:solidFill>
        <a:latin typeface="Arial" charset="0"/>
        <a:ea typeface="+mn-ea"/>
        <a:cs typeface="+mn-cs"/>
      </a:defRPr>
    </a:lvl1pPr>
    <a:lvl2pPr marL="460375" algn="l" defTabSz="925513" rtl="0" fontAlgn="base">
      <a:spcBef>
        <a:spcPct val="30000"/>
      </a:spcBef>
      <a:spcAft>
        <a:spcPct val="0"/>
      </a:spcAft>
      <a:defRPr sz="1200" kern="1200">
        <a:solidFill>
          <a:schemeClr val="tx1"/>
        </a:solidFill>
        <a:latin typeface="Arial" charset="0"/>
        <a:ea typeface="+mn-ea"/>
        <a:cs typeface="+mn-cs"/>
      </a:defRPr>
    </a:lvl2pPr>
    <a:lvl3pPr marL="919163" algn="l" defTabSz="925513" rtl="0" fontAlgn="base">
      <a:spcBef>
        <a:spcPct val="30000"/>
      </a:spcBef>
      <a:spcAft>
        <a:spcPct val="0"/>
      </a:spcAft>
      <a:defRPr sz="1200" kern="1200">
        <a:solidFill>
          <a:schemeClr val="tx1"/>
        </a:solidFill>
        <a:latin typeface="Arial" charset="0"/>
        <a:ea typeface="+mn-ea"/>
        <a:cs typeface="+mn-cs"/>
      </a:defRPr>
    </a:lvl3pPr>
    <a:lvl4pPr marL="1382713" algn="l" defTabSz="925513" rtl="0" fontAlgn="base">
      <a:spcBef>
        <a:spcPct val="30000"/>
      </a:spcBef>
      <a:spcAft>
        <a:spcPct val="0"/>
      </a:spcAft>
      <a:defRPr sz="1200" kern="1200">
        <a:solidFill>
          <a:schemeClr val="tx1"/>
        </a:solidFill>
        <a:latin typeface="Arial" charset="0"/>
        <a:ea typeface="+mn-ea"/>
        <a:cs typeface="+mn-cs"/>
      </a:defRPr>
    </a:lvl4pPr>
    <a:lvl5pPr marL="1843088" algn="l" defTabSz="925513"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3A76E6-9AB2-4639-BA24-E3995DC3B2C5}" type="slidenum">
              <a:rPr lang="en-US"/>
              <a:pPr/>
              <a:t>4</a:t>
            </a:fld>
            <a:endParaRPr lang="en-US"/>
          </a:p>
        </p:txBody>
      </p:sp>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a:xfrm>
            <a:off x="887413" y="4716463"/>
            <a:ext cx="2219325" cy="274637"/>
          </a:xfrm>
        </p:spPr>
        <p:txBody>
          <a:bodyPr/>
          <a:lstStyle/>
          <a:p>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3A76E6-9AB2-4639-BA24-E3995DC3B2C5}" type="slidenum">
              <a:rPr lang="en-US"/>
              <a:pPr/>
              <a:t>5</a:t>
            </a:fld>
            <a:endParaRPr lang="en-US"/>
          </a:p>
        </p:txBody>
      </p:sp>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a:xfrm>
            <a:off x="887413" y="4716463"/>
            <a:ext cx="2219325" cy="274637"/>
          </a:xfrm>
        </p:spPr>
        <p:txBody>
          <a:bodyPr/>
          <a:lstStyle/>
          <a:p>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3A76E6-9AB2-4639-BA24-E3995DC3B2C5}" type="slidenum">
              <a:rPr lang="en-US"/>
              <a:pPr/>
              <a:t>6</a:t>
            </a:fld>
            <a:endParaRPr lang="en-US"/>
          </a:p>
        </p:txBody>
      </p:sp>
      <p:sp>
        <p:nvSpPr>
          <p:cNvPr id="241666" name="Rectangle 2"/>
          <p:cNvSpPr>
            <a:spLocks noGrp="1" noRot="1" noChangeAspect="1" noChangeArrowheads="1" noTextEdit="1"/>
          </p:cNvSpPr>
          <p:nvPr>
            <p:ph type="sldImg"/>
          </p:nvPr>
        </p:nvSpPr>
        <p:spPr>
          <a:ln/>
        </p:spPr>
      </p:sp>
      <p:sp>
        <p:nvSpPr>
          <p:cNvPr id="241667" name="Rectangle 3"/>
          <p:cNvSpPr>
            <a:spLocks noGrp="1" noChangeArrowheads="1"/>
          </p:cNvSpPr>
          <p:nvPr>
            <p:ph type="body" idx="1"/>
          </p:nvPr>
        </p:nvSpPr>
        <p:spPr>
          <a:xfrm>
            <a:off x="887413" y="4716463"/>
            <a:ext cx="2219325" cy="274637"/>
          </a:xfrm>
        </p:spPr>
        <p:txBody>
          <a:bodyPr/>
          <a:lstStyle/>
          <a:p>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C991E5-D9E8-4460-952A-0DDA6041F956}" type="slidenum">
              <a:rPr lang="en-US"/>
              <a:pPr/>
              <a:t>7</a:t>
            </a:fld>
            <a:endParaRPr lang="en-US"/>
          </a:p>
        </p:txBody>
      </p:sp>
      <p:sp>
        <p:nvSpPr>
          <p:cNvPr id="250882" name="Rectangle 2"/>
          <p:cNvSpPr>
            <a:spLocks noGrp="1" noRot="1" noChangeAspect="1" noChangeArrowheads="1" noTextEdit="1"/>
          </p:cNvSpPr>
          <p:nvPr>
            <p:ph type="sldImg"/>
          </p:nvPr>
        </p:nvSpPr>
        <p:spPr>
          <a:ln/>
        </p:spPr>
      </p:sp>
      <p:sp>
        <p:nvSpPr>
          <p:cNvPr id="250883" name="Rectangle 3"/>
          <p:cNvSpPr>
            <a:spLocks noGrp="1" noChangeArrowheads="1"/>
          </p:cNvSpPr>
          <p:nvPr>
            <p:ph type="body" idx="1"/>
          </p:nvPr>
        </p:nvSpPr>
        <p:spPr>
          <a:xfrm>
            <a:off x="887413" y="4716463"/>
            <a:ext cx="2219325" cy="274637"/>
          </a:xfrm>
        </p:spPr>
        <p:txBody>
          <a:bodyPr/>
          <a:lstStyle/>
          <a:p>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276225" y="409575"/>
            <a:ext cx="9391650" cy="444500"/>
          </a:xfrm>
        </p:spPr>
        <p:txBody>
          <a:bodyPr/>
          <a:lstStyle/>
          <a:p>
            <a:r>
              <a:rPr lang="de-DE" smtClean="0"/>
              <a:t>Titelmasterformat durch Klicken bearbeiten</a:t>
            </a:r>
            <a:endParaRPr lang="de-DE" dirty="0"/>
          </a:p>
        </p:txBody>
      </p:sp>
      <p:sp>
        <p:nvSpPr>
          <p:cNvPr id="3" name="Inhaltsplatzhalter 2"/>
          <p:cNvSpPr>
            <a:spLocks noGrp="1"/>
          </p:cNvSpPr>
          <p:nvPr>
            <p:ph idx="1"/>
          </p:nvPr>
        </p:nvSpPr>
        <p:spPr>
          <a:xfrm>
            <a:off x="250826" y="981076"/>
            <a:ext cx="8382000" cy="1262526"/>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Tree>
    <p:extLst>
      <p:ext uri="{BB962C8B-B14F-4D97-AF65-F5344CB8AC3E}">
        <p14:creationId xmlns:p14="http://schemas.microsoft.com/office/powerpoint/2010/main" val="1490588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bschnitts Übersicht">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smtClean="0"/>
              <a:t>Titelmasterformat durch Klicken bearbeiten</a:t>
            </a:r>
            <a:endParaRPr lang="de-DE"/>
          </a:p>
        </p:txBody>
      </p:sp>
      <p:sp>
        <p:nvSpPr>
          <p:cNvPr id="7" name="Textfeld 6"/>
          <p:cNvSpPr txBox="1"/>
          <p:nvPr/>
        </p:nvSpPr>
        <p:spPr>
          <a:xfrm>
            <a:off x="370628" y="1268760"/>
            <a:ext cx="9262891" cy="3046988"/>
          </a:xfrm>
          <a:prstGeom prst="rect">
            <a:avLst/>
          </a:prstGeom>
          <a:noFill/>
        </p:spPr>
        <p:txBody>
          <a:bodyPr wrap="square" rtlCol="0">
            <a:spAutoFit/>
          </a:bodyPr>
          <a:lstStyle/>
          <a:p>
            <a:pPr algn="l">
              <a:lnSpc>
                <a:spcPct val="150000"/>
              </a:lnSpc>
            </a:pPr>
            <a:r>
              <a:rPr lang="de-DE" sz="3200" dirty="0" smtClean="0">
                <a:solidFill>
                  <a:schemeClr val="tx1"/>
                </a:solidFill>
                <a:latin typeface="+mn-lt"/>
              </a:rPr>
              <a:t>Abschnitt 1</a:t>
            </a:r>
          </a:p>
          <a:p>
            <a:pPr marL="0" marR="0" indent="0" algn="l" defTabSz="914400" rtl="0" eaLnBrk="1" fontAlgn="auto" latinLnBrk="0" hangingPunct="1">
              <a:lnSpc>
                <a:spcPct val="150000"/>
              </a:lnSpc>
              <a:spcBef>
                <a:spcPts val="0"/>
              </a:spcBef>
              <a:spcAft>
                <a:spcPts val="0"/>
              </a:spcAft>
              <a:buClrTx/>
              <a:buSzTx/>
              <a:buFontTx/>
              <a:buNone/>
              <a:tabLst/>
              <a:defRPr/>
            </a:pPr>
            <a:r>
              <a:rPr lang="de-DE" sz="3200" dirty="0" smtClean="0">
                <a:solidFill>
                  <a:schemeClr val="tx1"/>
                </a:solidFill>
                <a:latin typeface="+mn-lt"/>
              </a:rPr>
              <a:t>Abschnitt 2</a:t>
            </a:r>
          </a:p>
          <a:p>
            <a:pPr marL="0" marR="0" indent="0" algn="l" defTabSz="914400" rtl="0" eaLnBrk="1" fontAlgn="auto" latinLnBrk="0" hangingPunct="1">
              <a:lnSpc>
                <a:spcPct val="150000"/>
              </a:lnSpc>
              <a:spcBef>
                <a:spcPts val="0"/>
              </a:spcBef>
              <a:spcAft>
                <a:spcPts val="0"/>
              </a:spcAft>
              <a:buClrTx/>
              <a:buSzTx/>
              <a:buFontTx/>
              <a:buNone/>
              <a:tabLst/>
              <a:defRPr/>
            </a:pPr>
            <a:r>
              <a:rPr lang="de-DE" sz="3200" dirty="0" smtClean="0">
                <a:solidFill>
                  <a:schemeClr val="tx1"/>
                </a:solidFill>
                <a:latin typeface="+mn-lt"/>
              </a:rPr>
              <a:t>Abschnitt 3</a:t>
            </a:r>
          </a:p>
          <a:p>
            <a:pPr marL="0" marR="0" indent="0" algn="l" defTabSz="914400" rtl="0" eaLnBrk="1" fontAlgn="auto" latinLnBrk="0" hangingPunct="1">
              <a:lnSpc>
                <a:spcPct val="150000"/>
              </a:lnSpc>
              <a:spcBef>
                <a:spcPts val="0"/>
              </a:spcBef>
              <a:spcAft>
                <a:spcPts val="0"/>
              </a:spcAft>
              <a:buClrTx/>
              <a:buSzTx/>
              <a:buFontTx/>
              <a:buNone/>
              <a:tabLst/>
              <a:defRPr/>
            </a:pPr>
            <a:r>
              <a:rPr lang="de-DE" sz="3200" dirty="0" smtClean="0">
                <a:solidFill>
                  <a:schemeClr val="tx1"/>
                </a:solidFill>
                <a:latin typeface="+mn-lt"/>
              </a:rPr>
              <a:t>Abschnitt 4</a:t>
            </a:r>
          </a:p>
        </p:txBody>
      </p:sp>
    </p:spTree>
    <p:extLst>
      <p:ext uri="{BB962C8B-B14F-4D97-AF65-F5344CB8AC3E}">
        <p14:creationId xmlns:p14="http://schemas.microsoft.com/office/powerpoint/2010/main" val="3382366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82638" y="4406901"/>
            <a:ext cx="8420100" cy="897682"/>
          </a:xfrm>
        </p:spPr>
        <p:txBody>
          <a:bodyPr/>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82638" y="4006148"/>
            <a:ext cx="8420100" cy="40075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2287792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Tree>
    <p:extLst>
      <p:ext uri="{BB962C8B-B14F-4D97-AF65-F5344CB8AC3E}">
        <p14:creationId xmlns:p14="http://schemas.microsoft.com/office/powerpoint/2010/main" val="38689726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w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ECECEC"/>
            </a:gs>
          </a:gsLst>
          <a:lin ang="5400000" scaled="1"/>
        </a:gradFill>
        <a:effectLst/>
      </p:bgPr>
    </p:bg>
    <p:spTree>
      <p:nvGrpSpPr>
        <p:cNvPr id="1" name=""/>
        <p:cNvGrpSpPr/>
        <p:nvPr/>
      </p:nvGrpSpPr>
      <p:grpSpPr>
        <a:xfrm>
          <a:off x="0" y="0"/>
          <a:ext cx="0" cy="0"/>
          <a:chOff x="0" y="0"/>
          <a:chExt cx="0" cy="0"/>
        </a:xfrm>
      </p:grpSpPr>
      <p:sp>
        <p:nvSpPr>
          <p:cNvPr id="1026" name="Rectangle 39"/>
          <p:cNvSpPr>
            <a:spLocks noChangeArrowheads="1"/>
          </p:cNvSpPr>
          <p:nvPr/>
        </p:nvSpPr>
        <p:spPr bwMode="auto">
          <a:xfrm>
            <a:off x="3176" y="1"/>
            <a:ext cx="9902825" cy="908719"/>
          </a:xfrm>
          <a:prstGeom prst="rect">
            <a:avLst/>
          </a:prstGeom>
          <a:gradFill rotWithShape="0">
            <a:gsLst>
              <a:gs pos="0">
                <a:srgbClr val="DDE5FF"/>
              </a:gs>
              <a:gs pos="50000">
                <a:srgbClr val="8DA8FF"/>
              </a:gs>
              <a:gs pos="100000">
                <a:srgbClr val="DDE5FF"/>
              </a:gs>
            </a:gsLst>
            <a:lin ang="0" scaled="1"/>
          </a:gradFill>
          <a:ln>
            <a:noFill/>
          </a:ln>
          <a:extLst>
            <a:ext uri="{91240B29-F687-4F45-9708-019B960494DF}">
              <a14:hiddenLine xmlns:a14="http://schemas.microsoft.com/office/drawing/2010/main" w="6350">
                <a:solidFill>
                  <a:srgbClr val="000000"/>
                </a:solidFill>
                <a:miter lim="800000"/>
                <a:headEnd/>
                <a:tailEnd/>
              </a14:hiddenLine>
            </a:ext>
          </a:extLst>
        </p:spPr>
        <p:txBody>
          <a:bodyPr lIns="0" tIns="0" rIns="0" bIns="0" anchor="ctr">
            <a:noAutofit/>
          </a:bodyPr>
          <a:lstStyle/>
          <a:p>
            <a:pPr>
              <a:spcBef>
                <a:spcPct val="50000"/>
              </a:spcBef>
            </a:pPr>
            <a:endParaRPr lang="de-DE"/>
          </a:p>
        </p:txBody>
      </p:sp>
      <p:sp>
        <p:nvSpPr>
          <p:cNvPr id="1027" name="Rectangle 15"/>
          <p:cNvSpPr>
            <a:spLocks noGrp="1" noChangeArrowheads="1"/>
          </p:cNvSpPr>
          <p:nvPr>
            <p:ph type="title"/>
          </p:nvPr>
        </p:nvSpPr>
        <p:spPr bwMode="auto">
          <a:xfrm>
            <a:off x="247650" y="409575"/>
            <a:ext cx="9391650" cy="44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endParaRPr lang="de-DE" smtClean="0"/>
          </a:p>
        </p:txBody>
      </p:sp>
      <p:sp>
        <p:nvSpPr>
          <p:cNvPr id="1028" name="Rectangle 23"/>
          <p:cNvSpPr>
            <a:spLocks noChangeArrowheads="1"/>
          </p:cNvSpPr>
          <p:nvPr/>
        </p:nvSpPr>
        <p:spPr bwMode="auto">
          <a:xfrm>
            <a:off x="1889125" y="6673852"/>
            <a:ext cx="784225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eaLnBrk="0" hangingPunct="0"/>
            <a:r>
              <a:rPr lang="de-DE" sz="900">
                <a:latin typeface="Arial" pitchFamily="34" charset="0"/>
              </a:rPr>
              <a:t>Seite:</a:t>
            </a:r>
            <a:r>
              <a:rPr lang="de-DE" sz="900">
                <a:solidFill>
                  <a:schemeClr val="tx1"/>
                </a:solidFill>
                <a:latin typeface="Arial" pitchFamily="34" charset="0"/>
              </a:rPr>
              <a:t> </a:t>
            </a:r>
            <a:fld id="{F3390C2E-D5B1-4C4B-8284-6BBB65597351}" type="slidenum">
              <a:rPr lang="de-DE" sz="900">
                <a:solidFill>
                  <a:schemeClr val="tx1"/>
                </a:solidFill>
                <a:latin typeface="Arial" pitchFamily="34" charset="0"/>
              </a:rPr>
              <a:pPr algn="r" eaLnBrk="0" hangingPunct="0"/>
              <a:t>‹Nr.›</a:t>
            </a:fld>
            <a:r>
              <a:rPr lang="de-DE" sz="900">
                <a:solidFill>
                  <a:schemeClr val="tx1"/>
                </a:solidFill>
                <a:latin typeface="Arial" pitchFamily="34" charset="0"/>
              </a:rPr>
              <a:t> </a:t>
            </a:r>
          </a:p>
        </p:txBody>
      </p:sp>
      <p:sp>
        <p:nvSpPr>
          <p:cNvPr id="1029" name="Text Box 50"/>
          <p:cNvSpPr txBox="1">
            <a:spLocks noChangeArrowheads="1"/>
          </p:cNvSpPr>
          <p:nvPr/>
        </p:nvSpPr>
        <p:spPr bwMode="auto">
          <a:xfrm>
            <a:off x="258764" y="6627813"/>
            <a:ext cx="964723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lIns="0" tIns="0" rIns="0" bIns="0">
            <a:spAutoFit/>
          </a:bodyPr>
          <a:lstStyle>
            <a:lvl1pPr eaLnBrk="0" hangingPunct="0">
              <a:defRPr sz="1000">
                <a:solidFill>
                  <a:schemeClr val="accent2"/>
                </a:solidFill>
                <a:latin typeface="Arial Narrow" pitchFamily="34" charset="0"/>
              </a:defRPr>
            </a:lvl1pPr>
            <a:lvl2pPr marL="742950" indent="-285750" eaLnBrk="0" hangingPunct="0">
              <a:defRPr sz="1000">
                <a:solidFill>
                  <a:schemeClr val="accent2"/>
                </a:solidFill>
                <a:latin typeface="Arial Narrow" pitchFamily="34" charset="0"/>
              </a:defRPr>
            </a:lvl2pPr>
            <a:lvl3pPr marL="1143000" indent="-228600" eaLnBrk="0" hangingPunct="0">
              <a:defRPr sz="1000">
                <a:solidFill>
                  <a:schemeClr val="accent2"/>
                </a:solidFill>
                <a:latin typeface="Arial Narrow" pitchFamily="34" charset="0"/>
              </a:defRPr>
            </a:lvl3pPr>
            <a:lvl4pPr marL="1600200" indent="-228600" eaLnBrk="0" hangingPunct="0">
              <a:defRPr sz="1000">
                <a:solidFill>
                  <a:schemeClr val="accent2"/>
                </a:solidFill>
                <a:latin typeface="Arial Narrow" pitchFamily="34" charset="0"/>
              </a:defRPr>
            </a:lvl4pPr>
            <a:lvl5pPr marL="2057400" indent="-228600" eaLnBrk="0" hangingPunct="0">
              <a:defRPr sz="1000">
                <a:solidFill>
                  <a:schemeClr val="accent2"/>
                </a:solidFill>
                <a:latin typeface="Arial Narrow" pitchFamily="34" charset="0"/>
              </a:defRPr>
            </a:lvl5pPr>
            <a:lvl6pPr marL="2514600" indent="-228600" algn="ctr" eaLnBrk="0" fontAlgn="base" hangingPunct="0">
              <a:spcBef>
                <a:spcPct val="0"/>
              </a:spcBef>
              <a:spcAft>
                <a:spcPct val="0"/>
              </a:spcAft>
              <a:defRPr sz="1000">
                <a:solidFill>
                  <a:schemeClr val="accent2"/>
                </a:solidFill>
                <a:latin typeface="Arial Narrow" pitchFamily="34" charset="0"/>
              </a:defRPr>
            </a:lvl6pPr>
            <a:lvl7pPr marL="2971800" indent="-228600" algn="ctr" eaLnBrk="0" fontAlgn="base" hangingPunct="0">
              <a:spcBef>
                <a:spcPct val="0"/>
              </a:spcBef>
              <a:spcAft>
                <a:spcPct val="0"/>
              </a:spcAft>
              <a:defRPr sz="1000">
                <a:solidFill>
                  <a:schemeClr val="accent2"/>
                </a:solidFill>
                <a:latin typeface="Arial Narrow" pitchFamily="34" charset="0"/>
              </a:defRPr>
            </a:lvl7pPr>
            <a:lvl8pPr marL="3429000" indent="-228600" algn="ctr" eaLnBrk="0" fontAlgn="base" hangingPunct="0">
              <a:spcBef>
                <a:spcPct val="0"/>
              </a:spcBef>
              <a:spcAft>
                <a:spcPct val="0"/>
              </a:spcAft>
              <a:defRPr sz="1000">
                <a:solidFill>
                  <a:schemeClr val="accent2"/>
                </a:solidFill>
                <a:latin typeface="Arial Narrow" pitchFamily="34" charset="0"/>
              </a:defRPr>
            </a:lvl8pPr>
            <a:lvl9pPr marL="3886200" indent="-228600" algn="ctr" eaLnBrk="0" fontAlgn="base" hangingPunct="0">
              <a:spcBef>
                <a:spcPct val="0"/>
              </a:spcBef>
              <a:spcAft>
                <a:spcPct val="0"/>
              </a:spcAft>
              <a:defRPr sz="1000">
                <a:solidFill>
                  <a:schemeClr val="accent2"/>
                </a:solidFill>
                <a:latin typeface="Arial Narrow" pitchFamily="34" charset="0"/>
              </a:defRPr>
            </a:lvl9pPr>
          </a:lstStyle>
          <a:p>
            <a:pPr algn="l" eaLnBrk="1" hangingPunct="1">
              <a:spcBef>
                <a:spcPct val="50000"/>
              </a:spcBef>
              <a:defRPr/>
            </a:pPr>
            <a:r>
              <a:rPr lang="en-US" sz="1200" b="1" dirty="0" err="1" smtClean="0">
                <a:solidFill>
                  <a:srgbClr val="1D287A"/>
                </a:solidFill>
                <a:latin typeface="Symbol" pitchFamily="18" charset="2"/>
              </a:rPr>
              <a:t>ã</a:t>
            </a:r>
            <a:r>
              <a:rPr lang="en-US" i="1" dirty="0" err="1" smtClean="0">
                <a:solidFill>
                  <a:srgbClr val="1D287A"/>
                </a:solidFill>
                <a:latin typeface="Arial" pitchFamily="34" charset="0"/>
              </a:rPr>
              <a:t>addPLM</a:t>
            </a:r>
            <a:r>
              <a:rPr lang="de-DE" i="1" dirty="0" smtClean="0"/>
              <a:t> - GmbH</a:t>
            </a:r>
            <a:r>
              <a:rPr lang="de-DE" dirty="0" smtClean="0"/>
              <a:t>  Dokument</a:t>
            </a:r>
            <a:r>
              <a:rPr lang="de-DE" sz="900" dirty="0" smtClean="0">
                <a:solidFill>
                  <a:schemeClr val="tx1"/>
                </a:solidFill>
                <a:latin typeface="Arial" pitchFamily="34" charset="0"/>
              </a:rPr>
              <a:t>: [</a:t>
            </a:r>
            <a:r>
              <a:rPr lang="de-DE" sz="900" dirty="0" smtClean="0">
                <a:solidFill>
                  <a:schemeClr val="tx1"/>
                </a:solidFill>
              </a:rPr>
              <a:t>addPLM-</a:t>
            </a:r>
            <a:r>
              <a:rPr lang="de-DE" sz="900" dirty="0" err="1" smtClean="0">
                <a:solidFill>
                  <a:schemeClr val="tx1"/>
                </a:solidFill>
              </a:rPr>
              <a:t>PerformanceAnalyse_Praesentation_JFES</a:t>
            </a:r>
            <a:r>
              <a:rPr lang="de-DE" sz="900" dirty="0" smtClean="0">
                <a:solidFill>
                  <a:schemeClr val="tx1"/>
                </a:solidFill>
                <a:latin typeface="Arial" pitchFamily="34" charset="0"/>
              </a:rPr>
              <a:t>]  </a:t>
            </a:r>
            <a:r>
              <a:rPr lang="de-DE" sz="900" dirty="0" smtClean="0">
                <a:solidFill>
                  <a:schemeClr val="tx1"/>
                </a:solidFill>
              </a:rPr>
              <a:t>(Josef Feuerstein) </a:t>
            </a:r>
            <a:r>
              <a:rPr lang="de-DE" dirty="0" smtClean="0"/>
              <a:t>Stand vom: [23.01.2013]</a:t>
            </a:r>
            <a:r>
              <a:rPr lang="de-DE" dirty="0" smtClean="0">
                <a:solidFill>
                  <a:schemeClr val="tx1"/>
                </a:solidFill>
              </a:rPr>
              <a:t> gedruckt am: </a:t>
            </a:r>
            <a:fld id="{BF5E3F55-57DE-49FB-B627-359D699C8BDA}" type="datetime1">
              <a:rPr lang="de-DE" smtClean="0">
                <a:solidFill>
                  <a:schemeClr val="tx1"/>
                </a:solidFill>
              </a:rPr>
              <a:pPr algn="l" eaLnBrk="1" hangingPunct="1">
                <a:spcBef>
                  <a:spcPct val="50000"/>
                </a:spcBef>
                <a:defRPr/>
              </a:pPr>
              <a:t>23.01.2013</a:t>
            </a:fld>
            <a:endParaRPr lang="de-DE" dirty="0" smtClean="0">
              <a:solidFill>
                <a:schemeClr val="tx1"/>
              </a:solidFill>
            </a:endParaRPr>
          </a:p>
        </p:txBody>
      </p:sp>
      <p:sp>
        <p:nvSpPr>
          <p:cNvPr id="1030" name="Rectangle 52"/>
          <p:cNvSpPr>
            <a:spLocks noChangeArrowheads="1"/>
          </p:cNvSpPr>
          <p:nvPr/>
        </p:nvSpPr>
        <p:spPr bwMode="auto">
          <a:xfrm>
            <a:off x="117474" y="0"/>
            <a:ext cx="49530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dash"/>
                <a:miter lim="800000"/>
                <a:headEnd/>
                <a:tailEnd/>
              </a14:hiddenLine>
            </a:ext>
          </a:extLst>
        </p:spPr>
        <p:txBody>
          <a:bodyPr>
            <a:spAutoFit/>
          </a:bodyPr>
          <a:lstStyle/>
          <a:p>
            <a:pPr algn="l" eaLnBrk="0" hangingPunct="0">
              <a:spcBef>
                <a:spcPct val="50000"/>
              </a:spcBef>
            </a:pPr>
            <a:r>
              <a:rPr lang="en-US" sz="800" dirty="0" err="1">
                <a:solidFill>
                  <a:schemeClr val="tx1"/>
                </a:solidFill>
                <a:cs typeface="Times New Roman" pitchFamily="18" charset="0"/>
              </a:rPr>
              <a:t>Projekt</a:t>
            </a:r>
            <a:r>
              <a:rPr lang="en-US" sz="800" dirty="0" smtClean="0">
                <a:solidFill>
                  <a:schemeClr val="tx1"/>
                </a:solidFill>
                <a:cs typeface="Times New Roman" pitchFamily="18" charset="0"/>
              </a:rPr>
              <a:t>: </a:t>
            </a:r>
            <a:r>
              <a:rPr lang="en-US" sz="800" dirty="0" err="1" smtClean="0">
                <a:solidFill>
                  <a:schemeClr val="tx1"/>
                </a:solidFill>
                <a:cs typeface="Times New Roman" pitchFamily="18" charset="0"/>
              </a:rPr>
              <a:t>PLMPerformanceAnalyse</a:t>
            </a:r>
            <a:endParaRPr lang="en-US" sz="800" dirty="0">
              <a:solidFill>
                <a:schemeClr val="tx1"/>
              </a:solidFill>
              <a:cs typeface="Times New Roman" pitchFamily="18" charset="0"/>
            </a:endParaRPr>
          </a:p>
        </p:txBody>
      </p:sp>
      <p:sp>
        <p:nvSpPr>
          <p:cNvPr id="1031" name="Rectangle 59"/>
          <p:cNvSpPr>
            <a:spLocks noGrp="1" noChangeArrowheads="1"/>
          </p:cNvSpPr>
          <p:nvPr>
            <p:ph type="body" idx="1"/>
          </p:nvPr>
        </p:nvSpPr>
        <p:spPr bwMode="auto">
          <a:xfrm>
            <a:off x="250826" y="981076"/>
            <a:ext cx="8382000" cy="81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spAutoFit/>
          </a:bodyPr>
          <a:lstStyle/>
          <a:p>
            <a:pPr lvl="0"/>
            <a:r>
              <a:rPr lang="de-DE" altLang="de-DE" smtClean="0"/>
              <a:t>Klicken Sie, um die Textformatierung des Masters zu bearbeiten</a:t>
            </a:r>
          </a:p>
          <a:p>
            <a:pPr lvl="1"/>
            <a:r>
              <a:rPr lang="de-DE" smtClean="0"/>
              <a:t>Zweite Ebene</a:t>
            </a:r>
          </a:p>
          <a:p>
            <a:pPr lvl="2"/>
            <a:r>
              <a:rPr lang="de-DE" smtClean="0"/>
              <a:t>Dritte Ebene</a:t>
            </a:r>
          </a:p>
        </p:txBody>
      </p:sp>
      <p:sp>
        <p:nvSpPr>
          <p:cNvPr id="1032" name="Line 34"/>
          <p:cNvSpPr>
            <a:spLocks noChangeShapeType="1"/>
          </p:cNvSpPr>
          <p:nvPr/>
        </p:nvSpPr>
        <p:spPr bwMode="auto">
          <a:xfrm>
            <a:off x="0" y="6597650"/>
            <a:ext cx="990600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0" tIns="0" rIns="0" bIns="0">
            <a:spAutoFit/>
          </a:bodyPr>
          <a:lstStyle/>
          <a:p>
            <a:endParaRPr lang="de-DE"/>
          </a:p>
        </p:txBody>
      </p:sp>
      <p:pic>
        <p:nvPicPr>
          <p:cNvPr id="1033" name="Grafik 1"/>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11825" y="74613"/>
            <a:ext cx="4097338"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xStyles>
    <p:titleStyle>
      <a:lvl1pPr algn="l" rtl="0" eaLnBrk="1" fontAlgn="base" hangingPunct="1">
        <a:lnSpc>
          <a:spcPts val="3500"/>
        </a:lnSpc>
        <a:spcBef>
          <a:spcPct val="0"/>
        </a:spcBef>
        <a:spcAft>
          <a:spcPct val="0"/>
        </a:spcAft>
        <a:defRPr b="1">
          <a:solidFill>
            <a:srgbClr val="1D287A"/>
          </a:solidFill>
          <a:latin typeface="+mj-lt"/>
          <a:ea typeface="+mj-ea"/>
          <a:cs typeface="+mj-cs"/>
        </a:defRPr>
      </a:lvl1pPr>
      <a:lvl2pPr algn="l" rtl="0" eaLnBrk="1" fontAlgn="base" hangingPunct="1">
        <a:lnSpc>
          <a:spcPts val="3500"/>
        </a:lnSpc>
        <a:spcBef>
          <a:spcPct val="0"/>
        </a:spcBef>
        <a:spcAft>
          <a:spcPct val="0"/>
        </a:spcAft>
        <a:defRPr b="1">
          <a:solidFill>
            <a:srgbClr val="1D287A"/>
          </a:solidFill>
          <a:latin typeface="Arial" charset="0"/>
        </a:defRPr>
      </a:lvl2pPr>
      <a:lvl3pPr algn="l" rtl="0" eaLnBrk="1" fontAlgn="base" hangingPunct="1">
        <a:lnSpc>
          <a:spcPts val="3500"/>
        </a:lnSpc>
        <a:spcBef>
          <a:spcPct val="0"/>
        </a:spcBef>
        <a:spcAft>
          <a:spcPct val="0"/>
        </a:spcAft>
        <a:defRPr b="1">
          <a:solidFill>
            <a:srgbClr val="1D287A"/>
          </a:solidFill>
          <a:latin typeface="Arial" charset="0"/>
        </a:defRPr>
      </a:lvl3pPr>
      <a:lvl4pPr algn="l" rtl="0" eaLnBrk="1" fontAlgn="base" hangingPunct="1">
        <a:lnSpc>
          <a:spcPts val="3500"/>
        </a:lnSpc>
        <a:spcBef>
          <a:spcPct val="0"/>
        </a:spcBef>
        <a:spcAft>
          <a:spcPct val="0"/>
        </a:spcAft>
        <a:defRPr b="1">
          <a:solidFill>
            <a:srgbClr val="1D287A"/>
          </a:solidFill>
          <a:latin typeface="Arial" charset="0"/>
        </a:defRPr>
      </a:lvl4pPr>
      <a:lvl5pPr algn="l" rtl="0" eaLnBrk="1" fontAlgn="base" hangingPunct="1">
        <a:lnSpc>
          <a:spcPts val="3500"/>
        </a:lnSpc>
        <a:spcBef>
          <a:spcPct val="0"/>
        </a:spcBef>
        <a:spcAft>
          <a:spcPct val="0"/>
        </a:spcAft>
        <a:defRPr b="1">
          <a:solidFill>
            <a:srgbClr val="1D287A"/>
          </a:solidFill>
          <a:latin typeface="Arial" charset="0"/>
        </a:defRPr>
      </a:lvl5pPr>
      <a:lvl6pPr marL="457200" algn="l" rtl="0" eaLnBrk="1" fontAlgn="base" hangingPunct="1">
        <a:lnSpc>
          <a:spcPts val="3500"/>
        </a:lnSpc>
        <a:spcBef>
          <a:spcPct val="0"/>
        </a:spcBef>
        <a:spcAft>
          <a:spcPct val="0"/>
        </a:spcAft>
        <a:defRPr b="1">
          <a:solidFill>
            <a:srgbClr val="1D287A"/>
          </a:solidFill>
          <a:latin typeface="Arial" charset="0"/>
        </a:defRPr>
      </a:lvl6pPr>
      <a:lvl7pPr marL="914400" algn="l" rtl="0" eaLnBrk="1" fontAlgn="base" hangingPunct="1">
        <a:lnSpc>
          <a:spcPts val="3500"/>
        </a:lnSpc>
        <a:spcBef>
          <a:spcPct val="0"/>
        </a:spcBef>
        <a:spcAft>
          <a:spcPct val="0"/>
        </a:spcAft>
        <a:defRPr b="1">
          <a:solidFill>
            <a:srgbClr val="1D287A"/>
          </a:solidFill>
          <a:latin typeface="Arial" charset="0"/>
        </a:defRPr>
      </a:lvl7pPr>
      <a:lvl8pPr marL="1371600" algn="l" rtl="0" eaLnBrk="1" fontAlgn="base" hangingPunct="1">
        <a:lnSpc>
          <a:spcPts val="3500"/>
        </a:lnSpc>
        <a:spcBef>
          <a:spcPct val="0"/>
        </a:spcBef>
        <a:spcAft>
          <a:spcPct val="0"/>
        </a:spcAft>
        <a:defRPr b="1">
          <a:solidFill>
            <a:srgbClr val="1D287A"/>
          </a:solidFill>
          <a:latin typeface="Arial" charset="0"/>
        </a:defRPr>
      </a:lvl8pPr>
      <a:lvl9pPr marL="1828800" algn="l" rtl="0" eaLnBrk="1" fontAlgn="base" hangingPunct="1">
        <a:lnSpc>
          <a:spcPts val="3500"/>
        </a:lnSpc>
        <a:spcBef>
          <a:spcPct val="0"/>
        </a:spcBef>
        <a:spcAft>
          <a:spcPct val="0"/>
        </a:spcAft>
        <a:defRPr b="1">
          <a:solidFill>
            <a:srgbClr val="1D287A"/>
          </a:solidFill>
          <a:latin typeface="Arial" charset="0"/>
        </a:defRPr>
      </a:lvl9pPr>
    </p:titleStyle>
    <p:bodyStyle>
      <a:lvl1pPr marL="342900" indent="-342900" algn="l" rtl="0" eaLnBrk="1" fontAlgn="base" hangingPunct="1">
        <a:spcBef>
          <a:spcPct val="20000"/>
        </a:spcBef>
        <a:spcAft>
          <a:spcPct val="0"/>
        </a:spcAft>
        <a:defRPr sz="1600" b="1">
          <a:solidFill>
            <a:schemeClr val="tx1"/>
          </a:solidFill>
          <a:latin typeface="+mn-lt"/>
          <a:ea typeface="+mn-ea"/>
          <a:cs typeface="+mn-cs"/>
        </a:defRPr>
      </a:lvl1pPr>
      <a:lvl2pPr marL="361950" indent="-182563" algn="l" rtl="0" eaLnBrk="1" fontAlgn="base" hangingPunct="1">
        <a:spcBef>
          <a:spcPct val="20000"/>
        </a:spcBef>
        <a:spcAft>
          <a:spcPct val="0"/>
        </a:spcAft>
        <a:buChar char="-"/>
        <a:defRPr sz="1400" b="1">
          <a:solidFill>
            <a:schemeClr val="tx1"/>
          </a:solidFill>
          <a:latin typeface="+mn-lt"/>
        </a:defRPr>
      </a:lvl2pPr>
      <a:lvl3pPr marL="714375" indent="-171450" algn="l" rtl="0" eaLnBrk="1" fontAlgn="base" hangingPunct="1">
        <a:spcBef>
          <a:spcPct val="20000"/>
        </a:spcBef>
        <a:spcAft>
          <a:spcPct val="0"/>
        </a:spcAft>
        <a:buFont typeface="Wingdings" pitchFamily="2" charset="2"/>
        <a:buChar char="§"/>
        <a:defRPr sz="1200" b="1">
          <a:solidFill>
            <a:schemeClr val="tx1"/>
          </a:solidFill>
          <a:latin typeface="+mn-lt"/>
        </a:defRPr>
      </a:lvl3pPr>
      <a:lvl4pPr marL="1333500" indent="-190500" algn="l" rtl="0" eaLnBrk="1" fontAlgn="base" hangingPunct="1">
        <a:spcBef>
          <a:spcPct val="20000"/>
        </a:spcBef>
        <a:spcAft>
          <a:spcPct val="0"/>
        </a:spcAft>
        <a:buChar char="–"/>
        <a:defRPr sz="1200">
          <a:solidFill>
            <a:schemeClr val="tx1"/>
          </a:solidFill>
          <a:latin typeface="+mn-lt"/>
        </a:defRPr>
      </a:lvl4pPr>
      <a:lvl5pPr marL="1714500" indent="-190500" algn="l" rtl="0" eaLnBrk="1" fontAlgn="base" hangingPunct="1">
        <a:spcBef>
          <a:spcPct val="20000"/>
        </a:spcBef>
        <a:spcAft>
          <a:spcPct val="0"/>
        </a:spcAft>
        <a:buChar char="»"/>
        <a:defRPr sz="1200">
          <a:solidFill>
            <a:schemeClr val="tx1"/>
          </a:solidFill>
          <a:latin typeface="+mn-lt"/>
        </a:defRPr>
      </a:lvl5pPr>
      <a:lvl6pPr marL="2171700" indent="-190500" algn="l" rtl="0" eaLnBrk="1" fontAlgn="base" hangingPunct="1">
        <a:spcBef>
          <a:spcPct val="20000"/>
        </a:spcBef>
        <a:spcAft>
          <a:spcPct val="0"/>
        </a:spcAft>
        <a:buChar char="»"/>
        <a:defRPr sz="1200">
          <a:solidFill>
            <a:schemeClr val="tx1"/>
          </a:solidFill>
          <a:latin typeface="+mn-lt"/>
        </a:defRPr>
      </a:lvl6pPr>
      <a:lvl7pPr marL="2628900" indent="-190500" algn="l" rtl="0" eaLnBrk="1" fontAlgn="base" hangingPunct="1">
        <a:spcBef>
          <a:spcPct val="20000"/>
        </a:spcBef>
        <a:spcAft>
          <a:spcPct val="0"/>
        </a:spcAft>
        <a:buChar char="»"/>
        <a:defRPr sz="1200">
          <a:solidFill>
            <a:schemeClr val="tx1"/>
          </a:solidFill>
          <a:latin typeface="+mn-lt"/>
        </a:defRPr>
      </a:lvl7pPr>
      <a:lvl8pPr marL="3086100" indent="-190500" algn="l" rtl="0" eaLnBrk="1" fontAlgn="base" hangingPunct="1">
        <a:spcBef>
          <a:spcPct val="20000"/>
        </a:spcBef>
        <a:spcAft>
          <a:spcPct val="0"/>
        </a:spcAft>
        <a:buChar char="»"/>
        <a:defRPr sz="1200">
          <a:solidFill>
            <a:schemeClr val="tx1"/>
          </a:solidFill>
          <a:latin typeface="+mn-lt"/>
        </a:defRPr>
      </a:lvl8pPr>
      <a:lvl9pPr marL="3543300" indent="-190500" algn="l" rtl="0" eaLnBrk="1" fontAlgn="base" hangingPunct="1">
        <a:spcBef>
          <a:spcPct val="20000"/>
        </a:spcBef>
        <a:spcAft>
          <a:spcPct val="0"/>
        </a:spcAft>
        <a:buChar char="»"/>
        <a:defRPr sz="12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4.xml"/><Relationship Id="rId4" Type="http://schemas.openxmlformats.org/officeDocument/2006/relationships/slide" Target="slide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917"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711" y="1483308"/>
            <a:ext cx="6118995" cy="384361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a:extLst/>
        </p:spPr>
      </p:pic>
      <p:sp>
        <p:nvSpPr>
          <p:cNvPr id="251906" name="Rectangle 2"/>
          <p:cNvSpPr>
            <a:spLocks noGrp="1" noChangeArrowheads="1"/>
          </p:cNvSpPr>
          <p:nvPr>
            <p:ph type="title"/>
          </p:nvPr>
        </p:nvSpPr>
        <p:spPr>
          <a:xfrm>
            <a:off x="247650" y="409575"/>
            <a:ext cx="9391650" cy="389209"/>
          </a:xfrm>
        </p:spPr>
        <p:txBody>
          <a:bodyPr/>
          <a:lstStyle/>
          <a:p>
            <a:r>
              <a:rPr lang="de-DE" dirty="0" smtClean="0"/>
              <a:t>Präsentation der </a:t>
            </a:r>
            <a:r>
              <a:rPr lang="de-DE" dirty="0" err="1" smtClean="0"/>
              <a:t>PLMPerformanceAnalyse</a:t>
            </a:r>
            <a:r>
              <a:rPr lang="de-DE" dirty="0" smtClean="0"/>
              <a:t> (PPA)</a:t>
            </a:r>
            <a:endParaRPr lang="de-DE" dirty="0"/>
          </a:p>
        </p:txBody>
      </p:sp>
      <p:pic>
        <p:nvPicPr>
          <p:cNvPr id="251916" name="Picture 12" descr="V:\JobManager\ProgEntw\Ver02\JobManagerV2\10-Documentation.Application\Arbeitsdokumente\Docu_for_PLMPerformanceAnalyse\ScreenShots\ScreenShot_2013-01-23-[17-04-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8209" y="1288279"/>
            <a:ext cx="5667375" cy="304800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
        <p:nvSpPr>
          <p:cNvPr id="2" name="Freihandform 1"/>
          <p:cNvSpPr/>
          <p:nvPr/>
        </p:nvSpPr>
        <p:spPr bwMode="auto">
          <a:xfrm>
            <a:off x="4089400" y="4165600"/>
            <a:ext cx="3746500" cy="1585632"/>
          </a:xfrm>
          <a:custGeom>
            <a:avLst/>
            <a:gdLst>
              <a:gd name="connsiteX0" fmla="*/ 0 w 3746500"/>
              <a:gd name="connsiteY0" fmla="*/ 571500 h 1585632"/>
              <a:gd name="connsiteX1" fmla="*/ 1612900 w 3746500"/>
              <a:gd name="connsiteY1" fmla="*/ 1574800 h 1585632"/>
              <a:gd name="connsiteX2" fmla="*/ 3746500 w 3746500"/>
              <a:gd name="connsiteY2" fmla="*/ 0 h 1585632"/>
            </a:gdLst>
            <a:ahLst/>
            <a:cxnLst>
              <a:cxn ang="0">
                <a:pos x="connsiteX0" y="connsiteY0"/>
              </a:cxn>
              <a:cxn ang="0">
                <a:pos x="connsiteX1" y="connsiteY1"/>
              </a:cxn>
              <a:cxn ang="0">
                <a:pos x="connsiteX2" y="connsiteY2"/>
              </a:cxn>
            </a:cxnLst>
            <a:rect l="l" t="t" r="r" b="b"/>
            <a:pathLst>
              <a:path w="3746500" h="1585632">
                <a:moveTo>
                  <a:pt x="0" y="571500"/>
                </a:moveTo>
                <a:cubicBezTo>
                  <a:pt x="494241" y="1120775"/>
                  <a:pt x="988483" y="1670050"/>
                  <a:pt x="1612900" y="1574800"/>
                </a:cubicBezTo>
                <a:cubicBezTo>
                  <a:pt x="2237317" y="1479550"/>
                  <a:pt x="3333750" y="241300"/>
                  <a:pt x="3746500" y="0"/>
                </a:cubicBezTo>
              </a:path>
            </a:pathLst>
          </a:custGeom>
          <a:ln w="57150">
            <a:solidFill>
              <a:srgbClr val="FFC000"/>
            </a:solidFill>
            <a:prstDash val="dash"/>
            <a:headEnd type="none" w="med" len="med"/>
            <a:tailEnd type="triangle" w="lg" len="lg"/>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de-DE"/>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Inhaltsverzeichnis</a:t>
            </a:r>
            <a:endParaRPr lang="de-DE"/>
          </a:p>
        </p:txBody>
      </p:sp>
      <p:sp>
        <p:nvSpPr>
          <p:cNvPr id="3" name="Textfeld 2"/>
          <p:cNvSpPr txBox="1"/>
          <p:nvPr/>
        </p:nvSpPr>
        <p:spPr>
          <a:xfrm>
            <a:off x="127000" y="981075"/>
            <a:ext cx="9652000" cy="1685846"/>
          </a:xfrm>
          <a:prstGeom prst="rect">
            <a:avLst/>
          </a:prstGeom>
          <a:noFill/>
        </p:spPr>
        <p:txBody>
          <a:bodyPr vert="horz" wrap="square" rtlCol="0">
            <a:spAutoFit/>
          </a:bodyPr>
          <a:lstStyle/>
          <a:p>
            <a:pPr marL="0" marR="0" lvl="0" indent="0" algn="l" defTabSz="914400" eaLnBrk="1" fontAlgn="auto" latinLnBrk="0" hangingPunct="1">
              <a:lnSpc>
                <a:spcPct val="150000"/>
              </a:lnSpc>
              <a:spcBef>
                <a:spcPts val="0"/>
              </a:spcBef>
              <a:spcAft>
                <a:spcPts val="0"/>
              </a:spcAft>
              <a:buClrTx/>
              <a:buSzTx/>
              <a:buNone/>
              <a:tabLst>
                <a:tab pos="7353300" algn="l"/>
              </a:tabLst>
              <a:defRPr/>
            </a:pPr>
            <a:r>
              <a:rPr lang="de-DE" sz="2400" dirty="0" smtClean="0">
                <a:solidFill>
                  <a:schemeClr val="tx1"/>
                </a:solidFill>
                <a:latin typeface="Arial"/>
                <a:hlinkClick r:id="rId2" action="ppaction://hlinksldjump"/>
              </a:rPr>
              <a:t>Erfassen der Messungen</a:t>
            </a:r>
            <a:r>
              <a:rPr lang="de-DE" sz="2400" dirty="0" smtClean="0">
                <a:solidFill>
                  <a:schemeClr val="tx1"/>
                </a:solidFill>
                <a:latin typeface="Arial"/>
              </a:rPr>
              <a:t>	Folie: 3
</a:t>
            </a:r>
            <a:r>
              <a:rPr lang="de-DE" sz="2400" dirty="0" smtClean="0">
                <a:solidFill>
                  <a:schemeClr val="tx1"/>
                </a:solidFill>
                <a:latin typeface="Arial"/>
                <a:hlinkClick r:id="rId3" action="ppaction://hlinksldjump"/>
              </a:rPr>
              <a:t>Übersicht Oberfläche </a:t>
            </a:r>
            <a:r>
              <a:rPr lang="de-DE" sz="2400" dirty="0" err="1" smtClean="0">
                <a:solidFill>
                  <a:schemeClr val="tx1"/>
                </a:solidFill>
                <a:latin typeface="Arial"/>
                <a:hlinkClick r:id="rId3" action="ppaction://hlinksldjump"/>
              </a:rPr>
              <a:t>PLMPerformanceAnalyse</a:t>
            </a:r>
            <a:r>
              <a:rPr lang="de-DE" sz="2400" dirty="0" smtClean="0">
                <a:solidFill>
                  <a:schemeClr val="tx1"/>
                </a:solidFill>
                <a:latin typeface="Arial"/>
              </a:rPr>
              <a:t>	Folien: 4 - 7
</a:t>
            </a:r>
            <a:r>
              <a:rPr lang="de-DE" sz="2400" dirty="0" smtClean="0">
                <a:solidFill>
                  <a:schemeClr val="tx1"/>
                </a:solidFill>
                <a:latin typeface="Arial"/>
                <a:hlinkClick r:id="rId4" action="ppaction://hlinksldjump"/>
              </a:rPr>
              <a:t>Zusammenfassung</a:t>
            </a:r>
            <a:r>
              <a:rPr lang="de-DE" sz="2400" dirty="0" smtClean="0">
                <a:solidFill>
                  <a:schemeClr val="tx1"/>
                </a:solidFill>
                <a:latin typeface="Arial"/>
              </a:rPr>
              <a:t>	Folie: 8</a:t>
            </a:r>
          </a:p>
        </p:txBody>
      </p:sp>
    </p:spTree>
    <p:extLst>
      <p:ext uri="{BB962C8B-B14F-4D97-AF65-F5344CB8AC3E}">
        <p14:creationId xmlns:p14="http://schemas.microsoft.com/office/powerpoint/2010/main" val="57715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p:txBody>
          <a:bodyPr/>
          <a:lstStyle/>
          <a:p>
            <a:r>
              <a:rPr lang="de-DE"/>
              <a:t>Erfassen der Messungen</a:t>
            </a:r>
          </a:p>
        </p:txBody>
      </p:sp>
      <p:sp>
        <p:nvSpPr>
          <p:cNvPr id="12" name="Text Box 116"/>
          <p:cNvSpPr txBox="1">
            <a:spLocks noChangeArrowheads="1"/>
          </p:cNvSpPr>
          <p:nvPr/>
        </p:nvSpPr>
        <p:spPr bwMode="auto">
          <a:xfrm>
            <a:off x="295273" y="1035049"/>
            <a:ext cx="9267827"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de-DE" sz="1400" b="1" dirty="0" smtClean="0">
                <a:solidFill>
                  <a:schemeClr val="tx1"/>
                </a:solidFill>
              </a:rPr>
              <a:t>Ablauf der Datenerfassung: </a:t>
            </a:r>
            <a:br>
              <a:rPr lang="de-DE" sz="1400" b="1" dirty="0" smtClean="0">
                <a:solidFill>
                  <a:schemeClr val="tx1"/>
                </a:solidFill>
              </a:rPr>
            </a:br>
            <a:r>
              <a:rPr lang="de-DE" sz="1400" dirty="0" smtClean="0">
                <a:solidFill>
                  <a:schemeClr val="tx1"/>
                </a:solidFill>
                <a:latin typeface="+mj-lt"/>
              </a:rPr>
              <a:t>Die Messdaten werden auf den Standorten mittels Automatischen starten von NX </a:t>
            </a:r>
            <a:r>
              <a:rPr lang="de-DE" sz="1400" b="1" dirty="0">
                <a:solidFill>
                  <a:schemeClr val="tx1"/>
                </a:solidFill>
              </a:rPr>
              <a:t>(</a:t>
            </a:r>
            <a:r>
              <a:rPr lang="de-DE" sz="1400" b="1" dirty="0" smtClean="0">
                <a:solidFill>
                  <a:schemeClr val="tx1"/>
                </a:solidFill>
              </a:rPr>
              <a:t>1..3) </a:t>
            </a:r>
            <a:r>
              <a:rPr lang="de-DE" sz="1400" dirty="0" smtClean="0">
                <a:solidFill>
                  <a:schemeClr val="tx1"/>
                </a:solidFill>
                <a:latin typeface="+mj-lt"/>
              </a:rPr>
              <a:t>ermittelt und in Zentralen Verzeichnissen abgelegt </a:t>
            </a:r>
            <a:r>
              <a:rPr lang="de-DE" sz="1400" b="1" dirty="0" smtClean="0">
                <a:solidFill>
                  <a:schemeClr val="tx1"/>
                </a:solidFill>
                <a:latin typeface="+mj-lt"/>
              </a:rPr>
              <a:t>(4). </a:t>
            </a:r>
            <a:r>
              <a:rPr lang="de-DE" sz="1400" dirty="0" smtClean="0">
                <a:solidFill>
                  <a:schemeClr val="tx1"/>
                </a:solidFill>
                <a:latin typeface="+mj-lt"/>
              </a:rPr>
              <a:t>Diese Prozesse können über den </a:t>
            </a:r>
            <a:r>
              <a:rPr lang="de-DE" sz="1400" dirty="0" err="1" smtClean="0">
                <a:solidFill>
                  <a:schemeClr val="tx1"/>
                </a:solidFill>
                <a:latin typeface="+mj-lt"/>
              </a:rPr>
              <a:t>Win</a:t>
            </a:r>
            <a:r>
              <a:rPr lang="de-DE" sz="1400" dirty="0" smtClean="0">
                <a:solidFill>
                  <a:schemeClr val="tx1"/>
                </a:solidFill>
                <a:latin typeface="+mj-lt"/>
              </a:rPr>
              <a:t> Aufgabenplaner oder über den PLMJobManager gesteuert werden.  Die </a:t>
            </a:r>
            <a:r>
              <a:rPr lang="de-DE" sz="1400" dirty="0" err="1" smtClean="0">
                <a:solidFill>
                  <a:schemeClr val="tx1"/>
                </a:solidFill>
                <a:latin typeface="+mj-lt"/>
              </a:rPr>
              <a:t>PerformanceAnalyse</a:t>
            </a:r>
            <a:r>
              <a:rPr lang="de-DE" sz="1400" dirty="0" smtClean="0">
                <a:solidFill>
                  <a:schemeClr val="tx1"/>
                </a:solidFill>
                <a:latin typeface="+mj-lt"/>
              </a:rPr>
              <a:t> importiert im Batch </a:t>
            </a:r>
            <a:r>
              <a:rPr lang="de-DE" sz="1400" b="1" dirty="0" smtClean="0">
                <a:solidFill>
                  <a:schemeClr val="tx1"/>
                </a:solidFill>
                <a:latin typeface="+mj-lt"/>
              </a:rPr>
              <a:t>(5)</a:t>
            </a:r>
            <a:r>
              <a:rPr lang="de-DE" sz="1400" dirty="0" smtClean="0">
                <a:solidFill>
                  <a:schemeClr val="tx1"/>
                </a:solidFill>
                <a:latin typeface="+mj-lt"/>
              </a:rPr>
              <a:t> die Messdaten aus den Verzeichnissen in dien Datenbank (</a:t>
            </a:r>
            <a:r>
              <a:rPr lang="de-DE" sz="1400" b="1" dirty="0" smtClean="0">
                <a:solidFill>
                  <a:schemeClr val="tx1"/>
                </a:solidFill>
                <a:latin typeface="+mj-lt"/>
              </a:rPr>
              <a:t>6). </a:t>
            </a:r>
            <a:r>
              <a:rPr lang="de-DE" sz="1400" dirty="0" smtClean="0">
                <a:solidFill>
                  <a:schemeClr val="tx1"/>
                </a:solidFill>
                <a:latin typeface="+mj-lt"/>
              </a:rPr>
              <a:t>Jetzt sind die Daten für die Analyse der Daten verfügbar</a:t>
            </a:r>
            <a:endParaRPr lang="de-DE" sz="1400" dirty="0">
              <a:solidFill>
                <a:schemeClr val="tx1"/>
              </a:solidFill>
              <a:latin typeface="+mj-lt"/>
            </a:endParaRPr>
          </a:p>
        </p:txBody>
      </p:sp>
      <p:sp>
        <p:nvSpPr>
          <p:cNvPr id="13" name="AutoShape 123"/>
          <p:cNvSpPr>
            <a:spLocks noChangeArrowheads="1"/>
          </p:cNvSpPr>
          <p:nvPr/>
        </p:nvSpPr>
        <p:spPr bwMode="auto">
          <a:xfrm>
            <a:off x="7946230" y="3260728"/>
            <a:ext cx="1049338" cy="1320800"/>
          </a:xfrm>
          <a:prstGeom prst="can">
            <a:avLst>
              <a:gd name="adj" fmla="val 314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r>
              <a:rPr lang="de-DE"/>
              <a:t>Performance </a:t>
            </a:r>
            <a:br>
              <a:rPr lang="de-DE"/>
            </a:br>
            <a:r>
              <a:rPr lang="de-DE"/>
              <a:t>Analyse </a:t>
            </a:r>
            <a:br>
              <a:rPr lang="de-DE"/>
            </a:br>
            <a:r>
              <a:rPr lang="de-DE"/>
              <a:t>Datenbank </a:t>
            </a:r>
            <a:br>
              <a:rPr lang="de-DE"/>
            </a:br>
            <a:endParaRPr lang="de-DE"/>
          </a:p>
        </p:txBody>
      </p:sp>
      <p:pic>
        <p:nvPicPr>
          <p:cNvPr id="254978" name="Picture 2" descr="R:\kba_custom_v4\applications_prod\JobManagerV2\11-Documentation.Custom\ScreenShots\ScreenShot_2013-01-23-[21-00-5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612" y="2339184"/>
            <a:ext cx="4454653" cy="1903412"/>
          </a:xfrm>
          <a:prstGeom prst="rect">
            <a:avLst/>
          </a:prstGeom>
          <a:noFill/>
          <a:extLst>
            <a:ext uri="{909E8E84-426E-40DD-AFC4-6F175D3DCCD1}">
              <a14:hiddenFill xmlns:a14="http://schemas.microsoft.com/office/drawing/2010/main">
                <a:solidFill>
                  <a:srgbClr val="FFFFFF"/>
                </a:solidFill>
              </a14:hiddenFill>
            </a:ext>
          </a:extLst>
        </p:spPr>
      </p:pic>
      <p:pic>
        <p:nvPicPr>
          <p:cNvPr id="254982" name="Picture 6" descr="R:\kba_custom_v4\applications_prod\JobManagerV2\11-Documentation.Custom\ScreenShots\ScreenShot_2013-01-23-[21-03-03].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6073" y="2749551"/>
            <a:ext cx="4175605" cy="2740025"/>
          </a:xfrm>
          <a:prstGeom prst="rect">
            <a:avLst/>
          </a:prstGeom>
          <a:noFill/>
          <a:extLst>
            <a:ext uri="{909E8E84-426E-40DD-AFC4-6F175D3DCCD1}">
              <a14:hiddenFill xmlns:a14="http://schemas.microsoft.com/office/drawing/2010/main">
                <a:solidFill>
                  <a:srgbClr val="FFFFFF"/>
                </a:solidFill>
              </a14:hiddenFill>
            </a:ext>
          </a:extLst>
        </p:spPr>
      </p:pic>
      <p:pic>
        <p:nvPicPr>
          <p:cNvPr id="254979" name="Picture 3" descr="R:\kba_custom_v4\applications_prod\JobManagerV2\11-Documentation.Custom\ScreenShots\ScreenShot_2013-01-23-[21-01-5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5612" y="4581528"/>
            <a:ext cx="2886075" cy="1219200"/>
          </a:xfrm>
          <a:prstGeom prst="rect">
            <a:avLst/>
          </a:prstGeom>
          <a:noFill/>
          <a:extLst>
            <a:ext uri="{909E8E84-426E-40DD-AFC4-6F175D3DCCD1}">
              <a14:hiddenFill xmlns:a14="http://schemas.microsoft.com/office/drawing/2010/main">
                <a:solidFill>
                  <a:srgbClr val="FFFFFF"/>
                </a:solidFill>
              </a14:hiddenFill>
            </a:ext>
          </a:extLst>
        </p:spPr>
      </p:pic>
      <p:pic>
        <p:nvPicPr>
          <p:cNvPr id="25498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10566" y="3921128"/>
            <a:ext cx="2374848" cy="2579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Ellipse 1"/>
          <p:cNvSpPr/>
          <p:nvPr/>
        </p:nvSpPr>
        <p:spPr bwMode="auto">
          <a:xfrm>
            <a:off x="328612" y="2212184"/>
            <a:ext cx="254000" cy="254000"/>
          </a:xfrm>
          <a:prstGeom prst="ellipse">
            <a:avLst/>
          </a:prstGeom>
          <a:solidFill>
            <a:srgbClr val="FFFF00"/>
          </a:solidFill>
          <a:ln w="2857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de-DE" strike="noStrike" cap="none" normalizeH="0" smtClean="0">
                <a:ln>
                  <a:noFill/>
                </a:ln>
                <a:solidFill>
                  <a:schemeClr val="tx1"/>
                </a:solidFill>
                <a:effectLst/>
                <a:latin typeface="Arial"/>
              </a:rPr>
              <a:t>1</a:t>
            </a:r>
            <a:endParaRPr lang="de-DE" strike="noStrike" cap="none" normalizeH="0" dirty="0" smtClean="0">
              <a:ln>
                <a:noFill/>
              </a:ln>
              <a:solidFill>
                <a:schemeClr val="tx1"/>
              </a:solidFill>
              <a:effectLst/>
              <a:latin typeface="Arial"/>
            </a:endParaRPr>
          </a:p>
        </p:txBody>
      </p:sp>
      <p:sp>
        <p:nvSpPr>
          <p:cNvPr id="22" name="Ellipse 21"/>
          <p:cNvSpPr/>
          <p:nvPr/>
        </p:nvSpPr>
        <p:spPr bwMode="auto">
          <a:xfrm>
            <a:off x="912812" y="4790284"/>
            <a:ext cx="254000" cy="254000"/>
          </a:xfrm>
          <a:prstGeom prst="ellipse">
            <a:avLst/>
          </a:prstGeom>
          <a:solidFill>
            <a:srgbClr val="FFFF00"/>
          </a:solidFill>
          <a:ln w="2857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de-DE" strike="noStrike" cap="none" normalizeH="0" dirty="0" smtClean="0">
                <a:ln>
                  <a:noFill/>
                </a:ln>
                <a:solidFill>
                  <a:schemeClr val="tx1"/>
                </a:solidFill>
                <a:effectLst/>
                <a:latin typeface="Arial"/>
              </a:rPr>
              <a:t>2</a:t>
            </a:r>
          </a:p>
        </p:txBody>
      </p:sp>
      <p:sp>
        <p:nvSpPr>
          <p:cNvPr id="23" name="Ellipse 22"/>
          <p:cNvSpPr/>
          <p:nvPr/>
        </p:nvSpPr>
        <p:spPr bwMode="auto">
          <a:xfrm>
            <a:off x="2220912" y="3880647"/>
            <a:ext cx="254000" cy="254000"/>
          </a:xfrm>
          <a:prstGeom prst="ellipse">
            <a:avLst/>
          </a:prstGeom>
          <a:solidFill>
            <a:srgbClr val="FFFF00"/>
          </a:solidFill>
          <a:ln w="2857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de-DE" strike="noStrike" cap="none" normalizeH="0" dirty="0" smtClean="0">
                <a:ln>
                  <a:noFill/>
                </a:ln>
                <a:solidFill>
                  <a:schemeClr val="tx1"/>
                </a:solidFill>
                <a:effectLst/>
                <a:latin typeface="Arial"/>
              </a:rPr>
              <a:t>3</a:t>
            </a:r>
          </a:p>
        </p:txBody>
      </p:sp>
      <p:sp>
        <p:nvSpPr>
          <p:cNvPr id="24" name="Ellipse 23"/>
          <p:cNvSpPr/>
          <p:nvPr/>
        </p:nvSpPr>
        <p:spPr bwMode="auto">
          <a:xfrm>
            <a:off x="5791678" y="4210056"/>
            <a:ext cx="254000" cy="254000"/>
          </a:xfrm>
          <a:prstGeom prst="ellipse">
            <a:avLst/>
          </a:prstGeom>
          <a:solidFill>
            <a:srgbClr val="FFFF00"/>
          </a:solidFill>
          <a:ln w="2857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de-DE" strike="noStrike" cap="none" normalizeH="0" dirty="0" smtClean="0">
                <a:ln>
                  <a:noFill/>
                </a:ln>
                <a:solidFill>
                  <a:schemeClr val="tx1"/>
                </a:solidFill>
                <a:effectLst/>
                <a:latin typeface="Arial"/>
              </a:rPr>
              <a:t>4</a:t>
            </a:r>
          </a:p>
        </p:txBody>
      </p:sp>
      <p:cxnSp>
        <p:nvCxnSpPr>
          <p:cNvPr id="4" name="Gerade Verbindung mit Pfeil 3"/>
          <p:cNvCxnSpPr/>
          <p:nvPr/>
        </p:nvCxnSpPr>
        <p:spPr bwMode="auto">
          <a:xfrm>
            <a:off x="3149600" y="5600700"/>
            <a:ext cx="1360966" cy="0"/>
          </a:xfrm>
          <a:prstGeom prst="straightConnector1">
            <a:avLst/>
          </a:prstGeom>
          <a:noFill/>
          <a:ln w="28575" cap="flat" cmpd="sng" algn="ctr">
            <a:solidFill>
              <a:srgbClr val="FF0000"/>
            </a:solidFill>
            <a:prstDash val="dash"/>
            <a:round/>
            <a:headEnd type="none" w="med" len="med"/>
            <a:tailEnd type="arrow"/>
          </a:ln>
          <a:effectLst/>
        </p:spPr>
      </p:cxnSp>
      <p:sp>
        <p:nvSpPr>
          <p:cNvPr id="5" name="Freihandform 4"/>
          <p:cNvSpPr/>
          <p:nvPr/>
        </p:nvSpPr>
        <p:spPr bwMode="auto">
          <a:xfrm>
            <a:off x="6400800" y="4432300"/>
            <a:ext cx="1917700" cy="949450"/>
          </a:xfrm>
          <a:custGeom>
            <a:avLst/>
            <a:gdLst>
              <a:gd name="connsiteX0" fmla="*/ 0 w 1917700"/>
              <a:gd name="connsiteY0" fmla="*/ 406400 h 949450"/>
              <a:gd name="connsiteX1" fmla="*/ 914400 w 1917700"/>
              <a:gd name="connsiteY1" fmla="*/ 939800 h 949450"/>
              <a:gd name="connsiteX2" fmla="*/ 1917700 w 1917700"/>
              <a:gd name="connsiteY2" fmla="*/ 0 h 949450"/>
            </a:gdLst>
            <a:ahLst/>
            <a:cxnLst>
              <a:cxn ang="0">
                <a:pos x="connsiteX0" y="connsiteY0"/>
              </a:cxn>
              <a:cxn ang="0">
                <a:pos x="connsiteX1" y="connsiteY1"/>
              </a:cxn>
              <a:cxn ang="0">
                <a:pos x="connsiteX2" y="connsiteY2"/>
              </a:cxn>
            </a:cxnLst>
            <a:rect l="l" t="t" r="r" b="b"/>
            <a:pathLst>
              <a:path w="1917700" h="949450">
                <a:moveTo>
                  <a:pt x="0" y="406400"/>
                </a:moveTo>
                <a:cubicBezTo>
                  <a:pt x="297391" y="706966"/>
                  <a:pt x="594783" y="1007533"/>
                  <a:pt x="914400" y="939800"/>
                </a:cubicBezTo>
                <a:cubicBezTo>
                  <a:pt x="1234017" y="872067"/>
                  <a:pt x="1585383" y="160867"/>
                  <a:pt x="1917700" y="0"/>
                </a:cubicBezTo>
              </a:path>
            </a:pathLst>
          </a:custGeom>
          <a:ln w="57150">
            <a:solidFill>
              <a:srgbClr val="FFC000"/>
            </a:solidFill>
            <a:prstDash val="dash"/>
            <a:headEnd type="none" w="med" len="med"/>
            <a:tailEnd type="triangle" w="lg" len="lg"/>
          </a:ln>
        </p:spPr>
        <p:style>
          <a:lnRef idx="3">
            <a:schemeClr val="accent1"/>
          </a:lnRef>
          <a:fillRef idx="0">
            <a:schemeClr val="accent1"/>
          </a:fillRef>
          <a:effectRef idx="2">
            <a:schemeClr val="accent1"/>
          </a:effectRef>
          <a:fontRef idx="minor">
            <a:schemeClr val="tx1"/>
          </a:fontRef>
        </p:style>
        <p:txBody>
          <a:bodyPr rtlCol="0" anchor="ctr"/>
          <a:lstStyle/>
          <a:p>
            <a:endParaRPr lang="de-DE">
              <a:solidFill>
                <a:schemeClr val="tx1"/>
              </a:solidFill>
              <a:latin typeface="+mn-lt"/>
            </a:endParaRPr>
          </a:p>
        </p:txBody>
      </p:sp>
      <p:cxnSp>
        <p:nvCxnSpPr>
          <p:cNvPr id="31" name="Gerade Verbindung mit Pfeil 30"/>
          <p:cNvCxnSpPr/>
          <p:nvPr/>
        </p:nvCxnSpPr>
        <p:spPr bwMode="auto">
          <a:xfrm flipV="1">
            <a:off x="5697990" y="4464056"/>
            <a:ext cx="220688" cy="1162044"/>
          </a:xfrm>
          <a:prstGeom prst="straightConnector1">
            <a:avLst/>
          </a:prstGeom>
          <a:noFill/>
          <a:ln w="28575" cap="flat" cmpd="sng" algn="ctr">
            <a:solidFill>
              <a:srgbClr val="FF0000"/>
            </a:solidFill>
            <a:prstDash val="dash"/>
            <a:round/>
            <a:headEnd type="none" w="med" len="med"/>
            <a:tailEnd type="arrow"/>
          </a:ln>
          <a:effectLst/>
        </p:spPr>
      </p:cxnSp>
      <p:pic>
        <p:nvPicPr>
          <p:cNvPr id="254985"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32662" y="5008563"/>
            <a:ext cx="1971675"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Ellipse 32"/>
          <p:cNvSpPr/>
          <p:nvPr/>
        </p:nvSpPr>
        <p:spPr bwMode="auto">
          <a:xfrm>
            <a:off x="9177337" y="4937128"/>
            <a:ext cx="254000" cy="254000"/>
          </a:xfrm>
          <a:prstGeom prst="ellipse">
            <a:avLst/>
          </a:prstGeom>
          <a:solidFill>
            <a:srgbClr val="FFFF00"/>
          </a:solidFill>
          <a:ln w="2857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de-DE" strike="noStrike" cap="none" normalizeH="0" dirty="0" smtClean="0">
                <a:ln>
                  <a:noFill/>
                </a:ln>
                <a:solidFill>
                  <a:schemeClr val="tx1"/>
                </a:solidFill>
                <a:effectLst/>
                <a:latin typeface="Arial"/>
              </a:rPr>
              <a:t>5</a:t>
            </a:r>
          </a:p>
        </p:txBody>
      </p:sp>
      <p:sp>
        <p:nvSpPr>
          <p:cNvPr id="34" name="Ellipse 33"/>
          <p:cNvSpPr/>
          <p:nvPr/>
        </p:nvSpPr>
        <p:spPr bwMode="auto">
          <a:xfrm>
            <a:off x="8741568" y="4178300"/>
            <a:ext cx="254000" cy="254000"/>
          </a:xfrm>
          <a:prstGeom prst="ellipse">
            <a:avLst/>
          </a:prstGeom>
          <a:solidFill>
            <a:srgbClr val="FFFF00"/>
          </a:solidFill>
          <a:ln w="28575" cap="flat" cmpd="sng" algn="ctr">
            <a:solidFill>
              <a:srgbClr val="FF0000"/>
            </a:solidFill>
            <a:prstDash val="dash"/>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de-DE" strike="noStrike" cap="none" normalizeH="0" dirty="0" smtClean="0">
                <a:ln>
                  <a:noFill/>
                </a:ln>
                <a:solidFill>
                  <a:schemeClr val="tx1"/>
                </a:solidFill>
                <a:effectLst/>
                <a:latin typeface="Arial"/>
              </a:rPr>
              <a:t>6</a:t>
            </a:r>
          </a:p>
        </p:txBody>
      </p:sp>
    </p:spTree>
    <p:extLst>
      <p:ext uri="{BB962C8B-B14F-4D97-AF65-F5344CB8AC3E}">
        <p14:creationId xmlns:p14="http://schemas.microsoft.com/office/powerpoint/2010/main" val="140390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0416" name="Picture 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9538" y="1447799"/>
            <a:ext cx="7521484" cy="4972051"/>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dash"/>
                <a:miter lim="800000"/>
                <a:headEnd/>
                <a:tailEnd/>
              </a14:hiddenLine>
            </a:ext>
          </a:extLst>
        </p:spPr>
      </p:pic>
      <p:sp>
        <p:nvSpPr>
          <p:cNvPr id="140295" name="Rectangle 7"/>
          <p:cNvSpPr>
            <a:spLocks noGrp="1" noChangeArrowheads="1"/>
          </p:cNvSpPr>
          <p:nvPr>
            <p:ph type="title"/>
          </p:nvPr>
        </p:nvSpPr>
        <p:spPr>
          <a:xfrm>
            <a:off x="247650" y="409575"/>
            <a:ext cx="9391650" cy="389209"/>
          </a:xfrm>
        </p:spPr>
        <p:txBody>
          <a:bodyPr/>
          <a:lstStyle/>
          <a:p>
            <a:r>
              <a:rPr lang="de-DE" dirty="0"/>
              <a:t>Übersicht Oberfläche </a:t>
            </a:r>
            <a:r>
              <a:rPr lang="de-DE" dirty="0" err="1" smtClean="0"/>
              <a:t>PLMPerformanceAnalyse</a:t>
            </a:r>
            <a:endParaRPr lang="de-DE" dirty="0"/>
          </a:p>
        </p:txBody>
      </p:sp>
      <p:sp>
        <p:nvSpPr>
          <p:cNvPr id="140401" name="Rectangle 113"/>
          <p:cNvSpPr>
            <a:spLocks noChangeArrowheads="1"/>
          </p:cNvSpPr>
          <p:nvPr/>
        </p:nvSpPr>
        <p:spPr bwMode="auto">
          <a:xfrm>
            <a:off x="1588" y="4919663"/>
            <a:ext cx="99060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lang="en-US" sz="1100">
                <a:solidFill>
                  <a:schemeClr val="tx1"/>
                </a:solidFill>
                <a:latin typeface="Arial" charset="0"/>
                <a:cs typeface="Times New Roman" pitchFamily="18" charset="0"/>
              </a:rPr>
              <a:t> </a:t>
            </a:r>
            <a:endParaRPr lang="en-US">
              <a:solidFill>
                <a:schemeClr val="tx1"/>
              </a:solidFill>
              <a:cs typeface="Times New Roman" pitchFamily="18" charset="0"/>
            </a:endParaRPr>
          </a:p>
          <a:p>
            <a:pPr algn="l" eaLnBrk="0" hangingPunct="0"/>
            <a:r>
              <a:rPr lang="en-US">
                <a:solidFill>
                  <a:schemeClr val="tx1"/>
                </a:solidFill>
                <a:latin typeface="Arial" charset="0"/>
                <a:cs typeface="Times New Roman" pitchFamily="18" charset="0"/>
              </a:rPr>
              <a:t> </a:t>
            </a:r>
            <a:endParaRPr lang="en-US">
              <a:solidFill>
                <a:schemeClr val="tx1"/>
              </a:solidFill>
              <a:cs typeface="Times New Roman" pitchFamily="18" charset="0"/>
            </a:endParaRPr>
          </a:p>
          <a:p>
            <a:pPr algn="l" eaLnBrk="0" hangingPunct="0"/>
            <a:endParaRPr lang="en-US" sz="2400">
              <a:solidFill>
                <a:schemeClr val="tx1"/>
              </a:solidFill>
              <a:latin typeface="Arial" charset="0"/>
            </a:endParaRPr>
          </a:p>
        </p:txBody>
      </p:sp>
      <p:sp>
        <p:nvSpPr>
          <p:cNvPr id="140404" name="Text Box 116"/>
          <p:cNvSpPr txBox="1">
            <a:spLocks noChangeArrowheads="1"/>
          </p:cNvSpPr>
          <p:nvPr/>
        </p:nvSpPr>
        <p:spPr bwMode="auto">
          <a:xfrm>
            <a:off x="245794" y="958849"/>
            <a:ext cx="4368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de-DE" sz="1800" b="1" dirty="0">
                <a:solidFill>
                  <a:schemeClr val="tx1"/>
                </a:solidFill>
              </a:rPr>
              <a:t>Auswertung der Messungen eines Tages </a:t>
            </a:r>
          </a:p>
        </p:txBody>
      </p:sp>
      <p:sp>
        <p:nvSpPr>
          <p:cNvPr id="140411" name="AutoShape 123"/>
          <p:cNvSpPr>
            <a:spLocks noChangeArrowheads="1"/>
          </p:cNvSpPr>
          <p:nvPr/>
        </p:nvSpPr>
        <p:spPr bwMode="auto">
          <a:xfrm>
            <a:off x="117475" y="4643438"/>
            <a:ext cx="1049338" cy="1320800"/>
          </a:xfrm>
          <a:prstGeom prst="can">
            <a:avLst>
              <a:gd name="adj" fmla="val 31467"/>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r>
              <a:rPr lang="de-DE"/>
              <a:t>Performance </a:t>
            </a:r>
            <a:br>
              <a:rPr lang="de-DE"/>
            </a:br>
            <a:r>
              <a:rPr lang="de-DE"/>
              <a:t>Analyse </a:t>
            </a:r>
            <a:br>
              <a:rPr lang="de-DE"/>
            </a:br>
            <a:r>
              <a:rPr lang="de-DE"/>
              <a:t>Datenbank </a:t>
            </a:r>
            <a:br>
              <a:rPr lang="de-DE"/>
            </a:br>
            <a:endParaRPr lang="de-DE"/>
          </a:p>
        </p:txBody>
      </p:sp>
      <p:sp>
        <p:nvSpPr>
          <p:cNvPr id="140412" name="Freeform 124"/>
          <p:cNvSpPr>
            <a:spLocks/>
          </p:cNvSpPr>
          <p:nvPr/>
        </p:nvSpPr>
        <p:spPr bwMode="auto">
          <a:xfrm>
            <a:off x="130175" y="3454400"/>
            <a:ext cx="1249363" cy="1538288"/>
          </a:xfrm>
          <a:custGeom>
            <a:avLst/>
            <a:gdLst>
              <a:gd name="T0" fmla="*/ 348 w 787"/>
              <a:gd name="T1" fmla="*/ 969 h 969"/>
              <a:gd name="T2" fmla="*/ 73 w 787"/>
              <a:gd name="T3" fmla="*/ 485 h 969"/>
              <a:gd name="T4" fmla="*/ 787 w 787"/>
              <a:gd name="T5" fmla="*/ 0 h 969"/>
            </a:gdLst>
            <a:ahLst/>
            <a:cxnLst>
              <a:cxn ang="0">
                <a:pos x="T0" y="T1"/>
              </a:cxn>
              <a:cxn ang="0">
                <a:pos x="T2" y="T3"/>
              </a:cxn>
              <a:cxn ang="0">
                <a:pos x="T4" y="T5"/>
              </a:cxn>
            </a:cxnLst>
            <a:rect l="0" t="0" r="r" b="b"/>
            <a:pathLst>
              <a:path w="787" h="969">
                <a:moveTo>
                  <a:pt x="348" y="969"/>
                </a:moveTo>
                <a:cubicBezTo>
                  <a:pt x="174" y="807"/>
                  <a:pt x="0" y="646"/>
                  <a:pt x="73" y="485"/>
                </a:cubicBezTo>
                <a:cubicBezTo>
                  <a:pt x="146" y="324"/>
                  <a:pt x="706" y="64"/>
                  <a:pt x="787" y="0"/>
                </a:cubicBezTo>
              </a:path>
            </a:pathLst>
          </a:custGeom>
          <a:noFill/>
          <a:ln w="12700" cap="flat" cmpd="sng">
            <a:solidFill>
              <a:schemeClr val="accent2"/>
            </a:solidFill>
            <a:prstDash val="dash"/>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8" name="Textfeld 17"/>
          <p:cNvSpPr txBox="1"/>
          <p:nvPr/>
        </p:nvSpPr>
        <p:spPr>
          <a:xfrm>
            <a:off x="8286751" y="2082112"/>
            <a:ext cx="1620837" cy="553998"/>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l">
              <a:defRPr/>
            </a:pPr>
            <a:r>
              <a:rPr lang="de-DE" dirty="0" smtClean="0"/>
              <a:t>Messlinien der Standorte </a:t>
            </a:r>
            <a:br>
              <a:rPr lang="de-DE" dirty="0" smtClean="0"/>
            </a:br>
            <a:r>
              <a:rPr lang="de-DE" dirty="0" smtClean="0"/>
              <a:t>von Standort auf </a:t>
            </a:r>
            <a:r>
              <a:rPr lang="de-DE" dirty="0" err="1" smtClean="0"/>
              <a:t>TC.Site</a:t>
            </a:r>
            <a:r>
              <a:rPr lang="de-DE" dirty="0" smtClean="0"/>
              <a:t> im 2tier oder 4tier - Mode</a:t>
            </a:r>
            <a:endParaRPr lang="de-DE" dirty="0"/>
          </a:p>
        </p:txBody>
      </p:sp>
      <p:cxnSp>
        <p:nvCxnSpPr>
          <p:cNvPr id="19" name="Gerade Verbindung mit Pfeil 18"/>
          <p:cNvCxnSpPr/>
          <p:nvPr/>
        </p:nvCxnSpPr>
        <p:spPr bwMode="auto">
          <a:xfrm flipH="1">
            <a:off x="7924801" y="2636110"/>
            <a:ext cx="375285" cy="457610"/>
          </a:xfrm>
          <a:prstGeom prst="straightConnector1">
            <a:avLst/>
          </a:prstGeom>
          <a:ln>
            <a:solidFill>
              <a:schemeClr val="accent1">
                <a:lumMod val="50000"/>
              </a:schemeClr>
            </a:solidFill>
            <a:headEnd type="none" w="med" len="med"/>
            <a:tailEnd type="arrow" w="med" len="med"/>
          </a:ln>
          <a:extLst/>
        </p:spPr>
        <p:style>
          <a:lnRef idx="1">
            <a:schemeClr val="accent1"/>
          </a:lnRef>
          <a:fillRef idx="2">
            <a:schemeClr val="accent1"/>
          </a:fillRef>
          <a:effectRef idx="1">
            <a:schemeClr val="accent1"/>
          </a:effectRef>
          <a:fontRef idx="minor">
            <a:schemeClr val="dk1"/>
          </a:fontRef>
        </p:style>
      </p:cxnSp>
      <p:cxnSp>
        <p:nvCxnSpPr>
          <p:cNvPr id="24" name="Gerade Verbindung mit Pfeil 23"/>
          <p:cNvCxnSpPr/>
          <p:nvPr/>
        </p:nvCxnSpPr>
        <p:spPr bwMode="auto">
          <a:xfrm flipH="1">
            <a:off x="6812280" y="2194560"/>
            <a:ext cx="1474472" cy="1463040"/>
          </a:xfrm>
          <a:prstGeom prst="straightConnector1">
            <a:avLst/>
          </a:prstGeom>
          <a:ln>
            <a:solidFill>
              <a:schemeClr val="accent1">
                <a:lumMod val="50000"/>
              </a:schemeClr>
            </a:solidFill>
            <a:headEnd type="none" w="med" len="med"/>
            <a:tailEnd type="arrow" w="med" len="med"/>
          </a:ln>
          <a:extLst/>
        </p:spPr>
        <p:style>
          <a:lnRef idx="1">
            <a:schemeClr val="accent1"/>
          </a:lnRef>
          <a:fillRef idx="2">
            <a:schemeClr val="accent1"/>
          </a:fillRef>
          <a:effectRef idx="1">
            <a:schemeClr val="accent1"/>
          </a:effectRef>
          <a:fontRef idx="minor">
            <a:schemeClr val="dk1"/>
          </a:fontRef>
        </p:style>
      </p:cxnSp>
      <p:cxnSp>
        <p:nvCxnSpPr>
          <p:cNvPr id="25" name="Gerade Verbindung mit Pfeil 24"/>
          <p:cNvCxnSpPr/>
          <p:nvPr/>
        </p:nvCxnSpPr>
        <p:spPr bwMode="auto">
          <a:xfrm flipH="1">
            <a:off x="8008620" y="2663911"/>
            <a:ext cx="582932" cy="993689"/>
          </a:xfrm>
          <a:prstGeom prst="straightConnector1">
            <a:avLst/>
          </a:prstGeom>
          <a:ln>
            <a:solidFill>
              <a:schemeClr val="accent1">
                <a:lumMod val="50000"/>
              </a:schemeClr>
            </a:solidFill>
            <a:headEnd type="none" w="med" len="med"/>
            <a:tailEnd type="arrow" w="med" len="med"/>
          </a:ln>
          <a:extLst/>
        </p:spPr>
        <p:style>
          <a:lnRef idx="1">
            <a:schemeClr val="accent1"/>
          </a:lnRef>
          <a:fillRef idx="2">
            <a:schemeClr val="accent1"/>
          </a:fillRef>
          <a:effectRef idx="1">
            <a:schemeClr val="accent1"/>
          </a:effectRef>
          <a:fontRef idx="minor">
            <a:schemeClr val="dk1"/>
          </a:fontRef>
        </p:style>
      </p:cxnSp>
      <p:sp>
        <p:nvSpPr>
          <p:cNvPr id="31" name="Textfeld 30"/>
          <p:cNvSpPr txBox="1"/>
          <p:nvPr/>
        </p:nvSpPr>
        <p:spPr>
          <a:xfrm>
            <a:off x="5928679" y="1804703"/>
            <a:ext cx="1620837" cy="553998"/>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l">
              <a:defRPr/>
            </a:pPr>
            <a:r>
              <a:rPr lang="de-DE" dirty="0" smtClean="0"/>
              <a:t>Anzahl Angemeldeter User auf den Datenbanken</a:t>
            </a:r>
            <a:endParaRPr lang="de-DE" dirty="0"/>
          </a:p>
        </p:txBody>
      </p:sp>
      <p:cxnSp>
        <p:nvCxnSpPr>
          <p:cNvPr id="32" name="Gerade Verbindung mit Pfeil 31"/>
          <p:cNvCxnSpPr/>
          <p:nvPr/>
        </p:nvCxnSpPr>
        <p:spPr bwMode="auto">
          <a:xfrm flipH="1">
            <a:off x="5585460" y="2006395"/>
            <a:ext cx="343219" cy="462485"/>
          </a:xfrm>
          <a:prstGeom prst="straightConnector1">
            <a:avLst/>
          </a:prstGeom>
          <a:ln>
            <a:solidFill>
              <a:schemeClr val="accent1">
                <a:lumMod val="50000"/>
              </a:schemeClr>
            </a:solidFill>
            <a:headEnd type="none" w="med" len="med"/>
            <a:tailEnd type="arrow" w="med" len="med"/>
          </a:ln>
          <a:extLst/>
        </p:spPr>
        <p:style>
          <a:lnRef idx="1">
            <a:schemeClr val="accent1"/>
          </a:lnRef>
          <a:fillRef idx="2">
            <a:schemeClr val="accent1"/>
          </a:fillRef>
          <a:effectRef idx="1">
            <a:schemeClr val="accent1"/>
          </a:effectRef>
          <a:fontRef idx="minor">
            <a:schemeClr val="dk1"/>
          </a:fontRef>
        </p:style>
      </p:cxnSp>
      <p:cxnSp>
        <p:nvCxnSpPr>
          <p:cNvPr id="34" name="Gerade Verbindung mit Pfeil 33"/>
          <p:cNvCxnSpPr/>
          <p:nvPr/>
        </p:nvCxnSpPr>
        <p:spPr bwMode="auto">
          <a:xfrm flipH="1">
            <a:off x="5585461" y="2359111"/>
            <a:ext cx="960119" cy="1389929"/>
          </a:xfrm>
          <a:prstGeom prst="straightConnector1">
            <a:avLst/>
          </a:prstGeom>
          <a:ln>
            <a:solidFill>
              <a:schemeClr val="accent1">
                <a:lumMod val="50000"/>
              </a:schemeClr>
            </a:solidFill>
            <a:headEnd type="none" w="med" len="med"/>
            <a:tailEnd type="arrow" w="med" len="med"/>
          </a:ln>
          <a:extLst/>
        </p:spPr>
        <p:style>
          <a:lnRef idx="1">
            <a:schemeClr val="accent1"/>
          </a:lnRef>
          <a:fillRef idx="2">
            <a:schemeClr val="accent1"/>
          </a:fillRef>
          <a:effectRef idx="1">
            <a:schemeClr val="accent1"/>
          </a:effectRef>
          <a:fontRef idx="minor">
            <a:schemeClr val="dk1"/>
          </a:fontRef>
        </p:style>
      </p:cxnSp>
      <p:sp>
        <p:nvSpPr>
          <p:cNvPr id="36" name="Textfeld 35"/>
          <p:cNvSpPr txBox="1"/>
          <p:nvPr/>
        </p:nvSpPr>
        <p:spPr>
          <a:xfrm>
            <a:off x="8008620" y="4353051"/>
            <a:ext cx="1620837" cy="553998"/>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l">
              <a:defRPr/>
            </a:pPr>
            <a:r>
              <a:rPr lang="de-DE" dirty="0" smtClean="0"/>
              <a:t>Zusammengefasste Auswertungen der Messdaten Relativ zu </a:t>
            </a:r>
            <a:r>
              <a:rPr lang="de-DE" b="1" dirty="0" smtClean="0"/>
              <a:t>(1)</a:t>
            </a:r>
            <a:endParaRPr lang="de-DE" b="1" dirty="0"/>
          </a:p>
        </p:txBody>
      </p:sp>
      <p:cxnSp>
        <p:nvCxnSpPr>
          <p:cNvPr id="37" name="Gerade Verbindung mit Pfeil 36"/>
          <p:cNvCxnSpPr/>
          <p:nvPr/>
        </p:nvCxnSpPr>
        <p:spPr bwMode="auto">
          <a:xfrm flipH="1">
            <a:off x="7820025" y="4873943"/>
            <a:ext cx="215268" cy="429895"/>
          </a:xfrm>
          <a:prstGeom prst="straightConnector1">
            <a:avLst/>
          </a:prstGeom>
          <a:ln>
            <a:solidFill>
              <a:schemeClr val="accent1">
                <a:lumMod val="50000"/>
              </a:schemeClr>
            </a:solidFill>
            <a:headEnd type="none" w="med" len="med"/>
            <a:tailEnd type="arrow" w="med" len="med"/>
          </a:ln>
          <a:extLst/>
        </p:spPr>
        <p:style>
          <a:lnRef idx="1">
            <a:schemeClr val="accent1"/>
          </a:lnRef>
          <a:fillRef idx="2">
            <a:schemeClr val="accent1"/>
          </a:fillRef>
          <a:effectRef idx="1">
            <a:schemeClr val="accent1"/>
          </a:effectRef>
          <a:fontRef idx="minor">
            <a:schemeClr val="dk1"/>
          </a:fontRef>
        </p:style>
      </p:cxnSp>
      <p:sp>
        <p:nvSpPr>
          <p:cNvPr id="39" name="Textfeld 38"/>
          <p:cNvSpPr txBox="1"/>
          <p:nvPr/>
        </p:nvSpPr>
        <p:spPr>
          <a:xfrm>
            <a:off x="399962" y="1883284"/>
            <a:ext cx="709787" cy="24622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l">
              <a:defRPr/>
            </a:pPr>
            <a:r>
              <a:rPr lang="de-DE" dirty="0" smtClean="0"/>
              <a:t>Legende</a:t>
            </a:r>
            <a:endParaRPr lang="de-DE" b="1" dirty="0"/>
          </a:p>
        </p:txBody>
      </p:sp>
      <p:cxnSp>
        <p:nvCxnSpPr>
          <p:cNvPr id="40" name="Gerade Verbindung mit Pfeil 39"/>
          <p:cNvCxnSpPr>
            <a:stCxn id="39" idx="3"/>
          </p:cNvCxnSpPr>
          <p:nvPr/>
        </p:nvCxnSpPr>
        <p:spPr bwMode="auto">
          <a:xfrm>
            <a:off x="1109749" y="2006395"/>
            <a:ext cx="642851" cy="399619"/>
          </a:xfrm>
          <a:prstGeom prst="straightConnector1">
            <a:avLst/>
          </a:prstGeom>
          <a:ln>
            <a:solidFill>
              <a:schemeClr val="accent1">
                <a:lumMod val="50000"/>
              </a:schemeClr>
            </a:solidFill>
            <a:headEnd type="none" w="med" len="med"/>
            <a:tailEnd type="arrow" w="med" len="med"/>
          </a:ln>
          <a:extLst/>
        </p:spPr>
        <p:style>
          <a:lnRef idx="1">
            <a:schemeClr val="accent1"/>
          </a:lnRef>
          <a:fillRef idx="2">
            <a:schemeClr val="accent1"/>
          </a:fillRef>
          <a:effectRef idx="1">
            <a:schemeClr val="accent1"/>
          </a:effectRef>
          <a:fontRef idx="minor">
            <a:schemeClr val="dk1"/>
          </a:fontRef>
        </p:style>
      </p:cxn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0295" name="Rectangle 7"/>
          <p:cNvSpPr>
            <a:spLocks noGrp="1" noChangeArrowheads="1"/>
          </p:cNvSpPr>
          <p:nvPr>
            <p:ph type="title"/>
          </p:nvPr>
        </p:nvSpPr>
        <p:spPr>
          <a:xfrm>
            <a:off x="247650" y="409575"/>
            <a:ext cx="9391650" cy="389209"/>
          </a:xfrm>
        </p:spPr>
        <p:txBody>
          <a:bodyPr/>
          <a:lstStyle/>
          <a:p>
            <a:r>
              <a:rPr lang="de-DE" dirty="0"/>
              <a:t>Übersicht Oberfläche </a:t>
            </a:r>
            <a:r>
              <a:rPr lang="de-DE" dirty="0" err="1" smtClean="0"/>
              <a:t>PLMPerformanceAnalyse</a:t>
            </a:r>
            <a:endParaRPr lang="de-DE" dirty="0"/>
          </a:p>
        </p:txBody>
      </p:sp>
      <p:sp>
        <p:nvSpPr>
          <p:cNvPr id="140404" name="Text Box 116"/>
          <p:cNvSpPr txBox="1">
            <a:spLocks noChangeArrowheads="1"/>
          </p:cNvSpPr>
          <p:nvPr/>
        </p:nvSpPr>
        <p:spPr bwMode="auto">
          <a:xfrm>
            <a:off x="245794" y="958849"/>
            <a:ext cx="701225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de-DE" sz="1800" b="1" dirty="0" smtClean="0">
                <a:solidFill>
                  <a:schemeClr val="tx1"/>
                </a:solidFill>
              </a:rPr>
              <a:t>Die verschiedenen Daten können Ein und Aus geschaltet werden und führt somit zu verschiedenen Sichten auf die Performance Daten</a:t>
            </a:r>
            <a:endParaRPr lang="de-DE" sz="1800" b="1" dirty="0">
              <a:solidFill>
                <a:schemeClr val="tx1"/>
              </a:solidFill>
            </a:endParaRPr>
          </a:p>
        </p:txBody>
      </p:sp>
      <p:pic>
        <p:nvPicPr>
          <p:cNvPr id="25293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0936" y="2756184"/>
            <a:ext cx="4166549" cy="3008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293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78105" y="1559100"/>
            <a:ext cx="4325258" cy="30908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Textfeld 22"/>
          <p:cNvSpPr txBox="1"/>
          <p:nvPr/>
        </p:nvSpPr>
        <p:spPr>
          <a:xfrm>
            <a:off x="7112000" y="1850695"/>
            <a:ext cx="1620837" cy="246221"/>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l">
              <a:defRPr/>
            </a:pPr>
            <a:r>
              <a:rPr lang="de-DE" dirty="0" smtClean="0"/>
              <a:t>Nur Performance Daten</a:t>
            </a:r>
            <a:endParaRPr lang="de-DE" dirty="0"/>
          </a:p>
        </p:txBody>
      </p:sp>
      <p:sp>
        <p:nvSpPr>
          <p:cNvPr id="26" name="Textfeld 25"/>
          <p:cNvSpPr txBox="1"/>
          <p:nvPr/>
        </p:nvSpPr>
        <p:spPr>
          <a:xfrm>
            <a:off x="2543814" y="3101282"/>
            <a:ext cx="1620837" cy="246221"/>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l">
              <a:defRPr/>
            </a:pPr>
            <a:r>
              <a:rPr lang="de-DE" dirty="0" smtClean="0"/>
              <a:t>User + Ping </a:t>
            </a:r>
            <a:r>
              <a:rPr lang="de-DE" dirty="0" err="1" smtClean="0"/>
              <a:t>Statistic</a:t>
            </a:r>
            <a:endParaRPr lang="de-DE" dirty="0"/>
          </a:p>
        </p:txBody>
      </p:sp>
      <p:pic>
        <p:nvPicPr>
          <p:cNvPr id="252935"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91560" y="3503931"/>
            <a:ext cx="4320540" cy="3115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293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64651" y="3386697"/>
            <a:ext cx="1226909" cy="1209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feld 26"/>
          <p:cNvSpPr txBox="1"/>
          <p:nvPr/>
        </p:nvSpPr>
        <p:spPr>
          <a:xfrm>
            <a:off x="7541104" y="3868214"/>
            <a:ext cx="1620837" cy="400110"/>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l">
              <a:defRPr/>
            </a:pPr>
            <a:r>
              <a:rPr lang="de-DE" dirty="0"/>
              <a:t>Performance Daten</a:t>
            </a:r>
            <a:br>
              <a:rPr lang="de-DE" dirty="0"/>
            </a:br>
            <a:r>
              <a:rPr lang="de-DE" dirty="0"/>
              <a:t>User + Ping </a:t>
            </a:r>
            <a:r>
              <a:rPr lang="de-DE" dirty="0" err="1" smtClean="0"/>
              <a:t>Statistic</a:t>
            </a:r>
            <a:endParaRPr lang="de-DE" dirty="0"/>
          </a:p>
        </p:txBody>
      </p:sp>
      <p:cxnSp>
        <p:nvCxnSpPr>
          <p:cNvPr id="28" name="Gerade Verbindung mit Pfeil 27"/>
          <p:cNvCxnSpPr/>
          <p:nvPr/>
        </p:nvCxnSpPr>
        <p:spPr bwMode="auto">
          <a:xfrm>
            <a:off x="5181600" y="3868214"/>
            <a:ext cx="2290354" cy="200055"/>
          </a:xfrm>
          <a:prstGeom prst="straightConnector1">
            <a:avLst/>
          </a:prstGeom>
          <a:ln>
            <a:solidFill>
              <a:schemeClr val="accent1">
                <a:lumMod val="50000"/>
              </a:schemeClr>
            </a:solidFill>
            <a:headEnd type="none" w="med" len="med"/>
            <a:tailEnd type="arrow" w="med" len="med"/>
          </a:ln>
          <a:extLst/>
        </p:spPr>
        <p:style>
          <a:lnRef idx="1">
            <a:schemeClr val="accent1"/>
          </a:lnRef>
          <a:fillRef idx="2">
            <a:schemeClr val="accent1"/>
          </a:fillRef>
          <a:effectRef idx="1">
            <a:schemeClr val="accent1"/>
          </a:effectRef>
          <a:fontRef idx="minor">
            <a:schemeClr val="dk1"/>
          </a:fontRef>
        </p:style>
      </p:cxnSp>
      <p:cxnSp>
        <p:nvCxnSpPr>
          <p:cNvPr id="33" name="Gerade Verbindung mit Pfeil 32"/>
          <p:cNvCxnSpPr>
            <a:endCxn id="23" idx="1"/>
          </p:cNvCxnSpPr>
          <p:nvPr/>
        </p:nvCxnSpPr>
        <p:spPr bwMode="auto">
          <a:xfrm flipV="1">
            <a:off x="5103223" y="1973806"/>
            <a:ext cx="2008777" cy="1709921"/>
          </a:xfrm>
          <a:prstGeom prst="straightConnector1">
            <a:avLst/>
          </a:prstGeom>
          <a:ln>
            <a:solidFill>
              <a:schemeClr val="accent1">
                <a:lumMod val="50000"/>
              </a:schemeClr>
            </a:solidFill>
            <a:headEnd type="none" w="med" len="med"/>
            <a:tailEnd type="arrow" w="med" len="med"/>
          </a:ln>
          <a:extLst/>
        </p:spPr>
        <p:style>
          <a:lnRef idx="1">
            <a:schemeClr val="accent1"/>
          </a:lnRef>
          <a:fillRef idx="2">
            <a:schemeClr val="accent1"/>
          </a:fillRef>
          <a:effectRef idx="1">
            <a:schemeClr val="accent1"/>
          </a:effectRef>
          <a:fontRef idx="minor">
            <a:schemeClr val="dk1"/>
          </a:fontRef>
        </p:style>
      </p:cxnSp>
      <p:cxnSp>
        <p:nvCxnSpPr>
          <p:cNvPr id="35" name="Gerade Verbindung mit Pfeil 34"/>
          <p:cNvCxnSpPr/>
          <p:nvPr/>
        </p:nvCxnSpPr>
        <p:spPr bwMode="auto">
          <a:xfrm flipH="1" flipV="1">
            <a:off x="3751923" y="3358620"/>
            <a:ext cx="412728" cy="325107"/>
          </a:xfrm>
          <a:prstGeom prst="straightConnector1">
            <a:avLst/>
          </a:prstGeom>
          <a:ln>
            <a:solidFill>
              <a:schemeClr val="accent1">
                <a:lumMod val="50000"/>
              </a:schemeClr>
            </a:solidFill>
            <a:headEnd type="none" w="med" len="med"/>
            <a:tailEnd type="arrow" w="med" len="med"/>
          </a:ln>
          <a:extLst/>
        </p:spPr>
        <p:style>
          <a:lnRef idx="1">
            <a:schemeClr val="accent1"/>
          </a:lnRef>
          <a:fillRef idx="2">
            <a:schemeClr val="accent1"/>
          </a:fillRef>
          <a:effectRef idx="1">
            <a:schemeClr val="accent1"/>
          </a:effectRef>
          <a:fontRef idx="minor">
            <a:schemeClr val="dk1"/>
          </a:fontRef>
        </p:style>
      </p:cxnSp>
    </p:spTree>
    <p:extLst>
      <p:ext uri="{BB962C8B-B14F-4D97-AF65-F5344CB8AC3E}">
        <p14:creationId xmlns:p14="http://schemas.microsoft.com/office/powerpoint/2010/main" val="195503297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1" name="Picture 7"/>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7223"/>
          <a:stretch/>
        </p:blipFill>
        <p:spPr bwMode="auto">
          <a:xfrm>
            <a:off x="2786743" y="4351020"/>
            <a:ext cx="4805078" cy="2174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0295" name="Rectangle 7"/>
          <p:cNvSpPr>
            <a:spLocks noGrp="1" noChangeArrowheads="1"/>
          </p:cNvSpPr>
          <p:nvPr>
            <p:ph type="title"/>
          </p:nvPr>
        </p:nvSpPr>
        <p:spPr>
          <a:xfrm>
            <a:off x="247650" y="409575"/>
            <a:ext cx="9391650" cy="389209"/>
          </a:xfrm>
        </p:spPr>
        <p:txBody>
          <a:bodyPr/>
          <a:lstStyle/>
          <a:p>
            <a:r>
              <a:rPr lang="de-DE" dirty="0"/>
              <a:t>Übersicht Oberfläche </a:t>
            </a:r>
            <a:r>
              <a:rPr lang="de-DE" dirty="0" err="1"/>
              <a:t>PLMPerformanceAnalyse</a:t>
            </a:r>
            <a:endParaRPr lang="de-DE" dirty="0"/>
          </a:p>
        </p:txBody>
      </p:sp>
      <p:sp>
        <p:nvSpPr>
          <p:cNvPr id="140404" name="Text Box 116"/>
          <p:cNvSpPr txBox="1">
            <a:spLocks noChangeArrowheads="1"/>
          </p:cNvSpPr>
          <p:nvPr/>
        </p:nvSpPr>
        <p:spPr bwMode="auto">
          <a:xfrm>
            <a:off x="245794" y="958849"/>
            <a:ext cx="701225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de-DE" sz="1800" b="1" dirty="0" smtClean="0">
                <a:solidFill>
                  <a:schemeClr val="tx1"/>
                </a:solidFill>
              </a:rPr>
              <a:t>Details der Auswertung</a:t>
            </a:r>
            <a:endParaRPr lang="de-DE" sz="1800" b="1" dirty="0">
              <a:solidFill>
                <a:schemeClr val="tx1"/>
              </a:solidFill>
            </a:endParaRPr>
          </a:p>
        </p:txBody>
      </p:sp>
      <p:pic>
        <p:nvPicPr>
          <p:cNvPr id="25395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016" y="1402217"/>
            <a:ext cx="8105775" cy="187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Freihandform 9"/>
          <p:cNvSpPr/>
          <p:nvPr/>
        </p:nvSpPr>
        <p:spPr bwMode="auto">
          <a:xfrm>
            <a:off x="2682240" y="2830286"/>
            <a:ext cx="1236617" cy="844731"/>
          </a:xfrm>
          <a:custGeom>
            <a:avLst/>
            <a:gdLst>
              <a:gd name="connsiteX0" fmla="*/ 0 w 1236617"/>
              <a:gd name="connsiteY0" fmla="*/ 0 h 844731"/>
              <a:gd name="connsiteX1" fmla="*/ 531223 w 1236617"/>
              <a:gd name="connsiteY1" fmla="*/ 844731 h 844731"/>
              <a:gd name="connsiteX2" fmla="*/ 1236617 w 1236617"/>
              <a:gd name="connsiteY2" fmla="*/ 0 h 844731"/>
            </a:gdLst>
            <a:ahLst/>
            <a:cxnLst>
              <a:cxn ang="0">
                <a:pos x="connsiteX0" y="connsiteY0"/>
              </a:cxn>
              <a:cxn ang="0">
                <a:pos x="connsiteX1" y="connsiteY1"/>
              </a:cxn>
              <a:cxn ang="0">
                <a:pos x="connsiteX2" y="connsiteY2"/>
              </a:cxn>
            </a:cxnLst>
            <a:rect l="l" t="t" r="r" b="b"/>
            <a:pathLst>
              <a:path w="1236617" h="844731">
                <a:moveTo>
                  <a:pt x="0" y="0"/>
                </a:moveTo>
                <a:cubicBezTo>
                  <a:pt x="162560" y="422365"/>
                  <a:pt x="325120" y="844731"/>
                  <a:pt x="531223" y="844731"/>
                </a:cubicBezTo>
                <a:cubicBezTo>
                  <a:pt x="737326" y="844731"/>
                  <a:pt x="1100183" y="137886"/>
                  <a:pt x="1236617" y="0"/>
                </a:cubicBezTo>
              </a:path>
            </a:pathLst>
          </a:custGeom>
          <a:ln>
            <a:headEnd type="none" w="med" len="med"/>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24" name="Freihandform 23"/>
          <p:cNvSpPr/>
          <p:nvPr/>
        </p:nvSpPr>
        <p:spPr bwMode="auto">
          <a:xfrm>
            <a:off x="2786743" y="2830286"/>
            <a:ext cx="2551611" cy="1088571"/>
          </a:xfrm>
          <a:custGeom>
            <a:avLst/>
            <a:gdLst>
              <a:gd name="connsiteX0" fmla="*/ 0 w 1236617"/>
              <a:gd name="connsiteY0" fmla="*/ 0 h 844731"/>
              <a:gd name="connsiteX1" fmla="*/ 531223 w 1236617"/>
              <a:gd name="connsiteY1" fmla="*/ 844731 h 844731"/>
              <a:gd name="connsiteX2" fmla="*/ 1236617 w 1236617"/>
              <a:gd name="connsiteY2" fmla="*/ 0 h 844731"/>
            </a:gdLst>
            <a:ahLst/>
            <a:cxnLst>
              <a:cxn ang="0">
                <a:pos x="connsiteX0" y="connsiteY0"/>
              </a:cxn>
              <a:cxn ang="0">
                <a:pos x="connsiteX1" y="connsiteY1"/>
              </a:cxn>
              <a:cxn ang="0">
                <a:pos x="connsiteX2" y="connsiteY2"/>
              </a:cxn>
            </a:cxnLst>
            <a:rect l="l" t="t" r="r" b="b"/>
            <a:pathLst>
              <a:path w="1236617" h="844731">
                <a:moveTo>
                  <a:pt x="0" y="0"/>
                </a:moveTo>
                <a:cubicBezTo>
                  <a:pt x="162560" y="422365"/>
                  <a:pt x="325120" y="844731"/>
                  <a:pt x="531223" y="844731"/>
                </a:cubicBezTo>
                <a:cubicBezTo>
                  <a:pt x="737326" y="844731"/>
                  <a:pt x="1100183" y="137886"/>
                  <a:pt x="1236617" y="0"/>
                </a:cubicBezTo>
              </a:path>
            </a:pathLst>
          </a:custGeom>
          <a:ln>
            <a:headEnd type="none" w="med" len="med"/>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25" name="Freihandform 24"/>
          <p:cNvSpPr/>
          <p:nvPr/>
        </p:nvSpPr>
        <p:spPr bwMode="auto">
          <a:xfrm>
            <a:off x="2899955" y="2795452"/>
            <a:ext cx="3727268" cy="1088571"/>
          </a:xfrm>
          <a:custGeom>
            <a:avLst/>
            <a:gdLst>
              <a:gd name="connsiteX0" fmla="*/ 0 w 1236617"/>
              <a:gd name="connsiteY0" fmla="*/ 0 h 844731"/>
              <a:gd name="connsiteX1" fmla="*/ 531223 w 1236617"/>
              <a:gd name="connsiteY1" fmla="*/ 844731 h 844731"/>
              <a:gd name="connsiteX2" fmla="*/ 1236617 w 1236617"/>
              <a:gd name="connsiteY2" fmla="*/ 0 h 844731"/>
            </a:gdLst>
            <a:ahLst/>
            <a:cxnLst>
              <a:cxn ang="0">
                <a:pos x="connsiteX0" y="connsiteY0"/>
              </a:cxn>
              <a:cxn ang="0">
                <a:pos x="connsiteX1" y="connsiteY1"/>
              </a:cxn>
              <a:cxn ang="0">
                <a:pos x="connsiteX2" y="connsiteY2"/>
              </a:cxn>
            </a:cxnLst>
            <a:rect l="l" t="t" r="r" b="b"/>
            <a:pathLst>
              <a:path w="1236617" h="844731">
                <a:moveTo>
                  <a:pt x="0" y="0"/>
                </a:moveTo>
                <a:cubicBezTo>
                  <a:pt x="162560" y="422365"/>
                  <a:pt x="325120" y="844731"/>
                  <a:pt x="531223" y="844731"/>
                </a:cubicBezTo>
                <a:cubicBezTo>
                  <a:pt x="737326" y="844731"/>
                  <a:pt x="1100183" y="137886"/>
                  <a:pt x="1236617" y="0"/>
                </a:cubicBezTo>
              </a:path>
            </a:pathLst>
          </a:custGeom>
          <a:ln>
            <a:headEnd type="none" w="med" len="med"/>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29" name="Freihandform 28"/>
          <p:cNvSpPr/>
          <p:nvPr/>
        </p:nvSpPr>
        <p:spPr bwMode="auto">
          <a:xfrm>
            <a:off x="3178629" y="2830286"/>
            <a:ext cx="4789713" cy="1088571"/>
          </a:xfrm>
          <a:custGeom>
            <a:avLst/>
            <a:gdLst>
              <a:gd name="connsiteX0" fmla="*/ 0 w 1236617"/>
              <a:gd name="connsiteY0" fmla="*/ 0 h 844731"/>
              <a:gd name="connsiteX1" fmla="*/ 531223 w 1236617"/>
              <a:gd name="connsiteY1" fmla="*/ 844731 h 844731"/>
              <a:gd name="connsiteX2" fmla="*/ 1236617 w 1236617"/>
              <a:gd name="connsiteY2" fmla="*/ 0 h 844731"/>
            </a:gdLst>
            <a:ahLst/>
            <a:cxnLst>
              <a:cxn ang="0">
                <a:pos x="connsiteX0" y="connsiteY0"/>
              </a:cxn>
              <a:cxn ang="0">
                <a:pos x="connsiteX1" y="connsiteY1"/>
              </a:cxn>
              <a:cxn ang="0">
                <a:pos x="connsiteX2" y="connsiteY2"/>
              </a:cxn>
            </a:cxnLst>
            <a:rect l="l" t="t" r="r" b="b"/>
            <a:pathLst>
              <a:path w="1236617" h="844731">
                <a:moveTo>
                  <a:pt x="0" y="0"/>
                </a:moveTo>
                <a:cubicBezTo>
                  <a:pt x="162560" y="422365"/>
                  <a:pt x="325120" y="844731"/>
                  <a:pt x="531223" y="844731"/>
                </a:cubicBezTo>
                <a:cubicBezTo>
                  <a:pt x="737326" y="844731"/>
                  <a:pt x="1100183" y="137886"/>
                  <a:pt x="1236617" y="0"/>
                </a:cubicBezTo>
              </a:path>
            </a:pathLst>
          </a:custGeom>
          <a:ln>
            <a:headEnd type="none" w="med" len="med"/>
            <a:tailEnd type="stealth"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de-DE"/>
          </a:p>
        </p:txBody>
      </p:sp>
      <p:sp>
        <p:nvSpPr>
          <p:cNvPr id="11" name="Textfeld 10"/>
          <p:cNvSpPr txBox="1"/>
          <p:nvPr/>
        </p:nvSpPr>
        <p:spPr>
          <a:xfrm>
            <a:off x="4833258" y="3561805"/>
            <a:ext cx="1793965" cy="46166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l"/>
            <a:r>
              <a:rPr lang="de-DE" sz="1200" dirty="0" smtClean="0">
                <a:solidFill>
                  <a:schemeClr val="tx1"/>
                </a:solidFill>
                <a:latin typeface="+mn-lt"/>
              </a:rPr>
              <a:t>Vergleichswerte der Standort</a:t>
            </a:r>
          </a:p>
        </p:txBody>
      </p:sp>
      <p:sp>
        <p:nvSpPr>
          <p:cNvPr id="30" name="Text Box 116"/>
          <p:cNvSpPr txBox="1">
            <a:spLocks noChangeArrowheads="1"/>
          </p:cNvSpPr>
          <p:nvPr/>
        </p:nvSpPr>
        <p:spPr bwMode="auto">
          <a:xfrm rot="16200000">
            <a:off x="-161167" y="5547908"/>
            <a:ext cx="128196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de-DE" sz="1800" b="1" dirty="0" smtClean="0">
                <a:solidFill>
                  <a:schemeClr val="tx1"/>
                </a:solidFill>
              </a:rPr>
              <a:t>Legende</a:t>
            </a:r>
            <a:endParaRPr lang="de-DE" sz="1800" b="1" dirty="0">
              <a:solidFill>
                <a:schemeClr val="tx1"/>
              </a:solidFill>
            </a:endParaRPr>
          </a:p>
        </p:txBody>
      </p:sp>
      <p:pic>
        <p:nvPicPr>
          <p:cNvPr id="253955"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8046" y="3561805"/>
            <a:ext cx="1773011" cy="2885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Gerade Verbindung mit Pfeil 12"/>
          <p:cNvCxnSpPr/>
          <p:nvPr/>
        </p:nvCxnSpPr>
        <p:spPr bwMode="auto">
          <a:xfrm>
            <a:off x="1958340" y="4259580"/>
            <a:ext cx="1793582" cy="832011"/>
          </a:xfrm>
          <a:prstGeom prst="straightConnector1">
            <a:avLst/>
          </a:prstGeom>
          <a:noFill/>
          <a:ln w="28575" cap="flat" cmpd="sng" algn="ctr">
            <a:solidFill>
              <a:srgbClr val="FF0000"/>
            </a:solidFill>
            <a:prstDash val="dash"/>
            <a:round/>
            <a:headEnd type="none" w="med" len="med"/>
            <a:tailEnd type="arrow"/>
          </a:ln>
          <a:effectLst/>
        </p:spPr>
      </p:cxnSp>
      <p:cxnSp>
        <p:nvCxnSpPr>
          <p:cNvPr id="15" name="Gerade Verbindung mit Pfeil 14"/>
          <p:cNvCxnSpPr/>
          <p:nvPr/>
        </p:nvCxnSpPr>
        <p:spPr bwMode="auto">
          <a:xfrm flipV="1">
            <a:off x="2331720" y="5438488"/>
            <a:ext cx="1676400" cy="169832"/>
          </a:xfrm>
          <a:prstGeom prst="straightConnector1">
            <a:avLst/>
          </a:prstGeom>
          <a:noFill/>
          <a:ln w="28575" cap="flat" cmpd="sng" algn="ctr">
            <a:solidFill>
              <a:srgbClr val="FF0000"/>
            </a:solidFill>
            <a:prstDash val="dash"/>
            <a:round/>
            <a:headEnd type="none" w="med" len="med"/>
            <a:tailEnd type="arrow"/>
          </a:ln>
          <a:effectLst/>
        </p:spPr>
      </p:cxnSp>
    </p:spTree>
    <p:extLst>
      <p:ext uri="{BB962C8B-B14F-4D97-AF65-F5344CB8AC3E}">
        <p14:creationId xmlns:p14="http://schemas.microsoft.com/office/powerpoint/2010/main" val="2461734789"/>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49874"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2749" y="1342159"/>
            <a:ext cx="7398028" cy="4684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flat" cmpd="sng">
                <a:solidFill>
                  <a:schemeClr val="tx1"/>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9858" name="Rectangle 2"/>
          <p:cNvSpPr>
            <a:spLocks noGrp="1" noChangeArrowheads="1"/>
          </p:cNvSpPr>
          <p:nvPr>
            <p:ph type="title"/>
          </p:nvPr>
        </p:nvSpPr>
        <p:spPr>
          <a:xfrm>
            <a:off x="247650" y="409575"/>
            <a:ext cx="9391650" cy="389209"/>
          </a:xfrm>
        </p:spPr>
        <p:txBody>
          <a:bodyPr/>
          <a:lstStyle/>
          <a:p>
            <a:r>
              <a:rPr lang="de-DE" dirty="0"/>
              <a:t>Übersicht Oberfläche </a:t>
            </a:r>
            <a:r>
              <a:rPr lang="de-DE" dirty="0" err="1"/>
              <a:t>PLMPerformanceAnalyse</a:t>
            </a:r>
            <a:endParaRPr lang="de-DE" dirty="0"/>
          </a:p>
        </p:txBody>
      </p:sp>
      <p:sp>
        <p:nvSpPr>
          <p:cNvPr id="249859" name="Rectangle 3"/>
          <p:cNvSpPr>
            <a:spLocks noChangeArrowheads="1"/>
          </p:cNvSpPr>
          <p:nvPr/>
        </p:nvSpPr>
        <p:spPr bwMode="auto">
          <a:xfrm>
            <a:off x="1588" y="4919663"/>
            <a:ext cx="99060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hangingPunct="0"/>
            <a:r>
              <a:rPr lang="en-US" sz="1100">
                <a:solidFill>
                  <a:schemeClr val="tx1"/>
                </a:solidFill>
                <a:latin typeface="Arial" charset="0"/>
                <a:cs typeface="Times New Roman" pitchFamily="18" charset="0"/>
              </a:rPr>
              <a:t> </a:t>
            </a:r>
            <a:endParaRPr lang="en-US">
              <a:solidFill>
                <a:schemeClr val="tx1"/>
              </a:solidFill>
              <a:cs typeface="Times New Roman" pitchFamily="18" charset="0"/>
            </a:endParaRPr>
          </a:p>
          <a:p>
            <a:pPr algn="l" eaLnBrk="0" hangingPunct="0"/>
            <a:r>
              <a:rPr lang="en-US">
                <a:solidFill>
                  <a:schemeClr val="tx1"/>
                </a:solidFill>
                <a:latin typeface="Arial" charset="0"/>
                <a:cs typeface="Times New Roman" pitchFamily="18" charset="0"/>
              </a:rPr>
              <a:t> </a:t>
            </a:r>
            <a:endParaRPr lang="en-US">
              <a:solidFill>
                <a:schemeClr val="tx1"/>
              </a:solidFill>
              <a:cs typeface="Times New Roman" pitchFamily="18" charset="0"/>
            </a:endParaRPr>
          </a:p>
          <a:p>
            <a:pPr algn="l" eaLnBrk="0" hangingPunct="0"/>
            <a:endParaRPr lang="en-US" sz="2400">
              <a:solidFill>
                <a:schemeClr val="tx1"/>
              </a:solidFill>
              <a:latin typeface="Arial" charset="0"/>
            </a:endParaRPr>
          </a:p>
        </p:txBody>
      </p:sp>
      <p:sp>
        <p:nvSpPr>
          <p:cNvPr id="249868" name="AutoShape 12"/>
          <p:cNvSpPr>
            <a:spLocks noChangeArrowheads="1"/>
          </p:cNvSpPr>
          <p:nvPr/>
        </p:nvSpPr>
        <p:spPr bwMode="auto">
          <a:xfrm>
            <a:off x="117475" y="4643438"/>
            <a:ext cx="1049338" cy="1320800"/>
          </a:xfrm>
          <a:prstGeom prst="can">
            <a:avLst>
              <a:gd name="adj" fmla="val 31467"/>
            </a:avLst>
          </a:prstGeom>
          <a:solidFill>
            <a:srgbClr val="CCFFCC"/>
          </a:solidFill>
          <a:ln w="12700">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de-DE"/>
              <a:t>Performance </a:t>
            </a:r>
            <a:br>
              <a:rPr lang="de-DE"/>
            </a:br>
            <a:r>
              <a:rPr lang="de-DE"/>
              <a:t>Analyse </a:t>
            </a:r>
            <a:br>
              <a:rPr lang="de-DE"/>
            </a:br>
            <a:r>
              <a:rPr lang="de-DE"/>
              <a:t>Datenbank </a:t>
            </a:r>
            <a:br>
              <a:rPr lang="de-DE"/>
            </a:br>
            <a:endParaRPr lang="de-DE"/>
          </a:p>
        </p:txBody>
      </p:sp>
      <p:sp>
        <p:nvSpPr>
          <p:cNvPr id="249869" name="Freeform 13"/>
          <p:cNvSpPr>
            <a:spLocks/>
          </p:cNvSpPr>
          <p:nvPr/>
        </p:nvSpPr>
        <p:spPr bwMode="auto">
          <a:xfrm>
            <a:off x="130175" y="3454400"/>
            <a:ext cx="1249363" cy="1538288"/>
          </a:xfrm>
          <a:custGeom>
            <a:avLst/>
            <a:gdLst>
              <a:gd name="T0" fmla="*/ 348 w 787"/>
              <a:gd name="T1" fmla="*/ 969 h 969"/>
              <a:gd name="T2" fmla="*/ 73 w 787"/>
              <a:gd name="T3" fmla="*/ 485 h 969"/>
              <a:gd name="T4" fmla="*/ 787 w 787"/>
              <a:gd name="T5" fmla="*/ 0 h 969"/>
            </a:gdLst>
            <a:ahLst/>
            <a:cxnLst>
              <a:cxn ang="0">
                <a:pos x="T0" y="T1"/>
              </a:cxn>
              <a:cxn ang="0">
                <a:pos x="T2" y="T3"/>
              </a:cxn>
              <a:cxn ang="0">
                <a:pos x="T4" y="T5"/>
              </a:cxn>
            </a:cxnLst>
            <a:rect l="0" t="0" r="r" b="b"/>
            <a:pathLst>
              <a:path w="787" h="969">
                <a:moveTo>
                  <a:pt x="348" y="969"/>
                </a:moveTo>
                <a:cubicBezTo>
                  <a:pt x="174" y="807"/>
                  <a:pt x="0" y="646"/>
                  <a:pt x="73" y="485"/>
                </a:cubicBezTo>
                <a:cubicBezTo>
                  <a:pt x="146" y="324"/>
                  <a:pt x="706" y="64"/>
                  <a:pt x="787" y="0"/>
                </a:cubicBezTo>
              </a:path>
            </a:pathLst>
          </a:custGeom>
          <a:noFill/>
          <a:ln w="12700" cap="flat" cmpd="sng">
            <a:solidFill>
              <a:schemeClr val="accent2"/>
            </a:solidFill>
            <a:prstDash val="dash"/>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249870" name="Oval 14"/>
          <p:cNvSpPr>
            <a:spLocks noChangeArrowheads="1"/>
          </p:cNvSpPr>
          <p:nvPr/>
        </p:nvSpPr>
        <p:spPr bwMode="auto">
          <a:xfrm>
            <a:off x="3016183" y="5229225"/>
            <a:ext cx="784225" cy="346075"/>
          </a:xfrm>
          <a:prstGeom prst="flowChartAlternateProcess">
            <a:avLst/>
          </a:prstGeom>
          <a:noFill/>
          <a:ln w="28575">
            <a:solidFill>
              <a:srgbClr val="FF000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249871" name="Text Box 15"/>
          <p:cNvSpPr txBox="1">
            <a:spLocks noChangeArrowheads="1"/>
          </p:cNvSpPr>
          <p:nvPr/>
        </p:nvSpPr>
        <p:spPr bwMode="auto">
          <a:xfrm>
            <a:off x="583656" y="6119812"/>
            <a:ext cx="2932113"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a:spcBef>
                <a:spcPct val="50000"/>
              </a:spcBef>
            </a:pPr>
            <a:r>
              <a:rPr lang="de-DE" dirty="0"/>
              <a:t>Auswahl des Messzeitraumes (im Beispiel </a:t>
            </a:r>
            <a:r>
              <a:rPr lang="de-DE" dirty="0" smtClean="0"/>
              <a:t>10 Tage)</a:t>
            </a:r>
            <a:endParaRPr lang="de-DE" dirty="0"/>
          </a:p>
        </p:txBody>
      </p:sp>
      <p:sp>
        <p:nvSpPr>
          <p:cNvPr id="249872" name="Line 16"/>
          <p:cNvSpPr>
            <a:spLocks noChangeShapeType="1"/>
          </p:cNvSpPr>
          <p:nvPr/>
        </p:nvSpPr>
        <p:spPr bwMode="auto">
          <a:xfrm flipH="1">
            <a:off x="2490652" y="5597525"/>
            <a:ext cx="582748" cy="522287"/>
          </a:xfrm>
          <a:prstGeom prst="line">
            <a:avLst/>
          </a:prstGeom>
          <a:noFill/>
          <a:ln w="12700">
            <a:solidFill>
              <a:schemeClr val="accent2"/>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18" name="Text Box 116"/>
          <p:cNvSpPr txBox="1">
            <a:spLocks noChangeArrowheads="1"/>
          </p:cNvSpPr>
          <p:nvPr/>
        </p:nvSpPr>
        <p:spPr bwMode="auto">
          <a:xfrm>
            <a:off x="244479" y="972827"/>
            <a:ext cx="701225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accent2"/>
                </a:solidFill>
                <a:prstDash val="dash"/>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de-DE" sz="1800" b="1" dirty="0" smtClean="0">
                <a:solidFill>
                  <a:schemeClr val="tx1"/>
                </a:solidFill>
              </a:rPr>
              <a:t>Auswertung der Messungen mehrere Tage mit Trennlinien </a:t>
            </a:r>
          </a:p>
        </p:txBody>
      </p:sp>
      <p:sp>
        <p:nvSpPr>
          <p:cNvPr id="21" name="Textfeld 20"/>
          <p:cNvSpPr txBox="1"/>
          <p:nvPr/>
        </p:nvSpPr>
        <p:spPr>
          <a:xfrm>
            <a:off x="5928680" y="1804703"/>
            <a:ext cx="1029470" cy="24622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l">
              <a:defRPr/>
            </a:pPr>
            <a:r>
              <a:rPr lang="de-DE" dirty="0" smtClean="0"/>
              <a:t>Trennlinie</a:t>
            </a:r>
            <a:endParaRPr lang="de-DE" dirty="0"/>
          </a:p>
        </p:txBody>
      </p:sp>
      <p:cxnSp>
        <p:nvCxnSpPr>
          <p:cNvPr id="22" name="Gerade Verbindung mit Pfeil 21"/>
          <p:cNvCxnSpPr/>
          <p:nvPr/>
        </p:nvCxnSpPr>
        <p:spPr bwMode="auto">
          <a:xfrm flipH="1">
            <a:off x="5355771" y="2006395"/>
            <a:ext cx="572909" cy="1259319"/>
          </a:xfrm>
          <a:prstGeom prst="straightConnector1">
            <a:avLst/>
          </a:prstGeom>
          <a:ln>
            <a:solidFill>
              <a:schemeClr val="accent1">
                <a:lumMod val="50000"/>
              </a:schemeClr>
            </a:solidFill>
            <a:headEnd type="none" w="med" len="med"/>
            <a:tailEnd type="arrow" w="med" len="med"/>
          </a:ln>
          <a:extLst/>
        </p:spPr>
        <p:style>
          <a:lnRef idx="1">
            <a:schemeClr val="accent1"/>
          </a:lnRef>
          <a:fillRef idx="2">
            <a:schemeClr val="accent1"/>
          </a:fillRef>
          <a:effectRef idx="1">
            <a:schemeClr val="accent1"/>
          </a:effectRef>
          <a:fontRef idx="minor">
            <a:schemeClr val="dk1"/>
          </a:fontRef>
        </p:style>
      </p:cxnSp>
      <p:pic>
        <p:nvPicPr>
          <p:cNvPr id="249875" name="Picture 1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9436" y="4805794"/>
            <a:ext cx="3450299" cy="1783488"/>
          </a:xfrm>
          <a:prstGeom prst="rect">
            <a:avLst/>
          </a:prstGeom>
          <a:noFill/>
          <a:ln w="12700" cap="flat" cmpd="sng">
            <a:solidFill>
              <a:srgbClr val="FF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Gerade Verbindung 5"/>
          <p:cNvCxnSpPr/>
          <p:nvPr/>
        </p:nvCxnSpPr>
        <p:spPr bwMode="auto">
          <a:xfrm>
            <a:off x="4423954" y="5503817"/>
            <a:ext cx="1755482" cy="1085465"/>
          </a:xfrm>
          <a:prstGeom prst="line">
            <a:avLst/>
          </a:prstGeom>
          <a:noFill/>
          <a:ln w="9525" cap="flat" cmpd="sng" algn="ctr">
            <a:solidFill>
              <a:srgbClr val="FF0000"/>
            </a:solidFill>
            <a:prstDash val="dash"/>
            <a:round/>
            <a:headEnd type="none" w="med" len="med"/>
            <a:tailEnd type="none" w="med" len="med"/>
          </a:ln>
          <a:effectLst/>
        </p:spPr>
      </p:cxnSp>
      <p:cxnSp>
        <p:nvCxnSpPr>
          <p:cNvPr id="27" name="Gerade Verbindung 26"/>
          <p:cNvCxnSpPr/>
          <p:nvPr/>
        </p:nvCxnSpPr>
        <p:spPr bwMode="auto">
          <a:xfrm>
            <a:off x="6505303" y="4449955"/>
            <a:ext cx="3124432" cy="355839"/>
          </a:xfrm>
          <a:prstGeom prst="line">
            <a:avLst/>
          </a:prstGeom>
          <a:noFill/>
          <a:ln w="9525" cap="flat" cmpd="sng" algn="ctr">
            <a:solidFill>
              <a:srgbClr val="FF0000"/>
            </a:solidFill>
            <a:prstDash val="dash"/>
            <a:round/>
            <a:headEnd type="none" w="med" len="med"/>
            <a:tailEnd type="none" w="med" len="med"/>
          </a:ln>
          <a:effectLst/>
        </p:spPr>
      </p:cxnSp>
      <p:sp>
        <p:nvSpPr>
          <p:cNvPr id="29" name="Textfeld 28"/>
          <p:cNvSpPr txBox="1"/>
          <p:nvPr/>
        </p:nvSpPr>
        <p:spPr>
          <a:xfrm>
            <a:off x="6179436" y="4796552"/>
            <a:ext cx="918050" cy="246221"/>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l">
              <a:defRPr/>
            </a:pPr>
            <a:r>
              <a:rPr lang="de-DE" dirty="0" smtClean="0"/>
              <a:t>Statistik</a:t>
            </a:r>
            <a:endParaRPr lang="de-DE"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2" descr="V:\JobManager\ProgEntw\Ver02\JobManagerV2\10-Documentation.Application\Arbeitsdokumente\Docu_for_PLMPerformanceAnalyse\ScreenShots\ScreenShot_2013-01-23-[17-04-1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12809" y="5069671"/>
            <a:ext cx="2302691" cy="123842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
        <p:nvSpPr>
          <p:cNvPr id="2" name="Titel 1"/>
          <p:cNvSpPr>
            <a:spLocks noGrp="1"/>
          </p:cNvSpPr>
          <p:nvPr>
            <p:ph type="title"/>
          </p:nvPr>
        </p:nvSpPr>
        <p:spPr>
          <a:xfrm>
            <a:off x="247650" y="409575"/>
            <a:ext cx="9391650" cy="389209"/>
          </a:xfrm>
        </p:spPr>
        <p:txBody>
          <a:bodyPr/>
          <a:lstStyle/>
          <a:p>
            <a:r>
              <a:rPr lang="de-DE" dirty="0" smtClean="0"/>
              <a:t>Zusammenfassung</a:t>
            </a:r>
            <a:endParaRPr lang="de-DE" dirty="0"/>
          </a:p>
        </p:txBody>
      </p:sp>
      <p:sp>
        <p:nvSpPr>
          <p:cNvPr id="4" name="Rectangle 3"/>
          <p:cNvSpPr txBox="1">
            <a:spLocks noChangeArrowheads="1"/>
          </p:cNvSpPr>
          <p:nvPr/>
        </p:nvSpPr>
        <p:spPr bwMode="auto">
          <a:xfrm>
            <a:off x="304800" y="1012826"/>
            <a:ext cx="8915400" cy="4193456"/>
          </a:xfrm>
          <a:prstGeom prst="rect">
            <a:avLst/>
          </a:prstGeom>
          <a:noFill/>
          <a:ln>
            <a:miter lim="800000"/>
            <a:headEnd/>
            <a:tailEnd/>
          </a:ln>
        </p:spPr>
        <p:txBody>
          <a:bodyPr wrap="square" lIns="91440" tIns="45720" rIns="91440" bIns="45720" numCol="1" anchor="t" anchorCtr="0" compatLnSpc="1">
            <a:prstTxWarp prst="textNoShape">
              <a:avLst/>
            </a:prstTxWarp>
            <a:spAutoFit/>
          </a:bodyPr>
          <a:lstStyle>
            <a:lvl1pPr marL="342900" indent="-342900" algn="l" rtl="0" eaLnBrk="1" fontAlgn="base" hangingPunct="1">
              <a:spcBef>
                <a:spcPct val="20000"/>
              </a:spcBef>
              <a:spcAft>
                <a:spcPct val="0"/>
              </a:spcAft>
              <a:defRPr sz="1600" b="1">
                <a:solidFill>
                  <a:schemeClr val="tx1"/>
                </a:solidFill>
                <a:latin typeface="+mn-lt"/>
                <a:ea typeface="+mn-ea"/>
                <a:cs typeface="+mn-cs"/>
              </a:defRPr>
            </a:lvl1pPr>
            <a:lvl2pPr marL="361950" indent="-182563" algn="l" rtl="0" eaLnBrk="1" fontAlgn="base" hangingPunct="1">
              <a:spcBef>
                <a:spcPct val="20000"/>
              </a:spcBef>
              <a:spcAft>
                <a:spcPct val="0"/>
              </a:spcAft>
              <a:buChar char="-"/>
              <a:defRPr sz="1400" b="1">
                <a:solidFill>
                  <a:schemeClr val="tx1"/>
                </a:solidFill>
                <a:latin typeface="+mn-lt"/>
              </a:defRPr>
            </a:lvl2pPr>
            <a:lvl3pPr marL="714375" indent="-171450" algn="l" rtl="0" eaLnBrk="1" fontAlgn="base" hangingPunct="1">
              <a:spcBef>
                <a:spcPct val="20000"/>
              </a:spcBef>
              <a:spcAft>
                <a:spcPct val="0"/>
              </a:spcAft>
              <a:buFont typeface="Wingdings" pitchFamily="2" charset="2"/>
              <a:buChar char="§"/>
              <a:defRPr sz="1200" b="1">
                <a:solidFill>
                  <a:schemeClr val="tx1"/>
                </a:solidFill>
                <a:latin typeface="+mn-lt"/>
              </a:defRPr>
            </a:lvl3pPr>
            <a:lvl4pPr marL="1333500" indent="-190500" algn="l" rtl="0" eaLnBrk="1" fontAlgn="base" hangingPunct="1">
              <a:spcBef>
                <a:spcPct val="20000"/>
              </a:spcBef>
              <a:spcAft>
                <a:spcPct val="0"/>
              </a:spcAft>
              <a:buChar char="–"/>
              <a:defRPr sz="1200">
                <a:solidFill>
                  <a:schemeClr val="tx1"/>
                </a:solidFill>
                <a:latin typeface="+mn-lt"/>
              </a:defRPr>
            </a:lvl4pPr>
            <a:lvl5pPr marL="1714500" indent="-190500" algn="l" rtl="0" eaLnBrk="1" fontAlgn="base" hangingPunct="1">
              <a:spcBef>
                <a:spcPct val="20000"/>
              </a:spcBef>
              <a:spcAft>
                <a:spcPct val="0"/>
              </a:spcAft>
              <a:buChar char="»"/>
              <a:defRPr sz="1200">
                <a:solidFill>
                  <a:schemeClr val="tx1"/>
                </a:solidFill>
                <a:latin typeface="+mn-lt"/>
              </a:defRPr>
            </a:lvl5pPr>
            <a:lvl6pPr marL="2171700" indent="-190500" algn="l" rtl="0" eaLnBrk="1" fontAlgn="base" hangingPunct="1">
              <a:spcBef>
                <a:spcPct val="20000"/>
              </a:spcBef>
              <a:spcAft>
                <a:spcPct val="0"/>
              </a:spcAft>
              <a:buChar char="»"/>
              <a:defRPr sz="1200">
                <a:solidFill>
                  <a:schemeClr val="tx1"/>
                </a:solidFill>
                <a:latin typeface="+mn-lt"/>
              </a:defRPr>
            </a:lvl6pPr>
            <a:lvl7pPr marL="2628900" indent="-190500" algn="l" rtl="0" eaLnBrk="1" fontAlgn="base" hangingPunct="1">
              <a:spcBef>
                <a:spcPct val="20000"/>
              </a:spcBef>
              <a:spcAft>
                <a:spcPct val="0"/>
              </a:spcAft>
              <a:buChar char="»"/>
              <a:defRPr sz="1200">
                <a:solidFill>
                  <a:schemeClr val="tx1"/>
                </a:solidFill>
                <a:latin typeface="+mn-lt"/>
              </a:defRPr>
            </a:lvl7pPr>
            <a:lvl8pPr marL="3086100" indent="-190500" algn="l" rtl="0" eaLnBrk="1" fontAlgn="base" hangingPunct="1">
              <a:spcBef>
                <a:spcPct val="20000"/>
              </a:spcBef>
              <a:spcAft>
                <a:spcPct val="0"/>
              </a:spcAft>
              <a:buChar char="»"/>
              <a:defRPr sz="1200">
                <a:solidFill>
                  <a:schemeClr val="tx1"/>
                </a:solidFill>
                <a:latin typeface="+mn-lt"/>
              </a:defRPr>
            </a:lvl8pPr>
            <a:lvl9pPr marL="3543300" indent="-190500" algn="l" rtl="0" eaLnBrk="1" fontAlgn="base" hangingPunct="1">
              <a:spcBef>
                <a:spcPct val="20000"/>
              </a:spcBef>
              <a:spcAft>
                <a:spcPct val="0"/>
              </a:spcAft>
              <a:buChar char="»"/>
              <a:defRPr sz="1200">
                <a:solidFill>
                  <a:schemeClr val="tx1"/>
                </a:solidFill>
                <a:latin typeface="+mn-lt"/>
              </a:defRPr>
            </a:lvl9pPr>
          </a:lstStyle>
          <a:p>
            <a:pPr marL="0" indent="0">
              <a:lnSpc>
                <a:spcPct val="90000"/>
              </a:lnSpc>
            </a:pPr>
            <a:r>
              <a:rPr lang="de-DE" sz="2000" dirty="0"/>
              <a:t>Die Automatische Ermittlung von Performance Daten </a:t>
            </a:r>
            <a:r>
              <a:rPr lang="de-DE" sz="2000" dirty="0" smtClean="0"/>
              <a:t/>
            </a:r>
            <a:br>
              <a:rPr lang="de-DE" sz="2000" dirty="0" smtClean="0"/>
            </a:br>
            <a:r>
              <a:rPr lang="de-DE" sz="2000" dirty="0" smtClean="0"/>
              <a:t>hat </a:t>
            </a:r>
            <a:r>
              <a:rPr lang="de-DE" sz="2000" dirty="0"/>
              <a:t>die Folgenden Vorteile</a:t>
            </a:r>
            <a:r>
              <a:rPr lang="de-DE" sz="2000" dirty="0" smtClean="0"/>
              <a:t>:</a:t>
            </a:r>
            <a:br>
              <a:rPr lang="de-DE" sz="2000" dirty="0" smtClean="0"/>
            </a:br>
            <a:endParaRPr lang="de-DE" sz="2000" dirty="0"/>
          </a:p>
          <a:p>
            <a:pPr marL="360000" lvl="1" indent="-368300">
              <a:spcBef>
                <a:spcPts val="0"/>
              </a:spcBef>
              <a:spcAft>
                <a:spcPts val="500"/>
              </a:spcAft>
              <a:buClr>
                <a:srgbClr val="009900"/>
              </a:buClr>
              <a:buFont typeface="Wingdings" pitchFamily="2" charset="2"/>
              <a:buChar char="ü"/>
            </a:pPr>
            <a:r>
              <a:rPr lang="de-DE" sz="2000" dirty="0" smtClean="0"/>
              <a:t>Die Messungen objektivieren das Beurteilen der Performance</a:t>
            </a:r>
          </a:p>
          <a:p>
            <a:pPr marL="360000" lvl="1" indent="-368300">
              <a:spcBef>
                <a:spcPts val="0"/>
              </a:spcBef>
              <a:spcAft>
                <a:spcPts val="500"/>
              </a:spcAft>
              <a:buClr>
                <a:srgbClr val="009900"/>
              </a:buClr>
              <a:buFont typeface="Wingdings" pitchFamily="2" charset="2"/>
              <a:buChar char="ü"/>
            </a:pPr>
            <a:r>
              <a:rPr lang="de-DE" sz="2000" dirty="0" smtClean="0"/>
              <a:t>Es wird „indirekt“ die gesamte PLM IT Infrastruktur mit bewertet da alle Systeme durch die Messung angesprochen werden</a:t>
            </a:r>
          </a:p>
          <a:p>
            <a:pPr marL="360000" lvl="1" indent="-368300">
              <a:spcBef>
                <a:spcPts val="0"/>
              </a:spcBef>
              <a:spcAft>
                <a:spcPts val="500"/>
              </a:spcAft>
              <a:buClr>
                <a:srgbClr val="009900"/>
              </a:buClr>
              <a:buFont typeface="Wingdings" pitchFamily="2" charset="2"/>
              <a:buChar char="ü"/>
            </a:pPr>
            <a:r>
              <a:rPr lang="de-DE" sz="2000" dirty="0" smtClean="0"/>
              <a:t>Kleinere Performance Differenzen die Sich in den Systemen einschleichen werden Systematisch und Zeitbezogen erfasst. Das Zeitbezogene Messen hat den Großen Vorteil das z.B. durch Änderungen im IT System oder an der Software besser nachvollzogen werden kann</a:t>
            </a:r>
          </a:p>
          <a:p>
            <a:pPr marL="360000" lvl="1" indent="-368300">
              <a:spcBef>
                <a:spcPts val="0"/>
              </a:spcBef>
              <a:spcAft>
                <a:spcPts val="500"/>
              </a:spcAft>
              <a:buClr>
                <a:srgbClr val="009900"/>
              </a:buClr>
              <a:buFont typeface="Wingdings" pitchFamily="2" charset="2"/>
              <a:buChar char="ü"/>
            </a:pPr>
            <a:r>
              <a:rPr lang="de-DE" sz="2000" dirty="0" smtClean="0"/>
              <a:t>Das System Informiert via Mail die Administratoren wenn hohe Messwerte ermittelt werden.</a:t>
            </a:r>
          </a:p>
        </p:txBody>
      </p:sp>
      <p:sp>
        <p:nvSpPr>
          <p:cNvPr id="5" name="Textfeld 4"/>
          <p:cNvSpPr txBox="1"/>
          <p:nvPr/>
        </p:nvSpPr>
        <p:spPr>
          <a:xfrm>
            <a:off x="330200" y="5319550"/>
            <a:ext cx="8890000" cy="646331"/>
          </a:xfrm>
          <a:prstGeom prst="rect">
            <a:avLst/>
          </a:prstGeom>
          <a:noFill/>
        </p:spPr>
        <p:txBody>
          <a:bodyPr wrap="square" rtlCol="0">
            <a:spAutoFit/>
          </a:bodyPr>
          <a:lstStyle/>
          <a:p>
            <a:pPr algn="l"/>
            <a:r>
              <a:rPr lang="de-DE" sz="1800" b="1" dirty="0" smtClean="0">
                <a:solidFill>
                  <a:schemeClr val="tx1"/>
                </a:solidFill>
                <a:latin typeface="+mn-lt"/>
              </a:rPr>
              <a:t>Die Software ist für KBA entwickelt worden und </a:t>
            </a:r>
            <a:br>
              <a:rPr lang="de-DE" sz="1800" b="1" dirty="0" smtClean="0">
                <a:solidFill>
                  <a:schemeClr val="tx1"/>
                </a:solidFill>
                <a:latin typeface="+mn-lt"/>
              </a:rPr>
            </a:br>
            <a:r>
              <a:rPr lang="de-DE" sz="1800" b="1" dirty="0" smtClean="0">
                <a:solidFill>
                  <a:schemeClr val="tx1"/>
                </a:solidFill>
                <a:latin typeface="+mn-lt"/>
              </a:rPr>
              <a:t>ist seid 2006 im Einsatz.</a:t>
            </a:r>
          </a:p>
        </p:txBody>
      </p:sp>
    </p:spTree>
    <p:extLst>
      <p:ext uri="{BB962C8B-B14F-4D97-AF65-F5344CB8AC3E}">
        <p14:creationId xmlns:p14="http://schemas.microsoft.com/office/powerpoint/2010/main" val="278252425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6cefca26cfd723173d4fc5f1a1f41ba8a745a"/>
</p:tagLst>
</file>

<file path=ppt/theme/theme1.xml><?xml version="1.0" encoding="utf-8"?>
<a:theme xmlns:a="http://schemas.openxmlformats.org/drawingml/2006/main" name="addPLM_PPT_DesignTemplate">
  <a:themeElements>
    <a:clrScheme name="JF Masterfoli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33CC"/>
      </a:hlink>
      <a:folHlink>
        <a:srgbClr val="808080"/>
      </a:folHlink>
    </a:clrScheme>
    <a:fontScheme name="JF Masterfolie">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8575" cap="flat" cmpd="sng" algn="ctr">
          <a:solidFill>
            <a:srgbClr val="FF0000"/>
          </a:solidFill>
          <a:prstDash val="dash"/>
          <a:round/>
          <a:headEnd type="none" w="med" len="med"/>
          <a:tailEnd type="none" w="med" len="med"/>
        </a:ln>
        <a:effectLst/>
      </a:spPr>
      <a:bodyPr vert="horz" wrap="none" lIns="91440" tIns="45720" rIns="91440" bIns="45720" numCol="1" rtlCol="0"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sz="1000" b="0" i="0" u="none" strike="noStrike" cap="none" normalizeH="0" baseline="0" dirty="0" smtClean="0">
            <a:ln>
              <a:noFill/>
            </a:ln>
            <a:solidFill>
              <a:schemeClr val="accent2"/>
            </a:solidFill>
            <a:effectLst/>
            <a:latin typeface="+mn-lt"/>
          </a:defRPr>
        </a:defPPr>
      </a:lstStyle>
    </a:spDef>
    <a:lnDef>
      <a:spPr bwMode="auto">
        <a:noFill/>
        <a:ln w="28575" cap="flat" cmpd="sng" algn="ctr">
          <a:solidFill>
            <a:srgbClr val="FF0000"/>
          </a:solidFill>
          <a:prstDash val="dash"/>
          <a:round/>
          <a:headEnd type="none" w="med" len="med"/>
          <a:tailEnd type="none" w="med" len="med"/>
        </a:ln>
        <a:effectLst/>
      </a:spPr>
      <a:bodyPr/>
      <a:lstStyle/>
    </a:lnDef>
    <a:txDef>
      <a:spPr>
        <a:noFill/>
      </a:spPr>
      <a:bodyPr wrap="square" rtlCol="0">
        <a:spAutoFit/>
      </a:bodyPr>
      <a:lstStyle>
        <a:defPPr algn="l">
          <a:defRPr sz="1200" dirty="0" smtClean="0">
            <a:solidFill>
              <a:schemeClr val="tx1"/>
            </a:solidFill>
            <a:latin typeface="+mn-lt"/>
          </a:defRPr>
        </a:defPPr>
      </a:lstStyle>
    </a:txDef>
  </a:objectDefaults>
  <a:extraClrSchemeLst>
    <a:extraClrScheme>
      <a:clrScheme name="JF Masterfoli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JF Masterfoli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JF Masterfoli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JF Masterfoli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JF Masterfoli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JF Masterfoli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JF Masterfoli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addPLM_PPT_DesignTemplate</Template>
  <TotalTime>0</TotalTime>
  <Words>134</Words>
  <Application>Microsoft Office PowerPoint</Application>
  <PresentationFormat>A4-Papier (210x297 mm)</PresentationFormat>
  <Paragraphs>49</Paragraphs>
  <Slides>8</Slides>
  <Notes>4</Notes>
  <HiddenSlides>0</HiddenSlides>
  <MMClips>0</MMClips>
  <ScaleCrop>false</ScaleCrop>
  <HeadingPairs>
    <vt:vector size="4" baseType="variant">
      <vt:variant>
        <vt:lpstr>Design</vt:lpstr>
      </vt:variant>
      <vt:variant>
        <vt:i4>1</vt:i4>
      </vt:variant>
      <vt:variant>
        <vt:lpstr>Folientitel</vt:lpstr>
      </vt:variant>
      <vt:variant>
        <vt:i4>8</vt:i4>
      </vt:variant>
    </vt:vector>
  </HeadingPairs>
  <TitlesOfParts>
    <vt:vector size="9" baseType="lpstr">
      <vt:lpstr>addPLM_PPT_DesignTemplate</vt:lpstr>
      <vt:lpstr>Präsentation der PLMPerformanceAnalyse (PPA)</vt:lpstr>
      <vt:lpstr>Inhaltsverzeichnis</vt:lpstr>
      <vt:lpstr>Erfassen der Messungen</vt:lpstr>
      <vt:lpstr>Übersicht Oberfläche PLMPerformanceAnalyse</vt:lpstr>
      <vt:lpstr>Übersicht Oberfläche PLMPerformanceAnalyse</vt:lpstr>
      <vt:lpstr>Übersicht Oberfläche PLMPerformanceAnalyse</vt:lpstr>
      <vt:lpstr>Übersicht Oberfläche PLMPerformanceAnalyse</vt:lpstr>
      <vt:lpstr>Zusammenfassung</vt:lpstr>
    </vt:vector>
  </TitlesOfParts>
  <Company>Dipl.-Ing. (FH) Josef Feuerstein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Übersicht Oberfläche Performance Analyse</dc:title>
  <dc:creator>JFES (Josef Feuerstein)</dc:creator>
  <cp:lastModifiedBy>Josef Feuerstein</cp:lastModifiedBy>
  <cp:revision>432</cp:revision>
  <cp:lastPrinted>2000-09-28T14:08:21Z</cp:lastPrinted>
  <dcterms:created xsi:type="dcterms:W3CDTF">2000-01-12T13:35:21Z</dcterms:created>
  <dcterms:modified xsi:type="dcterms:W3CDTF">2013-01-23T20:37:16Z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pReplaceAllVariables">
    <vt:bool>false</vt:bool>
  </property>
  <property fmtid="{D5CDD505-2E9C-101B-9397-08002B2CF9AE}" pid="3" name="#Datum#">
    <vt:lpwstr>#Datum#</vt:lpwstr>
  </property>
  <property fmtid="{D5CDD505-2E9C-101B-9397-08002B2CF9AE}" pid="4" name="#PrjNr#">
    <vt:lpwstr>#PrjNr#</vt:lpwstr>
  </property>
  <property fmtid="{D5CDD505-2E9C-101B-9397-08002B2CF9AE}" pid="5" name="#Doc_NE#">
    <vt:lpwstr>#Doc_NE#</vt:lpwstr>
  </property>
  <property fmtid="{D5CDD505-2E9C-101B-9397-08002B2CF9AE}" pid="6" name="#PrjTitel#">
    <vt:lpwstr>#PrjTitel#</vt:lpwstr>
  </property>
  <property fmtid="{D5CDD505-2E9C-101B-9397-08002B2CF9AE}" pid="7" name="#Betreff#">
    <vt:lpwstr>#Betreff#</vt:lpwstr>
  </property>
  <property fmtid="{D5CDD505-2E9C-101B-9397-08002B2CF9AE}" pid="8" name="#ma_namenskuerzel#">
    <vt:lpwstr>#ma_namenskuerzel#</vt:lpwstr>
  </property>
</Properties>
</file>