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98" r:id="rId2"/>
    <p:sldId id="468" r:id="rId3"/>
    <p:sldId id="467" r:id="rId4"/>
    <p:sldId id="471" r:id="rId5"/>
    <p:sldId id="474" r:id="rId6"/>
    <p:sldId id="472" r:id="rId7"/>
    <p:sldId id="476" r:id="rId8"/>
    <p:sldId id="475" r:id="rId9"/>
    <p:sldId id="469" r:id="rId10"/>
    <p:sldId id="477" r:id="rId11"/>
    <p:sldId id="451" r:id="rId12"/>
    <p:sldId id="466" r:id="rId13"/>
    <p:sldId id="453" r:id="rId14"/>
  </p:sldIdLst>
  <p:sldSz cx="9906000" cy="6858000" type="A4"/>
  <p:notesSz cx="6662738" cy="9906000"/>
  <p:custDataLst>
    <p:tags r:id="rId17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9999"/>
    <a:srgbClr val="336600"/>
    <a:srgbClr val="009900"/>
    <a:srgbClr val="33CC33"/>
    <a:srgbClr val="6600FF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3878" autoAdjust="0"/>
  </p:normalViewPr>
  <p:slideViewPr>
    <p:cSldViewPr snapToGrid="0" showGuides="1">
      <p:cViewPr varScale="1">
        <p:scale>
          <a:sx n="119" d="100"/>
          <a:sy n="119" d="100"/>
        </p:scale>
        <p:origin x="-594" y="-90"/>
      </p:cViewPr>
      <p:guideLst>
        <p:guide orient="horz" pos="352"/>
        <p:guide orient="horz" pos="4059"/>
        <p:guide orient="horz" pos="554"/>
        <p:guide pos="74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58" d="100"/>
          <a:sy n="58" d="100"/>
        </p:scale>
        <p:origin x="-1824" y="-90"/>
      </p:cViewPr>
      <p:guideLst>
        <p:guide orient="horz" pos="3120"/>
        <p:guide pos="2098"/>
      </p:guideLst>
    </p:cSldViewPr>
  </p:notes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962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906" tIns="45954" rIns="91906" bIns="45954" numCol="1" anchor="t" anchorCtr="0" compatLnSpc="1">
            <a:prstTxWarp prst="textNoShape">
              <a:avLst/>
            </a:prstTxWarp>
            <a:spAutoFit/>
          </a:bodyPr>
          <a:lstStyle>
            <a:lvl1pPr algn="l" defTabSz="923925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381625" y="0"/>
            <a:ext cx="13160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906" tIns="45954" rIns="91906" bIns="45954" numCol="1" anchor="t" anchorCtr="0" compatLnSpc="1">
            <a:prstTxWarp prst="textNoShape">
              <a:avLst/>
            </a:prstTxWarp>
            <a:spAutoFit/>
          </a:bodyPr>
          <a:lstStyle>
            <a:lvl1pPr algn="r" defTabSz="923925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56763"/>
            <a:ext cx="895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906" tIns="45954" rIns="91906" bIns="45954" numCol="1" anchor="b" anchorCtr="0" compatLnSpc="1">
            <a:prstTxWarp prst="textNoShape">
              <a:avLst/>
            </a:prstTxWarp>
            <a:spAutoFit/>
          </a:bodyPr>
          <a:lstStyle>
            <a:lvl1pPr algn="l" defTabSz="923925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200775" y="9656763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906" tIns="45954" rIns="91906" bIns="45954" numCol="1" anchor="b" anchorCtr="0" compatLnSpc="1">
            <a:prstTxWarp prst="textNoShape">
              <a:avLst/>
            </a:prstTxWarp>
            <a:spAutoFit/>
          </a:bodyPr>
          <a:lstStyle>
            <a:lvl1pPr algn="r" defTabSz="923925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fld id="{8B26351E-A032-4BD0-B400-E45159B67E4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1444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962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906" tIns="45954" rIns="91906" bIns="45954" numCol="1" anchor="t" anchorCtr="0" compatLnSpc="1">
            <a:prstTxWarp prst="textNoShape">
              <a:avLst/>
            </a:prstTxWarp>
            <a:spAutoFit/>
          </a:bodyPr>
          <a:lstStyle>
            <a:lvl1pPr algn="l" defTabSz="933450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346700" y="0"/>
            <a:ext cx="13160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906" tIns="45954" rIns="91906" bIns="45954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50875" y="742950"/>
            <a:ext cx="5365750" cy="37147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5825" y="4706938"/>
            <a:ext cx="4545013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906" tIns="45954" rIns="91906" bIns="45954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Klicken Sie, um die Textformatierung des Masters zu bearbeiten.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29775"/>
            <a:ext cx="895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906" tIns="45954" rIns="91906" bIns="45954" numCol="1" anchor="b" anchorCtr="0" compatLnSpc="1">
            <a:prstTxWarp prst="textNoShape">
              <a:avLst/>
            </a:prstTxWarp>
            <a:spAutoFit/>
          </a:bodyPr>
          <a:lstStyle>
            <a:lvl1pPr algn="l" defTabSz="933450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165850" y="9629775"/>
            <a:ext cx="496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906" tIns="45954" rIns="91906" bIns="45954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fld id="{E320C65C-A7B0-4A74-A97E-55550A8B547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2960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0375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9163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82713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43088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B4E06E-D53B-4F3F-BB63-14308CE681A5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5825" y="4706938"/>
            <a:ext cx="2219325" cy="273050"/>
          </a:xfrm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LayerObjects_n_DeviationMax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20C65C-A7B0-4A74-A97E-55550A8B547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168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90500" y="447675"/>
            <a:ext cx="9558338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 smtClean="0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1889125" y="6664325"/>
            <a:ext cx="7842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eaLnBrk="0" hangingPunct="0">
              <a:defRPr/>
            </a:pPr>
            <a:r>
              <a:rPr lang="de-DE" sz="900">
                <a:latin typeface="Arial" charset="0"/>
              </a:rPr>
              <a:t>Seite:</a:t>
            </a:r>
            <a:r>
              <a:rPr lang="de-DE" sz="900">
                <a:solidFill>
                  <a:schemeClr val="tx1"/>
                </a:solidFill>
                <a:latin typeface="Arial" charset="0"/>
              </a:rPr>
              <a:t> </a:t>
            </a:r>
            <a:fld id="{18A1A7C5-D3C1-4EDF-A33C-8FC7B3C3A377}" type="slidenum">
              <a:rPr lang="de-DE" sz="900">
                <a:solidFill>
                  <a:schemeClr val="tx1"/>
                </a:solidFill>
                <a:latin typeface="Arial" charset="0"/>
              </a:rPr>
              <a:pPr algn="r" eaLnBrk="0" hangingPunct="0">
                <a:defRPr/>
              </a:pPr>
              <a:t>‹Nr.›</a:t>
            </a:fld>
            <a:r>
              <a:rPr lang="de-DE" sz="90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1074" name="Text Box 50"/>
          <p:cNvSpPr txBox="1">
            <a:spLocks noChangeArrowheads="1"/>
          </p:cNvSpPr>
          <p:nvPr userDrawn="1"/>
        </p:nvSpPr>
        <p:spPr bwMode="auto">
          <a:xfrm>
            <a:off x="258763" y="6618288"/>
            <a:ext cx="9647237" cy="184150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200" b="1" dirty="0">
                <a:solidFill>
                  <a:srgbClr val="1D287A"/>
                </a:solidFill>
                <a:latin typeface="Symbol" pitchFamily="18" charset="2"/>
              </a:rPr>
              <a:t>ã</a:t>
            </a:r>
            <a:r>
              <a:rPr lang="en-US" b="1" dirty="0">
                <a:solidFill>
                  <a:srgbClr val="1D287A"/>
                </a:solidFill>
                <a:latin typeface="Arial" charset="0"/>
              </a:rPr>
              <a:t>J.FES</a:t>
            </a:r>
            <a:r>
              <a:rPr lang="de-DE" dirty="0"/>
              <a:t> Dokument</a:t>
            </a:r>
            <a:r>
              <a:rPr lang="de-DE" sz="900" dirty="0">
                <a:solidFill>
                  <a:schemeClr val="tx1"/>
                </a:solidFill>
                <a:latin typeface="Arial" charset="0"/>
              </a:rPr>
              <a:t>: </a:t>
            </a:r>
            <a:r>
              <a:rPr lang="de-DE" sz="900" dirty="0" smtClean="0">
                <a:solidFill>
                  <a:schemeClr val="tx1"/>
                </a:solidFill>
                <a:latin typeface="Arial" charset="0"/>
              </a:rPr>
              <a:t>[</a:t>
            </a:r>
            <a:r>
              <a:rPr lang="de-DE" sz="900" dirty="0" smtClean="0">
                <a:solidFill>
                  <a:schemeClr val="tx1"/>
                </a:solidFill>
              </a:rPr>
              <a:t>CheckBox_WorkshopUndInformationsaustausch2_06.11.2012_beiMTU_JFES</a:t>
            </a:r>
            <a:r>
              <a:rPr lang="de-DE" sz="900" dirty="0" smtClean="0">
                <a:solidFill>
                  <a:schemeClr val="tx1"/>
                </a:solidFill>
                <a:latin typeface="Arial" charset="0"/>
              </a:rPr>
              <a:t>]  </a:t>
            </a:r>
            <a:r>
              <a:rPr lang="de-DE" sz="900" dirty="0">
                <a:solidFill>
                  <a:schemeClr val="tx1"/>
                </a:solidFill>
              </a:rPr>
              <a:t>(Josef Feuerstein) </a:t>
            </a:r>
            <a:r>
              <a:rPr lang="de-DE" dirty="0"/>
              <a:t>Stand vom: </a:t>
            </a:r>
            <a:r>
              <a:rPr lang="de-DE" dirty="0" smtClean="0"/>
              <a:t>[05.11.2012]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gedruckt am: </a:t>
            </a:r>
            <a:fld id="{B100CF70-E1B3-4061-8481-AF4698E14AC9}" type="datetime1">
              <a:rPr lang="de-DE">
                <a:solidFill>
                  <a:schemeClr val="tx1"/>
                </a:solidFill>
              </a:rPr>
              <a:pPr algn="l">
                <a:spcBef>
                  <a:spcPct val="50000"/>
                </a:spcBef>
                <a:defRPr/>
              </a:pPr>
              <a:t>13.11.2012</a:t>
            </a:fld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76" name="Rectangle 52"/>
          <p:cNvSpPr>
            <a:spLocks noChangeArrowheads="1"/>
          </p:cNvSpPr>
          <p:nvPr userDrawn="1"/>
        </p:nvSpPr>
        <p:spPr bwMode="auto">
          <a:xfrm>
            <a:off x="117475" y="0"/>
            <a:ext cx="4953000" cy="214313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  <a:defRPr/>
            </a:pPr>
            <a:r>
              <a:rPr lang="en-US" sz="800">
                <a:solidFill>
                  <a:schemeClr val="tx1"/>
                </a:solidFill>
                <a:cs typeface="Times New Roman" pitchFamily="18" charset="0"/>
              </a:rPr>
              <a:t>Projekt:200357 /Siemens Product Lifecycle Management Software</a:t>
            </a: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28"/>
          <a:stretch/>
        </p:blipFill>
        <p:spPr>
          <a:xfrm>
            <a:off x="9029700" y="61137"/>
            <a:ext cx="779170" cy="388849"/>
          </a:xfrm>
          <a:prstGeom prst="rect">
            <a:avLst/>
          </a:prstGeom>
        </p:spPr>
      </p:pic>
      <p:cxnSp>
        <p:nvCxnSpPr>
          <p:cNvPr id="4" name="Gerade Verbindung 3"/>
          <p:cNvCxnSpPr/>
          <p:nvPr userDrawn="1"/>
        </p:nvCxnSpPr>
        <p:spPr bwMode="auto">
          <a:xfrm>
            <a:off x="0" y="944564"/>
            <a:ext cx="9906000" cy="0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Gerade Verbindung 7"/>
          <p:cNvCxnSpPr/>
          <p:nvPr userDrawn="1"/>
        </p:nvCxnSpPr>
        <p:spPr bwMode="auto">
          <a:xfrm flipV="1">
            <a:off x="0" y="6608764"/>
            <a:ext cx="9925050" cy="9524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6146" name="Picture 2" descr="V:\JobManager\ProgEntw\Ver02\08-Icons-und-Logos\LogosZurSoftware\CheckBoxPLMJobManager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0256" y="66250"/>
            <a:ext cx="1329444" cy="47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4" r:id="rId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2pPr>
      <a:lvl3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3pPr>
      <a:lvl4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4pPr>
      <a:lvl5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5pPr>
      <a:lvl6pPr marL="4572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6pPr>
      <a:lvl7pPr marL="9144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7pPr>
      <a:lvl8pPr marL="13716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8pPr>
      <a:lvl9pPr marL="18288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9pPr>
    </p:titleStyle>
    <p:bodyStyle>
      <a:lvl1pPr marL="190500" indent="-1905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  <a:ea typeface="+mn-ea"/>
          <a:cs typeface="+mn-cs"/>
        </a:defRPr>
      </a:lvl1pPr>
      <a:lvl2pPr marL="571500" indent="-190500" algn="l" rtl="0" eaLnBrk="0" fontAlgn="base" hangingPunct="0">
        <a:spcBef>
          <a:spcPct val="20000"/>
        </a:spcBef>
        <a:spcAft>
          <a:spcPct val="0"/>
        </a:spcAft>
        <a:buChar char="–"/>
        <a:defRPr sz="1400" b="1">
          <a:solidFill>
            <a:schemeClr val="tx1"/>
          </a:solidFill>
          <a:latin typeface="+mn-lt"/>
        </a:defRPr>
      </a:lvl2pPr>
      <a:lvl3pPr marL="952500" indent="-190500" algn="l" rtl="0" eaLnBrk="0" fontAlgn="base" hangingPunct="0">
        <a:spcBef>
          <a:spcPct val="20000"/>
        </a:spcBef>
        <a:spcAft>
          <a:spcPct val="0"/>
        </a:spcAft>
        <a:buChar char="•"/>
        <a:defRPr sz="1200" b="1">
          <a:solidFill>
            <a:schemeClr val="tx1"/>
          </a:solidFill>
          <a:latin typeface="+mn-lt"/>
        </a:defRPr>
      </a:lvl3pPr>
      <a:lvl4pPr marL="1333500" indent="-1905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1714500" indent="-1905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171700" indent="-1905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628900" indent="-1905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086100" indent="-1905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543300" indent="-1905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3.png"/><Relationship Id="rId7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19.png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13"/>
          <p:cNvSpPr>
            <a:spLocks noChangeArrowheads="1"/>
          </p:cNvSpPr>
          <p:nvPr/>
        </p:nvSpPr>
        <p:spPr bwMode="auto">
          <a:xfrm>
            <a:off x="1588" y="4919663"/>
            <a:ext cx="9906000" cy="777875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/>
            <a:r>
              <a:rPr lang="en-US" sz="110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 </a:t>
            </a:r>
            <a:endParaRPr lang="en-US">
              <a:solidFill>
                <a:schemeClr val="tx1"/>
              </a:solidFill>
              <a:cs typeface="Times New Roman" pitchFamily="18" charset="0"/>
            </a:endParaRPr>
          </a:p>
          <a:p>
            <a:pPr algn="l" eaLnBrk="0" hangingPunct="0"/>
            <a:r>
              <a:rPr lang="en-US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 </a:t>
            </a:r>
            <a:endParaRPr lang="en-US">
              <a:solidFill>
                <a:schemeClr val="tx1"/>
              </a:solidFill>
              <a:cs typeface="Times New Roman" pitchFamily="18" charset="0"/>
            </a:endParaRPr>
          </a:p>
          <a:p>
            <a:pPr algn="l" eaLnBrk="0" hangingPunct="0"/>
            <a:endParaRPr lang="en-US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2" name="Text Box 117"/>
          <p:cNvSpPr txBox="1">
            <a:spLocks noChangeArrowheads="1"/>
          </p:cNvSpPr>
          <p:nvPr/>
        </p:nvSpPr>
        <p:spPr bwMode="auto">
          <a:xfrm>
            <a:off x="5916613" y="5678488"/>
            <a:ext cx="3690937" cy="768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6451" tIns="48225" rIns="96451" bIns="48225">
            <a:spAutoFit/>
          </a:bodyPr>
          <a:lstStyle/>
          <a:p>
            <a:pPr algn="l" defTabSz="957263" eaLnBrk="0" hangingPunct="0">
              <a:lnSpc>
                <a:spcPct val="110000"/>
              </a:lnSpc>
              <a:spcBef>
                <a:spcPct val="50000"/>
              </a:spcBef>
              <a:buSzPct val="75000"/>
              <a:buFont typeface="Monotype Sorts" pitchFamily="2" charset="2"/>
              <a:buNone/>
              <a:tabLst>
                <a:tab pos="720725" algn="l"/>
                <a:tab pos="809625" algn="l"/>
              </a:tabLst>
            </a:pPr>
            <a:r>
              <a:rPr lang="de-DE" dirty="0">
                <a:solidFill>
                  <a:schemeClr val="tx1"/>
                </a:solidFill>
                <a:latin typeface="Verdana" pitchFamily="34" charset="0"/>
              </a:rPr>
              <a:t>Erstellt: </a:t>
            </a:r>
            <a:br>
              <a:rPr lang="de-DE" dirty="0">
                <a:solidFill>
                  <a:schemeClr val="tx1"/>
                </a:solidFill>
                <a:latin typeface="Verdana" pitchFamily="34" charset="0"/>
              </a:rPr>
            </a:br>
            <a:r>
              <a:rPr lang="de-DE" dirty="0">
                <a:solidFill>
                  <a:schemeClr val="tx1"/>
                </a:solidFill>
                <a:latin typeface="Verdana" pitchFamily="34" charset="0"/>
              </a:rPr>
              <a:t>von	:	Josef Feuerstein </a:t>
            </a:r>
            <a:br>
              <a:rPr lang="de-DE" dirty="0">
                <a:solidFill>
                  <a:schemeClr val="tx1"/>
                </a:solidFill>
                <a:latin typeface="Verdana" pitchFamily="34" charset="0"/>
              </a:rPr>
            </a:br>
            <a:r>
              <a:rPr lang="de-DE" dirty="0">
                <a:solidFill>
                  <a:schemeClr val="tx1"/>
                </a:solidFill>
                <a:latin typeface="Verdana" pitchFamily="34" charset="0"/>
              </a:rPr>
              <a:t>	:	</a:t>
            </a:r>
            <a:r>
              <a:rPr lang="de-DE" dirty="0" smtClean="0">
                <a:solidFill>
                  <a:schemeClr val="tx1"/>
                </a:solidFill>
                <a:latin typeface="Verdana" pitchFamily="34" charset="0"/>
              </a:rPr>
              <a:t>Josef.Feuerstein@addPLM.com</a:t>
            </a:r>
            <a:r>
              <a:rPr lang="de-DE" dirty="0">
                <a:solidFill>
                  <a:schemeClr val="tx1"/>
                </a:solidFill>
                <a:latin typeface="Verdana" pitchFamily="34" charset="0"/>
              </a:rPr>
              <a:t/>
            </a:r>
            <a:br>
              <a:rPr lang="de-DE" dirty="0">
                <a:solidFill>
                  <a:schemeClr val="tx1"/>
                </a:solidFill>
                <a:latin typeface="Verdana" pitchFamily="34" charset="0"/>
              </a:rPr>
            </a:br>
            <a:r>
              <a:rPr lang="de-DE" dirty="0">
                <a:solidFill>
                  <a:schemeClr val="tx1"/>
                </a:solidFill>
                <a:latin typeface="Verdana" pitchFamily="34" charset="0"/>
              </a:rPr>
              <a:t>am	:	</a:t>
            </a:r>
            <a:r>
              <a:rPr lang="de-DE" dirty="0" smtClean="0">
                <a:solidFill>
                  <a:schemeClr val="tx1"/>
                </a:solidFill>
                <a:latin typeface="Verdana" pitchFamily="34" charset="0"/>
              </a:rPr>
              <a:t>05.11.2012</a:t>
            </a:r>
            <a:endParaRPr lang="de-DE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2053" name="Rectangle 118"/>
          <p:cNvSpPr>
            <a:spLocks noChangeArrowheads="1"/>
          </p:cNvSpPr>
          <p:nvPr/>
        </p:nvSpPr>
        <p:spPr bwMode="auto">
          <a:xfrm>
            <a:off x="360363" y="2943225"/>
            <a:ext cx="9139237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5" tIns="0" rIns="95785" bIns="0">
            <a:spAutoFit/>
          </a:bodyPr>
          <a:lstStyle/>
          <a:p>
            <a:r>
              <a:rPr lang="de-DE" sz="2800" b="1" dirty="0">
                <a:solidFill>
                  <a:schemeClr val="tx1"/>
                </a:solidFill>
                <a:latin typeface="Arial" charset="0"/>
              </a:rPr>
              <a:t/>
            </a:r>
            <a:br>
              <a:rPr lang="de-DE" sz="2800" b="1" dirty="0">
                <a:solidFill>
                  <a:schemeClr val="tx1"/>
                </a:solidFill>
                <a:latin typeface="Arial" charset="0"/>
              </a:rPr>
            </a:br>
            <a:r>
              <a:rPr lang="de-DE" sz="2800" b="1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de-DE" sz="2800" b="1" dirty="0" smtClean="0">
                <a:solidFill>
                  <a:schemeClr val="tx1"/>
                </a:solidFill>
                <a:latin typeface="Arial" charset="0"/>
              </a:rPr>
              <a:t>Workshop und Informationsaustausch zum Stand des </a:t>
            </a:r>
            <a:r>
              <a:rPr lang="de-DE" sz="2800" b="1" dirty="0" err="1" smtClean="0">
                <a:solidFill>
                  <a:schemeClr val="tx1"/>
                </a:solidFill>
                <a:latin typeface="Arial" charset="0"/>
              </a:rPr>
              <a:t>CheckBox</a:t>
            </a:r>
            <a:r>
              <a:rPr lang="de-DE" sz="2800" b="1" dirty="0" smtClean="0">
                <a:solidFill>
                  <a:schemeClr val="tx1"/>
                </a:solidFill>
                <a:latin typeface="Arial" charset="0"/>
              </a:rPr>
              <a:t> Tools </a:t>
            </a:r>
            <a:br>
              <a:rPr lang="de-DE" sz="2800" b="1" dirty="0" smtClean="0">
                <a:solidFill>
                  <a:schemeClr val="tx1"/>
                </a:solidFill>
                <a:latin typeface="Arial" charset="0"/>
              </a:rPr>
            </a:br>
            <a:r>
              <a:rPr lang="de-DE" sz="2800" b="1" dirty="0" smtClean="0">
                <a:solidFill>
                  <a:schemeClr val="tx1"/>
                </a:solidFill>
                <a:latin typeface="Arial" charset="0"/>
              </a:rPr>
              <a:t>am 06.11.2012 bei Fa. MTU in München</a:t>
            </a:r>
          </a:p>
        </p:txBody>
      </p:sp>
      <p:sp>
        <p:nvSpPr>
          <p:cNvPr id="2054" name="Rectangle 121"/>
          <p:cNvSpPr>
            <a:spLocks noGrp="1" noChangeArrowheads="1"/>
          </p:cNvSpPr>
          <p:nvPr>
            <p:ph type="title"/>
          </p:nvPr>
        </p:nvSpPr>
        <p:spPr>
          <a:xfrm>
            <a:off x="184150" y="444500"/>
            <a:ext cx="8501063" cy="444500"/>
          </a:xfrm>
        </p:spPr>
        <p:txBody>
          <a:bodyPr/>
          <a:lstStyle/>
          <a:p>
            <a:pPr eaLnBrk="1" hangingPunct="1"/>
            <a:r>
              <a:rPr lang="de-DE" smtClean="0"/>
              <a:t>Deckblatt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r>
              <a:rPr lang="de-DE" dirty="0" err="1" smtClean="0"/>
              <a:t>Enhancement</a:t>
            </a:r>
            <a:r>
              <a:rPr lang="de-DE" dirty="0" smtClean="0"/>
              <a:t> </a:t>
            </a:r>
            <a:r>
              <a:rPr lang="de-DE" dirty="0" err="1" smtClean="0"/>
              <a:t>CheckBox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38125" y="1247775"/>
            <a:ext cx="9220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de-DE" sz="1800" dirty="0" smtClean="0"/>
              <a:t>Last </a:t>
            </a:r>
            <a:r>
              <a:rPr lang="de-DE" sz="1800" dirty="0" err="1" smtClean="0"/>
              <a:t>Used</a:t>
            </a:r>
            <a:r>
              <a:rPr lang="de-DE" sz="1800" dirty="0" smtClean="0"/>
              <a:t> Version </a:t>
            </a:r>
            <a:r>
              <a:rPr lang="de-DE" sz="1800" dirty="0" smtClean="0">
                <a:sym typeface="Wingdings" pitchFamily="2" charset="2"/>
              </a:rPr>
              <a:t> on save  form Bernd </a:t>
            </a:r>
            <a:r>
              <a:rPr lang="de-DE" sz="1800" dirty="0" err="1" smtClean="0">
                <a:sym typeface="Wingdings" pitchFamily="2" charset="2"/>
              </a:rPr>
              <a:t>or</a:t>
            </a:r>
            <a:r>
              <a:rPr lang="de-DE" sz="1800" dirty="0" smtClean="0">
                <a:sym typeface="Wingdings" pitchFamily="2" charset="2"/>
              </a:rPr>
              <a:t> form </a:t>
            </a:r>
            <a:br>
              <a:rPr lang="de-DE" sz="1800" dirty="0" smtClean="0">
                <a:sym typeface="Wingdings" pitchFamily="2" charset="2"/>
              </a:rPr>
            </a:br>
            <a:r>
              <a:rPr lang="de-DE" sz="1800" dirty="0" smtClean="0"/>
              <a:t>Last </a:t>
            </a:r>
            <a:r>
              <a:rPr lang="de-DE" sz="1800" dirty="0" err="1"/>
              <a:t>Used</a:t>
            </a:r>
            <a:r>
              <a:rPr lang="de-DE" sz="1800" dirty="0"/>
              <a:t> Version </a:t>
            </a:r>
            <a:r>
              <a:rPr lang="de-DE" sz="1800" dirty="0">
                <a:sym typeface="Wingdings" pitchFamily="2" charset="2"/>
              </a:rPr>
              <a:t> on </a:t>
            </a:r>
            <a:r>
              <a:rPr lang="de-DE" sz="1800" dirty="0" err="1" smtClean="0">
                <a:sym typeface="Wingdings" pitchFamily="2" charset="2"/>
              </a:rPr>
              <a:t>Process</a:t>
            </a:r>
            <a:r>
              <a:rPr lang="de-DE" sz="1800" dirty="0" smtClean="0">
                <a:sym typeface="Wingdings" pitchFamily="2" charset="2"/>
              </a:rPr>
              <a:t> </a:t>
            </a:r>
            <a:r>
              <a:rPr lang="de-DE" sz="1800" dirty="0">
                <a:sym typeface="Wingdings" pitchFamily="2" charset="2"/>
              </a:rPr>
              <a:t> </a:t>
            </a:r>
            <a:r>
              <a:rPr lang="de-DE" sz="1800" dirty="0" err="1" smtClean="0">
                <a:sym typeface="Wingdings" pitchFamily="2" charset="2"/>
              </a:rPr>
              <a:t>new</a:t>
            </a:r>
            <a:r>
              <a:rPr lang="de-DE" sz="1800" dirty="0" smtClean="0">
                <a:sym typeface="Wingdings" pitchFamily="2" charset="2"/>
              </a:rPr>
              <a:t> Info form Bernd</a:t>
            </a:r>
          </a:p>
          <a:p>
            <a:pPr marL="285750" indent="-285750" algn="l">
              <a:buFontTx/>
              <a:buChar char="-"/>
            </a:pPr>
            <a:r>
              <a:rPr lang="de-DE" sz="1800" dirty="0" smtClean="0">
                <a:sym typeface="Wingdings" pitchFamily="2" charset="2"/>
              </a:rPr>
              <a:t>Comp. </a:t>
            </a:r>
            <a:r>
              <a:rPr lang="de-DE" sz="1800" dirty="0" err="1" smtClean="0">
                <a:sym typeface="Wingdings" pitchFamily="2" charset="2"/>
              </a:rPr>
              <a:t>Boundering</a:t>
            </a:r>
            <a:r>
              <a:rPr lang="de-DE" sz="1800" dirty="0" smtClean="0">
                <a:sym typeface="Wingdings" pitchFamily="2" charset="2"/>
              </a:rPr>
              <a:t> Box  Performance ?</a:t>
            </a:r>
          </a:p>
          <a:p>
            <a:pPr marL="285750" indent="-285750" algn="l">
              <a:buFontTx/>
              <a:buChar char="-"/>
            </a:pPr>
            <a:r>
              <a:rPr lang="de-DE" sz="1800" dirty="0" smtClean="0">
                <a:sym typeface="Wingdings" pitchFamily="2" charset="2"/>
              </a:rPr>
              <a:t>CheckBox.log </a:t>
            </a:r>
            <a:r>
              <a:rPr lang="de-DE" sz="1800" dirty="0" err="1" smtClean="0">
                <a:sym typeface="Wingdings" pitchFamily="2" charset="2"/>
              </a:rPr>
              <a:t>Enhance</a:t>
            </a:r>
            <a:r>
              <a:rPr lang="de-DE" sz="1800" dirty="0" smtClean="0">
                <a:sym typeface="Wingdings" pitchFamily="2" charset="2"/>
              </a:rPr>
              <a:t> </a:t>
            </a:r>
            <a:r>
              <a:rPr lang="de-DE" sz="1800" dirty="0" err="1" smtClean="0">
                <a:sym typeface="Wingdings" pitchFamily="2" charset="2"/>
              </a:rPr>
              <a:t>more</a:t>
            </a:r>
            <a:r>
              <a:rPr lang="de-DE" sz="1800" dirty="0" smtClean="0">
                <a:sym typeface="Wingdings" pitchFamily="2" charset="2"/>
              </a:rPr>
              <a:t> Details </a:t>
            </a:r>
            <a:r>
              <a:rPr lang="de-DE" sz="1800" dirty="0" err="1" smtClean="0">
                <a:sym typeface="Wingdings" pitchFamily="2" charset="2"/>
              </a:rPr>
              <a:t>where</a:t>
            </a:r>
            <a:r>
              <a:rPr lang="de-DE" sz="1800" dirty="0" smtClean="0">
                <a:sym typeface="Wingdings" pitchFamily="2" charset="2"/>
              </a:rPr>
              <a:t> </a:t>
            </a:r>
            <a:r>
              <a:rPr lang="de-DE" sz="1800" dirty="0" err="1" smtClean="0">
                <a:sym typeface="Wingdings" pitchFamily="2" charset="2"/>
              </a:rPr>
              <a:t>the</a:t>
            </a:r>
            <a:r>
              <a:rPr lang="de-DE" sz="1800" dirty="0" smtClean="0">
                <a:sym typeface="Wingdings" pitchFamily="2" charset="2"/>
              </a:rPr>
              <a:t> </a:t>
            </a:r>
            <a:r>
              <a:rPr lang="de-DE" sz="1800" dirty="0" err="1" smtClean="0">
                <a:sym typeface="Wingdings" pitchFamily="2" charset="2"/>
              </a:rPr>
              <a:t>software</a:t>
            </a:r>
            <a:r>
              <a:rPr lang="de-DE" sz="1800" dirty="0" smtClean="0">
                <a:sym typeface="Wingdings" pitchFamily="2" charset="2"/>
              </a:rPr>
              <a:t> </a:t>
            </a:r>
            <a:r>
              <a:rPr lang="de-DE" sz="1800" dirty="0" err="1" smtClean="0">
                <a:sym typeface="Wingdings" pitchFamily="2" charset="2"/>
              </a:rPr>
              <a:t>are</a:t>
            </a:r>
            <a:r>
              <a:rPr lang="de-DE" sz="1800" dirty="0" smtClean="0">
                <a:sym typeface="Wingdings" pitchFamily="2" charset="2"/>
              </a:rPr>
              <a:t> </a:t>
            </a:r>
            <a:r>
              <a:rPr lang="de-DE" sz="1800" dirty="0" err="1" smtClean="0">
                <a:sym typeface="Wingdings" pitchFamily="2" charset="2"/>
              </a:rPr>
              <a:t>working</a:t>
            </a:r>
            <a:r>
              <a:rPr lang="de-DE" sz="1800" dirty="0" smtClean="0">
                <a:sym typeface="Wingdings" pitchFamily="2" charset="2"/>
              </a:rPr>
              <a:t> </a:t>
            </a:r>
            <a:r>
              <a:rPr lang="de-DE" sz="1800" dirty="0" err="1" smtClean="0">
                <a:sym typeface="Wingdings" pitchFamily="2" charset="2"/>
              </a:rPr>
              <a:t>now</a:t>
            </a:r>
            <a:endParaRPr lang="de-DE" sz="1800" dirty="0">
              <a:sym typeface="Wingdings" pitchFamily="2" charset="2"/>
            </a:endParaRPr>
          </a:p>
          <a:p>
            <a:pPr marL="285750" indent="-285750" algn="l">
              <a:buFontTx/>
              <a:buChar char="-"/>
            </a:pPr>
            <a:r>
              <a:rPr lang="de-DE" sz="1800" dirty="0" err="1" smtClean="0">
                <a:sym typeface="Wingdings" pitchFamily="2" charset="2"/>
              </a:rPr>
              <a:t>Refset</a:t>
            </a:r>
            <a:r>
              <a:rPr lang="de-DE" sz="1800" dirty="0" smtClean="0">
                <a:sym typeface="Wingdings" pitchFamily="2" charset="2"/>
              </a:rPr>
              <a:t>  </a:t>
            </a:r>
            <a:r>
              <a:rPr lang="de-DE" sz="1800" dirty="0" err="1" smtClean="0">
                <a:sym typeface="Wingdings" pitchFamily="2" charset="2"/>
              </a:rPr>
              <a:t>Extract</a:t>
            </a:r>
            <a:r>
              <a:rPr lang="de-DE" sz="1800" dirty="0" smtClean="0">
                <a:sym typeface="Wingdings" pitchFamily="2" charset="2"/>
              </a:rPr>
              <a:t> </a:t>
            </a:r>
            <a:r>
              <a:rPr lang="de-DE" sz="1800" dirty="0" err="1" smtClean="0">
                <a:sym typeface="Wingdings" pitchFamily="2" charset="2"/>
              </a:rPr>
              <a:t>SystemName</a:t>
            </a:r>
            <a:r>
              <a:rPr lang="de-DE" sz="1800" dirty="0" smtClean="0">
                <a:sym typeface="Wingdings" pitchFamily="2" charset="2"/>
              </a:rPr>
              <a:t> </a:t>
            </a:r>
            <a:r>
              <a:rPr lang="de-DE" sz="1800" dirty="0" err="1" smtClean="0">
                <a:sym typeface="Wingdings" pitchFamily="2" charset="2"/>
              </a:rPr>
              <a:t>of</a:t>
            </a:r>
            <a:r>
              <a:rPr lang="de-DE" sz="1800" dirty="0" smtClean="0">
                <a:sym typeface="Wingdings" pitchFamily="2" charset="2"/>
              </a:rPr>
              <a:t> </a:t>
            </a:r>
            <a:r>
              <a:rPr lang="de-DE" sz="1800" dirty="0" err="1" smtClean="0">
                <a:sym typeface="Wingdings" pitchFamily="2" charset="2"/>
              </a:rPr>
              <a:t>refset</a:t>
            </a:r>
            <a:r>
              <a:rPr lang="de-DE" sz="1800" dirty="0" smtClean="0">
                <a:sym typeface="Wingdings" pitchFamily="2" charset="2"/>
              </a:rPr>
              <a:t> not </a:t>
            </a:r>
            <a:r>
              <a:rPr lang="de-DE" sz="1800" dirty="0" err="1" smtClean="0">
                <a:sym typeface="Wingdings" pitchFamily="2" charset="2"/>
              </a:rPr>
              <a:t>the</a:t>
            </a:r>
            <a:r>
              <a:rPr lang="de-DE" sz="1800" dirty="0" smtClean="0">
                <a:sym typeface="Wingdings" pitchFamily="2" charset="2"/>
              </a:rPr>
              <a:t> </a:t>
            </a:r>
            <a:r>
              <a:rPr lang="de-DE" sz="1800" dirty="0" err="1" smtClean="0">
                <a:sym typeface="Wingdings" pitchFamily="2" charset="2"/>
              </a:rPr>
              <a:t>name</a:t>
            </a:r>
            <a:r>
              <a:rPr lang="de-DE" sz="1800" dirty="0" smtClean="0">
                <a:sym typeface="Wingdings" pitchFamily="2" charset="2"/>
              </a:rPr>
              <a:t> </a:t>
            </a:r>
            <a:r>
              <a:rPr lang="de-DE" sz="1800" dirty="0" err="1" smtClean="0">
                <a:sym typeface="Wingdings" pitchFamily="2" charset="2"/>
              </a:rPr>
              <a:t>of</a:t>
            </a:r>
            <a:r>
              <a:rPr lang="de-DE" sz="1800" dirty="0" smtClean="0">
                <a:sym typeface="Wingdings" pitchFamily="2" charset="2"/>
              </a:rPr>
              <a:t> </a:t>
            </a:r>
            <a:r>
              <a:rPr lang="de-DE" sz="1800" dirty="0" err="1" smtClean="0">
                <a:sym typeface="Wingdings" pitchFamily="2" charset="2"/>
              </a:rPr>
              <a:t>the</a:t>
            </a:r>
            <a:r>
              <a:rPr lang="de-DE" sz="1800" dirty="0" smtClean="0">
                <a:sym typeface="Wingdings" pitchFamily="2" charset="2"/>
              </a:rPr>
              <a:t> Name </a:t>
            </a:r>
            <a:r>
              <a:rPr lang="de-DE" sz="1800" dirty="0" err="1" smtClean="0">
                <a:sym typeface="Wingdings" pitchFamily="2" charset="2"/>
              </a:rPr>
              <a:t>depending</a:t>
            </a:r>
            <a:r>
              <a:rPr lang="de-DE" sz="1800" dirty="0" smtClean="0">
                <a:sym typeface="Wingdings" pitchFamily="2" charset="2"/>
              </a:rPr>
              <a:t> on </a:t>
            </a:r>
            <a:r>
              <a:rPr lang="de-DE" sz="1800" dirty="0" err="1" smtClean="0">
                <a:sym typeface="Wingdings" pitchFamily="2" charset="2"/>
              </a:rPr>
              <a:t>Customiced</a:t>
            </a:r>
            <a:r>
              <a:rPr lang="de-DE" sz="1800" dirty="0" smtClean="0">
                <a:sym typeface="Wingdings" pitchFamily="2" charset="2"/>
              </a:rPr>
              <a:t> Standards</a:t>
            </a:r>
          </a:p>
          <a:p>
            <a:pPr marL="285750" indent="-285750" algn="l">
              <a:buFontTx/>
              <a:buChar char="-"/>
            </a:pPr>
            <a:r>
              <a:rPr lang="de-DE" sz="1800" dirty="0" err="1" smtClean="0">
                <a:sym typeface="Wingdings" pitchFamily="2" charset="2"/>
              </a:rPr>
              <a:t>Entity</a:t>
            </a:r>
            <a:r>
              <a:rPr lang="de-DE" sz="1800" dirty="0" smtClean="0">
                <a:sym typeface="Wingdings" pitchFamily="2" charset="2"/>
              </a:rPr>
              <a:t>  Points   </a:t>
            </a:r>
            <a:r>
              <a:rPr lang="de-DE" sz="1800" dirty="0" err="1" smtClean="0">
                <a:sym typeface="Wingdings" pitchFamily="2" charset="2"/>
              </a:rPr>
              <a:t>Splines</a:t>
            </a:r>
            <a:r>
              <a:rPr lang="de-DE" sz="1800" dirty="0" smtClean="0">
                <a:sym typeface="Wingdings" pitchFamily="2" charset="2"/>
              </a:rPr>
              <a:t> Stützpoint</a:t>
            </a:r>
          </a:p>
          <a:p>
            <a:pPr marL="285750" indent="-285750" algn="l">
              <a:buFontTx/>
              <a:buChar char="-"/>
            </a:pPr>
            <a:endParaRPr lang="de-DE" sz="1800" dirty="0">
              <a:sym typeface="Wingdings" pitchFamily="2" charset="2"/>
            </a:endParaRPr>
          </a:p>
          <a:p>
            <a:pPr marL="285750" indent="-285750" algn="l">
              <a:buFontTx/>
              <a:buChar char="-"/>
            </a:pPr>
            <a:r>
              <a:rPr lang="de-DE" sz="1800" dirty="0" smtClean="0">
                <a:sym typeface="Wingdings" pitchFamily="2" charset="2"/>
              </a:rPr>
              <a:t>Massenträgheitsmoment Schwerpunkt  Normiert erhalten</a:t>
            </a:r>
          </a:p>
          <a:p>
            <a:pPr marL="285750" indent="-285750" algn="l">
              <a:buFontTx/>
              <a:buChar char="-"/>
              <a:tabLst>
                <a:tab pos="1343025" algn="l"/>
              </a:tabLst>
            </a:pPr>
            <a:r>
              <a:rPr lang="de-DE" sz="1800" dirty="0" smtClean="0">
                <a:sym typeface="Wingdings" pitchFamily="2" charset="2"/>
              </a:rPr>
              <a:t>Feature Replay Report:</a:t>
            </a:r>
            <a:br>
              <a:rPr lang="de-DE" sz="1800" dirty="0" smtClean="0">
                <a:sym typeface="Wingdings" pitchFamily="2" charset="2"/>
              </a:rPr>
            </a:br>
            <a:r>
              <a:rPr lang="de-DE" sz="1800" dirty="0" smtClean="0">
                <a:sym typeface="Wingdings" pitchFamily="2" charset="2"/>
              </a:rPr>
              <a:t>- Error:	</a:t>
            </a:r>
            <a:r>
              <a:rPr lang="de-DE" sz="1800" dirty="0" err="1" smtClean="0">
                <a:sym typeface="Wingdings" pitchFamily="2" charset="2"/>
              </a:rPr>
              <a:t>Redrive</a:t>
            </a:r>
            <a:r>
              <a:rPr lang="de-DE" sz="1800" dirty="0" smtClean="0">
                <a:sym typeface="Wingdings" pitchFamily="2" charset="2"/>
              </a:rPr>
              <a:t> Info </a:t>
            </a:r>
            <a:r>
              <a:rPr lang="de-DE" sz="1800" dirty="0" err="1" smtClean="0">
                <a:sym typeface="Wingdings" pitchFamily="2" charset="2"/>
              </a:rPr>
              <a:t>from</a:t>
            </a:r>
            <a:r>
              <a:rPr lang="de-DE" sz="1800" dirty="0" smtClean="0">
                <a:sym typeface="Wingdings" pitchFamily="2" charset="2"/>
              </a:rPr>
              <a:t> </a:t>
            </a:r>
            <a:r>
              <a:rPr lang="de-DE" sz="1800" dirty="0" err="1" smtClean="0">
                <a:sym typeface="Wingdings" pitchFamily="2" charset="2"/>
              </a:rPr>
              <a:t>Undo</a:t>
            </a:r>
            <a:r>
              <a:rPr lang="de-DE" sz="1800" dirty="0" smtClean="0">
                <a:sym typeface="Wingdings" pitchFamily="2" charset="2"/>
              </a:rPr>
              <a:t> Happend Feature </a:t>
            </a:r>
            <a:br>
              <a:rPr lang="de-DE" sz="1800" dirty="0" smtClean="0">
                <a:sym typeface="Wingdings" pitchFamily="2" charset="2"/>
              </a:rPr>
            </a:br>
            <a:r>
              <a:rPr lang="de-DE" sz="1800" dirty="0" smtClean="0">
                <a:sym typeface="Wingdings" pitchFamily="2" charset="2"/>
              </a:rPr>
              <a:t>- </a:t>
            </a:r>
            <a:r>
              <a:rPr lang="de-DE" sz="1800" dirty="0" err="1" smtClean="0">
                <a:sym typeface="Wingdings" pitchFamily="2" charset="2"/>
              </a:rPr>
              <a:t>Warnings</a:t>
            </a:r>
            <a:r>
              <a:rPr lang="de-DE" sz="1800" dirty="0" smtClean="0">
                <a:sym typeface="Wingdings" pitchFamily="2" charset="2"/>
              </a:rPr>
              <a:t>:	?? </a:t>
            </a:r>
          </a:p>
          <a:p>
            <a:pPr marL="285750" indent="-285750" algn="l">
              <a:buFontTx/>
              <a:buChar char="-"/>
              <a:tabLst>
                <a:tab pos="1343025" algn="l"/>
              </a:tabLst>
            </a:pPr>
            <a:r>
              <a:rPr lang="de-DE" sz="1800" dirty="0" smtClean="0">
                <a:sym typeface="Wingdings" pitchFamily="2" charset="2"/>
              </a:rPr>
              <a:t>NX8.5  Update </a:t>
            </a:r>
            <a:endParaRPr lang="de-DE" sz="1800" dirty="0">
              <a:sym typeface="Wingdings" pitchFamily="2" charset="2"/>
            </a:endParaRPr>
          </a:p>
          <a:p>
            <a:pPr marL="285750" indent="-285750" algn="l">
              <a:buFontTx/>
              <a:buChar char="-"/>
              <a:tabLst>
                <a:tab pos="1343025" algn="l"/>
              </a:tabLst>
            </a:pPr>
            <a:endParaRPr lang="de-DE" sz="1800" dirty="0" smtClean="0">
              <a:sym typeface="Wingdings" pitchFamily="2" charset="2"/>
            </a:endParaRPr>
          </a:p>
          <a:p>
            <a:pPr algn="l">
              <a:tabLst>
                <a:tab pos="1343025" algn="l"/>
              </a:tabLst>
            </a:pPr>
            <a:endParaRPr lang="de-DE" sz="1800" dirty="0" smtClean="0">
              <a:sym typeface="Wingdings" pitchFamily="2" charset="2"/>
            </a:endParaRPr>
          </a:p>
          <a:p>
            <a:pPr marL="285750" indent="-285750" algn="l">
              <a:buFontTx/>
              <a:buChar char="-"/>
              <a:tabLst>
                <a:tab pos="1343025" algn="l"/>
              </a:tabLst>
            </a:pPr>
            <a:r>
              <a:rPr lang="de-DE" sz="1800" dirty="0" smtClean="0"/>
              <a:t>Pool:</a:t>
            </a:r>
          </a:p>
          <a:p>
            <a:pPr marL="285750" indent="-285750" algn="l">
              <a:buFontTx/>
              <a:buChar char="-"/>
              <a:tabLst>
                <a:tab pos="1343025" algn="l"/>
              </a:tabLst>
            </a:pPr>
            <a:r>
              <a:rPr lang="de-DE" sz="1800" dirty="0" smtClean="0">
                <a:sym typeface="Wingdings" pitchFamily="2" charset="2"/>
              </a:rPr>
              <a:t>Aufwand:</a:t>
            </a:r>
          </a:p>
          <a:p>
            <a:pPr marL="285750" indent="-285750" algn="l">
              <a:buFontTx/>
              <a:buChar char="-"/>
              <a:tabLst>
                <a:tab pos="1343025" algn="l"/>
              </a:tabLst>
            </a:pPr>
            <a:endParaRPr lang="de-DE" sz="1800" dirty="0">
              <a:sym typeface="Wingdings" pitchFamily="2" charset="2"/>
            </a:endParaRPr>
          </a:p>
          <a:p>
            <a:pPr algn="l">
              <a:tabLst>
                <a:tab pos="1343025" algn="l"/>
              </a:tabLst>
            </a:pPr>
            <a:r>
              <a:rPr lang="de-DE" sz="1800" dirty="0" smtClean="0">
                <a:sym typeface="Wingdings" pitchFamily="2" charset="2"/>
              </a:rPr>
              <a:t>BSH: </a:t>
            </a:r>
            <a:endParaRPr lang="de-DE" sz="1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715" y="3622675"/>
            <a:ext cx="1704929" cy="2900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8361974" y="4330799"/>
            <a:ext cx="13182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smtClean="0"/>
              <a:t>Default </a:t>
            </a:r>
            <a:r>
              <a:rPr lang="de-DE" dirty="0" err="1" smtClean="0"/>
              <a:t>disable</a:t>
            </a:r>
            <a:endParaRPr lang="de-DE" dirty="0"/>
          </a:p>
        </p:txBody>
      </p:sp>
      <p:cxnSp>
        <p:nvCxnSpPr>
          <p:cNvPr id="6" name="Gerade Verbindung mit Pfeil 5"/>
          <p:cNvCxnSpPr>
            <a:stCxn id="4" idx="1"/>
          </p:cNvCxnSpPr>
          <p:nvPr/>
        </p:nvCxnSpPr>
        <p:spPr bwMode="auto">
          <a:xfrm flipH="1" flipV="1">
            <a:off x="7789839" y="4397375"/>
            <a:ext cx="572135" cy="56535"/>
          </a:xfrm>
          <a:prstGeom prst="straightConnector1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Gerade Verbindung mit Pfeil 7"/>
          <p:cNvCxnSpPr>
            <a:stCxn id="4" idx="1"/>
          </p:cNvCxnSpPr>
          <p:nvPr/>
        </p:nvCxnSpPr>
        <p:spPr bwMode="auto">
          <a:xfrm flipH="1">
            <a:off x="7789839" y="4453910"/>
            <a:ext cx="572135" cy="76815"/>
          </a:xfrm>
          <a:prstGeom prst="straightConnector1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Gerade Verbindung mit Pfeil 9"/>
          <p:cNvCxnSpPr>
            <a:stCxn id="4" idx="1"/>
          </p:cNvCxnSpPr>
          <p:nvPr/>
        </p:nvCxnSpPr>
        <p:spPr bwMode="auto">
          <a:xfrm flipH="1">
            <a:off x="7754914" y="4453910"/>
            <a:ext cx="607060" cy="1394440"/>
          </a:xfrm>
          <a:prstGeom prst="straightConnector1">
            <a:avLst/>
          </a:prstGeom>
          <a:noFill/>
          <a:ln w="12700" cap="flat" cmpd="sng" algn="ctr">
            <a:solidFill>
              <a:schemeClr val="accent4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77396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pPr eaLnBrk="1" hangingPunct="1"/>
            <a:r>
              <a:rPr lang="de-DE" dirty="0" smtClean="0"/>
              <a:t>Methoden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180975" y="1277779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 smtClean="0"/>
              <a:t>Im laufe der vergangenen Projekte sind die die folgenden Extraktion Methoden eingesetzt worden:</a:t>
            </a:r>
          </a:p>
          <a:p>
            <a:pPr algn="l"/>
            <a:endParaRPr lang="de-DE" sz="1600" dirty="0"/>
          </a:p>
          <a:p>
            <a:pPr algn="l"/>
            <a:r>
              <a:rPr lang="de-DE" sz="1600" dirty="0" smtClean="0"/>
              <a:t>Extraktion NX </a:t>
            </a:r>
            <a:r>
              <a:rPr lang="de-DE" sz="1600" dirty="0" err="1" smtClean="0"/>
              <a:t>vorversion</a:t>
            </a:r>
            <a:r>
              <a:rPr lang="de-DE" sz="1600" dirty="0" smtClean="0"/>
              <a:t> </a:t>
            </a:r>
          </a:p>
          <a:p>
            <a:pPr algn="l"/>
            <a:endParaRPr lang="de-DE" sz="1600" dirty="0"/>
          </a:p>
          <a:p>
            <a:pPr algn="l"/>
            <a:endParaRPr lang="de-DE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pPr eaLnBrk="1" hangingPunct="1"/>
            <a:r>
              <a:rPr lang="de-DE" dirty="0" smtClean="0"/>
              <a:t># Meeting vom 06.11.2012 / Fazit und Feedback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279435" y="1094160"/>
            <a:ext cx="9112250" cy="4985980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92075" indent="-92075" algn="l">
              <a:spcBef>
                <a:spcPct val="50000"/>
              </a:spcBef>
            </a:pPr>
            <a:r>
              <a:rPr lang="de-DE" sz="1600" dirty="0">
                <a:solidFill>
                  <a:schemeClr val="tx1"/>
                </a:solidFill>
              </a:rPr>
              <a:t>Im Folgenden </a:t>
            </a:r>
            <a:r>
              <a:rPr lang="de-DE" sz="1600" dirty="0" smtClean="0">
                <a:solidFill>
                  <a:schemeClr val="tx1"/>
                </a:solidFill>
              </a:rPr>
              <a:t>sind in </a:t>
            </a:r>
            <a:r>
              <a:rPr lang="de-DE" sz="1600" dirty="0">
                <a:solidFill>
                  <a:schemeClr val="tx1"/>
                </a:solidFill>
              </a:rPr>
              <a:t>Stichpunkten das Fazit/Feedback bzgl. des Meetings bei der Firma </a:t>
            </a:r>
            <a:r>
              <a:rPr lang="de-DE" sz="1600" dirty="0" smtClean="0">
                <a:solidFill>
                  <a:schemeClr val="tx1"/>
                </a:solidFill>
              </a:rPr>
              <a:t>MTU am 06.11.2012 </a:t>
            </a:r>
            <a:r>
              <a:rPr lang="de-DE" sz="1600" dirty="0">
                <a:solidFill>
                  <a:schemeClr val="tx1"/>
                </a:solidFill>
              </a:rPr>
              <a:t>wiedergegeben</a:t>
            </a:r>
            <a:r>
              <a:rPr lang="de-DE" sz="1600" dirty="0" smtClean="0">
                <a:solidFill>
                  <a:schemeClr val="tx1"/>
                </a:solidFill>
              </a:rPr>
              <a:t>:</a:t>
            </a:r>
          </a:p>
          <a:p>
            <a:pPr marL="92075" indent="-92075" algn="l">
              <a:spcBef>
                <a:spcPct val="50000"/>
              </a:spcBef>
            </a:pPr>
            <a:r>
              <a:rPr lang="de-DE" sz="1800" b="1" dirty="0" smtClean="0">
                <a:solidFill>
                  <a:schemeClr val="tx1"/>
                </a:solidFill>
              </a:rPr>
              <a:t>Fazit :</a:t>
            </a:r>
            <a:endParaRPr lang="de-DE" sz="1800" b="1" dirty="0">
              <a:solidFill>
                <a:schemeClr val="tx1"/>
              </a:solidFill>
            </a:endParaRPr>
          </a:p>
          <a:p>
            <a:pPr marL="92075" indent="-92075" algn="l">
              <a:spcBef>
                <a:spcPct val="50000"/>
              </a:spcBef>
              <a:buFontTx/>
              <a:buChar char="•"/>
            </a:pPr>
            <a:r>
              <a:rPr lang="de-DE" sz="1600" b="1" dirty="0" smtClean="0">
                <a:solidFill>
                  <a:schemeClr val="tx1"/>
                </a:solidFill>
              </a:rPr>
              <a:t>TC – </a:t>
            </a:r>
            <a:r>
              <a:rPr lang="de-DE" sz="1600" b="1" dirty="0" err="1" smtClean="0">
                <a:solidFill>
                  <a:schemeClr val="tx1"/>
                </a:solidFill>
              </a:rPr>
              <a:t>Bom</a:t>
            </a:r>
            <a:r>
              <a:rPr lang="de-DE" sz="1600" b="1" dirty="0" smtClean="0">
                <a:solidFill>
                  <a:schemeClr val="tx1"/>
                </a:solidFill>
              </a:rPr>
              <a:t> </a:t>
            </a:r>
            <a:r>
              <a:rPr lang="de-DE" sz="1600" b="1" dirty="0" err="1" smtClean="0">
                <a:solidFill>
                  <a:schemeClr val="tx1"/>
                </a:solidFill>
              </a:rPr>
              <a:t>Struture</a:t>
            </a:r>
            <a:r>
              <a:rPr lang="de-DE" sz="1600" b="1" dirty="0" smtClean="0">
                <a:solidFill>
                  <a:schemeClr val="tx1"/>
                </a:solidFill>
              </a:rPr>
              <a:t> DATA  NX – </a:t>
            </a:r>
          </a:p>
          <a:p>
            <a:pPr marL="92075" indent="-92075" algn="l">
              <a:spcBef>
                <a:spcPct val="50000"/>
              </a:spcBef>
              <a:buFontTx/>
              <a:buChar char="•"/>
            </a:pPr>
            <a:r>
              <a:rPr lang="de-DE" sz="1600" b="1" dirty="0" smtClean="0">
                <a:solidFill>
                  <a:schemeClr val="tx1"/>
                </a:solidFill>
              </a:rPr>
              <a:t>Check – Genauigkeit </a:t>
            </a:r>
          </a:p>
          <a:p>
            <a:pPr marL="92075" indent="-92075" algn="l">
              <a:spcBef>
                <a:spcPct val="50000"/>
              </a:spcBef>
              <a:buFontTx/>
              <a:buChar char="•"/>
            </a:pPr>
            <a:r>
              <a:rPr lang="de-DE" sz="1600" b="1" dirty="0" smtClean="0">
                <a:solidFill>
                  <a:schemeClr val="tx1"/>
                </a:solidFill>
                <a:sym typeface="Wingdings" pitchFamily="2" charset="2"/>
              </a:rPr>
              <a:t>Welche Parts sind wirklich kritisch??  Was kann </a:t>
            </a:r>
            <a:r>
              <a:rPr lang="de-DE" sz="1600" b="1" dirty="0" err="1" smtClean="0">
                <a:solidFill>
                  <a:schemeClr val="tx1"/>
                </a:solidFill>
                <a:sym typeface="Wingdings" pitchFamily="2" charset="2"/>
              </a:rPr>
              <a:t>ignoiert</a:t>
            </a:r>
            <a:r>
              <a:rPr lang="de-DE" sz="1600" b="1" dirty="0" smtClean="0">
                <a:solidFill>
                  <a:schemeClr val="tx1"/>
                </a:solidFill>
                <a:sym typeface="Wingdings" pitchFamily="2" charset="2"/>
              </a:rPr>
              <a:t> werden</a:t>
            </a:r>
            <a:endParaRPr lang="de-DE" sz="1600" dirty="0" smtClean="0">
              <a:solidFill>
                <a:schemeClr val="tx1"/>
              </a:solidFill>
              <a:sym typeface="Wingdings" pitchFamily="2" charset="2"/>
            </a:endParaRPr>
          </a:p>
          <a:p>
            <a:pPr marL="92075" indent="-92075" algn="l">
              <a:spcBef>
                <a:spcPct val="50000"/>
              </a:spcBef>
            </a:pPr>
            <a:r>
              <a:rPr lang="de-DE" sz="1800" b="1" dirty="0" smtClean="0">
                <a:solidFill>
                  <a:schemeClr val="tx1"/>
                </a:solidFill>
                <a:sym typeface="Wingdings" pitchFamily="2" charset="2"/>
              </a:rPr>
              <a:t>Feedback:</a:t>
            </a:r>
          </a:p>
          <a:p>
            <a:pPr marL="92075" indent="-92075" algn="l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1600" b="1" dirty="0" smtClean="0">
                <a:solidFill>
                  <a:schemeClr val="tx1"/>
                </a:solidFill>
                <a:sym typeface="Wingdings" pitchFamily="2" charset="2"/>
              </a:rPr>
              <a:t>BSH:</a:t>
            </a:r>
            <a:r>
              <a:rPr lang="de-DE" sz="1600" dirty="0" smtClean="0">
                <a:solidFill>
                  <a:schemeClr val="tx1"/>
                </a:solidFill>
                <a:sym typeface="Wingdings" pitchFamily="2" charset="2"/>
              </a:rPr>
              <a:t> xx</a:t>
            </a:r>
          </a:p>
          <a:p>
            <a:pPr marL="92075" indent="-92075" algn="l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1600" b="1" dirty="0" smtClean="0">
                <a:solidFill>
                  <a:schemeClr val="tx1"/>
                </a:solidFill>
                <a:sym typeface="Wingdings" pitchFamily="2" charset="2"/>
              </a:rPr>
              <a:t>Renk:  </a:t>
            </a:r>
            <a:r>
              <a:rPr lang="de-DE" sz="1600" dirty="0" smtClean="0">
                <a:solidFill>
                  <a:schemeClr val="tx1"/>
                </a:solidFill>
                <a:sym typeface="Wingdings" pitchFamily="2" charset="2"/>
              </a:rPr>
              <a:t>xx</a:t>
            </a:r>
          </a:p>
          <a:p>
            <a:pPr marL="92075" indent="-92075" algn="l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1600" b="1" dirty="0" smtClean="0">
                <a:solidFill>
                  <a:schemeClr val="tx1"/>
                </a:solidFill>
                <a:sym typeface="Wingdings" pitchFamily="2" charset="2"/>
              </a:rPr>
              <a:t>MTU:</a:t>
            </a:r>
            <a:r>
              <a:rPr lang="de-DE" sz="1600" dirty="0" smtClean="0">
                <a:solidFill>
                  <a:schemeClr val="tx1"/>
                </a:solidFill>
                <a:sym typeface="Wingdings" pitchFamily="2" charset="2"/>
              </a:rPr>
              <a:t>  xx</a:t>
            </a:r>
          </a:p>
          <a:p>
            <a:pPr marL="92075" indent="-92075" algn="l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1600" b="1" dirty="0" smtClean="0">
                <a:solidFill>
                  <a:schemeClr val="tx1"/>
                </a:solidFill>
                <a:sym typeface="Wingdings" pitchFamily="2" charset="2"/>
              </a:rPr>
              <a:t>KBA: </a:t>
            </a:r>
            <a:r>
              <a:rPr lang="de-DE" sz="1600" dirty="0" smtClean="0">
                <a:solidFill>
                  <a:schemeClr val="tx1"/>
                </a:solidFill>
                <a:sym typeface="Wingdings" pitchFamily="2" charset="2"/>
              </a:rPr>
              <a:t>x.</a:t>
            </a:r>
          </a:p>
          <a:p>
            <a:pPr marL="92075" indent="-92075" algn="l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1600" b="1" dirty="0" smtClean="0">
                <a:solidFill>
                  <a:schemeClr val="tx1"/>
                </a:solidFill>
                <a:sym typeface="Wingdings" pitchFamily="2" charset="2"/>
              </a:rPr>
              <a:t>SPLM:</a:t>
            </a:r>
            <a:r>
              <a:rPr lang="de-DE" sz="1600" dirty="0" smtClean="0">
                <a:solidFill>
                  <a:schemeClr val="tx1"/>
                </a:solidFill>
                <a:sym typeface="Wingdings" pitchFamily="2" charset="2"/>
              </a:rPr>
              <a:t> xx. </a:t>
            </a:r>
          </a:p>
          <a:p>
            <a:pPr marL="92075" indent="-92075" algn="l">
              <a:spcBef>
                <a:spcPct val="50000"/>
              </a:spcBef>
              <a:buFont typeface="Arial" pitchFamily="34" charset="0"/>
              <a:buChar char="•"/>
            </a:pPr>
            <a:r>
              <a:rPr lang="de-DE" sz="1600" b="1" dirty="0" smtClean="0">
                <a:solidFill>
                  <a:schemeClr val="tx1"/>
                </a:solidFill>
                <a:sym typeface="Wingdings" pitchFamily="2" charset="2"/>
              </a:rPr>
              <a:t>Allgemein:</a:t>
            </a:r>
            <a:r>
              <a:rPr lang="de-DE" sz="1600" dirty="0" smtClean="0">
                <a:solidFill>
                  <a:schemeClr val="tx1"/>
                </a:solidFill>
                <a:sym typeface="Wingdings" pitchFamily="2" charset="2"/>
              </a:rPr>
              <a:t/>
            </a:r>
            <a:br>
              <a:rPr lang="de-DE" sz="1600" dirty="0" smtClean="0">
                <a:solidFill>
                  <a:schemeClr val="tx1"/>
                </a:solidFill>
                <a:sym typeface="Wingdings" pitchFamily="2" charset="2"/>
              </a:rPr>
            </a:br>
            <a:r>
              <a:rPr lang="de-DE" sz="1600" dirty="0" smtClean="0">
                <a:solidFill>
                  <a:schemeClr val="tx1"/>
                </a:solidFill>
                <a:sym typeface="Wingdings" pitchFamily="2" charset="2"/>
              </a:rPr>
              <a:t>xx</a:t>
            </a:r>
            <a:endParaRPr lang="de-DE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Auflistung der verwendeten Abkürzungen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377825" y="1038225"/>
            <a:ext cx="9112250" cy="5256213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92075" indent="-92075" algn="l">
              <a:spcBef>
                <a:spcPct val="50000"/>
              </a:spcBef>
            </a:pPr>
            <a:r>
              <a:rPr lang="de-DE" sz="1600">
                <a:solidFill>
                  <a:schemeClr val="tx1"/>
                </a:solidFill>
                <a:latin typeface="Arial" charset="0"/>
              </a:rPr>
              <a:t>Die in der vorliegenden Dokumentation verwendeten Abkürzungen sind im Folgenden aufgelistet:</a:t>
            </a:r>
          </a:p>
          <a:p>
            <a:pPr marL="92075" indent="-92075" algn="l">
              <a:spcBef>
                <a:spcPct val="50000"/>
              </a:spcBef>
              <a:buFontTx/>
              <a:buChar char="•"/>
            </a:pPr>
            <a:r>
              <a:rPr lang="de-DE" sz="1600" b="1">
                <a:solidFill>
                  <a:schemeClr val="tx1"/>
                </a:solidFill>
                <a:latin typeface="Arial" charset="0"/>
              </a:rPr>
              <a:t>JobMgr:</a:t>
            </a:r>
            <a:r>
              <a:rPr lang="de-DE" sz="1600">
                <a:solidFill>
                  <a:schemeClr val="tx1"/>
                </a:solidFill>
                <a:latin typeface="Arial" charset="0"/>
              </a:rPr>
              <a:t> </a:t>
            </a:r>
            <a:br>
              <a:rPr lang="de-DE" sz="1600">
                <a:solidFill>
                  <a:schemeClr val="tx1"/>
                </a:solidFill>
                <a:latin typeface="Arial" charset="0"/>
              </a:rPr>
            </a:br>
            <a:r>
              <a:rPr lang="de-DE" sz="1600">
                <a:solidFill>
                  <a:schemeClr val="tx1"/>
                </a:solidFill>
                <a:latin typeface="Arial" charset="0"/>
              </a:rPr>
              <a:t>PLMJobManager.</a:t>
            </a:r>
          </a:p>
          <a:p>
            <a:pPr marL="92075" indent="-92075" algn="l">
              <a:spcBef>
                <a:spcPct val="50000"/>
              </a:spcBef>
              <a:buFontTx/>
              <a:buChar char="•"/>
            </a:pPr>
            <a:r>
              <a:rPr lang="de-DE" sz="1600" b="1">
                <a:solidFill>
                  <a:schemeClr val="tx1"/>
                </a:solidFill>
                <a:latin typeface="Arial" charset="0"/>
              </a:rPr>
              <a:t>JobMgr-DB:</a:t>
            </a:r>
            <a:r>
              <a:rPr lang="de-DE" sz="1600">
                <a:solidFill>
                  <a:schemeClr val="tx1"/>
                </a:solidFill>
                <a:latin typeface="Arial" charset="0"/>
              </a:rPr>
              <a:t/>
            </a:r>
            <a:br>
              <a:rPr lang="de-DE" sz="1600">
                <a:solidFill>
                  <a:schemeClr val="tx1"/>
                </a:solidFill>
                <a:latin typeface="Arial" charset="0"/>
              </a:rPr>
            </a:br>
            <a:r>
              <a:rPr lang="de-DE" sz="1600">
                <a:solidFill>
                  <a:schemeClr val="tx1"/>
                </a:solidFill>
                <a:latin typeface="Arial" charset="0"/>
              </a:rPr>
              <a:t>Datenbank des Jobmangers.</a:t>
            </a:r>
          </a:p>
          <a:p>
            <a:pPr marL="92075" indent="-92075" algn="l">
              <a:spcBef>
                <a:spcPct val="50000"/>
              </a:spcBef>
              <a:buFontTx/>
              <a:buChar char="•"/>
            </a:pPr>
            <a:r>
              <a:rPr lang="de-DE" sz="1600" b="1">
                <a:solidFill>
                  <a:schemeClr val="tx1"/>
                </a:solidFill>
                <a:latin typeface="Arial" charset="0"/>
              </a:rPr>
              <a:t>NX:</a:t>
            </a:r>
            <a:r>
              <a:rPr lang="de-DE" sz="1600">
                <a:solidFill>
                  <a:schemeClr val="tx1"/>
                </a:solidFill>
                <a:latin typeface="Arial" charset="0"/>
              </a:rPr>
              <a:t/>
            </a:r>
            <a:br>
              <a:rPr lang="de-DE" sz="1600">
                <a:solidFill>
                  <a:schemeClr val="tx1"/>
                </a:solidFill>
                <a:latin typeface="Arial" charset="0"/>
              </a:rPr>
            </a:br>
            <a:r>
              <a:rPr lang="de-DE" sz="1600">
                <a:solidFill>
                  <a:schemeClr val="tx1"/>
                </a:solidFill>
                <a:latin typeface="Arial" charset="0"/>
              </a:rPr>
              <a:t>3D-CAD-Version.</a:t>
            </a:r>
          </a:p>
          <a:p>
            <a:pPr marL="92075" indent="-92075" algn="l">
              <a:spcBef>
                <a:spcPct val="50000"/>
              </a:spcBef>
              <a:buFontTx/>
              <a:buChar char="•"/>
            </a:pPr>
            <a:r>
              <a:rPr lang="de-DE" sz="1600" b="1">
                <a:solidFill>
                  <a:schemeClr val="tx1"/>
                </a:solidFill>
                <a:latin typeface="Arial" charset="0"/>
              </a:rPr>
              <a:t>TcEng:</a:t>
            </a:r>
            <a:r>
              <a:rPr lang="de-DE" sz="1600">
                <a:solidFill>
                  <a:schemeClr val="tx1"/>
                </a:solidFill>
                <a:latin typeface="Arial" charset="0"/>
              </a:rPr>
              <a:t/>
            </a:r>
            <a:br>
              <a:rPr lang="de-DE" sz="1600">
                <a:solidFill>
                  <a:schemeClr val="tx1"/>
                </a:solidFill>
                <a:latin typeface="Arial" charset="0"/>
              </a:rPr>
            </a:br>
            <a:r>
              <a:rPr lang="de-DE" sz="1600">
                <a:solidFill>
                  <a:schemeClr val="tx1"/>
                </a:solidFill>
                <a:latin typeface="Arial" charset="0"/>
              </a:rPr>
              <a:t>Teamcenter Engineering; PDM-System.</a:t>
            </a:r>
          </a:p>
          <a:p>
            <a:pPr marL="92075" indent="-92075" algn="l">
              <a:spcBef>
                <a:spcPct val="50000"/>
              </a:spcBef>
              <a:buFontTx/>
              <a:buChar char="•"/>
            </a:pPr>
            <a:r>
              <a:rPr lang="de-DE" sz="1600" b="1">
                <a:solidFill>
                  <a:schemeClr val="tx1"/>
                </a:solidFill>
                <a:latin typeface="Arial" charset="0"/>
              </a:rPr>
              <a:t>TcEng-DB:</a:t>
            </a:r>
            <a:r>
              <a:rPr lang="de-DE" sz="1600">
                <a:solidFill>
                  <a:schemeClr val="tx1"/>
                </a:solidFill>
                <a:latin typeface="Arial" charset="0"/>
              </a:rPr>
              <a:t/>
            </a:r>
            <a:br>
              <a:rPr lang="de-DE" sz="1600">
                <a:solidFill>
                  <a:schemeClr val="tx1"/>
                </a:solidFill>
                <a:latin typeface="Arial" charset="0"/>
              </a:rPr>
            </a:br>
            <a:r>
              <a:rPr lang="de-DE" sz="1600">
                <a:solidFill>
                  <a:schemeClr val="tx1"/>
                </a:solidFill>
                <a:latin typeface="Arial" charset="0"/>
              </a:rPr>
              <a:t>Datenbank von Teamcenter Engineering.</a:t>
            </a:r>
          </a:p>
          <a:p>
            <a:pPr marL="92075" indent="-92075" algn="l">
              <a:spcBef>
                <a:spcPct val="50000"/>
              </a:spcBef>
              <a:buFontTx/>
              <a:buChar char="•"/>
            </a:pPr>
            <a:r>
              <a:rPr lang="de-DE" sz="1600" b="1">
                <a:solidFill>
                  <a:schemeClr val="tx1"/>
                </a:solidFill>
                <a:latin typeface="Arial" charset="0"/>
              </a:rPr>
              <a:t>Pre-/Post-Daten:</a:t>
            </a:r>
            <a:r>
              <a:rPr lang="de-DE" sz="1600">
                <a:solidFill>
                  <a:schemeClr val="tx1"/>
                </a:solidFill>
                <a:latin typeface="Arial" charset="0"/>
              </a:rPr>
              <a:t/>
            </a:r>
            <a:br>
              <a:rPr lang="de-DE" sz="1600">
                <a:solidFill>
                  <a:schemeClr val="tx1"/>
                </a:solidFill>
                <a:latin typeface="Arial" charset="0"/>
              </a:rPr>
            </a:br>
            <a:r>
              <a:rPr lang="de-DE" sz="1600">
                <a:solidFill>
                  <a:schemeClr val="tx1"/>
                </a:solidFill>
                <a:latin typeface="Arial" charset="0"/>
              </a:rPr>
              <a:t>Daten in der </a:t>
            </a:r>
            <a:br>
              <a:rPr lang="de-DE" sz="1600">
                <a:solidFill>
                  <a:schemeClr val="tx1"/>
                </a:solidFill>
                <a:latin typeface="Arial" charset="0"/>
              </a:rPr>
            </a:br>
            <a:r>
              <a:rPr lang="de-DE" sz="1600">
                <a:solidFill>
                  <a:schemeClr val="tx1"/>
                </a:solidFill>
                <a:latin typeface="Arial" charset="0"/>
              </a:rPr>
              <a:t>- „alten“ NX- und/oder TcEng-Version. Noch nicht auf die neuen Versionen konvertierte Daten.</a:t>
            </a:r>
            <a:br>
              <a:rPr lang="de-DE" sz="1600">
                <a:solidFill>
                  <a:schemeClr val="tx1"/>
                </a:solidFill>
                <a:latin typeface="Arial" charset="0"/>
              </a:rPr>
            </a:br>
            <a:r>
              <a:rPr lang="de-DE" sz="1600">
                <a:solidFill>
                  <a:schemeClr val="tx1"/>
                </a:solidFill>
                <a:latin typeface="Arial" charset="0"/>
              </a:rPr>
              <a:t>   Aktuelles Produktivsystem.</a:t>
            </a:r>
            <a:br>
              <a:rPr lang="de-DE" sz="1600">
                <a:solidFill>
                  <a:schemeClr val="tx1"/>
                </a:solidFill>
                <a:latin typeface="Arial" charset="0"/>
              </a:rPr>
            </a:br>
            <a:r>
              <a:rPr lang="de-DE" sz="1600">
                <a:solidFill>
                  <a:schemeClr val="tx1"/>
                </a:solidFill>
                <a:latin typeface="Arial" charset="0"/>
              </a:rPr>
              <a:t>- „neuen“ NX- und/oder TcEng-Version. Auf die neuen Versionen konvertierte Daten.</a:t>
            </a:r>
          </a:p>
          <a:p>
            <a:pPr marL="92075" indent="-92075" algn="l">
              <a:spcBef>
                <a:spcPct val="50000"/>
              </a:spcBef>
              <a:buFontTx/>
              <a:buChar char="•"/>
            </a:pPr>
            <a:r>
              <a:rPr lang="de-DE" sz="1600" b="1">
                <a:solidFill>
                  <a:schemeClr val="tx1"/>
                </a:solidFill>
                <a:latin typeface="Arial" charset="0"/>
              </a:rPr>
              <a:t>API; UG-Open, ITK: </a:t>
            </a:r>
            <a:r>
              <a:rPr lang="de-DE" sz="1600">
                <a:solidFill>
                  <a:schemeClr val="tx1"/>
                </a:solidFill>
                <a:latin typeface="Arial" charset="0"/>
              </a:rPr>
              <a:t>Application Programming Interface (API); Programmierschnittstellen von NX (UG-Open) und TcEng (ITK).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pPr defTabSz="1019175" eaLnBrk="1" hangingPunct="1"/>
            <a:r>
              <a:rPr lang="de-DE" sz="1700" dirty="0" smtClean="0"/>
              <a:t>Die beteiligten Unternehmen: Stand 11/2012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341300" y="1363893"/>
            <a:ext cx="9005368" cy="4605645"/>
            <a:chOff x="341300" y="1363893"/>
            <a:chExt cx="9005368" cy="460564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1077" y="4549492"/>
              <a:ext cx="1429248" cy="519726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72323" y="3644872"/>
              <a:ext cx="1605163" cy="510537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pic>
          <p:nvPicPr>
            <p:cNvPr id="9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 l="-5975" t="-12295" r="-5975" b="-2459"/>
            <a:stretch>
              <a:fillRect/>
            </a:stretch>
          </p:blipFill>
          <p:spPr bwMode="auto">
            <a:xfrm>
              <a:off x="2607370" y="1718492"/>
              <a:ext cx="1859868" cy="731409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pic>
          <p:nvPicPr>
            <p:cNvPr id="10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8339" y="3644872"/>
              <a:ext cx="1477756" cy="800229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6" cstate="print"/>
            <a:srcRect l="-6200" t="-14375" r="-6773" b="-11875"/>
            <a:stretch>
              <a:fillRect/>
            </a:stretch>
          </p:blipFill>
          <p:spPr bwMode="auto">
            <a:xfrm>
              <a:off x="2400305" y="4082813"/>
              <a:ext cx="1381728" cy="850943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7" cstate="print"/>
            <a:srcRect l="-7377" t="-6693" r="-7377" b="-9055"/>
            <a:stretch>
              <a:fillRect/>
            </a:stretch>
          </p:blipFill>
          <p:spPr bwMode="auto">
            <a:xfrm>
              <a:off x="7331788" y="1363893"/>
              <a:ext cx="1120320" cy="1176336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17" name="Rechteck 16"/>
            <p:cNvSpPr/>
            <p:nvPr/>
          </p:nvSpPr>
          <p:spPr>
            <a:xfrm>
              <a:off x="2530443" y="2482018"/>
              <a:ext cx="163968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de-DE" sz="1200" dirty="0" smtClean="0"/>
                <a:t>Herr Karl Bertram</a:t>
              </a:r>
              <a:br>
                <a:rPr lang="de-DE" sz="1200" dirty="0" smtClean="0"/>
              </a:br>
              <a:r>
                <a:rPr lang="de-DE" sz="1200" dirty="0" smtClean="0"/>
                <a:t>Herr Thomas Körner </a:t>
              </a:r>
              <a:r>
                <a:rPr lang="de-DE" sz="1200" dirty="0"/>
                <a:t/>
              </a:r>
              <a:br>
                <a:rPr lang="de-DE" sz="1200" dirty="0"/>
              </a:br>
              <a:r>
                <a:rPr lang="de-DE" sz="1200" dirty="0" smtClean="0"/>
                <a:t>Mr. Krzysztof </a:t>
              </a:r>
              <a:r>
                <a:rPr lang="de-DE" sz="1200" dirty="0" err="1"/>
                <a:t>Duszkiewicz</a:t>
              </a:r>
              <a:endParaRPr lang="de-DE" sz="1200" dirty="0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341300" y="4513604"/>
              <a:ext cx="138531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de-DE" sz="1200" dirty="0" smtClean="0"/>
                <a:t>Herr Reinhard Reim</a:t>
              </a:r>
            </a:p>
            <a:p>
              <a:pPr algn="l"/>
              <a:r>
                <a:rPr lang="de-DE" sz="1200" dirty="0" smtClean="0"/>
                <a:t>Herr Michael </a:t>
              </a:r>
              <a:r>
                <a:rPr lang="de-DE" sz="1200" dirty="0"/>
                <a:t>Conrad</a:t>
              </a:r>
              <a:br>
                <a:rPr lang="de-DE" sz="1200" dirty="0"/>
              </a:br>
              <a:r>
                <a:rPr lang="de-DE" sz="1200" dirty="0" smtClean="0"/>
                <a:t>Herr Norbert Zimmert</a:t>
              </a:r>
              <a:endParaRPr lang="de-DE" sz="1200" dirty="0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4108415" y="4219409"/>
              <a:ext cx="174066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de-DE" sz="1200" dirty="0" smtClean="0"/>
                <a:t>Herr Dr. </a:t>
              </a:r>
              <a:r>
                <a:rPr lang="de-DE" sz="1200" dirty="0"/>
                <a:t>Christian Fedrowitz</a:t>
              </a:r>
              <a:br>
                <a:rPr lang="de-DE" sz="1200" dirty="0"/>
              </a:br>
              <a:r>
                <a:rPr lang="de-DE" sz="1200" dirty="0"/>
                <a:t>Herr Martino </a:t>
              </a:r>
              <a:r>
                <a:rPr lang="de-DE" sz="1200" dirty="0" err="1"/>
                <a:t>Rigotti</a:t>
              </a:r>
              <a:r>
                <a:rPr lang="de-DE" sz="1200" dirty="0"/>
                <a:t> </a:t>
              </a:r>
            </a:p>
          </p:txBody>
        </p:sp>
        <p:sp>
          <p:nvSpPr>
            <p:cNvPr id="20" name="Rechteck 19"/>
            <p:cNvSpPr/>
            <p:nvPr/>
          </p:nvSpPr>
          <p:spPr>
            <a:xfrm>
              <a:off x="7280485" y="2599139"/>
              <a:ext cx="133722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de-DE" sz="1200" dirty="0" smtClean="0"/>
                <a:t>Herr Bernd Schieber</a:t>
              </a:r>
              <a:endParaRPr lang="de-DE" sz="1200" dirty="0"/>
            </a:p>
          </p:txBody>
        </p:sp>
        <p:sp>
          <p:nvSpPr>
            <p:cNvPr id="21" name="Rechteck 20"/>
            <p:cNvSpPr/>
            <p:nvPr/>
          </p:nvSpPr>
          <p:spPr>
            <a:xfrm>
              <a:off x="2267923" y="4963560"/>
              <a:ext cx="126938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de-DE" sz="1200" dirty="0" smtClean="0"/>
                <a:t>Herr Ulrich </a:t>
              </a:r>
              <a:r>
                <a:rPr lang="de-DE" sz="1200" dirty="0"/>
                <a:t>Lange</a:t>
              </a:r>
              <a:br>
                <a:rPr lang="de-DE" sz="1200" dirty="0"/>
              </a:br>
              <a:r>
                <a:rPr lang="de-DE" sz="1200" dirty="0"/>
                <a:t>Herr Helmut </a:t>
              </a:r>
              <a:r>
                <a:rPr lang="de-DE" sz="1200" dirty="0" smtClean="0"/>
                <a:t>Wirth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5458004" y="5507873"/>
              <a:ext cx="133831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de-DE" sz="1200" dirty="0" smtClean="0"/>
                <a:t>Mr</a:t>
              </a:r>
              <a:r>
                <a:rPr lang="de-DE" sz="1200" dirty="0"/>
                <a:t>.</a:t>
              </a:r>
              <a:r>
                <a:rPr lang="de-DE" sz="1200" dirty="0" smtClean="0"/>
                <a:t> </a:t>
              </a:r>
              <a:r>
                <a:rPr lang="de-DE" sz="1200" dirty="0"/>
                <a:t>Maarten </a:t>
              </a:r>
              <a:r>
                <a:rPr lang="de-DE" sz="1200" dirty="0" err="1" smtClean="0"/>
                <a:t>Romers</a:t>
              </a:r>
              <a:r>
                <a:rPr lang="de-DE" sz="1200" dirty="0"/>
                <a:t/>
              </a:r>
              <a:br>
                <a:rPr lang="de-DE" sz="1200" dirty="0"/>
              </a:br>
              <a:r>
                <a:rPr lang="de-DE" sz="1200" dirty="0" smtClean="0"/>
                <a:t>Mr. Johan </a:t>
              </a:r>
              <a:r>
                <a:rPr lang="de-DE" sz="1200" dirty="0" err="1"/>
                <a:t>Korten</a:t>
              </a:r>
              <a:r>
                <a:rPr lang="de-DE" sz="1200" dirty="0"/>
                <a:t> </a:t>
              </a:r>
              <a:endParaRPr lang="de-DE" sz="1200" dirty="0"/>
            </a:p>
          </p:txBody>
        </p:sp>
        <p:pic>
          <p:nvPicPr>
            <p:cNvPr id="22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523857" y="4933756"/>
              <a:ext cx="1526557" cy="506746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9" cstate="print">
              <a:extLst/>
            </a:blip>
            <a:srcRect/>
            <a:stretch>
              <a:fillRect/>
            </a:stretch>
          </p:blipFill>
          <p:spPr bwMode="auto">
            <a:xfrm>
              <a:off x="7858395" y="3261405"/>
              <a:ext cx="1488273" cy="533322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  <a:extLst/>
          </p:spPr>
        </p:pic>
        <p:sp>
          <p:nvSpPr>
            <p:cNvPr id="29" name="Rechteck 28"/>
            <p:cNvSpPr/>
            <p:nvPr/>
          </p:nvSpPr>
          <p:spPr>
            <a:xfrm>
              <a:off x="7753038" y="3832546"/>
              <a:ext cx="139814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de-DE" sz="1200" dirty="0" smtClean="0"/>
                <a:t>Herr Josef Feuerstein</a:t>
              </a:r>
              <a:endParaRPr lang="de-DE" sz="1200" dirty="0"/>
            </a:p>
          </p:txBody>
        </p:sp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125" y="2127199"/>
              <a:ext cx="1450482" cy="709639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5" name="Rechteck 34"/>
            <p:cNvSpPr/>
            <p:nvPr/>
          </p:nvSpPr>
          <p:spPr>
            <a:xfrm>
              <a:off x="351336" y="2922409"/>
              <a:ext cx="148951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en-GB" sz="1200" dirty="0" smtClean="0"/>
                <a:t>Herr Peter </a:t>
              </a:r>
              <a:r>
                <a:rPr lang="en-GB" sz="1200" dirty="0" err="1" smtClean="0"/>
                <a:t>Angenendt</a:t>
              </a:r>
              <a:r>
                <a:rPr lang="en-GB" sz="1200" dirty="0"/>
                <a:t/>
              </a:r>
              <a:br>
                <a:rPr lang="en-GB" sz="1200" dirty="0"/>
              </a:br>
              <a:r>
                <a:rPr lang="en-GB" sz="1200" dirty="0" smtClean="0"/>
                <a:t>Herr Michael </a:t>
              </a:r>
              <a:r>
                <a:rPr lang="en-GB" sz="1200" dirty="0" err="1"/>
                <a:t>Scheltens</a:t>
              </a:r>
              <a:endParaRPr lang="en-GB" sz="1200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0462" y="1915880"/>
              <a:ext cx="951021" cy="851777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1" name="Textfeld 30"/>
            <p:cNvSpPr txBox="1"/>
            <p:nvPr/>
          </p:nvSpPr>
          <p:spPr>
            <a:xfrm>
              <a:off x="5212304" y="2529222"/>
              <a:ext cx="89377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900" dirty="0" smtClean="0">
                  <a:solidFill>
                    <a:schemeClr val="bg1"/>
                  </a:solidFill>
                  <a:latin typeface="+mn-lt"/>
                </a:rPr>
                <a:t>New 08.2012</a:t>
              </a:r>
            </a:p>
          </p:txBody>
        </p:sp>
        <p:sp>
          <p:nvSpPr>
            <p:cNvPr id="27" name="Rechteck 26"/>
            <p:cNvSpPr/>
            <p:nvPr/>
          </p:nvSpPr>
          <p:spPr>
            <a:xfrm>
              <a:off x="7689932" y="5107680"/>
              <a:ext cx="1271502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de-DE" sz="1200" dirty="0" smtClean="0"/>
                <a:t>Herr </a:t>
              </a:r>
              <a:r>
                <a:rPr lang="de-DE" sz="1200" dirty="0"/>
                <a:t>Reinhard Milz </a:t>
              </a: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8376249" y="4492584"/>
              <a:ext cx="89377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de-DE" sz="900" dirty="0" smtClean="0">
                  <a:solidFill>
                    <a:schemeClr val="tx1"/>
                  </a:solidFill>
                  <a:latin typeface="+mn-lt"/>
                </a:rPr>
                <a:t>New 08.2012</a:t>
              </a:r>
            </a:p>
          </p:txBody>
        </p:sp>
        <p:sp>
          <p:nvSpPr>
            <p:cNvPr id="33" name="Rechteck 32"/>
            <p:cNvSpPr/>
            <p:nvPr/>
          </p:nvSpPr>
          <p:spPr>
            <a:xfrm>
              <a:off x="5169087" y="2840822"/>
              <a:ext cx="141679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/>
              <a:r>
                <a:rPr lang="de-DE" sz="1200" dirty="0" smtClean="0"/>
                <a:t>Herr </a:t>
              </a:r>
              <a:r>
                <a:rPr lang="de-DE" sz="1200" dirty="0"/>
                <a:t>Rolf Wendschlag</a:t>
              </a:r>
              <a:br>
                <a:rPr lang="de-DE" sz="1200" dirty="0"/>
              </a:br>
              <a:r>
                <a:rPr lang="de-DE" sz="1200" dirty="0"/>
                <a:t>Herr Reinhard Lange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451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r>
              <a:rPr lang="de-DE" dirty="0" smtClean="0"/>
              <a:t>Neuerungen seid 2010 in der Übersicht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417250" y="1189609"/>
            <a:ext cx="90125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800" dirty="0" err="1" smtClean="0">
                <a:latin typeface="+mj-lt"/>
              </a:rPr>
              <a:t>JobClinet</a:t>
            </a:r>
            <a:r>
              <a:rPr lang="de-DE" sz="1800" dirty="0" smtClean="0">
                <a:latin typeface="+mj-lt"/>
              </a:rPr>
              <a:t>: </a:t>
            </a:r>
          </a:p>
          <a:p>
            <a:pPr marL="285750" indent="-285750" algn="l">
              <a:buFontTx/>
              <a:buChar char="-"/>
            </a:pPr>
            <a:r>
              <a:rPr lang="de-DE" sz="1400" dirty="0" smtClean="0">
                <a:latin typeface="+mj-lt"/>
              </a:rPr>
              <a:t>wurde </a:t>
            </a:r>
            <a:r>
              <a:rPr lang="de-DE" sz="1400" dirty="0">
                <a:latin typeface="+mj-lt"/>
              </a:rPr>
              <a:t>komplett </a:t>
            </a:r>
            <a:r>
              <a:rPr lang="de-DE" sz="1400" dirty="0" smtClean="0">
                <a:latin typeface="+mj-lt"/>
              </a:rPr>
              <a:t>neu geschrieben</a:t>
            </a:r>
          </a:p>
          <a:p>
            <a:pPr marL="285750" indent="-285750" algn="l">
              <a:buFontTx/>
              <a:buChar char="-"/>
            </a:pPr>
            <a:r>
              <a:rPr lang="de-DE" sz="1400" dirty="0" smtClean="0">
                <a:latin typeface="+mj-lt"/>
              </a:rPr>
              <a:t>Unterstützt Multi Jobs auf einem Client </a:t>
            </a:r>
          </a:p>
          <a:p>
            <a:pPr marL="285750" indent="-285750" algn="l">
              <a:buFontTx/>
              <a:buChar char="-"/>
            </a:pPr>
            <a:r>
              <a:rPr lang="de-DE" sz="1400" dirty="0" smtClean="0">
                <a:latin typeface="+mj-lt"/>
              </a:rPr>
              <a:t>Sendet Informationen über die laufenden Jobs an den </a:t>
            </a:r>
            <a:r>
              <a:rPr lang="de-DE" sz="1400" dirty="0" err="1" smtClean="0">
                <a:latin typeface="+mj-lt"/>
              </a:rPr>
              <a:t>JobServer</a:t>
            </a:r>
            <a:endParaRPr lang="de-DE" sz="1400" dirty="0" smtClean="0">
              <a:latin typeface="+mj-lt"/>
            </a:endParaRPr>
          </a:p>
          <a:p>
            <a:pPr marL="285750" indent="-285750" algn="l">
              <a:buFontTx/>
              <a:buChar char="-"/>
            </a:pPr>
            <a:r>
              <a:rPr lang="de-DE" sz="1400" dirty="0" smtClean="0">
                <a:latin typeface="+mj-lt"/>
              </a:rPr>
              <a:t>Unterstützt verschiedene </a:t>
            </a:r>
            <a:r>
              <a:rPr lang="de-DE" sz="1400" dirty="0" err="1" smtClean="0">
                <a:latin typeface="+mj-lt"/>
              </a:rPr>
              <a:t>Modis</a:t>
            </a:r>
            <a:r>
              <a:rPr lang="de-DE" sz="1400" dirty="0" smtClean="0">
                <a:latin typeface="+mj-lt"/>
              </a:rPr>
              <a:t> A: </a:t>
            </a:r>
            <a:r>
              <a:rPr lang="de-DE" sz="1400" dirty="0" err="1" smtClean="0">
                <a:latin typeface="+mj-lt"/>
              </a:rPr>
              <a:t>Automatic</a:t>
            </a:r>
            <a:r>
              <a:rPr lang="de-DE" sz="1400" dirty="0" smtClean="0">
                <a:latin typeface="+mj-lt"/>
              </a:rPr>
              <a:t> P: Pause … R</a:t>
            </a:r>
          </a:p>
          <a:p>
            <a:pPr marL="285750" indent="-285750" algn="l">
              <a:buFontTx/>
              <a:buChar char="-"/>
            </a:pPr>
            <a:r>
              <a:rPr lang="de-DE" sz="1400" dirty="0">
                <a:latin typeface="+mj-lt"/>
              </a:rPr>
              <a:t>Unterstützt Zeitgesteuertes </a:t>
            </a:r>
            <a:r>
              <a:rPr lang="de-DE" sz="1400" dirty="0" err="1">
                <a:latin typeface="+mj-lt"/>
              </a:rPr>
              <a:t>Rebooting</a:t>
            </a:r>
            <a:r>
              <a:rPr lang="de-DE" sz="1400" dirty="0">
                <a:latin typeface="+mj-lt"/>
              </a:rPr>
              <a:t> des </a:t>
            </a:r>
            <a:r>
              <a:rPr lang="de-DE" sz="1400" dirty="0" err="1" smtClean="0">
                <a:latin typeface="+mj-lt"/>
              </a:rPr>
              <a:t>Clinets</a:t>
            </a:r>
            <a:r>
              <a:rPr lang="de-DE" sz="1400" dirty="0" smtClean="0">
                <a:latin typeface="+mj-lt"/>
              </a:rPr>
              <a:t> vom Client sowie vom Server aus.</a:t>
            </a:r>
          </a:p>
          <a:p>
            <a:pPr marL="285750" indent="-285750" algn="l">
              <a:buFontTx/>
              <a:buChar char="-"/>
            </a:pPr>
            <a:r>
              <a:rPr lang="de-DE" sz="1400" dirty="0">
                <a:latin typeface="+mj-lt"/>
              </a:rPr>
              <a:t>Unterstützt Linux auf Basis von Mono (</a:t>
            </a:r>
            <a:r>
              <a:rPr lang="de-DE" sz="1400" dirty="0" err="1">
                <a:latin typeface="+mj-lt"/>
              </a:rPr>
              <a:t>entw</a:t>
            </a:r>
            <a:r>
              <a:rPr lang="de-DE" sz="1400" dirty="0">
                <a:latin typeface="+mj-lt"/>
              </a:rPr>
              <a:t>. </a:t>
            </a:r>
            <a:r>
              <a:rPr lang="de-DE" sz="1400" dirty="0" err="1">
                <a:latin typeface="+mj-lt"/>
              </a:rPr>
              <a:t>S.Güth</a:t>
            </a:r>
            <a:r>
              <a:rPr lang="de-DE" sz="1400" dirty="0">
                <a:latin typeface="+mj-lt"/>
              </a:rPr>
              <a:t> / </a:t>
            </a:r>
            <a:r>
              <a:rPr lang="de-DE" sz="1400" dirty="0" err="1">
                <a:latin typeface="+mj-lt"/>
              </a:rPr>
              <a:t>A.Becker</a:t>
            </a:r>
            <a:r>
              <a:rPr lang="de-DE" sz="1400" dirty="0">
                <a:latin typeface="+mj-lt"/>
              </a:rPr>
              <a:t>)</a:t>
            </a:r>
            <a:endParaRPr lang="de-DE" sz="1400" dirty="0" smtClean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50" y="2937300"/>
            <a:ext cx="6238875" cy="304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045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r>
              <a:rPr lang="de-DE" dirty="0" smtClean="0"/>
              <a:t>Neuerungen seid 2010 in der Übersicht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417250" y="1189609"/>
            <a:ext cx="90125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800" dirty="0" err="1" smtClean="0">
                <a:latin typeface="+mj-lt"/>
              </a:rPr>
              <a:t>JobServer</a:t>
            </a:r>
            <a:r>
              <a:rPr lang="de-DE" sz="1800" dirty="0" smtClean="0">
                <a:latin typeface="+mj-lt"/>
              </a:rPr>
              <a:t>: </a:t>
            </a:r>
          </a:p>
          <a:p>
            <a:pPr marL="285750" indent="-285750" algn="l">
              <a:buFontTx/>
              <a:buChar char="-"/>
            </a:pPr>
            <a:r>
              <a:rPr lang="de-DE" sz="1400" dirty="0" smtClean="0">
                <a:latin typeface="+mj-lt"/>
              </a:rPr>
              <a:t>Unterliegt eine ständigen weiter Entwicklung um den gegeben Ansprüchen gerecht zu werden.</a:t>
            </a:r>
          </a:p>
          <a:p>
            <a:pPr marL="285750" indent="-285750" algn="l">
              <a:buFontTx/>
              <a:buChar char="-"/>
            </a:pPr>
            <a:r>
              <a:rPr lang="de-DE" sz="1400" dirty="0" smtClean="0">
                <a:latin typeface="+mj-lt"/>
              </a:rPr>
              <a:t>Die wichtigsten Weiterentwicklungen im Bereich </a:t>
            </a:r>
            <a:r>
              <a:rPr lang="de-DE" sz="1400" dirty="0" err="1" smtClean="0">
                <a:latin typeface="+mj-lt"/>
              </a:rPr>
              <a:t>CheckBox</a:t>
            </a:r>
            <a:r>
              <a:rPr lang="de-DE" sz="1400" dirty="0" smtClean="0">
                <a:latin typeface="+mj-lt"/>
              </a:rPr>
              <a:t>:</a:t>
            </a:r>
          </a:p>
          <a:p>
            <a:pPr marL="285750" indent="-285750" algn="l">
              <a:buFontTx/>
              <a:buChar char="-"/>
            </a:pPr>
            <a:r>
              <a:rPr lang="de-DE" sz="1400" dirty="0" smtClean="0">
                <a:latin typeface="+mj-lt"/>
              </a:rPr>
              <a:t>Prozess Status Definition konfigurierbar </a:t>
            </a:r>
            <a:r>
              <a:rPr lang="de-DE" sz="1400" b="1" dirty="0" smtClean="0">
                <a:latin typeface="+mj-lt"/>
              </a:rPr>
              <a:t>(1)</a:t>
            </a:r>
          </a:p>
          <a:p>
            <a:pPr marL="285750" indent="-285750" algn="l">
              <a:buFontTx/>
              <a:buChar char="-"/>
            </a:pPr>
            <a:r>
              <a:rPr lang="de-DE" sz="1400" dirty="0" smtClean="0">
                <a:latin typeface="+mj-lt"/>
              </a:rPr>
              <a:t>Prozess Status Auswertung konfigurierbar (ermöglicht </a:t>
            </a:r>
            <a:r>
              <a:rPr lang="de-DE" sz="1400" dirty="0" err="1" smtClean="0">
                <a:latin typeface="+mj-lt"/>
              </a:rPr>
              <a:t>erw</a:t>
            </a:r>
            <a:r>
              <a:rPr lang="de-DE" sz="1400" dirty="0" smtClean="0">
                <a:latin typeface="+mj-lt"/>
              </a:rPr>
              <a:t>. Ablaufsteuerung)  </a:t>
            </a:r>
            <a:r>
              <a:rPr lang="de-DE" sz="1400" b="1" dirty="0" smtClean="0">
                <a:latin typeface="+mj-lt"/>
              </a:rPr>
              <a:t>(2)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2453176"/>
            <a:ext cx="3609975" cy="2564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Ellipse 3"/>
          <p:cNvSpPr/>
          <p:nvPr/>
        </p:nvSpPr>
        <p:spPr bwMode="auto">
          <a:xfrm>
            <a:off x="547425" y="2482850"/>
            <a:ext cx="254000" cy="254000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3950604"/>
            <a:ext cx="786765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Ellipse 7"/>
          <p:cNvSpPr/>
          <p:nvPr/>
        </p:nvSpPr>
        <p:spPr bwMode="auto">
          <a:xfrm>
            <a:off x="1377950" y="5058679"/>
            <a:ext cx="254000" cy="254000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cxnSp>
        <p:nvCxnSpPr>
          <p:cNvPr id="6" name="Gerade Verbindung mit Pfeil 5"/>
          <p:cNvCxnSpPr/>
          <p:nvPr/>
        </p:nvCxnSpPr>
        <p:spPr bwMode="auto">
          <a:xfrm>
            <a:off x="1631950" y="3105150"/>
            <a:ext cx="5673725" cy="24003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7" name="Ellipse 6"/>
          <p:cNvSpPr/>
          <p:nvPr/>
        </p:nvSpPr>
        <p:spPr bwMode="auto">
          <a:xfrm>
            <a:off x="973137" y="3000374"/>
            <a:ext cx="809625" cy="142875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 Narrow" pitchFamily="34" charset="0"/>
            </a:endParaRPr>
          </a:p>
        </p:txBody>
      </p:sp>
      <p:sp>
        <p:nvSpPr>
          <p:cNvPr id="10" name="Abgerundetes Rechteck 9"/>
          <p:cNvSpPr/>
          <p:nvPr/>
        </p:nvSpPr>
        <p:spPr bwMode="auto">
          <a:xfrm>
            <a:off x="6810375" y="5505450"/>
            <a:ext cx="1447800" cy="578754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51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75" y="2338622"/>
            <a:ext cx="9380276" cy="4107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r>
              <a:rPr lang="de-DE" dirty="0" smtClean="0"/>
              <a:t>Neuerungen seid 2010 in der Übersicht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312475" y="989584"/>
            <a:ext cx="90125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800" dirty="0" err="1" smtClean="0">
                <a:latin typeface="+mj-lt"/>
              </a:rPr>
              <a:t>JobServer</a:t>
            </a:r>
            <a:r>
              <a:rPr lang="de-DE" sz="1800" dirty="0" smtClean="0">
                <a:latin typeface="+mj-lt"/>
              </a:rPr>
              <a:t>: </a:t>
            </a:r>
          </a:p>
          <a:p>
            <a:pPr marL="285750" indent="-285750" algn="l">
              <a:buFontTx/>
              <a:buChar char="-"/>
            </a:pPr>
            <a:r>
              <a:rPr lang="de-DE" sz="1400" dirty="0" smtClean="0">
                <a:latin typeface="+mj-lt"/>
              </a:rPr>
              <a:t>Die </a:t>
            </a:r>
            <a:r>
              <a:rPr lang="de-DE" sz="1400" dirty="0" err="1" smtClean="0">
                <a:latin typeface="+mj-lt"/>
              </a:rPr>
              <a:t>Result</a:t>
            </a:r>
            <a:r>
              <a:rPr lang="de-DE" sz="1400" dirty="0" smtClean="0">
                <a:latin typeface="+mj-lt"/>
              </a:rPr>
              <a:t> Message kann durch Konfiguration in mehrere Spalten aufgeteilt werden </a:t>
            </a:r>
            <a:br>
              <a:rPr lang="de-DE" sz="1400" dirty="0" smtClean="0">
                <a:latin typeface="+mj-lt"/>
              </a:rPr>
            </a:br>
            <a:r>
              <a:rPr lang="de-DE" sz="1400" dirty="0" smtClean="0">
                <a:latin typeface="+mj-lt"/>
              </a:rPr>
              <a:t>Verbessert die </a:t>
            </a:r>
            <a:r>
              <a:rPr lang="de-DE" sz="1400" dirty="0" smtClean="0">
                <a:latin typeface="+mj-lt"/>
                <a:sym typeface="Wingdings" pitchFamily="2" charset="2"/>
              </a:rPr>
              <a:t>Übersicht und das „</a:t>
            </a:r>
            <a:r>
              <a:rPr lang="de-DE" sz="1400" dirty="0" err="1" smtClean="0">
                <a:latin typeface="+mj-lt"/>
                <a:sym typeface="Wingdings" pitchFamily="2" charset="2"/>
              </a:rPr>
              <a:t>naviegieren</a:t>
            </a:r>
            <a:r>
              <a:rPr lang="de-DE" sz="1400" dirty="0" smtClean="0">
                <a:latin typeface="+mj-lt"/>
                <a:sym typeface="Wingdings" pitchFamily="2" charset="2"/>
              </a:rPr>
              <a:t> in den erzeugten Daten</a:t>
            </a:r>
            <a:endParaRPr lang="de-DE" sz="1400" dirty="0" smtClean="0">
              <a:latin typeface="+mj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837" y="1588653"/>
            <a:ext cx="3526100" cy="1999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Gerade Verbindung mit Pfeil 8"/>
          <p:cNvCxnSpPr/>
          <p:nvPr/>
        </p:nvCxnSpPr>
        <p:spPr bwMode="auto">
          <a:xfrm flipH="1">
            <a:off x="6172200" y="2338622"/>
            <a:ext cx="295275" cy="1728553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1" name="Gerade Verbindung mit Pfeil 10"/>
          <p:cNvCxnSpPr/>
          <p:nvPr/>
        </p:nvCxnSpPr>
        <p:spPr bwMode="auto">
          <a:xfrm flipH="1">
            <a:off x="6400800" y="2428875"/>
            <a:ext cx="285750" cy="163830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20" name="Gerade Verbindung mit Pfeil 19"/>
          <p:cNvCxnSpPr/>
          <p:nvPr/>
        </p:nvCxnSpPr>
        <p:spPr bwMode="auto">
          <a:xfrm flipV="1">
            <a:off x="4914900" y="2190750"/>
            <a:ext cx="1404937" cy="1876425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25572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r>
              <a:rPr lang="de-DE" dirty="0" smtClean="0"/>
              <a:t>Neuerungen seid 2010 in der Übersicht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417250" y="1189609"/>
            <a:ext cx="9012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800" dirty="0">
                <a:latin typeface="+mj-lt"/>
              </a:rPr>
              <a:t>JobManagerCmdTools.exe: </a:t>
            </a:r>
            <a:endParaRPr lang="de-DE" sz="1800" dirty="0" smtClean="0">
              <a:latin typeface="+mj-lt"/>
            </a:endParaRPr>
          </a:p>
          <a:p>
            <a:pPr marL="285750" indent="-285750" algn="l">
              <a:buFontTx/>
              <a:buChar char="-"/>
            </a:pPr>
            <a:r>
              <a:rPr lang="de-DE" sz="1400" dirty="0" smtClean="0">
                <a:latin typeface="+mj-lt"/>
              </a:rPr>
              <a:t>Neue Komponente um Prozesse auf den </a:t>
            </a:r>
            <a:r>
              <a:rPr lang="de-DE" sz="1400" dirty="0" err="1" smtClean="0">
                <a:latin typeface="+mj-lt"/>
              </a:rPr>
              <a:t>JobClients</a:t>
            </a:r>
            <a:r>
              <a:rPr lang="de-DE" sz="1400" dirty="0" smtClean="0">
                <a:latin typeface="+mj-lt"/>
              </a:rPr>
              <a:t> ablaufen und auswerten zu lassen</a:t>
            </a:r>
          </a:p>
        </p:txBody>
      </p:sp>
      <p:grpSp>
        <p:nvGrpSpPr>
          <p:cNvPr id="10" name="Gruppieren 1"/>
          <p:cNvGrpSpPr>
            <a:grpSpLocks/>
          </p:cNvGrpSpPr>
          <p:nvPr/>
        </p:nvGrpSpPr>
        <p:grpSpPr bwMode="auto">
          <a:xfrm>
            <a:off x="4515512" y="2136411"/>
            <a:ext cx="1139825" cy="1108075"/>
            <a:chOff x="519113" y="2444750"/>
            <a:chExt cx="1139825" cy="1108431"/>
          </a:xfrm>
        </p:grpSpPr>
        <p:grpSp>
          <p:nvGrpSpPr>
            <p:cNvPr id="11" name="Group 72"/>
            <p:cNvGrpSpPr>
              <a:grpSpLocks/>
            </p:cNvGrpSpPr>
            <p:nvPr/>
          </p:nvGrpSpPr>
          <p:grpSpPr bwMode="auto">
            <a:xfrm>
              <a:off x="519113" y="2444750"/>
              <a:ext cx="1139825" cy="887413"/>
              <a:chOff x="3175" y="1911"/>
              <a:chExt cx="814" cy="816"/>
            </a:xfrm>
          </p:grpSpPr>
          <p:pic>
            <p:nvPicPr>
              <p:cNvPr id="13" name="Picture 73" descr="j0323564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75" y="1911"/>
                <a:ext cx="814" cy="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Picture 7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15" y="2069"/>
                <a:ext cx="136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Text Box 78"/>
            <p:cNvSpPr txBox="1">
              <a:spLocks noChangeArrowheads="1"/>
            </p:cNvSpPr>
            <p:nvPr/>
          </p:nvSpPr>
          <p:spPr bwMode="auto">
            <a:xfrm>
              <a:off x="519113" y="3332163"/>
              <a:ext cx="1139825" cy="221018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val="006699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prstDash val="dash"/>
                  <a:miter lim="800000"/>
                  <a:headEnd/>
                  <a:tailEnd/>
                </a14:hiddenLine>
              </a:ext>
            </a:extLst>
          </p:spPr>
          <p:txBody>
            <a:bodyPr lIns="18000" tIns="18000" rIns="18000" bIns="1800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sz="1200">
                  <a:solidFill>
                    <a:schemeClr val="bg1"/>
                  </a:solidFill>
                </a:rPr>
                <a:t>JobClient</a:t>
              </a:r>
            </a:p>
          </p:txBody>
        </p:sp>
      </p:grpSp>
      <p:pic>
        <p:nvPicPr>
          <p:cNvPr id="2052" name="Picture 4" descr="V:\JobManager\ProgEntw\Ver02\08-Icons-und-Logos\LogosZurSoftware\JobServerAppl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50" y="2136411"/>
            <a:ext cx="2078300" cy="10738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cxnSp>
        <p:nvCxnSpPr>
          <p:cNvPr id="15" name="Gerade Verbindung mit Pfeil 14"/>
          <p:cNvCxnSpPr/>
          <p:nvPr/>
        </p:nvCxnSpPr>
        <p:spPr bwMode="auto">
          <a:xfrm>
            <a:off x="3248424" y="2576795"/>
            <a:ext cx="1140088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8" name="Gerade Verbindung mit Pfeil 17"/>
          <p:cNvCxnSpPr/>
          <p:nvPr/>
        </p:nvCxnSpPr>
        <p:spPr bwMode="auto">
          <a:xfrm flipH="1">
            <a:off x="3089012" y="3007012"/>
            <a:ext cx="1140088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9" name="Textfeld 18"/>
          <p:cNvSpPr txBox="1"/>
          <p:nvPr/>
        </p:nvSpPr>
        <p:spPr>
          <a:xfrm>
            <a:off x="5953125" y="2136411"/>
            <a:ext cx="36861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100" dirty="0" smtClean="0">
                <a:latin typeface="+mj-lt"/>
              </a:rPr>
              <a:t>Vorheriges Konzept:</a:t>
            </a:r>
          </a:p>
          <a:p>
            <a:pPr marL="171450" indent="-171450" algn="l">
              <a:buFontTx/>
              <a:buChar char="-"/>
            </a:pPr>
            <a:r>
              <a:rPr lang="de-DE" sz="1100" dirty="0" err="1" smtClean="0">
                <a:latin typeface="+mj-lt"/>
              </a:rPr>
              <a:t>JobServer</a:t>
            </a:r>
            <a:r>
              <a:rPr lang="de-DE" sz="1100" dirty="0" smtClean="0">
                <a:latin typeface="+mj-lt"/>
              </a:rPr>
              <a:t> erstellt </a:t>
            </a:r>
            <a:r>
              <a:rPr lang="de-DE" sz="1100" dirty="0" err="1" smtClean="0">
                <a:latin typeface="+mj-lt"/>
              </a:rPr>
              <a:t>JobPaket</a:t>
            </a:r>
            <a:r>
              <a:rPr lang="de-DE" sz="1100" dirty="0" smtClean="0">
                <a:latin typeface="+mj-lt"/>
              </a:rPr>
              <a:t> und übermittelt dieses an den </a:t>
            </a:r>
            <a:r>
              <a:rPr lang="de-DE" sz="1100" dirty="0" err="1" smtClean="0">
                <a:latin typeface="+mj-lt"/>
              </a:rPr>
              <a:t>JobClient</a:t>
            </a:r>
            <a:r>
              <a:rPr lang="de-DE" sz="1100" dirty="0" smtClean="0">
                <a:latin typeface="+mj-lt"/>
              </a:rPr>
              <a:t> </a:t>
            </a:r>
            <a:r>
              <a:rPr lang="de-DE" sz="1100" b="1" dirty="0" smtClean="0">
                <a:latin typeface="+mj-lt"/>
              </a:rPr>
              <a:t>(1)</a:t>
            </a:r>
            <a:endParaRPr lang="de-DE" sz="1100" b="1" dirty="0">
              <a:latin typeface="+mj-lt"/>
            </a:endParaRPr>
          </a:p>
          <a:p>
            <a:pPr marL="171450" indent="-171450" algn="l">
              <a:buFontTx/>
              <a:buChar char="-"/>
            </a:pPr>
            <a:r>
              <a:rPr lang="de-DE" sz="1100" dirty="0" err="1" smtClean="0">
                <a:latin typeface="+mj-lt"/>
              </a:rPr>
              <a:t>JobClient</a:t>
            </a:r>
            <a:r>
              <a:rPr lang="de-DE" sz="1100" dirty="0" smtClean="0">
                <a:latin typeface="+mj-lt"/>
              </a:rPr>
              <a:t> arbeitet </a:t>
            </a:r>
            <a:r>
              <a:rPr lang="de-DE" sz="1100" dirty="0" err="1" smtClean="0">
                <a:latin typeface="+mj-lt"/>
              </a:rPr>
              <a:t>JobPaket</a:t>
            </a:r>
            <a:r>
              <a:rPr lang="de-DE" sz="1100" dirty="0" smtClean="0">
                <a:latin typeface="+mj-lt"/>
              </a:rPr>
              <a:t> in </a:t>
            </a:r>
            <a:r>
              <a:rPr lang="de-DE" sz="1100" dirty="0" err="1" smtClean="0">
                <a:latin typeface="+mj-lt"/>
              </a:rPr>
              <a:t>cmd</a:t>
            </a:r>
            <a:r>
              <a:rPr lang="de-DE" sz="1100" dirty="0" smtClean="0">
                <a:latin typeface="+mj-lt"/>
              </a:rPr>
              <a:t> Client ab </a:t>
            </a:r>
            <a:r>
              <a:rPr lang="de-DE" sz="1100" b="1" dirty="0" smtClean="0">
                <a:latin typeface="+mj-lt"/>
              </a:rPr>
              <a:t>(2)</a:t>
            </a:r>
          </a:p>
          <a:p>
            <a:pPr marL="171450" indent="-171450" algn="l">
              <a:buFontTx/>
              <a:buChar char="-"/>
            </a:pPr>
            <a:r>
              <a:rPr lang="de-DE" sz="1100" dirty="0" err="1" smtClean="0">
                <a:latin typeface="+mj-lt"/>
              </a:rPr>
              <a:t>JobServer</a:t>
            </a:r>
            <a:r>
              <a:rPr lang="de-DE" sz="1100" dirty="0" smtClean="0">
                <a:latin typeface="+mj-lt"/>
              </a:rPr>
              <a:t> ermittelt Job Ergebnis </a:t>
            </a:r>
            <a:r>
              <a:rPr lang="de-DE" sz="1100" b="1" dirty="0" smtClean="0">
                <a:latin typeface="+mj-lt"/>
              </a:rPr>
              <a:t>(3)</a:t>
            </a:r>
          </a:p>
          <a:p>
            <a:pPr marL="171450" indent="-171450" algn="l">
              <a:buFontTx/>
              <a:buChar char="-"/>
            </a:pPr>
            <a:endParaRPr lang="de-DE" sz="1100" b="1" dirty="0">
              <a:latin typeface="+mj-lt"/>
            </a:endParaRPr>
          </a:p>
          <a:p>
            <a:pPr algn="l">
              <a:tabLst>
                <a:tab pos="714375" algn="l"/>
              </a:tabLst>
            </a:pPr>
            <a:r>
              <a:rPr lang="de-DE" sz="1100" b="1" dirty="0" smtClean="0">
                <a:latin typeface="+mj-lt"/>
              </a:rPr>
              <a:t>Vorteil: 	einfaches Konzept</a:t>
            </a:r>
          </a:p>
          <a:p>
            <a:pPr algn="l">
              <a:tabLst>
                <a:tab pos="714375" algn="l"/>
              </a:tabLst>
            </a:pPr>
            <a:r>
              <a:rPr lang="de-DE" sz="1100" b="1" dirty="0" smtClean="0">
                <a:latin typeface="+mj-lt"/>
              </a:rPr>
              <a:t>Nachteil :	nur wenig Steuerung Möglichkeiten</a:t>
            </a:r>
            <a:endParaRPr lang="de-DE" sz="1100" b="1" dirty="0">
              <a:latin typeface="+mj-lt"/>
            </a:endParaRPr>
          </a:p>
        </p:txBody>
      </p:sp>
      <p:sp>
        <p:nvSpPr>
          <p:cNvPr id="20" name="Ellipse 19"/>
          <p:cNvSpPr/>
          <p:nvPr/>
        </p:nvSpPr>
        <p:spPr bwMode="auto">
          <a:xfrm>
            <a:off x="2835012" y="2385285"/>
            <a:ext cx="254000" cy="254000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sp>
        <p:nvSpPr>
          <p:cNvPr id="24" name="Ellipse 23"/>
          <p:cNvSpPr/>
          <p:nvPr/>
        </p:nvSpPr>
        <p:spPr bwMode="auto">
          <a:xfrm>
            <a:off x="2758150" y="2880012"/>
            <a:ext cx="254000" cy="254000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3</a:t>
            </a:r>
          </a:p>
        </p:txBody>
      </p:sp>
      <p:sp>
        <p:nvSpPr>
          <p:cNvPr id="25" name="Ellipse 24"/>
          <p:cNvSpPr/>
          <p:nvPr/>
        </p:nvSpPr>
        <p:spPr bwMode="auto">
          <a:xfrm>
            <a:off x="4388512" y="2673345"/>
            <a:ext cx="254000" cy="254000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5953125" y="3942649"/>
            <a:ext cx="389572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100" b="1" dirty="0" smtClean="0">
                <a:latin typeface="+mj-lt"/>
              </a:rPr>
              <a:t>Überarbeitetes Konzept:</a:t>
            </a:r>
          </a:p>
          <a:p>
            <a:pPr marL="171450" indent="-171450" algn="l">
              <a:buFontTx/>
              <a:buChar char="-"/>
            </a:pPr>
            <a:r>
              <a:rPr lang="de-DE" sz="1100" dirty="0" err="1" smtClean="0">
                <a:latin typeface="+mj-lt"/>
              </a:rPr>
              <a:t>JobServer</a:t>
            </a:r>
            <a:r>
              <a:rPr lang="de-DE" sz="1100" dirty="0" smtClean="0">
                <a:latin typeface="+mj-lt"/>
              </a:rPr>
              <a:t> erstellt </a:t>
            </a:r>
            <a:r>
              <a:rPr lang="de-DE" sz="1100" dirty="0" err="1" smtClean="0">
                <a:latin typeface="+mj-lt"/>
              </a:rPr>
              <a:t>JobPaket</a:t>
            </a:r>
            <a:r>
              <a:rPr lang="de-DE" sz="1100" dirty="0" smtClean="0">
                <a:latin typeface="+mj-lt"/>
              </a:rPr>
              <a:t> und übermittelt dieses an den </a:t>
            </a:r>
            <a:r>
              <a:rPr lang="de-DE" sz="1100" dirty="0" err="1" smtClean="0">
                <a:latin typeface="+mj-lt"/>
              </a:rPr>
              <a:t>JobClient</a:t>
            </a:r>
            <a:r>
              <a:rPr lang="de-DE" sz="1100" dirty="0" smtClean="0">
                <a:latin typeface="+mj-lt"/>
              </a:rPr>
              <a:t> </a:t>
            </a:r>
            <a:r>
              <a:rPr lang="de-DE" sz="1100" b="1" dirty="0" smtClean="0">
                <a:latin typeface="+mj-lt"/>
              </a:rPr>
              <a:t>(1)</a:t>
            </a:r>
            <a:endParaRPr lang="de-DE" sz="1100" b="1" dirty="0">
              <a:latin typeface="+mj-lt"/>
            </a:endParaRPr>
          </a:p>
          <a:p>
            <a:pPr marL="171450" indent="-171450" algn="l">
              <a:buFontTx/>
              <a:buChar char="-"/>
            </a:pPr>
            <a:r>
              <a:rPr lang="de-DE" sz="1100" dirty="0" err="1" smtClean="0">
                <a:latin typeface="+mj-lt"/>
              </a:rPr>
              <a:t>JobClient</a:t>
            </a:r>
            <a:r>
              <a:rPr lang="de-DE" sz="1100" dirty="0" smtClean="0">
                <a:latin typeface="+mj-lt"/>
              </a:rPr>
              <a:t> arbeitet </a:t>
            </a:r>
            <a:r>
              <a:rPr lang="de-DE" sz="1100" dirty="0" err="1" smtClean="0">
                <a:latin typeface="+mj-lt"/>
              </a:rPr>
              <a:t>JobPaket</a:t>
            </a:r>
            <a:r>
              <a:rPr lang="de-DE" sz="1100" dirty="0" smtClean="0">
                <a:latin typeface="+mj-lt"/>
              </a:rPr>
              <a:t> in </a:t>
            </a:r>
            <a:r>
              <a:rPr lang="de-DE" sz="1100" dirty="0" err="1" smtClean="0">
                <a:latin typeface="+mj-lt"/>
              </a:rPr>
              <a:t>cmd</a:t>
            </a:r>
            <a:r>
              <a:rPr lang="de-DE" sz="1100" dirty="0" smtClean="0">
                <a:latin typeface="+mj-lt"/>
              </a:rPr>
              <a:t> Client ab </a:t>
            </a:r>
            <a:r>
              <a:rPr lang="de-DE" sz="1100" b="1" dirty="0" smtClean="0">
                <a:latin typeface="+mj-lt"/>
              </a:rPr>
              <a:t>(2)</a:t>
            </a:r>
            <a:br>
              <a:rPr lang="de-DE" sz="1100" b="1" dirty="0" smtClean="0">
                <a:latin typeface="+mj-lt"/>
              </a:rPr>
            </a:br>
            <a:r>
              <a:rPr lang="de-DE" sz="1100" b="1" dirty="0" smtClean="0">
                <a:latin typeface="+mj-lt"/>
              </a:rPr>
              <a:t>und </a:t>
            </a:r>
            <a:r>
              <a:rPr lang="de-DE" sz="1100" dirty="0" smtClean="0">
                <a:latin typeface="+mj-lt"/>
              </a:rPr>
              <a:t>verwendet die </a:t>
            </a:r>
            <a:r>
              <a:rPr lang="de-DE" sz="1100" dirty="0" err="1" smtClean="0">
                <a:latin typeface="+mj-lt"/>
              </a:rPr>
              <a:t>JobManagerCmdTools</a:t>
            </a:r>
            <a:r>
              <a:rPr lang="de-DE" sz="1100" dirty="0" smtClean="0">
                <a:latin typeface="+mj-lt"/>
              </a:rPr>
              <a:t> </a:t>
            </a:r>
            <a:r>
              <a:rPr lang="de-DE" sz="1100" b="1" dirty="0" smtClean="0">
                <a:latin typeface="+mj-lt"/>
              </a:rPr>
              <a:t>(3)</a:t>
            </a:r>
          </a:p>
          <a:p>
            <a:pPr marL="171450" indent="-171450" algn="l">
              <a:buFontTx/>
              <a:buChar char="-"/>
            </a:pPr>
            <a:r>
              <a:rPr lang="de-DE" sz="1100" dirty="0" err="1" smtClean="0">
                <a:latin typeface="+mj-lt"/>
              </a:rPr>
              <a:t>JobServer</a:t>
            </a:r>
            <a:r>
              <a:rPr lang="de-DE" sz="1100" dirty="0" smtClean="0">
                <a:latin typeface="+mj-lt"/>
              </a:rPr>
              <a:t> ermittelt Job Ergebnis </a:t>
            </a:r>
            <a:r>
              <a:rPr lang="de-DE" sz="1100" b="1" dirty="0" smtClean="0">
                <a:latin typeface="+mj-lt"/>
              </a:rPr>
              <a:t>(4)</a:t>
            </a:r>
          </a:p>
          <a:p>
            <a:pPr marL="171450" indent="-171450" algn="l">
              <a:buFontTx/>
              <a:buChar char="-"/>
            </a:pPr>
            <a:endParaRPr lang="de-DE" sz="1100" b="1" dirty="0">
              <a:latin typeface="+mj-lt"/>
            </a:endParaRPr>
          </a:p>
          <a:p>
            <a:pPr algn="l">
              <a:tabLst>
                <a:tab pos="714375" algn="l"/>
              </a:tabLst>
            </a:pPr>
            <a:r>
              <a:rPr lang="de-DE" sz="1100" b="1" dirty="0" smtClean="0">
                <a:latin typeface="+mj-lt"/>
              </a:rPr>
              <a:t>Vorteil: 	Erweitertes Job Management  Konzept</a:t>
            </a:r>
            <a:br>
              <a:rPr lang="de-DE" sz="1100" b="1" dirty="0" smtClean="0">
                <a:latin typeface="+mj-lt"/>
              </a:rPr>
            </a:br>
            <a:r>
              <a:rPr lang="de-DE" sz="1100" b="1" dirty="0" smtClean="0">
                <a:latin typeface="+mj-lt"/>
              </a:rPr>
              <a:t>	Abbildung komplexer Job </a:t>
            </a:r>
            <a:r>
              <a:rPr lang="de-DE" sz="1100" b="1" dirty="0" err="1" smtClean="0">
                <a:latin typeface="+mj-lt"/>
              </a:rPr>
              <a:t>verarb</a:t>
            </a:r>
            <a:r>
              <a:rPr lang="de-DE" sz="1100" b="1" dirty="0" smtClean="0">
                <a:latin typeface="+mj-lt"/>
              </a:rPr>
              <a:t>. Möglich</a:t>
            </a:r>
            <a:br>
              <a:rPr lang="de-DE" sz="1100" b="1" dirty="0" smtClean="0">
                <a:latin typeface="+mj-lt"/>
              </a:rPr>
            </a:br>
            <a:r>
              <a:rPr lang="de-DE" sz="1100" b="1" dirty="0" smtClean="0">
                <a:latin typeface="+mj-lt"/>
              </a:rPr>
              <a:t>	</a:t>
            </a:r>
            <a:r>
              <a:rPr lang="de-DE" sz="1100" b="1" dirty="0" err="1" smtClean="0">
                <a:latin typeface="+mj-lt"/>
              </a:rPr>
              <a:t>vert</a:t>
            </a:r>
            <a:r>
              <a:rPr lang="de-DE" sz="1100" b="1" dirty="0" smtClean="0">
                <a:latin typeface="+mj-lt"/>
              </a:rPr>
              <a:t>. Entwicklung des Tools möglich</a:t>
            </a:r>
            <a:br>
              <a:rPr lang="de-DE" sz="1100" b="1" dirty="0" smtClean="0">
                <a:latin typeface="+mj-lt"/>
              </a:rPr>
            </a:br>
            <a:r>
              <a:rPr lang="de-DE" sz="1100" b="1" dirty="0" smtClean="0">
                <a:latin typeface="+mj-lt"/>
              </a:rPr>
              <a:t>	</a:t>
            </a:r>
            <a:r>
              <a:rPr lang="de-DE" sz="1100" b="1" dirty="0" err="1" smtClean="0">
                <a:latin typeface="+mj-lt"/>
              </a:rPr>
              <a:t>intergr</a:t>
            </a:r>
            <a:r>
              <a:rPr lang="de-DE" sz="1100" b="1" dirty="0" smtClean="0">
                <a:latin typeface="+mj-lt"/>
              </a:rPr>
              <a:t>. Lösungen bleiben erhalten</a:t>
            </a:r>
          </a:p>
          <a:p>
            <a:pPr algn="l">
              <a:tabLst>
                <a:tab pos="714375" algn="l"/>
              </a:tabLst>
            </a:pPr>
            <a:r>
              <a:rPr lang="de-DE" sz="1100" b="1" dirty="0" smtClean="0">
                <a:latin typeface="+mj-lt"/>
              </a:rPr>
              <a:t>Nachteil :	nur wenig Steuerung Möglichkeiten</a:t>
            </a:r>
            <a:endParaRPr lang="de-DE" sz="1100" b="1" dirty="0">
              <a:latin typeface="+mj-lt"/>
            </a:endParaRPr>
          </a:p>
        </p:txBody>
      </p:sp>
      <p:grpSp>
        <p:nvGrpSpPr>
          <p:cNvPr id="27" name="Gruppieren 1"/>
          <p:cNvGrpSpPr>
            <a:grpSpLocks/>
          </p:cNvGrpSpPr>
          <p:nvPr/>
        </p:nvGrpSpPr>
        <p:grpSpPr bwMode="auto">
          <a:xfrm>
            <a:off x="4515512" y="4041411"/>
            <a:ext cx="1139825" cy="1108075"/>
            <a:chOff x="519113" y="2444750"/>
            <a:chExt cx="1139825" cy="1108431"/>
          </a:xfrm>
        </p:grpSpPr>
        <p:grpSp>
          <p:nvGrpSpPr>
            <p:cNvPr id="28" name="Group 72"/>
            <p:cNvGrpSpPr>
              <a:grpSpLocks/>
            </p:cNvGrpSpPr>
            <p:nvPr/>
          </p:nvGrpSpPr>
          <p:grpSpPr bwMode="auto">
            <a:xfrm>
              <a:off x="519113" y="2444750"/>
              <a:ext cx="1139825" cy="887413"/>
              <a:chOff x="3175" y="1911"/>
              <a:chExt cx="814" cy="816"/>
            </a:xfrm>
          </p:grpSpPr>
          <p:pic>
            <p:nvPicPr>
              <p:cNvPr id="30" name="Picture 73" descr="j0323564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75" y="1911"/>
                <a:ext cx="814" cy="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Picture 7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15" y="2069"/>
                <a:ext cx="136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9" name="Text Box 78"/>
            <p:cNvSpPr txBox="1">
              <a:spLocks noChangeArrowheads="1"/>
            </p:cNvSpPr>
            <p:nvPr/>
          </p:nvSpPr>
          <p:spPr bwMode="auto">
            <a:xfrm>
              <a:off x="519113" y="3332163"/>
              <a:ext cx="1139825" cy="221018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rgbClr val="006699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prstDash val="dash"/>
                  <a:miter lim="800000"/>
                  <a:headEnd/>
                  <a:tailEnd/>
                </a14:hiddenLine>
              </a:ext>
            </a:extLst>
          </p:spPr>
          <p:txBody>
            <a:bodyPr lIns="18000" tIns="18000" rIns="18000" bIns="18000"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sz="1200">
                  <a:solidFill>
                    <a:schemeClr val="bg1"/>
                  </a:solidFill>
                </a:rPr>
                <a:t>JobClient</a:t>
              </a:r>
            </a:p>
          </p:txBody>
        </p:sp>
      </p:grpSp>
      <p:pic>
        <p:nvPicPr>
          <p:cNvPr id="32" name="Picture 4" descr="V:\JobManager\ProgEntw\Ver02\08-Icons-und-Logos\LogosZurSoftware\JobServerAppl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50" y="4041411"/>
            <a:ext cx="2078300" cy="10738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cxnSp>
        <p:nvCxnSpPr>
          <p:cNvPr id="33" name="Gerade Verbindung mit Pfeil 32"/>
          <p:cNvCxnSpPr/>
          <p:nvPr/>
        </p:nvCxnSpPr>
        <p:spPr bwMode="auto">
          <a:xfrm>
            <a:off x="3248424" y="4481795"/>
            <a:ext cx="1140088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34" name="Gerade Verbindung mit Pfeil 33"/>
          <p:cNvCxnSpPr/>
          <p:nvPr/>
        </p:nvCxnSpPr>
        <p:spPr bwMode="auto">
          <a:xfrm flipH="1">
            <a:off x="3089012" y="4912012"/>
            <a:ext cx="1140088" cy="0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35" name="Ellipse 34"/>
          <p:cNvSpPr/>
          <p:nvPr/>
        </p:nvSpPr>
        <p:spPr bwMode="auto">
          <a:xfrm>
            <a:off x="2835012" y="4290285"/>
            <a:ext cx="254000" cy="254000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</a:p>
        </p:txBody>
      </p:sp>
      <p:sp>
        <p:nvSpPr>
          <p:cNvPr id="36" name="Ellipse 35"/>
          <p:cNvSpPr/>
          <p:nvPr/>
        </p:nvSpPr>
        <p:spPr bwMode="auto">
          <a:xfrm>
            <a:off x="2758150" y="4785012"/>
            <a:ext cx="254000" cy="254000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4</a:t>
            </a:r>
          </a:p>
        </p:txBody>
      </p:sp>
      <p:sp>
        <p:nvSpPr>
          <p:cNvPr id="37" name="Ellipse 36"/>
          <p:cNvSpPr/>
          <p:nvPr/>
        </p:nvSpPr>
        <p:spPr bwMode="auto">
          <a:xfrm>
            <a:off x="4388512" y="4578345"/>
            <a:ext cx="254000" cy="254000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075" y="5192713"/>
            <a:ext cx="1114425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Ellipse 40"/>
          <p:cNvSpPr/>
          <p:nvPr/>
        </p:nvSpPr>
        <p:spPr bwMode="auto">
          <a:xfrm>
            <a:off x="4505724" y="5679711"/>
            <a:ext cx="254000" cy="254000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3</a:t>
            </a:r>
          </a:p>
        </p:txBody>
      </p:sp>
      <p:cxnSp>
        <p:nvCxnSpPr>
          <p:cNvPr id="42" name="Gerade Verbindung mit Pfeil 41"/>
          <p:cNvCxnSpPr/>
          <p:nvPr/>
        </p:nvCxnSpPr>
        <p:spPr bwMode="auto">
          <a:xfrm flipV="1">
            <a:off x="4102100" y="4928539"/>
            <a:ext cx="286412" cy="425433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6392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Soll – Zustand JobClient mit Stand vom 19.05.2012</a:t>
            </a:r>
          </a:p>
        </p:txBody>
      </p:sp>
      <p:sp>
        <p:nvSpPr>
          <p:cNvPr id="62" name="Rechteck 61"/>
          <p:cNvSpPr/>
          <p:nvPr/>
        </p:nvSpPr>
        <p:spPr>
          <a:xfrm>
            <a:off x="6011863" y="4005263"/>
            <a:ext cx="2447925" cy="2087562"/>
          </a:xfrm>
          <a:prstGeom prst="rect">
            <a:avLst/>
          </a:prstGeom>
          <a:solidFill>
            <a:srgbClr val="F79646">
              <a:lumMod val="60000"/>
              <a:lumOff val="4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64" name="Textfeld 63"/>
          <p:cNvSpPr txBox="1"/>
          <p:nvPr/>
        </p:nvSpPr>
        <p:spPr>
          <a:xfrm>
            <a:off x="6156325" y="4076700"/>
            <a:ext cx="2232025" cy="193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kern="0" dirty="0">
                <a:solidFill>
                  <a:sysClr val="windowText" lastClr="000000"/>
                </a:solidFill>
              </a:rPr>
              <a:t>Script, mit dem der eigentliche Job ausgeführt wird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1200" kern="0" dirty="0">
                <a:solidFill>
                  <a:sysClr val="windowText" lastClr="000000"/>
                </a:solidFill>
              </a:rPr>
              <a:t>Die Logik befindet sich jedoch in der JfCmdTools.exe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1200" kern="0" dirty="0">
                <a:solidFill>
                  <a:sysClr val="windowText" lastClr="000000"/>
                </a:solidFill>
              </a:rPr>
              <a:t> in dem Script werden lediglich nur die verschiedene Funktionen mit entsprechenden Parametern aufgerufen</a:t>
            </a:r>
          </a:p>
        </p:txBody>
      </p:sp>
      <p:sp>
        <p:nvSpPr>
          <p:cNvPr id="65" name="Rechteck 64"/>
          <p:cNvSpPr/>
          <p:nvPr/>
        </p:nvSpPr>
        <p:spPr>
          <a:xfrm>
            <a:off x="2670175" y="3497263"/>
            <a:ext cx="1858963" cy="2917825"/>
          </a:xfrm>
          <a:prstGeom prst="rect">
            <a:avLst/>
          </a:prstGeom>
          <a:solidFill>
            <a:srgbClr val="EEECE1">
              <a:lumMod val="5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66" name="Textfeld 65"/>
          <p:cNvSpPr txBox="1"/>
          <p:nvPr/>
        </p:nvSpPr>
        <p:spPr>
          <a:xfrm>
            <a:off x="2700338" y="3770313"/>
            <a:ext cx="1800225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800" kern="0" dirty="0">
                <a:solidFill>
                  <a:sysClr val="windowText" lastClr="000000"/>
                </a:solidFill>
              </a:rPr>
              <a:t>JobManagerCmdTools.exe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1200" kern="0" dirty="0">
                <a:solidFill>
                  <a:sysClr val="windowText" lastClr="000000"/>
                </a:solidFill>
              </a:rPr>
              <a:t>Beinhaltet die Logik für das ausführen eines Jobs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1200" kern="0" dirty="0">
                <a:solidFill>
                  <a:sysClr val="windowText" lastClr="000000"/>
                </a:solidFill>
              </a:rPr>
              <a:t> .Net Programm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1200" kern="0" dirty="0">
                <a:solidFill>
                  <a:sysClr val="windowText" lastClr="000000"/>
                </a:solidFill>
              </a:rPr>
              <a:t> Mono 2.0.1 kompatibel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1200" kern="0" dirty="0">
                <a:solidFill>
                  <a:sysClr val="windowText" lastClr="000000"/>
                </a:solidFill>
              </a:rPr>
              <a:t> man hat die Möglichkeiten einer ganzen Programmiersprache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1200" kern="0" dirty="0">
                <a:solidFill>
                  <a:sysClr val="windowText" lastClr="000000"/>
                </a:solidFill>
              </a:rPr>
              <a:t> Ergebnisweiterverarbeitung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1200" kern="0" dirty="0">
                <a:solidFill>
                  <a:sysClr val="windowText" lastClr="000000"/>
                </a:solidFill>
              </a:rPr>
              <a:t> Ergebnisauswertung</a:t>
            </a:r>
          </a:p>
        </p:txBody>
      </p:sp>
      <p:cxnSp>
        <p:nvCxnSpPr>
          <p:cNvPr id="6151" name="Gerade Verbindung mit Pfeil 66"/>
          <p:cNvCxnSpPr>
            <a:cxnSpLocks noChangeShapeType="1"/>
          </p:cNvCxnSpPr>
          <p:nvPr/>
        </p:nvCxnSpPr>
        <p:spPr bwMode="auto">
          <a:xfrm flipH="1">
            <a:off x="4572000" y="5084763"/>
            <a:ext cx="1368425" cy="0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8" name="Textfeld 67"/>
          <p:cNvSpPr txBox="1"/>
          <p:nvPr/>
        </p:nvSpPr>
        <p:spPr>
          <a:xfrm>
            <a:off x="4346575" y="4581525"/>
            <a:ext cx="2087563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>
                <a:solidFill>
                  <a:sysClr val="windowText" lastClr="000000"/>
                </a:solidFill>
              </a:rPr>
              <a:t>Aufruf mit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>
                <a:solidFill>
                  <a:sysClr val="windowText" lastClr="000000"/>
                </a:solidFill>
              </a:rPr>
              <a:t>Parameterübergabe</a:t>
            </a:r>
          </a:p>
        </p:txBody>
      </p:sp>
      <p:cxnSp>
        <p:nvCxnSpPr>
          <p:cNvPr id="6153" name="Gerade Verbindung mit Pfeil 68"/>
          <p:cNvCxnSpPr>
            <a:cxnSpLocks noChangeShapeType="1"/>
          </p:cNvCxnSpPr>
          <p:nvPr/>
        </p:nvCxnSpPr>
        <p:spPr bwMode="auto">
          <a:xfrm flipH="1">
            <a:off x="1547813" y="5084763"/>
            <a:ext cx="936625" cy="0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Textfeld 69"/>
          <p:cNvSpPr txBox="1"/>
          <p:nvPr/>
        </p:nvSpPr>
        <p:spPr>
          <a:xfrm>
            <a:off x="1547813" y="4581525"/>
            <a:ext cx="1008062" cy="414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50" kern="0" dirty="0">
                <a:solidFill>
                  <a:sysClr val="windowText" lastClr="000000"/>
                </a:solidFill>
              </a:rPr>
              <a:t>Erzeugen der Ergebnisse</a:t>
            </a:r>
          </a:p>
        </p:txBody>
      </p:sp>
      <p:sp>
        <p:nvSpPr>
          <p:cNvPr id="71" name="Abgerundetes Rechteck 70"/>
          <p:cNvSpPr/>
          <p:nvPr/>
        </p:nvSpPr>
        <p:spPr>
          <a:xfrm>
            <a:off x="163513" y="4419600"/>
            <a:ext cx="914400" cy="914400"/>
          </a:xfrm>
          <a:prstGeom prst="roundRect">
            <a:avLst/>
          </a:prstGeom>
          <a:solidFill>
            <a:srgbClr val="8064A2">
              <a:lumMod val="60000"/>
              <a:lumOff val="40000"/>
            </a:srgbClr>
          </a:solidFill>
          <a:ln w="25400" cap="flat" cmpd="sng" algn="ctr">
            <a:solidFill>
              <a:srgbClr val="1F497D"/>
            </a:solidFill>
            <a:prstDash val="solid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72" name="Abgerundetes Rechteck 71"/>
          <p:cNvSpPr/>
          <p:nvPr/>
        </p:nvSpPr>
        <p:spPr>
          <a:xfrm>
            <a:off x="315913" y="4572000"/>
            <a:ext cx="914400" cy="914400"/>
          </a:xfrm>
          <a:prstGeom prst="roundRect">
            <a:avLst/>
          </a:prstGeom>
          <a:solidFill>
            <a:srgbClr val="8064A2">
              <a:lumMod val="60000"/>
              <a:lumOff val="40000"/>
            </a:srgbClr>
          </a:solidFill>
          <a:ln w="25400" cap="flat" cmpd="sng" algn="ctr">
            <a:solidFill>
              <a:srgbClr val="1F497D"/>
            </a:solidFill>
            <a:prstDash val="solid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73" name="Abgerundetes Rechteck 72"/>
          <p:cNvSpPr/>
          <p:nvPr/>
        </p:nvSpPr>
        <p:spPr>
          <a:xfrm>
            <a:off x="468313" y="4724400"/>
            <a:ext cx="914400" cy="914400"/>
          </a:xfrm>
          <a:prstGeom prst="roundRect">
            <a:avLst/>
          </a:prstGeom>
          <a:solidFill>
            <a:srgbClr val="8064A2">
              <a:lumMod val="60000"/>
              <a:lumOff val="40000"/>
            </a:srgbClr>
          </a:solidFill>
          <a:ln w="25400" cap="flat" cmpd="sng" algn="ctr">
            <a:solidFill>
              <a:srgbClr val="1F497D"/>
            </a:solidFill>
            <a:prstDash val="solid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74" name="Textfeld 73"/>
          <p:cNvSpPr txBox="1"/>
          <p:nvPr/>
        </p:nvSpPr>
        <p:spPr>
          <a:xfrm>
            <a:off x="611188" y="4868863"/>
            <a:ext cx="7207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>
                <a:solidFill>
                  <a:sysClr val="windowText" lastClr="000000"/>
                </a:solidFill>
              </a:rPr>
              <a:t>Log Dateien usw.</a:t>
            </a:r>
          </a:p>
        </p:txBody>
      </p:sp>
      <p:sp>
        <p:nvSpPr>
          <p:cNvPr id="23" name="Rechteck 22"/>
          <p:cNvSpPr/>
          <p:nvPr/>
        </p:nvSpPr>
        <p:spPr>
          <a:xfrm>
            <a:off x="1057275" y="1717675"/>
            <a:ext cx="2376488" cy="1368425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5233988" y="1646238"/>
            <a:ext cx="2305050" cy="1439862"/>
          </a:xfrm>
          <a:prstGeom prst="rect">
            <a:avLst/>
          </a:prstGeom>
          <a:solidFill>
            <a:srgbClr val="1F497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800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5" name="Textfeld 24"/>
          <p:cNvSpPr txBox="1"/>
          <p:nvPr/>
        </p:nvSpPr>
        <p:spPr>
          <a:xfrm>
            <a:off x="1201738" y="2005013"/>
            <a:ext cx="2089150" cy="800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800" kern="0" dirty="0">
                <a:solidFill>
                  <a:sysClr val="windowText" lastClr="000000"/>
                </a:solidFill>
              </a:rPr>
              <a:t>Jobserver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1400" kern="0" dirty="0">
                <a:solidFill>
                  <a:sysClr val="windowText" lastClr="000000"/>
                </a:solidFill>
              </a:rPr>
              <a:t>.Net Programm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1400" kern="0" dirty="0">
                <a:solidFill>
                  <a:sysClr val="windowText" lastClr="000000"/>
                </a:solidFill>
              </a:rPr>
              <a:t> läuft unter Windows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5378450" y="1717675"/>
            <a:ext cx="2016125" cy="1230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800" kern="0" dirty="0">
                <a:solidFill>
                  <a:sysClr val="windowText" lastClr="000000"/>
                </a:solidFill>
              </a:rPr>
              <a:t>Jobclient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kern="0" dirty="0">
                <a:solidFill>
                  <a:sysClr val="windowText" lastClr="000000"/>
                </a:solidFill>
              </a:rPr>
              <a:t>-.Net Programm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kern="0" dirty="0">
                <a:solidFill>
                  <a:sysClr val="windowText" lastClr="000000"/>
                </a:solidFill>
              </a:rPr>
              <a:t>- Läuft unter Windows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400" kern="0" dirty="0">
                <a:solidFill>
                  <a:sysClr val="windowText" lastClr="000000"/>
                </a:solidFill>
              </a:rPr>
              <a:t>- Läuft unter Linux mit Mono 2.0.1 Framework</a:t>
            </a:r>
          </a:p>
        </p:txBody>
      </p:sp>
      <p:cxnSp>
        <p:nvCxnSpPr>
          <p:cNvPr id="6163" name="Gerade Verbindung mit Pfeil 25"/>
          <p:cNvCxnSpPr>
            <a:cxnSpLocks noChangeShapeType="1"/>
          </p:cNvCxnSpPr>
          <p:nvPr/>
        </p:nvCxnSpPr>
        <p:spPr bwMode="auto">
          <a:xfrm>
            <a:off x="3578225" y="2078038"/>
            <a:ext cx="1439863" cy="0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4" name="Gerade Verbindung mit Pfeil 26"/>
          <p:cNvCxnSpPr>
            <a:cxnSpLocks noChangeShapeType="1"/>
          </p:cNvCxnSpPr>
          <p:nvPr/>
        </p:nvCxnSpPr>
        <p:spPr bwMode="auto">
          <a:xfrm flipH="1">
            <a:off x="3578225" y="2654300"/>
            <a:ext cx="1439863" cy="0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Textfeld 28"/>
          <p:cNvSpPr txBox="1"/>
          <p:nvPr/>
        </p:nvSpPr>
        <p:spPr>
          <a:xfrm>
            <a:off x="3649663" y="2149475"/>
            <a:ext cx="1223962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 kern="0" dirty="0">
                <a:solidFill>
                  <a:sysClr val="windowText" lastClr="000000"/>
                </a:solidFill>
              </a:rPr>
              <a:t>Paketaustausch über TCP / IP</a:t>
            </a:r>
          </a:p>
        </p:txBody>
      </p:sp>
      <p:cxnSp>
        <p:nvCxnSpPr>
          <p:cNvPr id="6166" name="Gerade Verbindung mit Pfeil 29"/>
          <p:cNvCxnSpPr>
            <a:cxnSpLocks noChangeShapeType="1"/>
          </p:cNvCxnSpPr>
          <p:nvPr/>
        </p:nvCxnSpPr>
        <p:spPr bwMode="auto">
          <a:xfrm flipH="1">
            <a:off x="6732588" y="3265488"/>
            <a:ext cx="1587" cy="668337"/>
          </a:xfrm>
          <a:prstGeom prst="straightConnector1">
            <a:avLst/>
          </a:prstGeom>
          <a:noFill/>
          <a:ln w="9525" algn="ctr">
            <a:solidFill>
              <a:srgbClr val="4A7EBB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feld 30"/>
          <p:cNvSpPr txBox="1"/>
          <p:nvPr/>
        </p:nvSpPr>
        <p:spPr>
          <a:xfrm>
            <a:off x="6908800" y="3440113"/>
            <a:ext cx="1001713" cy="254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de-DE" sz="1050" dirty="0">
                <a:solidFill>
                  <a:schemeClr val="tx1"/>
                </a:solidFill>
                <a:latin typeface="+mn-lt"/>
              </a:rPr>
              <a:t>starte Job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1973263" y="1117600"/>
            <a:ext cx="5603875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DE" sz="1800" b="1" dirty="0">
                <a:solidFill>
                  <a:schemeClr val="tx1"/>
                </a:solidFill>
                <a:latin typeface="+mn-lt"/>
              </a:rPr>
              <a:t>Prozess und Ablaufsteuerung</a:t>
            </a:r>
          </a:p>
        </p:txBody>
      </p:sp>
    </p:spTree>
    <p:extLst>
      <p:ext uri="{BB962C8B-B14F-4D97-AF65-F5344CB8AC3E}">
        <p14:creationId xmlns:p14="http://schemas.microsoft.com/office/powerpoint/2010/main" val="103084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r>
              <a:rPr lang="de-DE" dirty="0" smtClean="0"/>
              <a:t>Neuerungen seid 2010 in der Übersicht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17992" y="1050852"/>
            <a:ext cx="9012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800" dirty="0">
                <a:latin typeface="+mj-lt"/>
              </a:rPr>
              <a:t>JobManagerCmdTools.exe: </a:t>
            </a:r>
            <a:endParaRPr lang="de-DE" sz="1800" dirty="0" smtClean="0">
              <a:latin typeface="+mj-lt"/>
            </a:endParaRPr>
          </a:p>
          <a:p>
            <a:pPr marL="285750" indent="-285750" algn="l">
              <a:buFontTx/>
              <a:buChar char="-"/>
            </a:pPr>
            <a:r>
              <a:rPr lang="de-DE" sz="1400" dirty="0" smtClean="0">
                <a:latin typeface="+mj-lt"/>
              </a:rPr>
              <a:t>Im Detail </a:t>
            </a:r>
          </a:p>
        </p:txBody>
      </p:sp>
      <p:grpSp>
        <p:nvGrpSpPr>
          <p:cNvPr id="23" name="Gruppieren 22"/>
          <p:cNvGrpSpPr/>
          <p:nvPr/>
        </p:nvGrpSpPr>
        <p:grpSpPr>
          <a:xfrm>
            <a:off x="302309" y="1760943"/>
            <a:ext cx="8508316" cy="4382681"/>
            <a:chOff x="302309" y="1760944"/>
            <a:chExt cx="7808027" cy="3922634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9333" y="2260921"/>
              <a:ext cx="2973226" cy="16917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9809" y="2024209"/>
              <a:ext cx="2952750" cy="247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7" name="Gruppieren 1"/>
            <p:cNvGrpSpPr>
              <a:grpSpLocks/>
            </p:cNvGrpSpPr>
            <p:nvPr/>
          </p:nvGrpSpPr>
          <p:grpSpPr bwMode="auto">
            <a:xfrm>
              <a:off x="302309" y="1760944"/>
              <a:ext cx="980493" cy="901500"/>
              <a:chOff x="519113" y="2444750"/>
              <a:chExt cx="1139825" cy="1108431"/>
            </a:xfrm>
          </p:grpSpPr>
          <p:grpSp>
            <p:nvGrpSpPr>
              <p:cNvPr id="28" name="Group 72"/>
              <p:cNvGrpSpPr>
                <a:grpSpLocks/>
              </p:cNvGrpSpPr>
              <p:nvPr/>
            </p:nvGrpSpPr>
            <p:grpSpPr bwMode="auto">
              <a:xfrm>
                <a:off x="519113" y="2444750"/>
                <a:ext cx="1139825" cy="887413"/>
                <a:chOff x="3175" y="1911"/>
                <a:chExt cx="814" cy="816"/>
              </a:xfrm>
            </p:grpSpPr>
            <p:pic>
              <p:nvPicPr>
                <p:cNvPr id="30" name="Picture 73" descr="j0323564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175" y="1911"/>
                  <a:ext cx="814" cy="8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1" name="Picture 74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15" y="2069"/>
                  <a:ext cx="136" cy="1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29" name="Text Box 78"/>
              <p:cNvSpPr txBox="1">
                <a:spLocks noChangeArrowheads="1"/>
              </p:cNvSpPr>
              <p:nvPr/>
            </p:nvSpPr>
            <p:spPr bwMode="auto">
              <a:xfrm>
                <a:off x="519113" y="3332163"/>
                <a:ext cx="1139825" cy="221018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rgbClr val="00669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 algn="ctr">
                    <a:solidFill>
                      <a:srgbClr val="000000"/>
                    </a:solidFill>
                    <a:prstDash val="dash"/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>
                <a:spAutoFit/>
              </a:bodyPr>
              <a:lstStyle>
                <a:lvl1pPr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50000"/>
                  </a:spcBef>
                  <a:spcAft>
                    <a:spcPct val="0"/>
                  </a:spcAft>
                  <a:defRPr sz="1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hangingPunct="1"/>
                <a:r>
                  <a:rPr lang="de-DE" sz="1200">
                    <a:solidFill>
                      <a:schemeClr val="bg1"/>
                    </a:solidFill>
                  </a:rPr>
                  <a:t>JobClient</a:t>
                </a:r>
              </a:p>
            </p:txBody>
          </p:sp>
        </p:grpSp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673" y="4254256"/>
              <a:ext cx="852999" cy="10061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2581" y="4535293"/>
              <a:ext cx="3795305" cy="1148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402" y="2024209"/>
              <a:ext cx="2988934" cy="29889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5" name="Gerade Verbindung mit Pfeil 4"/>
            <p:cNvCxnSpPr/>
            <p:nvPr/>
          </p:nvCxnSpPr>
          <p:spPr bwMode="auto">
            <a:xfrm>
              <a:off x="1172988" y="2586316"/>
              <a:ext cx="43918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9" name="Gerade Verbindung mit Pfeil 8"/>
            <p:cNvCxnSpPr/>
            <p:nvPr/>
          </p:nvCxnSpPr>
          <p:spPr bwMode="auto">
            <a:xfrm flipV="1">
              <a:off x="2876365" y="2769833"/>
              <a:ext cx="2245037" cy="8878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" name="Gewinkelte Verbindung 16"/>
            <p:cNvCxnSpPr>
              <a:endCxn id="2055" idx="0"/>
            </p:cNvCxnSpPr>
            <p:nvPr/>
          </p:nvCxnSpPr>
          <p:spPr bwMode="auto">
            <a:xfrm rot="10800000">
              <a:off x="770174" y="4254256"/>
              <a:ext cx="4512041" cy="113558"/>
            </a:xfrm>
            <a:prstGeom prst="bentConnector4">
              <a:avLst>
                <a:gd name="adj1" fmla="val 45274"/>
                <a:gd name="adj2" fmla="val 301307"/>
              </a:avLst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sp>
          <p:nvSpPr>
            <p:cNvPr id="22" name="Ellipse 21"/>
            <p:cNvSpPr/>
            <p:nvPr/>
          </p:nvSpPr>
          <p:spPr bwMode="auto">
            <a:xfrm>
              <a:off x="1001854" y="2662444"/>
              <a:ext cx="254000" cy="254000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chemeClr val="accent2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trike="noStrike" cap="none" normalizeH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/>
                </a:rPr>
                <a:t>1</a:t>
              </a:r>
            </a:p>
          </p:txBody>
        </p:sp>
        <p:sp>
          <p:nvSpPr>
            <p:cNvPr id="45" name="Ellipse 44"/>
            <p:cNvSpPr/>
            <p:nvPr/>
          </p:nvSpPr>
          <p:spPr bwMode="auto">
            <a:xfrm>
              <a:off x="2893245" y="2403797"/>
              <a:ext cx="254000" cy="254000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chemeClr val="accent2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/>
                </a:rPr>
                <a:t>2</a:t>
              </a:r>
            </a:p>
          </p:txBody>
        </p:sp>
        <p:sp>
          <p:nvSpPr>
            <p:cNvPr id="46" name="Ellipse 45"/>
            <p:cNvSpPr/>
            <p:nvPr/>
          </p:nvSpPr>
          <p:spPr bwMode="auto">
            <a:xfrm>
              <a:off x="2639245" y="2767874"/>
              <a:ext cx="254000" cy="254000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chemeClr val="accent2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/>
                </a:rPr>
                <a:t>3</a:t>
              </a:r>
            </a:p>
          </p:txBody>
        </p:sp>
        <p:sp>
          <p:nvSpPr>
            <p:cNvPr id="47" name="Ellipse 46"/>
            <p:cNvSpPr/>
            <p:nvPr/>
          </p:nvSpPr>
          <p:spPr bwMode="auto">
            <a:xfrm>
              <a:off x="4933886" y="2277551"/>
              <a:ext cx="254000" cy="254000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chemeClr val="accent2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/>
                </a:rPr>
                <a:t>4</a:t>
              </a:r>
            </a:p>
          </p:txBody>
        </p:sp>
        <p:sp>
          <p:nvSpPr>
            <p:cNvPr id="48" name="Ellipse 47"/>
            <p:cNvSpPr/>
            <p:nvPr/>
          </p:nvSpPr>
          <p:spPr bwMode="auto">
            <a:xfrm>
              <a:off x="5028215" y="4057035"/>
              <a:ext cx="254000" cy="254000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chemeClr val="accent2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/>
                </a:rPr>
                <a:t>5</a:t>
              </a:r>
            </a:p>
          </p:txBody>
        </p:sp>
        <p:sp>
          <p:nvSpPr>
            <p:cNvPr id="49" name="Ellipse 48"/>
            <p:cNvSpPr/>
            <p:nvPr/>
          </p:nvSpPr>
          <p:spPr bwMode="auto">
            <a:xfrm>
              <a:off x="369292" y="3940765"/>
              <a:ext cx="254000" cy="254000"/>
            </a:xfrm>
            <a:prstGeom prst="ellipse">
              <a:avLst/>
            </a:prstGeom>
            <a:solidFill>
              <a:srgbClr val="FFFF00"/>
            </a:solidFill>
            <a:ln w="12700" cap="flat" cmpd="sng" algn="ctr">
              <a:solidFill>
                <a:schemeClr val="accent2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/>
                </a:rPr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529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pPr eaLnBrk="1" hangingPunct="1"/>
            <a:r>
              <a:rPr lang="de-DE" dirty="0" smtClean="0"/>
              <a:t>Aktuelle Entwicklungen und Ergänzungswünsche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381000" y="1295400"/>
            <a:ext cx="88519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3200" dirty="0" err="1" smtClean="0"/>
              <a:t>CheckBox</a:t>
            </a:r>
            <a:r>
              <a:rPr lang="de-DE" sz="3200" dirty="0" smtClean="0"/>
              <a:t> aktuelle arbeiten:</a:t>
            </a:r>
          </a:p>
          <a:p>
            <a:pPr marL="542925" indent="-542925" algn="l">
              <a:buFontTx/>
              <a:buChar char="-"/>
            </a:pPr>
            <a:r>
              <a:rPr lang="de-DE" sz="3200" dirty="0" smtClean="0"/>
              <a:t>Erweiterung des </a:t>
            </a:r>
            <a:r>
              <a:rPr lang="de-DE" sz="3200" dirty="0" err="1" smtClean="0"/>
              <a:t>LogFile</a:t>
            </a:r>
            <a:r>
              <a:rPr lang="de-DE" sz="3200" dirty="0" smtClean="0"/>
              <a:t> </a:t>
            </a:r>
            <a:r>
              <a:rPr lang="de-DE" sz="3200" dirty="0" err="1" smtClean="0"/>
              <a:t>scannings</a:t>
            </a:r>
            <a:r>
              <a:rPr lang="de-DE" sz="3200" dirty="0" smtClean="0"/>
              <a:t> der </a:t>
            </a:r>
            <a:r>
              <a:rPr lang="de-DE" sz="3200" dirty="0" err="1" smtClean="0"/>
              <a:t>CheckBox</a:t>
            </a:r>
            <a:endParaRPr lang="de-DE" sz="3200" dirty="0" smtClean="0"/>
          </a:p>
          <a:p>
            <a:pPr marL="542925" indent="-542925" algn="l">
              <a:buFontTx/>
              <a:buChar char="-"/>
            </a:pPr>
            <a:r>
              <a:rPr lang="de-DE" sz="3200" dirty="0" smtClean="0"/>
              <a:t>Optimierung der </a:t>
            </a:r>
            <a:r>
              <a:rPr lang="de-DE" sz="3200" dirty="0" err="1" smtClean="0"/>
              <a:t>Tif</a:t>
            </a:r>
            <a:r>
              <a:rPr lang="de-DE" sz="3200" dirty="0" smtClean="0"/>
              <a:t> Erzeugung</a:t>
            </a:r>
          </a:p>
          <a:p>
            <a:pPr algn="l"/>
            <a:r>
              <a:rPr lang="de-DE" sz="3200" dirty="0" err="1" smtClean="0"/>
              <a:t>JobManager</a:t>
            </a:r>
            <a:endParaRPr lang="de-DE" sz="3200" dirty="0" smtClean="0"/>
          </a:p>
          <a:p>
            <a:pPr marL="571500" indent="-571500" algn="l">
              <a:buFontTx/>
              <a:buChar char="-"/>
            </a:pPr>
            <a:r>
              <a:rPr lang="de-DE" sz="3200" dirty="0" smtClean="0"/>
              <a:t>Ansichten abspeichern und wieder herstellen</a:t>
            </a:r>
          </a:p>
          <a:p>
            <a:pPr marL="571500" indent="-571500" algn="l">
              <a:buFontTx/>
              <a:buChar char="-"/>
            </a:pPr>
            <a:r>
              <a:rPr lang="de-DE" sz="3200" dirty="0" smtClean="0"/>
              <a:t>Suchmethoden verbessern</a:t>
            </a:r>
          </a:p>
          <a:p>
            <a:pPr marL="571500" indent="-571500" algn="l">
              <a:buFontTx/>
              <a:buChar char="-"/>
            </a:pPr>
            <a:r>
              <a:rPr lang="de-DE" sz="3200" dirty="0" smtClean="0"/>
              <a:t>Review Listet Data</a:t>
            </a:r>
          </a:p>
          <a:p>
            <a:pPr marL="571500" indent="-571500" algn="l">
              <a:buFontTx/>
              <a:buChar char="-"/>
            </a:pPr>
            <a:r>
              <a:rPr lang="de-DE" sz="3200" dirty="0" err="1" smtClean="0"/>
              <a:t>Put</a:t>
            </a:r>
            <a:r>
              <a:rPr lang="de-DE" sz="3200" dirty="0" smtClean="0"/>
              <a:t> Objekts </a:t>
            </a:r>
            <a:r>
              <a:rPr lang="de-DE" sz="3200" dirty="0" err="1" smtClean="0"/>
              <a:t>into</a:t>
            </a:r>
            <a:r>
              <a:rPr lang="de-DE" sz="3200" dirty="0" smtClean="0"/>
              <a:t> Groups </a:t>
            </a:r>
          </a:p>
          <a:p>
            <a:pPr marL="571500" indent="-571500" algn="l">
              <a:buFontTx/>
              <a:buChar char="-"/>
            </a:pPr>
            <a:r>
              <a:rPr lang="de-DE" sz="3200" dirty="0" smtClean="0"/>
              <a:t>View Objects </a:t>
            </a:r>
            <a:r>
              <a:rPr lang="de-DE" sz="3200" dirty="0" err="1" smtClean="0"/>
              <a:t>containt</a:t>
            </a:r>
            <a:r>
              <a:rPr lang="de-DE" sz="3200" dirty="0" smtClean="0"/>
              <a:t> in Groups</a:t>
            </a:r>
          </a:p>
          <a:p>
            <a:pPr marL="571500" indent="-571500" algn="l">
              <a:buFontTx/>
              <a:buChar char="-"/>
            </a:pPr>
            <a:r>
              <a:rPr lang="de-DE" sz="3200" dirty="0" err="1" smtClean="0"/>
              <a:t>Copy</a:t>
            </a:r>
            <a:r>
              <a:rPr lang="de-DE" sz="3200" dirty="0" smtClean="0"/>
              <a:t> Settings in </a:t>
            </a:r>
            <a:r>
              <a:rPr lang="de-DE" sz="3200" dirty="0" err="1" smtClean="0"/>
              <a:t>Def</a:t>
            </a:r>
            <a:r>
              <a:rPr lang="de-DE" sz="3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1523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ca6bf3abc8c515d48857a5c5328843bb275e6"/>
</p:tagLst>
</file>

<file path=ppt/theme/theme1.xml><?xml version="1.0" encoding="utf-8"?>
<a:theme xmlns:a="http://schemas.openxmlformats.org/drawingml/2006/main" name="JF Masterfoli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33CC"/>
      </a:hlink>
      <a:folHlink>
        <a:srgbClr val="808080"/>
      </a:folHlink>
    </a:clrScheme>
    <a:fontScheme name="JF Masterfol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accent2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 Narrow" pitchFamily="34" charset="0"/>
          </a:defRPr>
        </a:defPPr>
      </a:lstStyle>
    </a:spDef>
    <a:lnDef>
      <a:spPr bwMode="auto">
        <a:noFill/>
        <a:ln w="12700" cap="flat" cmpd="sng" algn="ctr">
          <a:solidFill>
            <a:schemeClr val="accent4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</a:objectDefaults>
  <a:extraClrSchemeLst>
    <a:extraClrScheme>
      <a:clrScheme name="JF Master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F Masterfol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office\vorlagen\Präsentationsdesigns\KBA Präsentationsvorlage.pot</Template>
  <TotalTime>0</TotalTime>
  <Words>566</Words>
  <Application>Microsoft Office PowerPoint</Application>
  <PresentationFormat>A4-Papier (210x297 mm)</PresentationFormat>
  <Paragraphs>156</Paragraphs>
  <Slides>13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JF Masterfolie</vt:lpstr>
      <vt:lpstr>Deckblatt</vt:lpstr>
      <vt:lpstr>Die beteiligten Unternehmen: Stand 11/2012</vt:lpstr>
      <vt:lpstr>Neuerungen seid 2010 in der Übersicht</vt:lpstr>
      <vt:lpstr>Neuerungen seid 2010 in der Übersicht</vt:lpstr>
      <vt:lpstr>Neuerungen seid 2010 in der Übersicht</vt:lpstr>
      <vt:lpstr>Neuerungen seid 2010 in der Übersicht</vt:lpstr>
      <vt:lpstr>Soll – Zustand JobClient mit Stand vom 19.05.2012</vt:lpstr>
      <vt:lpstr>Neuerungen seid 2010 in der Übersicht</vt:lpstr>
      <vt:lpstr>Aktuelle Entwicklungen und Ergänzungswünsche</vt:lpstr>
      <vt:lpstr>Enhancement CheckBox </vt:lpstr>
      <vt:lpstr>Methoden</vt:lpstr>
      <vt:lpstr># Meeting vom 06.11.2012 / Fazit und Feedback</vt:lpstr>
      <vt:lpstr>Auflistung der verwendeten Abkürzungen</vt:lpstr>
    </vt:vector>
  </TitlesOfParts>
  <Company>Dipl.-Ing. (FH) Josef Feuerstein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Dokumentation: Ceck Box Konzept - Anforderungen</dc:title>
  <dc:creator>JFES (Josef Feuerstein)</dc:creator>
  <cp:lastModifiedBy>Josef Feuerstein</cp:lastModifiedBy>
  <cp:revision>717</cp:revision>
  <cp:lastPrinted>2000-09-28T14:08:21Z</cp:lastPrinted>
  <dcterms:created xsi:type="dcterms:W3CDTF">2000-01-12T13:35:21Z</dcterms:created>
  <dcterms:modified xsi:type="dcterms:W3CDTF">2012-11-13T17:40:12Z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ReplaceAllVariables">
    <vt:bool>false</vt:bool>
  </property>
  <property fmtid="{D5CDD505-2E9C-101B-9397-08002B2CF9AE}" pid="3" name="#Datum#">
    <vt:lpwstr>#Datum#</vt:lpwstr>
  </property>
  <property fmtid="{D5CDD505-2E9C-101B-9397-08002B2CF9AE}" pid="4" name="#PrjNr#">
    <vt:lpwstr>#PrjNr#</vt:lpwstr>
  </property>
  <property fmtid="{D5CDD505-2E9C-101B-9397-08002B2CF9AE}" pid="5" name="#Doc_NE#">
    <vt:lpwstr>#Doc_NE#</vt:lpwstr>
  </property>
  <property fmtid="{D5CDD505-2E9C-101B-9397-08002B2CF9AE}" pid="6" name="#PrjTitel#">
    <vt:lpwstr>#PrjTitel#</vt:lpwstr>
  </property>
  <property fmtid="{D5CDD505-2E9C-101B-9397-08002B2CF9AE}" pid="7" name="#Betreff#">
    <vt:lpwstr>#Betreff#</vt:lpwstr>
  </property>
  <property fmtid="{D5CDD505-2E9C-101B-9397-08002B2CF9AE}" pid="8" name="#ma_namenskuerzel#">
    <vt:lpwstr>#ma_namenskuerzel#</vt:lpwstr>
  </property>
  <property fmtid="{D5CDD505-2E9C-101B-9397-08002B2CF9AE}" pid="9" name="#TG_NAME#">
    <vt:lpwstr>#TG_NAME#</vt:lpwstr>
  </property>
  <property fmtid="{D5CDD505-2E9C-101B-9397-08002B2CF9AE}" pid="10" name="#ma_Vorname#">
    <vt:lpwstr>#ma_Vorname#</vt:lpwstr>
  </property>
  <property fmtid="{D5CDD505-2E9C-101B-9397-08002B2CF9AE}" pid="11" name="#ma_Nachname#">
    <vt:lpwstr>#ma_Nachname#</vt:lpwstr>
  </property>
  <property fmtid="{D5CDD505-2E9C-101B-9397-08002B2CF9AE}" pid="12" name="#ma_EmailG#">
    <vt:lpwstr>#ma_EmailG#</vt:lpwstr>
  </property>
</Properties>
</file>