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98" r:id="rId2"/>
    <p:sldId id="433" r:id="rId3"/>
    <p:sldId id="428" r:id="rId4"/>
    <p:sldId id="399" r:id="rId5"/>
    <p:sldId id="403" r:id="rId6"/>
    <p:sldId id="430" r:id="rId7"/>
    <p:sldId id="429" r:id="rId8"/>
    <p:sldId id="407" r:id="rId9"/>
    <p:sldId id="431" r:id="rId10"/>
    <p:sldId id="432" r:id="rId11"/>
    <p:sldId id="401" r:id="rId12"/>
  </p:sldIdLst>
  <p:sldSz cx="9906000" cy="6858000" type="A4"/>
  <p:notesSz cx="6662738" cy="9906000"/>
  <p:custDataLst>
    <p:tags r:id="rId15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9999"/>
    <a:srgbClr val="336600"/>
    <a:srgbClr val="009900"/>
    <a:srgbClr val="33CC33"/>
    <a:srgbClr val="6600FF"/>
    <a:srgbClr val="3333CC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D083AE6-46FA-4A59-8FB0-9F97EB10719F}" styleName="Helle Formatvorlage 3 - Akz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unkle Formatvorlage 2 - Akzent 3/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9" autoAdjust="0"/>
    <p:restoredTop sz="89836" autoAdjust="0"/>
  </p:normalViewPr>
  <p:slideViewPr>
    <p:cSldViewPr snapToGrid="0">
      <p:cViewPr>
        <p:scale>
          <a:sx n="100" d="100"/>
          <a:sy n="100" d="100"/>
        </p:scale>
        <p:origin x="-978" y="-258"/>
      </p:cViewPr>
      <p:guideLst>
        <p:guide orient="horz" pos="352"/>
        <p:guide orient="horz" pos="4059"/>
        <p:guide orient="horz" pos="554"/>
        <p:guide pos="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824" y="-90"/>
      </p:cViewPr>
      <p:guideLst>
        <p:guide orient="horz" pos="3120"/>
        <p:guide pos="2098"/>
      </p:guideLst>
    </p:cSldViewPr>
  </p:notesViewPr>
  <p:gridSpacing cx="360045" cy="36004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2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t" anchorCtr="0" compatLnSpc="1">
            <a:prstTxWarp prst="textNoShape">
              <a:avLst/>
            </a:prstTxWarp>
            <a:spAutoFit/>
          </a:bodyPr>
          <a:lstStyle>
            <a:lvl1pPr algn="l" defTabSz="923925" eaLnBrk="0" hangingPunct="0">
              <a:defRPr sz="1200" b="1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81625" y="0"/>
            <a:ext cx="13160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t" anchorCtr="0" compatLnSpc="1">
            <a:prstTxWarp prst="textNoShape">
              <a:avLst/>
            </a:prstTxWarp>
            <a:spAutoFit/>
          </a:bodyPr>
          <a:lstStyle>
            <a:lvl1pPr algn="r" defTabSz="923925" eaLnBrk="0" hangingPunct="0">
              <a:defRPr sz="1200" b="1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56763"/>
            <a:ext cx="8953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b" anchorCtr="0" compatLnSpc="1">
            <a:prstTxWarp prst="textNoShape">
              <a:avLst/>
            </a:prstTxWarp>
            <a:spAutoFit/>
          </a:bodyPr>
          <a:lstStyle>
            <a:lvl1pPr algn="l" defTabSz="923925" eaLnBrk="0" hangingPunct="0">
              <a:defRPr sz="1200" b="1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200775" y="965676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b" anchorCtr="0" compatLnSpc="1">
            <a:prstTxWarp prst="textNoShape">
              <a:avLst/>
            </a:prstTxWarp>
            <a:spAutoFit/>
          </a:bodyPr>
          <a:lstStyle>
            <a:lvl1pPr algn="r" defTabSz="923925" eaLnBrk="0" hangingPunct="0">
              <a:defRPr sz="1200" b="1">
                <a:latin typeface="Arial" charset="0"/>
              </a:defRPr>
            </a:lvl1pPr>
          </a:lstStyle>
          <a:p>
            <a:fld id="{25BAEE08-4D93-4514-8D21-1E468E9AAE81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564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20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t" anchorCtr="0" compatLnSpc="1">
            <a:prstTxWarp prst="textNoShape">
              <a:avLst/>
            </a:prstTxWarp>
            <a:spAutoFit/>
          </a:bodyPr>
          <a:lstStyle>
            <a:lvl1pPr algn="l" defTabSz="933450" eaLnBrk="0" hangingPunct="0">
              <a:defRPr sz="1200" b="1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346700" y="0"/>
            <a:ext cx="13160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50875" y="742950"/>
            <a:ext cx="5365750" cy="37147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706938"/>
            <a:ext cx="4545013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Klicken Sie, um die Textformatierung des Masters zu bearbeiten.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29775"/>
            <a:ext cx="895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b" anchorCtr="0" compatLnSpc="1">
            <a:prstTxWarp prst="textNoShape">
              <a:avLst/>
            </a:prstTxWarp>
            <a:spAutoFit/>
          </a:bodyPr>
          <a:lstStyle>
            <a:lvl1pPr algn="l" defTabSz="933450" eaLnBrk="0" hangingPunct="0">
              <a:defRPr sz="1200" b="1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165850" y="9629775"/>
            <a:ext cx="496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906" tIns="45954" rIns="91906" bIns="45954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200" b="1">
                <a:latin typeface="Arial" charset="0"/>
              </a:defRPr>
            </a:lvl1pPr>
          </a:lstStyle>
          <a:p>
            <a:fld id="{3EB7B920-0D86-40B5-AF22-26F8E3CAD32B}" type="slidenum">
              <a:rPr lang="en-US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034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255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0375" algn="l" defTabSz="9255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9163" algn="l" defTabSz="9255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82713" algn="l" defTabSz="9255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43088" algn="l" defTabSz="925513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1D745A-7396-471E-8E92-6F13A5656FE2}" type="slidenum">
              <a:rPr lang="en-US"/>
              <a:pPr/>
              <a:t>1</a:t>
            </a:fld>
            <a:endParaRPr lang="en-US"/>
          </a:p>
        </p:txBody>
      </p:sp>
      <p:sp>
        <p:nvSpPr>
          <p:cNvPr id="24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5825" y="4706938"/>
            <a:ext cx="2219325" cy="27305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7B920-0D86-40B5-AF22-26F8E3CAD3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JobMgr_Debug</a:t>
            </a:r>
            <a:r>
              <a:rPr lang="de-DE" dirty="0" smtClean="0"/>
              <a:t>=OFF </a:t>
            </a:r>
          </a:p>
          <a:p>
            <a:r>
              <a:rPr lang="de-DE" dirty="0" smtClean="0"/>
              <a:t> </a:t>
            </a:r>
            <a:r>
              <a:rPr lang="de-DE" dirty="0" err="1" smtClean="0"/>
              <a:t>rem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UGII_LOAD_OPTIONS_NE=load_options_loadNoComp.def</a:t>
            </a:r>
          </a:p>
          <a:p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UGII_LOAD_OPTIONS_NE=load_options_loadAllComp.def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7B920-0D86-40B5-AF22-26F8E3CAD32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JobMgr_Debug</a:t>
            </a:r>
            <a:r>
              <a:rPr lang="de-DE" dirty="0" smtClean="0"/>
              <a:t>=OFF </a:t>
            </a:r>
          </a:p>
          <a:p>
            <a:r>
              <a:rPr lang="de-DE" dirty="0" smtClean="0"/>
              <a:t> </a:t>
            </a:r>
            <a:r>
              <a:rPr lang="de-DE" dirty="0" err="1" smtClean="0"/>
              <a:t>rem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UGII_LOAD_OPTIONS_NE=load_options_loadNoComp.def</a:t>
            </a:r>
          </a:p>
          <a:p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UGII_LOAD_OPTIONS_NE=load_options_loadAllComp.def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7B920-0D86-40B5-AF22-26F8E3CAD32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JobMgr_Debug</a:t>
            </a:r>
            <a:r>
              <a:rPr lang="de-DE" dirty="0" smtClean="0"/>
              <a:t>=OFF </a:t>
            </a:r>
          </a:p>
          <a:p>
            <a:r>
              <a:rPr lang="de-DE" dirty="0" smtClean="0"/>
              <a:t> </a:t>
            </a:r>
            <a:r>
              <a:rPr lang="de-DE" dirty="0" err="1" smtClean="0"/>
              <a:t>rem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UGII_LOAD_OPTIONS_NE=load_options_loadNoComp.def</a:t>
            </a:r>
          </a:p>
          <a:p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UGII_LOAD_OPTIONS_NE=load_options_loadAllComp.def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7B920-0D86-40B5-AF22-26F8E3CAD32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JobMgr_Debug</a:t>
            </a:r>
            <a:r>
              <a:rPr lang="de-DE" dirty="0" smtClean="0"/>
              <a:t>=OFF </a:t>
            </a:r>
          </a:p>
          <a:p>
            <a:r>
              <a:rPr lang="de-DE" dirty="0" smtClean="0"/>
              <a:t> </a:t>
            </a:r>
            <a:r>
              <a:rPr lang="de-DE" dirty="0" err="1" smtClean="0"/>
              <a:t>rem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UGII_LOAD_OPTIONS_NE=load_options_loadNoComp.def</a:t>
            </a:r>
          </a:p>
          <a:p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UGII_LOAD_OPTIONS_NE=load_options_loadAllComp.def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B7B920-0D86-40B5-AF22-26F8E3CAD32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447675"/>
            <a:ext cx="955833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smtClean="0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1889125" y="6664325"/>
            <a:ext cx="7842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eaLnBrk="0" hangingPunct="0"/>
            <a:r>
              <a:rPr lang="de-DE" sz="900">
                <a:latin typeface="Arial" charset="0"/>
              </a:rPr>
              <a:t>Seite:</a:t>
            </a:r>
            <a:r>
              <a:rPr lang="de-DE" sz="900">
                <a:solidFill>
                  <a:schemeClr val="tx1"/>
                </a:solidFill>
                <a:latin typeface="Arial" charset="0"/>
              </a:rPr>
              <a:t> </a:t>
            </a:r>
            <a:fld id="{FACB4764-1CCF-420F-8FB2-C1BF916DC80C}" type="slidenum">
              <a:rPr lang="de-DE" sz="900">
                <a:solidFill>
                  <a:schemeClr val="tx1"/>
                </a:solidFill>
                <a:latin typeface="Arial" charset="0"/>
              </a:rPr>
              <a:pPr algn="r" eaLnBrk="0" hangingPunct="0"/>
              <a:t>‹Nr.›</a:t>
            </a:fld>
            <a:r>
              <a:rPr lang="de-DE" sz="90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177800" y="900113"/>
            <a:ext cx="9571038" cy="5703887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74" name="Text Box 50"/>
          <p:cNvSpPr txBox="1">
            <a:spLocks noChangeArrowheads="1"/>
          </p:cNvSpPr>
          <p:nvPr userDrawn="1"/>
        </p:nvSpPr>
        <p:spPr bwMode="auto">
          <a:xfrm>
            <a:off x="258763" y="6618288"/>
            <a:ext cx="9647237" cy="184666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200" b="1" dirty="0">
                <a:solidFill>
                  <a:srgbClr val="1D287A"/>
                </a:solidFill>
                <a:latin typeface="Symbol" pitchFamily="18" charset="2"/>
              </a:rPr>
              <a:t>ã</a:t>
            </a:r>
            <a:r>
              <a:rPr lang="en-US" b="1" dirty="0">
                <a:solidFill>
                  <a:srgbClr val="1D287A"/>
                </a:solidFill>
                <a:latin typeface="Arial" charset="0"/>
              </a:rPr>
              <a:t>J.FES</a:t>
            </a:r>
            <a:r>
              <a:rPr lang="de-DE" dirty="0"/>
              <a:t> Dokument</a:t>
            </a:r>
            <a:r>
              <a:rPr lang="de-DE" sz="900" dirty="0">
                <a:solidFill>
                  <a:schemeClr val="tx1"/>
                </a:solidFill>
                <a:latin typeface="Arial" charset="0"/>
              </a:rPr>
              <a:t>: </a:t>
            </a:r>
            <a:r>
              <a:rPr lang="de-DE" sz="900" dirty="0" smtClean="0">
                <a:solidFill>
                  <a:schemeClr val="tx1"/>
                </a:solidFill>
                <a:latin typeface="Arial" charset="0"/>
              </a:rPr>
              <a:t>[</a:t>
            </a:r>
            <a:r>
              <a:rPr lang="de-DE" sz="900" dirty="0" err="1" smtClean="0">
                <a:solidFill>
                  <a:schemeClr val="tx1"/>
                </a:solidFill>
              </a:rPr>
              <a:t>CheckBox_PLMJobManager_Setup_and_User_Dokumentation_JFES</a:t>
            </a:r>
            <a:r>
              <a:rPr lang="de-DE" sz="900" dirty="0">
                <a:solidFill>
                  <a:schemeClr val="tx1"/>
                </a:solidFill>
                <a:latin typeface="Arial" charset="0"/>
              </a:rPr>
              <a:t>]  </a:t>
            </a:r>
            <a:r>
              <a:rPr lang="de-DE" sz="900" dirty="0">
                <a:solidFill>
                  <a:schemeClr val="tx1"/>
                </a:solidFill>
              </a:rPr>
              <a:t>(Josef Feuerstein) </a:t>
            </a:r>
            <a:r>
              <a:rPr lang="de-DE" dirty="0"/>
              <a:t>Stand vom: </a:t>
            </a:r>
            <a:r>
              <a:rPr lang="de-DE" dirty="0" smtClean="0"/>
              <a:t>[22.04.2010]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gedruckt am: </a:t>
            </a:r>
            <a:fld id="{DB1D95A3-C36B-4FAA-B12D-0DA62226D71F}" type="datetime1">
              <a:rPr lang="de-DE">
                <a:solidFill>
                  <a:schemeClr val="tx1"/>
                </a:solidFill>
              </a:rPr>
              <a:pPr algn="l">
                <a:spcBef>
                  <a:spcPct val="50000"/>
                </a:spcBef>
              </a:pPr>
              <a:t>23.01.2013</a:t>
            </a:fld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76" name="Rectangle 52"/>
          <p:cNvSpPr>
            <a:spLocks noChangeArrowheads="1"/>
          </p:cNvSpPr>
          <p:nvPr userDrawn="1"/>
        </p:nvSpPr>
        <p:spPr bwMode="auto">
          <a:xfrm>
            <a:off x="117475" y="0"/>
            <a:ext cx="4953000" cy="214313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800">
                <a:solidFill>
                  <a:schemeClr val="tx1"/>
                </a:solidFill>
                <a:cs typeface="Times New Roman" pitchFamily="18" charset="0"/>
              </a:rPr>
              <a:t>Projekt:200357 /Siemens Product Lifecycle Management Software</a:t>
            </a:r>
          </a:p>
        </p:txBody>
      </p:sp>
      <p:pic>
        <p:nvPicPr>
          <p:cNvPr id="1082" name="Picture 58" descr="JF-Vorlagen-Briefkopf-JobManager_V00"/>
          <p:cNvPicPr preferRelativeResize="0"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00650" y="20638"/>
            <a:ext cx="4668838" cy="520700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  <a:effectLst/>
        </p:spPr>
      </p:pic>
      <p:sp>
        <p:nvSpPr>
          <p:cNvPr id="1100" name="Rectangle 7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350" y="931863"/>
            <a:ext cx="9615488" cy="1762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5785" tIns="0" rIns="95785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Detail zum Kapitelthema bitte hier eintragen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</p:sldLayoutIdLst>
  <p:txStyles>
    <p:titleStyle>
      <a:lvl1pPr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+mj-ea"/>
          <a:cs typeface="+mj-cs"/>
        </a:defRPr>
      </a:lvl1pPr>
      <a:lvl2pPr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2pPr>
      <a:lvl3pPr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3pPr>
      <a:lvl4pPr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4pPr>
      <a:lvl5pPr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5pPr>
      <a:lvl6pPr marL="4572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166688" indent="-166688" algn="l" defTabSz="957263" rtl="0" fontAlgn="base">
        <a:spcBef>
          <a:spcPct val="20000"/>
        </a:spcBef>
        <a:spcAft>
          <a:spcPct val="0"/>
        </a:spcAft>
        <a:buBlip>
          <a:blip r:embed="rId6"/>
        </a:buBlip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577850" indent="-166688" algn="l" defTabSz="957263" rtl="0" fontAlgn="base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+mj-lt"/>
        </a:defRPr>
      </a:lvl2pPr>
      <a:lvl3pPr marL="904875" indent="-160338" algn="l" defTabSz="957263" rtl="0" fontAlgn="base">
        <a:spcBef>
          <a:spcPct val="20000"/>
        </a:spcBef>
        <a:spcAft>
          <a:spcPct val="0"/>
        </a:spcAft>
        <a:buChar char="•"/>
        <a:defRPr sz="1200" b="1">
          <a:solidFill>
            <a:schemeClr val="tx1"/>
          </a:solidFill>
          <a:latin typeface="+mj-lt"/>
        </a:defRPr>
      </a:lvl3pPr>
      <a:lvl4pPr marL="1236663" indent="-166688" algn="l" defTabSz="957263" rtl="0" fontAlgn="base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j-lt"/>
        </a:defRPr>
      </a:lvl4pPr>
      <a:lvl5pPr marL="1574800" indent="-173038" algn="l" defTabSz="957263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j-lt"/>
        </a:defRPr>
      </a:lvl5pPr>
      <a:lvl6pPr marL="2032000" indent="-173038" algn="l" defTabSz="957263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j-lt"/>
        </a:defRPr>
      </a:lvl6pPr>
      <a:lvl7pPr marL="2489200" indent="-173038" algn="l" defTabSz="957263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j-lt"/>
        </a:defRPr>
      </a:lvl7pPr>
      <a:lvl8pPr marL="2946400" indent="-173038" algn="l" defTabSz="957263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j-lt"/>
        </a:defRPr>
      </a:lvl8pPr>
      <a:lvl9pPr marL="3403600" indent="-173038" algn="l" defTabSz="957263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j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1.xml"/><Relationship Id="rId5" Type="http://schemas.openxmlformats.org/officeDocument/2006/relationships/slide" Target="slide9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ECECE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416" name="Picture 128" descr="MyAppl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7188" y="1169988"/>
            <a:ext cx="3552825" cy="2417762"/>
          </a:xfrm>
          <a:prstGeom prst="rect">
            <a:avLst/>
          </a:prstGeom>
          <a:noFill/>
        </p:spPr>
      </p:pic>
      <p:sp>
        <p:nvSpPr>
          <p:cNvPr id="140401" name="Rectangle 113"/>
          <p:cNvSpPr>
            <a:spLocks noChangeArrowheads="1"/>
          </p:cNvSpPr>
          <p:nvPr/>
        </p:nvSpPr>
        <p:spPr bwMode="auto">
          <a:xfrm>
            <a:off x="1588" y="4919663"/>
            <a:ext cx="9906000" cy="777875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/>
            <a:r>
              <a:rPr lang="en-US" sz="110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 </a:t>
            </a:r>
            <a:endParaRPr lang="en-US">
              <a:solidFill>
                <a:schemeClr val="tx1"/>
              </a:solidFill>
              <a:cs typeface="Times New Roman" pitchFamily="18" charset="0"/>
            </a:endParaRPr>
          </a:p>
          <a:p>
            <a:pPr algn="l" eaLnBrk="0" hangingPunct="0"/>
            <a:r>
              <a:rPr lang="en-US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 </a:t>
            </a:r>
            <a:endParaRPr lang="en-US">
              <a:solidFill>
                <a:schemeClr val="tx1"/>
              </a:solidFill>
              <a:cs typeface="Times New Roman" pitchFamily="18" charset="0"/>
            </a:endParaRPr>
          </a:p>
          <a:p>
            <a:pPr algn="l" eaLnBrk="0" hangingPunct="0"/>
            <a:endParaRPr lang="en-US" sz="24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0405" name="Text Box 117"/>
          <p:cNvSpPr txBox="1">
            <a:spLocks noChangeArrowheads="1"/>
          </p:cNvSpPr>
          <p:nvPr/>
        </p:nvSpPr>
        <p:spPr bwMode="auto">
          <a:xfrm>
            <a:off x="5916613" y="5678488"/>
            <a:ext cx="3690937" cy="768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lIns="96451" tIns="48225" rIns="96451" bIns="48225">
            <a:spAutoFit/>
          </a:bodyPr>
          <a:lstStyle/>
          <a:p>
            <a:pPr algn="l" defTabSz="957263" eaLnBrk="0" hangingPunct="0">
              <a:lnSpc>
                <a:spcPct val="110000"/>
              </a:lnSpc>
              <a:spcBef>
                <a:spcPct val="50000"/>
              </a:spcBef>
              <a:buSzPct val="75000"/>
              <a:buFont typeface="Monotype Sorts" pitchFamily="2" charset="2"/>
              <a:buNone/>
              <a:tabLst>
                <a:tab pos="720725" algn="l"/>
                <a:tab pos="809625" algn="l"/>
              </a:tabLst>
            </a:pPr>
            <a:r>
              <a:rPr lang="de-DE">
                <a:solidFill>
                  <a:schemeClr val="tx1"/>
                </a:solidFill>
                <a:latin typeface="Verdana" pitchFamily="34" charset="0"/>
              </a:rPr>
              <a:t>Erstellt: </a:t>
            </a:r>
            <a:br>
              <a:rPr lang="de-DE">
                <a:solidFill>
                  <a:schemeClr val="tx1"/>
                </a:solidFill>
                <a:latin typeface="Verdana" pitchFamily="34" charset="0"/>
              </a:rPr>
            </a:br>
            <a:r>
              <a:rPr lang="de-DE">
                <a:solidFill>
                  <a:schemeClr val="tx1"/>
                </a:solidFill>
                <a:latin typeface="Verdana" pitchFamily="34" charset="0"/>
              </a:rPr>
              <a:t>von	:	Josef Feuerstein </a:t>
            </a:r>
            <a:br>
              <a:rPr lang="de-DE">
                <a:solidFill>
                  <a:schemeClr val="tx1"/>
                </a:solidFill>
                <a:latin typeface="Verdana" pitchFamily="34" charset="0"/>
              </a:rPr>
            </a:br>
            <a:r>
              <a:rPr lang="de-DE">
                <a:solidFill>
                  <a:schemeClr val="tx1"/>
                </a:solidFill>
                <a:latin typeface="Verdana" pitchFamily="34" charset="0"/>
              </a:rPr>
              <a:t>	:	Josef.Feuerstein@PLMJobManager.com</a:t>
            </a:r>
            <a:br>
              <a:rPr lang="de-DE">
                <a:solidFill>
                  <a:schemeClr val="tx1"/>
                </a:solidFill>
                <a:latin typeface="Verdana" pitchFamily="34" charset="0"/>
              </a:rPr>
            </a:br>
            <a:r>
              <a:rPr lang="de-DE">
                <a:solidFill>
                  <a:schemeClr val="tx1"/>
                </a:solidFill>
                <a:latin typeface="Verdana" pitchFamily="34" charset="0"/>
              </a:rPr>
              <a:t>am	:	25.06.2009</a:t>
            </a:r>
          </a:p>
        </p:txBody>
      </p:sp>
      <p:sp>
        <p:nvSpPr>
          <p:cNvPr id="140406" name="Rectangle 118"/>
          <p:cNvSpPr>
            <a:spLocks noChangeArrowheads="1"/>
          </p:cNvSpPr>
          <p:nvPr/>
        </p:nvSpPr>
        <p:spPr bwMode="auto">
          <a:xfrm>
            <a:off x="407988" y="3857625"/>
            <a:ext cx="9139237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785" tIns="0" rIns="95785" bIns="0">
            <a:spAutoFit/>
          </a:bodyPr>
          <a:lstStyle/>
          <a:p>
            <a:r>
              <a:rPr lang="de-DE" sz="3600" b="1" dirty="0" smtClean="0">
                <a:solidFill>
                  <a:schemeClr val="tx1"/>
                </a:solidFill>
                <a:latin typeface="Arial" charset="0"/>
              </a:rPr>
              <a:t>Setup &amp; User Dokumentation </a:t>
            </a:r>
            <a:r>
              <a:rPr lang="de-DE" sz="3600" b="1" dirty="0">
                <a:solidFill>
                  <a:schemeClr val="tx1"/>
                </a:solidFill>
                <a:latin typeface="Arial" charset="0"/>
              </a:rPr>
              <a:t/>
            </a:r>
            <a:br>
              <a:rPr lang="de-DE" sz="3600" b="1" dirty="0">
                <a:solidFill>
                  <a:schemeClr val="tx1"/>
                </a:solidFill>
                <a:latin typeface="Arial" charset="0"/>
              </a:rPr>
            </a:br>
            <a:r>
              <a:rPr lang="de-DE" sz="3600" b="1" dirty="0" err="1" smtClean="0">
                <a:solidFill>
                  <a:schemeClr val="tx1"/>
                </a:solidFill>
                <a:latin typeface="Arial" charset="0"/>
              </a:rPr>
              <a:t>CheckBox</a:t>
            </a:r>
            <a:r>
              <a:rPr lang="de-DE" sz="3600" b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de-DE" sz="3600" b="1" dirty="0">
                <a:solidFill>
                  <a:schemeClr val="tx1"/>
                </a:solidFill>
                <a:latin typeface="Arial" charset="0"/>
              </a:rPr>
              <a:t>mit dem PLMJobManager </a:t>
            </a:r>
            <a:br>
              <a:rPr lang="de-DE" sz="3600" b="1" dirty="0">
                <a:solidFill>
                  <a:schemeClr val="tx1"/>
                </a:solidFill>
                <a:latin typeface="Arial" charset="0"/>
              </a:rPr>
            </a:br>
            <a:endParaRPr lang="de-DE" sz="36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40409" name="Rectangle 121"/>
          <p:cNvSpPr>
            <a:spLocks noGrp="1" noChangeArrowheads="1"/>
          </p:cNvSpPr>
          <p:nvPr>
            <p:ph type="title"/>
          </p:nvPr>
        </p:nvSpPr>
        <p:spPr>
          <a:xfrm>
            <a:off x="184150" y="444500"/>
            <a:ext cx="8501063" cy="444500"/>
          </a:xfrm>
        </p:spPr>
        <p:txBody>
          <a:bodyPr/>
          <a:lstStyle/>
          <a:p>
            <a:r>
              <a:rPr lang="de-DE"/>
              <a:t>Deckblatt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r>
              <a:rPr lang="de-DE" dirty="0" smtClean="0"/>
              <a:t>CGM Daten Exportieren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85750" y="990600"/>
            <a:ext cx="931545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50" dirty="0" smtClean="0"/>
              <a:t>NX2 </a:t>
            </a:r>
            <a:r>
              <a:rPr lang="de-DE" sz="1050" dirty="0" err="1" smtClean="0"/>
              <a:t>Cgm</a:t>
            </a:r>
            <a:r>
              <a:rPr lang="de-DE" sz="1050" dirty="0" smtClean="0"/>
              <a:t> Export Einstellungen</a:t>
            </a:r>
          </a:p>
          <a:p>
            <a:pPr algn="l"/>
            <a:endParaRPr lang="de-DE" sz="1050" dirty="0"/>
          </a:p>
        </p:txBody>
      </p:sp>
      <p:sp>
        <p:nvSpPr>
          <p:cNvPr id="5" name="Textfeld 4"/>
          <p:cNvSpPr txBox="1"/>
          <p:nvPr/>
        </p:nvSpPr>
        <p:spPr>
          <a:xfrm>
            <a:off x="400050" y="1314450"/>
            <a:ext cx="1704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/>
              <a:t>NX </a:t>
            </a:r>
            <a:r>
              <a:rPr lang="de-DE" dirty="0" err="1" smtClean="0"/>
              <a:t>settings</a:t>
            </a:r>
            <a:endParaRPr lang="de-DE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57950" y="1000125"/>
            <a:ext cx="2247900" cy="561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588" y="5905500"/>
            <a:ext cx="55340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9138" y="1838325"/>
            <a:ext cx="4629478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Ellipse 9"/>
          <p:cNvSpPr/>
          <p:nvPr/>
        </p:nvSpPr>
        <p:spPr bwMode="auto">
          <a:xfrm>
            <a:off x="4248150" y="2333625"/>
            <a:ext cx="1009650" cy="247650"/>
          </a:xfrm>
          <a:prstGeom prst="ellipse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2743200" y="2857500"/>
            <a:ext cx="2419350" cy="400050"/>
          </a:xfrm>
          <a:prstGeom prst="ellipse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 Narrow" pitchFamily="34" charset="0"/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6448425" y="2800350"/>
            <a:ext cx="1628775" cy="447675"/>
          </a:xfrm>
          <a:prstGeom prst="ellipse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 Narrow" pitchFamily="34" charset="0"/>
            </a:endParaRPr>
          </a:p>
        </p:txBody>
      </p:sp>
      <p:sp>
        <p:nvSpPr>
          <p:cNvPr id="13" name="Ellipse 12"/>
          <p:cNvSpPr/>
          <p:nvPr/>
        </p:nvSpPr>
        <p:spPr bwMode="auto">
          <a:xfrm>
            <a:off x="6353175" y="3228975"/>
            <a:ext cx="1933575" cy="447675"/>
          </a:xfrm>
          <a:prstGeom prst="ellipse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 Narrow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81250" y="-209550"/>
            <a:ext cx="33528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r>
              <a:rPr lang="de-DE" dirty="0" err="1" smtClean="0"/>
              <a:t>CheckBox</a:t>
            </a:r>
            <a:r>
              <a:rPr lang="de-DE" dirty="0" smtClean="0"/>
              <a:t>: </a:t>
            </a:r>
            <a:r>
              <a:rPr lang="de-DE" dirty="0" err="1" smtClean="0"/>
              <a:t>Result</a:t>
            </a:r>
            <a:r>
              <a:rPr lang="de-DE" dirty="0" smtClean="0"/>
              <a:t> </a:t>
            </a:r>
            <a:r>
              <a:rPr lang="de-DE" dirty="0"/>
              <a:t>Codes </a:t>
            </a:r>
          </a:p>
        </p:txBody>
      </p:sp>
      <p:graphicFrame>
        <p:nvGraphicFramePr>
          <p:cNvPr id="328766" name="Group 62"/>
          <p:cNvGraphicFramePr>
            <a:graphicFrameLocks noGrp="1"/>
          </p:cNvGraphicFramePr>
          <p:nvPr/>
        </p:nvGraphicFramePr>
        <p:xfrm>
          <a:off x="412750" y="1423988"/>
          <a:ext cx="8631238" cy="2833626"/>
        </p:xfrm>
        <a:graphic>
          <a:graphicData uri="http://schemas.openxmlformats.org/drawingml/2006/table">
            <a:tbl>
              <a:tblPr/>
              <a:tblGrid>
                <a:gridCol w="606425"/>
                <a:gridCol w="4027488"/>
                <a:gridCol w="2189162"/>
                <a:gridCol w="1808163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Code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Message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Quelle: </a:t>
                      </a:r>
                      <a:br>
                        <a:rPr kumimoji="0" lang="de-DE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de-DE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 NxCheckBox.cmd </a:t>
                      </a:r>
                    </a:p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 NxCheckBox.exe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Info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-1001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Err:NxCheckBoxCmd: Can not find UseNX please check your NXCheckBox.cmd Script!!</a:t>
                      </a:r>
                      <a:endParaRPr kumimoji="0" lang="de-DE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NXCheckBox.cmd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NxCheckBox Daten konnten nicht exportiert werden!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NxCheckBox Datafile konnte nicht in das Zielverzeichnis geschoben werden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63"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572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28763" name="Rectangle 5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/>
              <a:t>Übersicht der ResultCodes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Inhaltsverzeichnis</a:t>
            </a:r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127000" y="1019175"/>
            <a:ext cx="9652000" cy="1569660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7924800" algn="l"/>
              </a:tabLst>
              <a:defRPr/>
            </a:pPr>
            <a:r>
              <a:rPr lang="de-DE" sz="1600" smtClean="0">
                <a:latin typeface="Arial"/>
                <a:hlinkClick r:id="rId2" action="ppaction://hlinksldjump"/>
              </a:rPr>
              <a:t>Dokumentation </a:t>
            </a:r>
            <a:br>
              <a:rPr lang="de-DE" sz="1600" smtClean="0">
                <a:latin typeface="Arial"/>
                <a:hlinkClick r:id="rId2" action="ppaction://hlinksldjump"/>
              </a:rPr>
            </a:br>
            <a:r>
              <a:rPr lang="de-DE" sz="1600" smtClean="0">
                <a:latin typeface="Arial"/>
                <a:hlinkClick r:id="rId2" action="ppaction://hlinksldjump"/>
              </a:rPr>
              <a:t>Settings &amp; Parameter </a:t>
            </a:r>
            <a:r>
              <a:rPr lang="de-DE" sz="1600" smtClean="0">
                <a:latin typeface="Arial"/>
              </a:rPr>
              <a:t>	Folie: 3
</a:t>
            </a:r>
            <a:r>
              <a:rPr lang="de-DE" sz="1600" smtClean="0">
                <a:latin typeface="Arial"/>
                <a:hlinkClick r:id="rId3" action="ppaction://hlinksldjump"/>
              </a:rPr>
              <a:t>CheckBox: Scripts &amp; Parameter</a:t>
            </a:r>
            <a:r>
              <a:rPr lang="de-DE" sz="1600" smtClean="0">
                <a:latin typeface="Arial"/>
              </a:rPr>
              <a:t>	Folien: 4 - 7
</a:t>
            </a:r>
            <a:r>
              <a:rPr lang="de-DE" sz="1600" smtClean="0">
                <a:latin typeface="Arial"/>
                <a:hlinkClick r:id="rId4" action="ppaction://hlinksldjump"/>
              </a:rPr>
              <a:t>CheckBox: JobControl</a:t>
            </a:r>
            <a:r>
              <a:rPr lang="de-DE" sz="1600" smtClean="0">
                <a:latin typeface="Arial"/>
              </a:rPr>
              <a:t>	Folie: 8
</a:t>
            </a:r>
            <a:r>
              <a:rPr lang="de-DE" sz="1600" smtClean="0">
                <a:latin typeface="Arial"/>
                <a:hlinkClick r:id="rId5" action="ppaction://hlinksldjump"/>
              </a:rPr>
              <a:t>CGM Daten Exportieren</a:t>
            </a:r>
            <a:r>
              <a:rPr lang="de-DE" sz="1600" smtClean="0">
                <a:latin typeface="Arial"/>
              </a:rPr>
              <a:t>	Folien: 9 - 10
</a:t>
            </a:r>
            <a:r>
              <a:rPr lang="de-DE" sz="1600" smtClean="0">
                <a:latin typeface="Arial"/>
                <a:hlinkClick r:id="rId6" action="ppaction://hlinksldjump"/>
              </a:rPr>
              <a:t>CheckBox: Result Codes </a:t>
            </a:r>
            <a:r>
              <a:rPr lang="de-DE" sz="1600" smtClean="0">
                <a:latin typeface="Arial"/>
              </a:rPr>
              <a:t>	Folie: 11</a:t>
            </a:r>
            <a:endParaRPr lang="de-DE" sz="160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9228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902235"/>
          </a:xfrm>
        </p:spPr>
        <p:txBody>
          <a:bodyPr/>
          <a:lstStyle/>
          <a:p>
            <a:r>
              <a:rPr lang="de-DE" dirty="0" smtClean="0"/>
              <a:t>Dokumentation </a:t>
            </a:r>
            <a:br>
              <a:rPr lang="de-DE" dirty="0" smtClean="0"/>
            </a:br>
            <a:r>
              <a:rPr lang="de-DE" dirty="0" smtClean="0"/>
              <a:t>Settings &amp; Parameter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5488" y="2830513"/>
            <a:ext cx="8420100" cy="1500187"/>
          </a:xfrm>
        </p:spPr>
        <p:txBody>
          <a:bodyPr/>
          <a:lstStyle/>
          <a:p>
            <a:r>
              <a:rPr lang="de-DE" dirty="0" smtClean="0"/>
              <a:t>PLMJobManager für CheckBox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defTabSz="957263"/>
            <a:r>
              <a:rPr lang="de-DE" dirty="0" err="1" smtClean="0"/>
              <a:t>CheckBox</a:t>
            </a:r>
            <a:r>
              <a:rPr lang="de-DE" dirty="0" smtClean="0"/>
              <a:t>: Scripts &amp; Parameter</a:t>
            </a:r>
            <a:endParaRPr lang="de-DE" dirty="0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962025"/>
            <a:ext cx="8915400" cy="152400"/>
          </a:xfrm>
          <a:noFill/>
          <a:ln/>
        </p:spPr>
        <p:txBody>
          <a:bodyPr>
            <a:spAutoFit/>
          </a:bodyPr>
          <a:lstStyle/>
          <a:p>
            <a:r>
              <a:rPr lang="de-DE" dirty="0"/>
              <a:t>Einstellungen Scripts/</a:t>
            </a:r>
            <a:r>
              <a:rPr lang="de-DE" dirty="0" err="1"/>
              <a:t>Param</a:t>
            </a:r>
            <a:endParaRPr lang="de-DE" dirty="0"/>
          </a:p>
        </p:txBody>
      </p:sp>
      <p:pic>
        <p:nvPicPr>
          <p:cNvPr id="378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949" y="1137695"/>
            <a:ext cx="4997039" cy="3418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954" y="4603435"/>
            <a:ext cx="8973518" cy="1970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defTabSz="957263"/>
            <a:r>
              <a:rPr lang="de-DE" dirty="0" err="1" smtClean="0"/>
              <a:t>CheckBox</a:t>
            </a:r>
            <a:r>
              <a:rPr lang="de-DE" dirty="0" smtClean="0"/>
              <a:t>: Scripts &amp; Parameter</a:t>
            </a:r>
            <a:endParaRPr lang="de-DE" dirty="0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962025"/>
            <a:ext cx="8915400" cy="152400"/>
          </a:xfrm>
          <a:noFill/>
          <a:ln/>
        </p:spPr>
        <p:txBody>
          <a:bodyPr>
            <a:spAutoFit/>
          </a:bodyPr>
          <a:lstStyle/>
          <a:p>
            <a:r>
              <a:rPr lang="de-DE" dirty="0"/>
              <a:t>Einstellungen Scripts/</a:t>
            </a:r>
            <a:r>
              <a:rPr lang="de-DE" dirty="0" err="1"/>
              <a:t>Param</a:t>
            </a:r>
            <a:endParaRPr lang="de-DE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416459" y="1227139"/>
          <a:ext cx="9098732" cy="4518730"/>
        </p:xfrm>
        <a:graphic>
          <a:graphicData uri="http://schemas.openxmlformats.org/drawingml/2006/table">
            <a:tbl>
              <a:tblPr/>
              <a:tblGrid>
                <a:gridCol w="787652"/>
                <a:gridCol w="1023041"/>
                <a:gridCol w="2163779"/>
                <a:gridCol w="5124260"/>
              </a:tblGrid>
              <a:tr h="7920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Script.Name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845" marR="3845" marT="38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JobScriptDescription</a:t>
                      </a:r>
                    </a:p>
                  </a:txBody>
                  <a:tcPr marL="3845" marR="3845" marT="38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J.Cmd.Script</a:t>
                      </a:r>
                    </a:p>
                  </a:txBody>
                  <a:tcPr marL="3845" marR="3845" marT="38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J.Cmd.ParamExt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845" marR="3845" marT="38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0C8"/>
                    </a:solidFill>
                  </a:tcPr>
                </a:tc>
              </a:tr>
              <a:tr h="2050853">
                <a:tc>
                  <a:txBody>
                    <a:bodyPr/>
                    <a:lstStyle/>
                    <a:p>
                      <a:pPr algn="l" fontAlgn="t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CB_S1Nx4</a:t>
                      </a:r>
                    </a:p>
                  </a:txBody>
                  <a:tcPr marL="3845" marR="3845" marT="38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CheckBox Step1 Get NX4 Data</a:t>
                      </a:r>
                    </a:p>
                  </a:txBody>
                  <a:tcPr marL="3845" marR="3845" marT="38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CheckBox\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ClientScripts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\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CheckBox_CustomStart.Cmd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845" marR="3845" marT="38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JobMgr_Debug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=OFF 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defines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CheckBox Action:  "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NxCB_Extract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" / "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ResultGen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" 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CB_Action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NxCB_Extract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define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if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NX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is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Running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"TC"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or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in "NATIVE"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Environ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NxCB_UsingEnviron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=TC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defines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Use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of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NXver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CB_Ver1=NX4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CB_Ver2=NX5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CB_VerUse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=VER1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NxCB_UseNxVer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=NX4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CheckBox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Param's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=-UpdateAllFeatures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=%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 -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StruktureSync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=%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 -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UpdateAllViews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=-DetailOption=2,3,4,5,6,7,8,26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=-DetailOption=ALL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JobParameter=%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Load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Options steuern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UGII_LOAD_OPTIONS_NE=load_options_Cb_LoadAsSaved.def</a:t>
                      </a:r>
                    </a:p>
                  </a:txBody>
                  <a:tcPr marL="3845" marR="3845" marT="38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defTabSz="957263"/>
            <a:r>
              <a:rPr lang="de-DE" dirty="0" err="1" smtClean="0"/>
              <a:t>CheckBox</a:t>
            </a:r>
            <a:r>
              <a:rPr lang="de-DE" dirty="0" smtClean="0"/>
              <a:t>: Scripts &amp; Parameter</a:t>
            </a:r>
            <a:endParaRPr lang="de-DE" dirty="0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962025"/>
            <a:ext cx="8915400" cy="152400"/>
          </a:xfrm>
          <a:noFill/>
          <a:ln/>
        </p:spPr>
        <p:txBody>
          <a:bodyPr>
            <a:spAutoFit/>
          </a:bodyPr>
          <a:lstStyle/>
          <a:p>
            <a:r>
              <a:rPr lang="de-DE" dirty="0"/>
              <a:t>Einstellungen Scripts/</a:t>
            </a:r>
            <a:r>
              <a:rPr lang="de-DE" dirty="0" err="1"/>
              <a:t>Param</a:t>
            </a:r>
            <a:endParaRPr lang="de-DE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380246" y="1181872"/>
          <a:ext cx="9098732" cy="4701610"/>
        </p:xfrm>
        <a:graphic>
          <a:graphicData uri="http://schemas.openxmlformats.org/drawingml/2006/table">
            <a:tbl>
              <a:tblPr/>
              <a:tblGrid>
                <a:gridCol w="787652"/>
                <a:gridCol w="1023041"/>
                <a:gridCol w="2046083"/>
                <a:gridCol w="5241956"/>
              </a:tblGrid>
              <a:tr h="7920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Script.Name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845" marR="3845" marT="38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JobScriptDescription</a:t>
                      </a:r>
                    </a:p>
                  </a:txBody>
                  <a:tcPr marL="3845" marR="3845" marT="38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J.Cmd.Script</a:t>
                      </a:r>
                    </a:p>
                  </a:txBody>
                  <a:tcPr marL="3845" marR="3845" marT="38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J.Cmd.ParamExt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845" marR="3845" marT="38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0C8"/>
                    </a:solidFill>
                  </a:tcPr>
                </a:tc>
              </a:tr>
              <a:tr h="2609035">
                <a:tc>
                  <a:txBody>
                    <a:bodyPr/>
                    <a:lstStyle/>
                    <a:p>
                      <a:pPr algn="l" fontAlgn="t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CB_S2Nx5</a:t>
                      </a:r>
                    </a:p>
                  </a:txBody>
                  <a:tcPr marL="3845" marR="3845" marT="38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CheckBox Step2 Get NX5 Data</a:t>
                      </a:r>
                    </a:p>
                  </a:txBody>
                  <a:tcPr marL="3845" marR="3845" marT="38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CheckBox\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ClientScripts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\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CheckBox_CustomStart.Cmd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845" marR="3845" marT="38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2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JobMgr_Debug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=OFF 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defines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CheckBox Action:  "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NxCB_Extract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" / "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ResultGen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" 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CB_Action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NxCB_Extract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define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if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NX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is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Running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"TC"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or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in "NATIVE"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Environ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NxCB_UsingEnviron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=TC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defines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Use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of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NXver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CB_Ver1=NX4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CB_Ver2=NX5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CB_VerUse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=VER2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NxCB_UseNxVer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=NX5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CheckBox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Param's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=-UpdateAllFeatures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=%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 -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StruktureSync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=%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 -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UpdateAllViews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=-DetailOption=2,3,4,5,6,7,8,26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=-DetailOption=ALL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JobParameter=%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NxCheckBox_JobPara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Load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Options steuern</a:t>
                      </a:r>
                      <a:b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UGII_LOAD_OPTIONS_NE=load_options_Cb_LoadAllCompEntirePart.def</a:t>
                      </a:r>
                    </a:p>
                  </a:txBody>
                  <a:tcPr marL="3845" marR="3845" marT="38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defTabSz="957263"/>
            <a:r>
              <a:rPr lang="de-DE" dirty="0" err="1" smtClean="0"/>
              <a:t>CheckBox</a:t>
            </a:r>
            <a:r>
              <a:rPr lang="de-DE" dirty="0" smtClean="0"/>
              <a:t>: Scripts &amp; Parameter</a:t>
            </a:r>
            <a:endParaRPr lang="de-DE" dirty="0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962025"/>
            <a:ext cx="8915400" cy="152400"/>
          </a:xfrm>
          <a:noFill/>
          <a:ln/>
        </p:spPr>
        <p:txBody>
          <a:bodyPr>
            <a:spAutoFit/>
          </a:bodyPr>
          <a:lstStyle/>
          <a:p>
            <a:r>
              <a:rPr lang="de-DE" dirty="0"/>
              <a:t>Einstellungen Scripts/</a:t>
            </a:r>
            <a:r>
              <a:rPr lang="de-DE" dirty="0" err="1"/>
              <a:t>Param</a:t>
            </a:r>
            <a:endParaRPr lang="de-DE" dirty="0"/>
          </a:p>
        </p:txBody>
      </p:sp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289710" y="1335780"/>
          <a:ext cx="9098732" cy="2689930"/>
        </p:xfrm>
        <a:graphic>
          <a:graphicData uri="http://schemas.openxmlformats.org/drawingml/2006/table">
            <a:tbl>
              <a:tblPr/>
              <a:tblGrid>
                <a:gridCol w="787652"/>
                <a:gridCol w="1023041"/>
                <a:gridCol w="2263367"/>
                <a:gridCol w="5024672"/>
              </a:tblGrid>
              <a:tr h="8843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Script.Name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845" marR="3845" marT="38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JobScriptDescription</a:t>
                      </a:r>
                    </a:p>
                  </a:txBody>
                  <a:tcPr marL="3845" marR="3845" marT="38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J.Cmd.Script</a:t>
                      </a:r>
                    </a:p>
                  </a:txBody>
                  <a:tcPr marL="3845" marR="3845" marT="38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0C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J.Cmd.ParamExt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845" marR="3845" marT="38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0C8"/>
                    </a:solidFill>
                  </a:tcPr>
                </a:tc>
              </a:tr>
              <a:tr h="1045874">
                <a:tc>
                  <a:txBody>
                    <a:bodyPr/>
                    <a:lstStyle/>
                    <a:p>
                      <a:pPr algn="l" fontAlgn="t"/>
                      <a:r>
                        <a:rPr lang="de-DE" sz="1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CB_S3GenRes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845" marR="3845" marT="38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CheckBox Step3 Get Result Data</a:t>
                      </a:r>
                    </a:p>
                  </a:txBody>
                  <a:tcPr marL="3845" marR="3845" marT="38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CheckBox\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ClientScripts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\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CheckBox_CustomStart.Cmd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845" marR="3845" marT="38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sets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Script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Debug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ON/Off</a:t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set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JobMgr_Debug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=OFF</a:t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defines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CheckBox Action:  "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NxCB_Extract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" / "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ResultGen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" </a:t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CB_Action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ResultGen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define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if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NX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is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Running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"TC"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or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in "NATIVE"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Environ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NxCB_UsingEnviron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=NATIVE</a:t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---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defines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Use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of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NXver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/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CB_Ver1=NX4</a:t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CB_Ver2=NX5</a:t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CB_VerUse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=VER2</a:t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bei S3Result muss immer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NxCB_UseNxVer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=CB_Ver1 sein</a:t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SET </a:t>
                      </a:r>
                      <a:r>
                        <a:rPr lang="de-DE" sz="105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NxCB_UseNxVer</a:t>
                      </a:r>
                      <a: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=%CB_Ver1%</a:t>
                      </a:r>
                      <a:br>
                        <a:rPr lang="de-DE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de-DE" sz="105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3845" marR="3845" marT="384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pPr defTabSz="957263"/>
            <a:r>
              <a:rPr lang="de-DE" dirty="0" err="1" smtClean="0"/>
              <a:t>CheckBox</a:t>
            </a:r>
            <a:r>
              <a:rPr lang="de-DE" dirty="0" smtClean="0"/>
              <a:t>: </a:t>
            </a:r>
            <a:r>
              <a:rPr lang="de-DE" dirty="0" err="1" smtClean="0"/>
              <a:t>JobControl</a:t>
            </a:r>
            <a:endParaRPr lang="de-DE" dirty="0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962025"/>
            <a:ext cx="8915400" cy="152400"/>
          </a:xfrm>
          <a:noFill/>
          <a:ln/>
        </p:spPr>
        <p:txBody>
          <a:bodyPr>
            <a:spAutoFit/>
          </a:bodyPr>
          <a:lstStyle/>
          <a:p>
            <a:r>
              <a:rPr lang="de-DE" dirty="0"/>
              <a:t>Einstellungen </a:t>
            </a:r>
            <a:r>
              <a:rPr lang="de-DE" dirty="0" err="1" smtClean="0"/>
              <a:t>JobControl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319406" y="1363452"/>
          <a:ext cx="9086412" cy="1434975"/>
        </p:xfrm>
        <a:graphic>
          <a:graphicData uri="http://schemas.openxmlformats.org/drawingml/2006/table">
            <a:tbl>
              <a:tblPr firstRow="1" firstCol="1">
                <a:tableStyleId>{5940675A-B579-460E-94D1-54222C63F5DA}</a:tableStyleId>
              </a:tblPr>
              <a:tblGrid>
                <a:gridCol w="1514402"/>
                <a:gridCol w="1514402"/>
                <a:gridCol w="1514402"/>
                <a:gridCol w="1514402"/>
                <a:gridCol w="1514402"/>
                <a:gridCol w="1514402"/>
              </a:tblGrid>
              <a:tr h="284279">
                <a:tc>
                  <a:txBody>
                    <a:bodyPr/>
                    <a:lstStyle/>
                    <a:p>
                      <a:r>
                        <a:rPr lang="de-DE" sz="1200" dirty="0" err="1"/>
                        <a:t>J.Order</a:t>
                      </a:r>
                      <a:endParaRPr lang="de-DE" sz="1200" dirty="0"/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J.JobName</a:t>
                      </a:r>
                      <a:endParaRPr lang="de-DE" sz="1200" dirty="0"/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J.Script/Para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P.Stat(N,M,A)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sel.O:(DS/IR)</a:t>
                      </a:r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 err="1"/>
                        <a:t>P.PGr</a:t>
                      </a:r>
                      <a:endParaRPr lang="de-DE" sz="1200" dirty="0"/>
                    </a:p>
                  </a:txBody>
                  <a:tcPr anchor="ctr"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350369">
                <a:tc>
                  <a:txBody>
                    <a:bodyPr/>
                    <a:lstStyle/>
                    <a:p>
                      <a:r>
                        <a:rPr lang="de-DE" sz="1200"/>
                        <a:t>CB1.GenRes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CB_S3GenRes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 smtClean="0"/>
                        <a:t>CB_S3GenRes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D.NX5.OK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DS (DataSets)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PGr:07 [CB](JP)</a:t>
                      </a:r>
                    </a:p>
                  </a:txBody>
                  <a:tcPr anchor="ctr"/>
                </a:tc>
              </a:tr>
              <a:tr h="341316">
                <a:tc>
                  <a:txBody>
                    <a:bodyPr/>
                    <a:lstStyle/>
                    <a:p>
                      <a:r>
                        <a:rPr lang="de-DE" sz="1200"/>
                        <a:t>CB2.NX5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CB_S2Nx5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CB_S2Nx5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D.NX4.OK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DS (DataSets)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PGr:07 [CB](JP)</a:t>
                      </a:r>
                    </a:p>
                  </a:txBody>
                  <a:tcPr anchor="ctr">
                    <a:solidFill>
                      <a:srgbClr val="FFFF99"/>
                    </a:solidFill>
                  </a:tcPr>
                </a:tc>
              </a:tr>
              <a:tr h="459011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de-DE" sz="1200" dirty="0"/>
                        <a:t>CB3.NX4</a:t>
                      </a:r>
                      <a:endParaRPr lang="de-DE" sz="105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CB_S1Nx4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CB_S1Nx4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M (Manuell selected)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/>
                        <a:t>DS (DataSets)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de-DE" sz="1200" dirty="0"/>
                        <a:t>PGr:07 [CB](JP)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r>
              <a:rPr lang="de-DE" dirty="0" smtClean="0"/>
              <a:t>CGM Daten Exportieren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285750" y="1323975"/>
            <a:ext cx="93154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50" dirty="0" smtClean="0"/>
              <a:t>NX2 </a:t>
            </a:r>
            <a:r>
              <a:rPr lang="de-DE" sz="1050" dirty="0" err="1" smtClean="0"/>
              <a:t>Cgm</a:t>
            </a:r>
            <a:r>
              <a:rPr lang="de-DE" sz="1050" dirty="0" smtClean="0"/>
              <a:t> Export Einstellungen</a:t>
            </a:r>
          </a:p>
          <a:p>
            <a:pPr algn="l"/>
            <a:r>
              <a:rPr lang="de-DE" sz="1050" dirty="0" smtClean="0"/>
              <a:t> </a:t>
            </a:r>
          </a:p>
          <a:p>
            <a:pPr algn="l"/>
            <a:r>
              <a:rPr lang="de-DE" sz="1050" dirty="0" smtClean="0"/>
              <a:t>Datei Export </a:t>
            </a:r>
            <a:r>
              <a:rPr lang="de-DE" sz="1050" dirty="0" err="1" smtClean="0"/>
              <a:t>Cgm</a:t>
            </a:r>
            <a:r>
              <a:rPr lang="de-DE" sz="1050" dirty="0" smtClean="0"/>
              <a:t> .. </a:t>
            </a:r>
          </a:p>
          <a:p>
            <a:pPr algn="l"/>
            <a:r>
              <a:rPr lang="de-DE" sz="1050" dirty="0" smtClean="0"/>
              <a:t>Stiftzuordnung Breite alle Werte = 1 </a:t>
            </a:r>
          </a:p>
          <a:p>
            <a:pPr algn="l"/>
            <a:r>
              <a:rPr lang="de-DE" sz="1050" dirty="0" smtClean="0"/>
              <a:t>Stiftzuordnung Farbe alle Werte = 7 (=</a:t>
            </a:r>
            <a:r>
              <a:rPr lang="de-DE" sz="1050" dirty="0" err="1" smtClean="0"/>
              <a:t>Weiss</a:t>
            </a:r>
            <a:r>
              <a:rPr lang="de-DE" sz="1050" dirty="0" smtClean="0"/>
              <a:t>)</a:t>
            </a:r>
          </a:p>
          <a:p>
            <a:pPr algn="l"/>
            <a:r>
              <a:rPr lang="de-DE" sz="1050" dirty="0" smtClean="0"/>
              <a:t>Text Auswahl = </a:t>
            </a:r>
            <a:r>
              <a:rPr lang="de-DE" sz="1050" dirty="0" err="1" smtClean="0"/>
              <a:t>Polylinien</a:t>
            </a:r>
            <a:r>
              <a:rPr lang="de-DE" sz="1050" dirty="0" smtClean="0"/>
              <a:t> </a:t>
            </a:r>
          </a:p>
          <a:p>
            <a:pPr algn="l"/>
            <a:r>
              <a:rPr lang="de-DE" sz="1050" dirty="0" smtClean="0"/>
              <a:t>Fonts = 4 </a:t>
            </a:r>
            <a:r>
              <a:rPr lang="de-DE" sz="1050" dirty="0" err="1" smtClean="0"/>
              <a:t>Cals</a:t>
            </a:r>
            <a:r>
              <a:rPr lang="de-DE" sz="1050" dirty="0" smtClean="0"/>
              <a:t>  (da weis ich aber nicht was das bedeutet)</a:t>
            </a:r>
          </a:p>
          <a:p>
            <a:pPr algn="l"/>
            <a:r>
              <a:rPr lang="de-DE" sz="1050" dirty="0" smtClean="0"/>
              <a:t>VDC Koordinaten (Reell) (da weis ich aber auch nicht was das bedeutet)</a:t>
            </a:r>
          </a:p>
          <a:p>
            <a:pPr algn="l"/>
            <a:r>
              <a:rPr lang="de-DE" sz="1050" dirty="0" smtClean="0"/>
              <a:t> </a:t>
            </a:r>
          </a:p>
          <a:p>
            <a:pPr algn="l"/>
            <a:r>
              <a:rPr lang="de-DE" sz="1050" dirty="0" smtClean="0"/>
              <a:t>Wenn ich das so einstelle dann erhalte ich ein Monochromes CGM allerdings mit Schwarzem Hintergrund.</a:t>
            </a:r>
          </a:p>
          <a:p>
            <a:pPr algn="l"/>
            <a:r>
              <a:rPr lang="de-DE" sz="1050" dirty="0" smtClean="0"/>
              <a:t>Ich denke das ich den Schwarzen Hintergrund und die Weißen Linien beim </a:t>
            </a:r>
            <a:r>
              <a:rPr lang="de-DE" sz="1050" dirty="0" err="1" smtClean="0"/>
              <a:t>vertiffen</a:t>
            </a:r>
            <a:r>
              <a:rPr lang="de-DE" sz="1050" dirty="0" smtClean="0"/>
              <a:t> umrechnen lassen kann in schwarze Linien mit weißen Hintergrund.</a:t>
            </a:r>
          </a:p>
          <a:p>
            <a:pPr algn="l"/>
            <a:endParaRPr lang="de-DE" sz="10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595" y="3419475"/>
            <a:ext cx="3484179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400050" y="3143250"/>
            <a:ext cx="1704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/>
              <a:t>NX </a:t>
            </a:r>
            <a:r>
              <a:rPr lang="de-DE" dirty="0" err="1" smtClean="0"/>
              <a:t>settings</a:t>
            </a:r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1475" y="3395663"/>
            <a:ext cx="2815166" cy="226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8ce696e9412443ecc57c32ed4796326ae4778a"/>
</p:tagLst>
</file>

<file path=ppt/theme/theme1.xml><?xml version="1.0" encoding="utf-8"?>
<a:theme xmlns:a="http://schemas.openxmlformats.org/drawingml/2006/main" name="JF Masterfoli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CC"/>
      </a:hlink>
      <a:folHlink>
        <a:srgbClr val="808080"/>
      </a:folHlink>
    </a:clrScheme>
    <a:fontScheme name="JF Masterfoli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accent2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accent2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office\vorlagen\Präsentationsdesigns\KBA Präsentationsvorlage.pot</Template>
  <TotalTime>0</TotalTime>
  <Words>250</Words>
  <Application>Microsoft Office PowerPoint</Application>
  <PresentationFormat>A4-Papier (210x297 mm)</PresentationFormat>
  <Paragraphs>115</Paragraphs>
  <Slides>11</Slides>
  <Notes>6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JF Masterfolie</vt:lpstr>
      <vt:lpstr>Deckblatt</vt:lpstr>
      <vt:lpstr>Inhaltsverzeichnis</vt:lpstr>
      <vt:lpstr>Dokumentation  Settings &amp; Parameter </vt:lpstr>
      <vt:lpstr>CheckBox: Scripts &amp; Parameter</vt:lpstr>
      <vt:lpstr>CheckBox: Scripts &amp; Parameter</vt:lpstr>
      <vt:lpstr>CheckBox: Scripts &amp; Parameter</vt:lpstr>
      <vt:lpstr>CheckBox: Scripts &amp; Parameter</vt:lpstr>
      <vt:lpstr>CheckBox: JobControl</vt:lpstr>
      <vt:lpstr>CGM Daten Exportieren</vt:lpstr>
      <vt:lpstr>CGM Daten Exportieren</vt:lpstr>
      <vt:lpstr>CheckBox: Result Codes </vt:lpstr>
    </vt:vector>
  </TitlesOfParts>
  <Company>Dipl.-Ing. (FH) Josef Feuerstein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Dokumentation: Ceck Box Konzept - Anforderungen</dc:title>
  <dc:creator>JFES (Josef Feuerstein)</dc:creator>
  <cp:lastModifiedBy>Josef Feuerstein</cp:lastModifiedBy>
  <cp:revision>629</cp:revision>
  <cp:lastPrinted>2000-09-28T14:08:21Z</cp:lastPrinted>
  <dcterms:created xsi:type="dcterms:W3CDTF">2000-01-12T13:35:21Z</dcterms:created>
  <dcterms:modified xsi:type="dcterms:W3CDTF">2013-01-23T05:56:39Z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ReplaceAllVariables">
    <vt:bool>false</vt:bool>
  </property>
  <property fmtid="{D5CDD505-2E9C-101B-9397-08002B2CF9AE}" pid="3" name="#Datum#">
    <vt:lpwstr>#Datum#</vt:lpwstr>
  </property>
  <property fmtid="{D5CDD505-2E9C-101B-9397-08002B2CF9AE}" pid="4" name="#PrjNr#">
    <vt:lpwstr>#PrjNr#</vt:lpwstr>
  </property>
  <property fmtid="{D5CDD505-2E9C-101B-9397-08002B2CF9AE}" pid="5" name="#Doc_NE#">
    <vt:lpwstr>#Doc_NE#</vt:lpwstr>
  </property>
  <property fmtid="{D5CDD505-2E9C-101B-9397-08002B2CF9AE}" pid="6" name="#PrjTitel#">
    <vt:lpwstr>#PrjTitel#</vt:lpwstr>
  </property>
  <property fmtid="{D5CDD505-2E9C-101B-9397-08002B2CF9AE}" pid="7" name="#Betreff#">
    <vt:lpwstr>#Betreff#</vt:lpwstr>
  </property>
  <property fmtid="{D5CDD505-2E9C-101B-9397-08002B2CF9AE}" pid="8" name="#ma_namenskuerzel#">
    <vt:lpwstr>#ma_namenskuerzel#</vt:lpwstr>
  </property>
  <property fmtid="{D5CDD505-2E9C-101B-9397-08002B2CF9AE}" pid="9" name="#TG_NAME#">
    <vt:lpwstr>#TG_NAME#</vt:lpwstr>
  </property>
  <property fmtid="{D5CDD505-2E9C-101B-9397-08002B2CF9AE}" pid="10" name="#ma_Vorname#">
    <vt:lpwstr>#ma_Vorname#</vt:lpwstr>
  </property>
  <property fmtid="{D5CDD505-2E9C-101B-9397-08002B2CF9AE}" pid="11" name="#ma_Nachname#">
    <vt:lpwstr>#ma_Nachname#</vt:lpwstr>
  </property>
  <property fmtid="{D5CDD505-2E9C-101B-9397-08002B2CF9AE}" pid="12" name="#ma_EmailG#">
    <vt:lpwstr>#ma_EmailG#</vt:lpwstr>
  </property>
</Properties>
</file>