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59" r:id="rId2"/>
    <p:sldId id="529" r:id="rId3"/>
    <p:sldId id="518" r:id="rId4"/>
    <p:sldId id="520" r:id="rId5"/>
    <p:sldId id="521" r:id="rId6"/>
    <p:sldId id="515" r:id="rId7"/>
    <p:sldId id="522" r:id="rId8"/>
    <p:sldId id="524" r:id="rId9"/>
    <p:sldId id="525" r:id="rId10"/>
    <p:sldId id="526" r:id="rId11"/>
    <p:sldId id="527" r:id="rId12"/>
    <p:sldId id="528" r:id="rId13"/>
    <p:sldId id="492" r:id="rId14"/>
    <p:sldId id="503" r:id="rId15"/>
    <p:sldId id="507" r:id="rId16"/>
    <p:sldId id="501" r:id="rId17"/>
    <p:sldId id="500" r:id="rId18"/>
    <p:sldId id="511" r:id="rId19"/>
    <p:sldId id="513" r:id="rId20"/>
    <p:sldId id="514" r:id="rId21"/>
    <p:sldId id="517" r:id="rId22"/>
    <p:sldId id="509" r:id="rId23"/>
  </p:sldIdLst>
  <p:sldSz cx="9906000" cy="6858000" type="A4"/>
  <p:notesSz cx="6669088" cy="9926638"/>
  <p:custDataLst>
    <p:tags r:id="rId26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151C668-7FEF-46E6-A237-B80F32D7C724}">
          <p14:sldIdLst>
            <p14:sldId id="459"/>
            <p14:sldId id="529"/>
          </p14:sldIdLst>
        </p14:section>
        <p14:section name="Cb Prozesse" id="{F5C2F682-6035-4E60-95F1-A5FCB0CB1F77}">
          <p14:sldIdLst>
            <p14:sldId id="518"/>
            <p14:sldId id="520"/>
            <p14:sldId id="521"/>
            <p14:sldId id="515"/>
            <p14:sldId id="522"/>
          </p14:sldIdLst>
        </p14:section>
        <p14:section name="CB GenResults" id="{71248721-4B6E-4F4B-96BF-7F25DDD60FAF}">
          <p14:sldIdLst>
            <p14:sldId id="524"/>
            <p14:sldId id="525"/>
          </p14:sldIdLst>
        </p14:section>
        <p14:section name="CB-Settings" id="{2B28FA20-C0B0-43B4-9936-53D1172F9E7A}">
          <p14:sldIdLst>
            <p14:sldId id="526"/>
            <p14:sldId id="527"/>
            <p14:sldId id="528"/>
          </p14:sldIdLst>
        </p14:section>
        <p14:section name="Details Auswertung der Objekte" id="{3A30A417-C93F-40F1-92B0-41A63943731F}">
          <p14:sldIdLst>
            <p14:sldId id="492"/>
            <p14:sldId id="503"/>
            <p14:sldId id="507"/>
            <p14:sldId id="501"/>
            <p14:sldId id="500"/>
            <p14:sldId id="511"/>
            <p14:sldId id="513"/>
            <p14:sldId id="514"/>
            <p14:sldId id="517"/>
          </p14:sldIdLst>
        </p14:section>
        <p14:section name="Backup" id="{AD43AC2A-91D9-4C01-9754-B6457AA9CD28}">
          <p14:sldIdLst>
            <p14:sldId id="509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ef Feuerstein" initials="J.Fe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9900"/>
    <a:srgbClr val="336600"/>
    <a:srgbClr val="FFFF99"/>
    <a:srgbClr val="FFCC00"/>
    <a:srgbClr val="0033CC"/>
    <a:srgbClr val="DDDDDD"/>
    <a:srgbClr val="0099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85" autoAdjust="0"/>
    <p:restoredTop sz="95151" autoAdjust="0"/>
  </p:normalViewPr>
  <p:slideViewPr>
    <p:cSldViewPr snapToGrid="0">
      <p:cViewPr varScale="1">
        <p:scale>
          <a:sx n="120" d="100"/>
          <a:sy n="120" d="100"/>
        </p:scale>
        <p:origin x="-624" y="-108"/>
      </p:cViewPr>
      <p:guideLst>
        <p:guide orient="horz" pos="352"/>
        <p:guide orient="horz" pos="4059"/>
        <p:guide orient="horz" pos="554"/>
        <p:guide pos="74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824" y="-90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6388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77400"/>
            <a:ext cx="896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07125" y="9677400"/>
            <a:ext cx="496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8E1EE8FB-4E14-4D2E-83F2-0F5BFF54E2A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99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51463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9288" y="744538"/>
            <a:ext cx="5376862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716463"/>
            <a:ext cx="4545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Klicken Sie, um die Textformatierung des Masters zu bearbeiten.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50413"/>
            <a:ext cx="896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72200" y="965041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780D1DE3-D6B6-4D3C-916C-36704D0745C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20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60375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916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8271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43088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B833D-96C1-4796-9932-8FCDB4DC38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716463"/>
            <a:ext cx="2911475" cy="274637"/>
          </a:xfrm>
          <a:noFill/>
          <a:ln/>
        </p:spPr>
        <p:txBody>
          <a:bodyPr/>
          <a:lstStyle/>
          <a:p>
            <a:pPr eaLnBrk="1" hangingPunct="1"/>
            <a:r>
              <a:rPr lang="de-DE" sz="1600" dirty="0" smtClean="0"/>
              <a:t>Veröffentlichen</a:t>
            </a:r>
            <a:r>
              <a:rPr lang="de-DE" sz="1600" baseline="0" dirty="0" smtClean="0"/>
              <a:t> nach:</a:t>
            </a:r>
          </a:p>
          <a:p>
            <a:pPr eaLnBrk="1" hangingPunct="1"/>
            <a:r>
              <a:rPr lang="de-DE" sz="1600" dirty="0" smtClean="0"/>
              <a:t>"V:\JobManager\ProgEntw\Ver02\JobManagerV2\90-DATA\CustomerNameShort_SettingsGlobal\10-JobScripts\CheckBox\Documentation.Application\CheckBox_Dokumentation_Application_02Analyse_JFES.pdf"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#</a:t>
            </a:r>
            <a:r>
              <a:rPr lang="de-DE" dirty="0" err="1" smtClean="0"/>
              <a:t>ToDo</a:t>
            </a:r>
            <a:r>
              <a:rPr lang="de-DE" dirty="0" smtClean="0"/>
              <a:t>: Absprache mit MTU ob über </a:t>
            </a:r>
            <a:r>
              <a:rPr lang="de-DE" dirty="0" err="1" smtClean="0"/>
              <a:t>Bed</a:t>
            </a:r>
            <a:r>
              <a:rPr lang="de-DE" dirty="0" smtClean="0"/>
              <a:t>. Regel auch </a:t>
            </a:r>
            <a:r>
              <a:rPr lang="de-DE" dirty="0" err="1" smtClean="0"/>
              <a:t>Entity</a:t>
            </a:r>
            <a:r>
              <a:rPr lang="de-DE" dirty="0" smtClean="0"/>
              <a:t> </a:t>
            </a:r>
            <a:r>
              <a:rPr lang="de-DE" baseline="0" dirty="0" smtClean="0"/>
              <a:t>mit </a:t>
            </a:r>
            <a:r>
              <a:rPr lang="de-DE" baseline="0" dirty="0" err="1" smtClean="0"/>
              <a:t>anderm</a:t>
            </a:r>
            <a:r>
              <a:rPr lang="de-DE" baseline="0" dirty="0" smtClean="0"/>
              <a:t> Status ausgewertet werden sollen 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D1DE3-D6B6-4D3C-916C-36704D0745C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84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#</a:t>
            </a:r>
            <a:r>
              <a:rPr lang="de-DE" dirty="0" err="1" smtClean="0"/>
              <a:t>ToDo</a:t>
            </a:r>
            <a:r>
              <a:rPr lang="de-DE" dirty="0" smtClean="0"/>
              <a:t>: Absprache mit MTU ob über </a:t>
            </a:r>
            <a:r>
              <a:rPr lang="de-DE" dirty="0" err="1" smtClean="0"/>
              <a:t>Bed</a:t>
            </a:r>
            <a:r>
              <a:rPr lang="de-DE" dirty="0" smtClean="0"/>
              <a:t>. Regel auch </a:t>
            </a:r>
            <a:r>
              <a:rPr lang="de-DE" dirty="0" err="1" smtClean="0"/>
              <a:t>Entity</a:t>
            </a:r>
            <a:r>
              <a:rPr lang="de-DE" smtClean="0"/>
              <a:t> </a:t>
            </a:r>
            <a:r>
              <a:rPr lang="de-DE" baseline="0" smtClean="0"/>
              <a:t>mit </a:t>
            </a:r>
            <a:r>
              <a:rPr lang="de-DE" baseline="0" dirty="0" err="1" smtClean="0"/>
              <a:t>anderm</a:t>
            </a:r>
            <a:r>
              <a:rPr lang="de-DE" baseline="0" dirty="0" smtClean="0"/>
              <a:t> Status ausgewertet werden sollen ?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D1DE3-D6B6-4D3C-916C-36704D0745C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84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noProof="0" dirty="0" smtClean="0"/>
              <a:t> </a:t>
            </a:r>
            <a:r>
              <a:rPr lang="de-DE" noProof="0" dirty="0" err="1" smtClean="0"/>
              <a:t>Histogram</a:t>
            </a:r>
            <a:r>
              <a:rPr lang="de-DE" noProof="0" dirty="0" smtClean="0"/>
              <a:t>:  </a:t>
            </a:r>
            <a:r>
              <a:rPr lang="de-DE" noProof="0" dirty="0" err="1" smtClean="0"/>
              <a:t>Merge.tif</a:t>
            </a:r>
            <a:r>
              <a:rPr lang="de-DE" noProof="0" dirty="0" smtClean="0"/>
              <a:t>  </a:t>
            </a:r>
            <a:r>
              <a:rPr lang="de-DE" noProof="0" dirty="0" err="1" smtClean="0"/>
              <a:t>Example</a:t>
            </a:r>
            <a:r>
              <a:rPr lang="de-DE" noProof="0" dirty="0" smtClean="0"/>
              <a:t> keine  </a:t>
            </a:r>
            <a:r>
              <a:rPr lang="de-DE" noProof="0" dirty="0" err="1" smtClean="0"/>
              <a:t>abweichung</a:t>
            </a:r>
            <a:r>
              <a:rPr lang="de-DE" noProof="0" dirty="0" smtClean="0"/>
              <a:t> da</a:t>
            </a:r>
            <a:r>
              <a:rPr lang="de-DE" baseline="0" noProof="0" dirty="0" smtClean="0"/>
              <a:t> nur </a:t>
            </a:r>
            <a:r>
              <a:rPr lang="de-DE" baseline="0" noProof="0" dirty="0" err="1" smtClean="0"/>
              <a:t>black</a:t>
            </a:r>
            <a:r>
              <a:rPr lang="de-DE" baseline="0" noProof="0" dirty="0" smtClean="0"/>
              <a:t> + </a:t>
            </a:r>
            <a:r>
              <a:rPr lang="de-DE" baseline="0" noProof="0" dirty="0" err="1" smtClean="0"/>
              <a:t>blue</a:t>
            </a:r>
            <a:r>
              <a:rPr lang="de-DE" baseline="0" noProof="0" dirty="0" smtClean="0"/>
              <a:t> </a:t>
            </a:r>
            <a:endParaRPr lang="de-DE" noProof="0" dirty="0" smtClean="0"/>
          </a:p>
          <a:p>
            <a:r>
              <a:rPr lang="de-DE" noProof="0" dirty="0" smtClean="0"/>
              <a:t>17357916: (  0,  0,  0) #000000 </a:t>
            </a:r>
            <a:r>
              <a:rPr lang="de-DE" noProof="0" dirty="0" err="1" smtClean="0"/>
              <a:t>black</a:t>
            </a:r>
            <a:endParaRPr lang="de-DE" noProof="0" dirty="0" smtClean="0"/>
          </a:p>
          <a:p>
            <a:r>
              <a:rPr lang="de-DE" noProof="0" dirty="0" smtClean="0"/>
              <a:t>       57846: (  0,  0,255) #0000FF </a:t>
            </a:r>
            <a:r>
              <a:rPr lang="de-DE" noProof="0" dirty="0" err="1" smtClean="0"/>
              <a:t>blue</a:t>
            </a:r>
            <a:endParaRPr lang="de-DE" noProof="0" dirty="0" smtClean="0"/>
          </a:p>
          <a:p>
            <a:r>
              <a:rPr lang="de-DE" noProof="0" smtClean="0"/>
              <a:t>---------------------</a:t>
            </a:r>
          </a:p>
          <a:p>
            <a:pPr marL="0" marR="0" indent="0" algn="l" defTabSz="9255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noProof="0" dirty="0" smtClean="0"/>
              <a:t> </a:t>
            </a:r>
            <a:r>
              <a:rPr lang="de-DE" noProof="0" dirty="0" err="1" smtClean="0"/>
              <a:t>Histogram</a:t>
            </a:r>
            <a:r>
              <a:rPr lang="de-DE" noProof="0" dirty="0" smtClean="0"/>
              <a:t>:  </a:t>
            </a:r>
            <a:r>
              <a:rPr lang="de-DE" noProof="0" dirty="0" err="1" smtClean="0"/>
              <a:t>Merge.tif</a:t>
            </a:r>
            <a:r>
              <a:rPr lang="de-DE" noProof="0" dirty="0" smtClean="0"/>
              <a:t>  </a:t>
            </a:r>
            <a:r>
              <a:rPr lang="de-DE" noProof="0" dirty="0" err="1" smtClean="0"/>
              <a:t>Example</a:t>
            </a:r>
            <a:r>
              <a:rPr lang="de-DE" noProof="0" dirty="0" smtClean="0"/>
              <a:t> Abweichung in #CB2 da #00FF00 </a:t>
            </a:r>
            <a:r>
              <a:rPr lang="de-DE" noProof="0" dirty="0" err="1" smtClean="0"/>
              <a:t>lime</a:t>
            </a:r>
            <a:r>
              <a:rPr lang="de-DE" baseline="0" noProof="0" dirty="0" smtClean="0"/>
              <a:t> vorhanden</a:t>
            </a:r>
            <a:endParaRPr lang="de-DE" noProof="0" dirty="0" smtClean="0"/>
          </a:p>
          <a:p>
            <a:r>
              <a:rPr lang="de-DE" noProof="0" dirty="0" smtClean="0"/>
              <a:t> 17345789: (  0,  0,  0) #000000 </a:t>
            </a:r>
            <a:r>
              <a:rPr lang="de-DE" noProof="0" dirty="0" err="1" smtClean="0"/>
              <a:t>black</a:t>
            </a:r>
            <a:endParaRPr lang="de-DE" noProof="0" dirty="0" smtClean="0"/>
          </a:p>
          <a:p>
            <a:r>
              <a:rPr lang="de-DE" noProof="0" dirty="0" smtClean="0"/>
              <a:t>     62678: (  0,  0,255) #0000FF </a:t>
            </a:r>
            <a:r>
              <a:rPr lang="de-DE" noProof="0" dirty="0" err="1" smtClean="0"/>
              <a:t>blue</a:t>
            </a:r>
            <a:endParaRPr lang="de-DE" noProof="0" dirty="0" smtClean="0"/>
          </a:p>
          <a:p>
            <a:r>
              <a:rPr lang="de-DE" noProof="0" dirty="0" smtClean="0"/>
              <a:t>      7295: (  0,255,  0) #00FF00 </a:t>
            </a:r>
            <a:r>
              <a:rPr lang="de-DE" noProof="0" dirty="0" err="1" smtClean="0"/>
              <a:t>lime</a:t>
            </a:r>
            <a:endParaRPr lang="de-DE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D1DE3-D6B6-4D3C-916C-36704D0745C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109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D1DE3-D6B6-4D3C-916C-36704D0745C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68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9010C-660D-4B20-8EE9-B5AD1555DA5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778250" y="9428163"/>
            <a:ext cx="28892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354" tIns="45999" rIns="92354" bIns="45999" anchor="b"/>
          <a:lstStyle/>
          <a:p>
            <a:pPr algn="r" defTabSz="444500">
              <a:buClr>
                <a:srgbClr val="E09A44"/>
              </a:buClr>
              <a:buSzPct val="100000"/>
              <a:buFont typeface="Arial" charset="0"/>
              <a:buNone/>
              <a:tabLst>
                <a:tab pos="0" algn="l"/>
                <a:tab pos="442913" algn="l"/>
                <a:tab pos="889000" algn="l"/>
                <a:tab pos="1333500" algn="l"/>
                <a:tab pos="1778000" algn="l"/>
                <a:tab pos="2224088" algn="l"/>
                <a:tab pos="2668588" algn="l"/>
                <a:tab pos="3113088" algn="l"/>
                <a:tab pos="3559175" algn="l"/>
                <a:tab pos="4003675" algn="l"/>
                <a:tab pos="4448175" algn="l"/>
                <a:tab pos="4892675" algn="l"/>
                <a:tab pos="5338763" algn="l"/>
                <a:tab pos="5783263" algn="l"/>
                <a:tab pos="6227763" algn="l"/>
                <a:tab pos="6673850" algn="l"/>
                <a:tab pos="7118350" algn="l"/>
                <a:tab pos="7562850" algn="l"/>
                <a:tab pos="8008938" algn="l"/>
                <a:tab pos="8453438" algn="l"/>
                <a:tab pos="8897938" algn="l"/>
              </a:tabLst>
            </a:pPr>
            <a:fld id="{C0042831-D49F-4D1D-A393-1A0129512A7C}" type="slidenum">
              <a:rPr lang="en-GB" sz="1300">
                <a:solidFill>
                  <a:srgbClr val="000000"/>
                </a:solidFill>
                <a:latin typeface="Arial" charset="0"/>
                <a:cs typeface="Lucida Sans Unicode" pitchFamily="34" charset="0"/>
              </a:rPr>
              <a:pPr algn="r" defTabSz="444500">
                <a:buClr>
                  <a:srgbClr val="E09A44"/>
                </a:buClr>
                <a:buSzPct val="100000"/>
                <a:buFont typeface="Arial" charset="0"/>
                <a:buNone/>
                <a:tabLst>
                  <a:tab pos="0" algn="l"/>
                  <a:tab pos="442913" algn="l"/>
                  <a:tab pos="889000" algn="l"/>
                  <a:tab pos="1333500" algn="l"/>
                  <a:tab pos="1778000" algn="l"/>
                  <a:tab pos="2224088" algn="l"/>
                  <a:tab pos="2668588" algn="l"/>
                  <a:tab pos="3113088" algn="l"/>
                  <a:tab pos="3559175" algn="l"/>
                  <a:tab pos="4003675" algn="l"/>
                  <a:tab pos="4448175" algn="l"/>
                  <a:tab pos="4892675" algn="l"/>
                  <a:tab pos="5338763" algn="l"/>
                  <a:tab pos="5783263" algn="l"/>
                  <a:tab pos="6227763" algn="l"/>
                  <a:tab pos="6673850" algn="l"/>
                  <a:tab pos="7118350" algn="l"/>
                  <a:tab pos="7562850" algn="l"/>
                  <a:tab pos="8008938" algn="l"/>
                  <a:tab pos="8453438" algn="l"/>
                  <a:tab pos="8897938" algn="l"/>
                </a:tabLst>
              </a:pPr>
              <a:t>7</a:t>
            </a:fld>
            <a:endParaRPr lang="en-GB" sz="1300">
              <a:solidFill>
                <a:srgbClr val="000000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6538" y="744538"/>
            <a:ext cx="5272087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Text Box 4"/>
          <p:cNvSpPr>
            <a:spLocks noGrp="1" noChangeArrowheads="1"/>
          </p:cNvSpPr>
          <p:nvPr>
            <p:ph type="body"/>
          </p:nvPr>
        </p:nvSpPr>
        <p:spPr>
          <a:xfrm>
            <a:off x="373063" y="4714875"/>
            <a:ext cx="6038850" cy="4465638"/>
          </a:xfrm>
          <a:noFill/>
          <a:ln/>
        </p:spPr>
        <p:txBody>
          <a:bodyPr anchor="ctr"/>
          <a:lstStyle/>
          <a:p>
            <a:pPr defTabSz="914400"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9010C-660D-4B20-8EE9-B5AD1555DA5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778250" y="9428163"/>
            <a:ext cx="28892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354" tIns="45999" rIns="92354" bIns="45999" anchor="b"/>
          <a:lstStyle/>
          <a:p>
            <a:pPr algn="r" defTabSz="444500">
              <a:buClr>
                <a:srgbClr val="E09A44"/>
              </a:buClr>
              <a:buSzPct val="100000"/>
              <a:buFont typeface="Arial" charset="0"/>
              <a:buNone/>
              <a:tabLst>
                <a:tab pos="0" algn="l"/>
                <a:tab pos="442913" algn="l"/>
                <a:tab pos="889000" algn="l"/>
                <a:tab pos="1333500" algn="l"/>
                <a:tab pos="1778000" algn="l"/>
                <a:tab pos="2224088" algn="l"/>
                <a:tab pos="2668588" algn="l"/>
                <a:tab pos="3113088" algn="l"/>
                <a:tab pos="3559175" algn="l"/>
                <a:tab pos="4003675" algn="l"/>
                <a:tab pos="4448175" algn="l"/>
                <a:tab pos="4892675" algn="l"/>
                <a:tab pos="5338763" algn="l"/>
                <a:tab pos="5783263" algn="l"/>
                <a:tab pos="6227763" algn="l"/>
                <a:tab pos="6673850" algn="l"/>
                <a:tab pos="7118350" algn="l"/>
                <a:tab pos="7562850" algn="l"/>
                <a:tab pos="8008938" algn="l"/>
                <a:tab pos="8453438" algn="l"/>
                <a:tab pos="8897938" algn="l"/>
              </a:tabLst>
            </a:pPr>
            <a:fld id="{C0042831-D49F-4D1D-A393-1A0129512A7C}" type="slidenum">
              <a:rPr lang="en-GB" sz="1300">
                <a:solidFill>
                  <a:srgbClr val="000000"/>
                </a:solidFill>
                <a:latin typeface="Arial" charset="0"/>
                <a:cs typeface="Lucida Sans Unicode" pitchFamily="34" charset="0"/>
              </a:rPr>
              <a:pPr algn="r" defTabSz="444500">
                <a:buClr>
                  <a:srgbClr val="E09A44"/>
                </a:buClr>
                <a:buSzPct val="100000"/>
                <a:buFont typeface="Arial" charset="0"/>
                <a:buNone/>
                <a:tabLst>
                  <a:tab pos="0" algn="l"/>
                  <a:tab pos="442913" algn="l"/>
                  <a:tab pos="889000" algn="l"/>
                  <a:tab pos="1333500" algn="l"/>
                  <a:tab pos="1778000" algn="l"/>
                  <a:tab pos="2224088" algn="l"/>
                  <a:tab pos="2668588" algn="l"/>
                  <a:tab pos="3113088" algn="l"/>
                  <a:tab pos="3559175" algn="l"/>
                  <a:tab pos="4003675" algn="l"/>
                  <a:tab pos="4448175" algn="l"/>
                  <a:tab pos="4892675" algn="l"/>
                  <a:tab pos="5338763" algn="l"/>
                  <a:tab pos="5783263" algn="l"/>
                  <a:tab pos="6227763" algn="l"/>
                  <a:tab pos="6673850" algn="l"/>
                  <a:tab pos="7118350" algn="l"/>
                  <a:tab pos="7562850" algn="l"/>
                  <a:tab pos="8008938" algn="l"/>
                  <a:tab pos="8453438" algn="l"/>
                  <a:tab pos="8897938" algn="l"/>
                </a:tabLst>
              </a:pPr>
              <a:t>9</a:t>
            </a:fld>
            <a:endParaRPr lang="en-GB" sz="1300">
              <a:solidFill>
                <a:srgbClr val="000000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6538" y="744538"/>
            <a:ext cx="5272087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Text Box 4"/>
          <p:cNvSpPr>
            <a:spLocks noGrp="1" noChangeArrowheads="1"/>
          </p:cNvSpPr>
          <p:nvPr>
            <p:ph type="body"/>
          </p:nvPr>
        </p:nvSpPr>
        <p:spPr>
          <a:xfrm>
            <a:off x="373063" y="4714875"/>
            <a:ext cx="6038850" cy="4465638"/>
          </a:xfrm>
          <a:noFill/>
          <a:ln/>
        </p:spPr>
        <p:txBody>
          <a:bodyPr anchor="ctr"/>
          <a:lstStyle/>
          <a:p>
            <a:pPr defTabSz="914400"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255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Ref.nf: +  „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Attr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“</a:t>
            </a:r>
          </a:p>
          <a:p>
            <a:pPr marL="0" marR="0" indent="0" algn="l" defTabSz="9255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MD: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Ref.nf:LayHas_nObj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/>
            </a:r>
            <a:b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MD: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Ref.nf:ModDB_Body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0" marR="0" indent="0" algn="l" defTabSz="9255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AS: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Ref.nf:AsObj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0" marR="0" indent="0" algn="l" defTabSz="9255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AS: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Ref.nf:RefSets</a:t>
            </a:r>
            <a:endParaRPr lang="de-DE" sz="1200" kern="1200" dirty="0" smtClean="0">
              <a:solidFill>
                <a:schemeClr val="tx1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0" marR="0" indent="0" algn="l" defTabSz="9255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DR: </a:t>
            </a:r>
            <a:r>
              <a:rPr lang="de-DE" sz="1200" kern="1200" dirty="0" err="1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Ref.nf:Drawing.View</a:t>
            </a: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/>
            </a:r>
            <a:b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</a:br>
            <a:r>
              <a:rPr lang="de-DE" sz="1200" kern="1200" dirty="0" smtClean="0">
                <a:solidFill>
                  <a:schemeClr val="tx1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EN: Ref.nf:Entity26</a:t>
            </a:r>
            <a:endParaRPr lang="de-DE" sz="800" baseline="0" dirty="0" smtClean="0">
              <a:latin typeface="Courier New" pitchFamily="49" charset="0"/>
            </a:endParaRPr>
          </a:p>
          <a:p>
            <a:endParaRPr lang="de-DE" sz="800" baseline="0" dirty="0" smtClean="0">
              <a:latin typeface="Courier New" pitchFamily="49" charset="0"/>
            </a:endParaRPr>
          </a:p>
          <a:p>
            <a:r>
              <a:rPr lang="de-DE" sz="800" baseline="0" dirty="0" smtClean="0">
                <a:latin typeface="Courier New" pitchFamily="49" charset="0"/>
              </a:rPr>
              <a:t> PH:4</a:t>
            </a:r>
          </a:p>
          <a:p>
            <a:r>
              <a:rPr lang="de-DE" sz="800" baseline="0" dirty="0" smtClean="0">
                <a:latin typeface="Courier New" pitchFamily="49" charset="0"/>
              </a:rPr>
              <a:t> </a:t>
            </a:r>
            <a:r>
              <a:rPr lang="de-DE" sz="800" baseline="0" dirty="0" err="1" smtClean="0">
                <a:latin typeface="Courier New" pitchFamily="49" charset="0"/>
              </a:rPr>
              <a:t>False</a:t>
            </a:r>
            <a:r>
              <a:rPr lang="de-DE" sz="800" baseline="0" dirty="0" smtClean="0">
                <a:latin typeface="Courier New" pitchFamily="49" charset="0"/>
              </a:rPr>
              <a:t>, "</a:t>
            </a:r>
            <a:r>
              <a:rPr lang="de-DE" sz="800" baseline="0" dirty="0" err="1" smtClean="0">
                <a:latin typeface="Courier New" pitchFamily="49" charset="0"/>
              </a:rPr>
              <a:t>Cli</a:t>
            </a:r>
            <a:r>
              <a:rPr lang="de-DE" sz="800" baseline="0" dirty="0" smtClean="0">
                <a:latin typeface="Courier New" pitchFamily="49" charset="0"/>
              </a:rPr>
              <a:t>", "</a:t>
            </a:r>
            <a:r>
              <a:rPr lang="de-DE" sz="800" baseline="0" dirty="0" err="1" smtClean="0">
                <a:latin typeface="Courier New" pitchFamily="49" charset="0"/>
              </a:rPr>
              <a:t>PH.CliName</a:t>
            </a:r>
            <a:r>
              <a:rPr lang="de-DE" sz="800" baseline="0" dirty="0" smtClean="0">
                <a:latin typeface="Courier New" pitchFamily="49" charset="0"/>
              </a:rPr>
              <a:t>", CBData1.Data.CheckBoxData.PartHeader.CliName, CBData2.Data.CheckBoxData.PartHeader.CliName)</a:t>
            </a:r>
          </a:p>
          <a:p>
            <a:r>
              <a:rPr lang="de-DE" sz="800" baseline="0" dirty="0" smtClean="0">
                <a:latin typeface="Courier New" pitchFamily="49" charset="0"/>
              </a:rPr>
              <a:t> </a:t>
            </a:r>
            <a:r>
              <a:rPr lang="de-DE" sz="800" baseline="0" dirty="0" err="1" smtClean="0">
                <a:latin typeface="Courier New" pitchFamily="49" charset="0"/>
              </a:rPr>
              <a:t>Me.Settings_Obj.Attribute_Dif_AsErr</a:t>
            </a:r>
            <a:r>
              <a:rPr lang="de-DE" sz="800" baseline="0" dirty="0" smtClean="0">
                <a:latin typeface="Courier New" pitchFamily="49" charset="0"/>
              </a:rPr>
              <a:t>, </a:t>
            </a:r>
            <a:r>
              <a:rPr lang="de-DE" sz="800" baseline="0" dirty="0" err="1" smtClean="0">
                <a:latin typeface="Courier New" pitchFamily="49" charset="0"/>
              </a:rPr>
              <a:t>NameOrTitelShort</a:t>
            </a:r>
            <a:r>
              <a:rPr lang="de-DE" sz="800" baseline="0" dirty="0" smtClean="0">
                <a:latin typeface="Courier New" pitchFamily="49" charset="0"/>
              </a:rPr>
              <a:t>, </a:t>
            </a:r>
            <a:r>
              <a:rPr lang="de-DE" sz="800" baseline="0" dirty="0" err="1" smtClean="0">
                <a:latin typeface="Courier New" pitchFamily="49" charset="0"/>
              </a:rPr>
              <a:t>NameOrTitelShort</a:t>
            </a:r>
            <a:r>
              <a:rPr lang="de-DE" sz="800" baseline="0" dirty="0" smtClean="0">
                <a:latin typeface="Courier New" pitchFamily="49" charset="0"/>
              </a:rPr>
              <a:t> + ":" + Attribute1.Titel, Attribute1.Value, Attribute2.Value)</a:t>
            </a:r>
          </a:p>
          <a:p>
            <a:r>
              <a:rPr lang="de-DE" sz="800" baseline="0" dirty="0" smtClean="0">
                <a:latin typeface="Courier New" pitchFamily="49" charset="0"/>
              </a:rPr>
              <a:t> </a:t>
            </a:r>
            <a:r>
              <a:rPr lang="de-DE" sz="800" baseline="0" dirty="0" err="1" smtClean="0">
                <a:latin typeface="Courier New" pitchFamily="49" charset="0"/>
              </a:rPr>
              <a:t>Me.Settings_Obj.LayerObjects_n_dif_AsErr</a:t>
            </a:r>
            <a:r>
              <a:rPr lang="de-DE" sz="800" baseline="0" dirty="0" smtClean="0">
                <a:latin typeface="Courier New" pitchFamily="49" charset="0"/>
              </a:rPr>
              <a:t>, </a:t>
            </a:r>
            <a:r>
              <a:rPr lang="de-DE" sz="800" baseline="0" dirty="0" err="1" smtClean="0">
                <a:latin typeface="Courier New" pitchFamily="49" charset="0"/>
              </a:rPr>
              <a:t>NameOrTitelShort</a:t>
            </a:r>
            <a:r>
              <a:rPr lang="de-DE" sz="800" baseline="0" dirty="0" smtClean="0">
                <a:latin typeface="Courier New" pitchFamily="49" charset="0"/>
              </a:rPr>
              <a:t>, </a:t>
            </a:r>
            <a:r>
              <a:rPr lang="de-DE" sz="800" baseline="0" dirty="0" err="1" smtClean="0">
                <a:latin typeface="Courier New" pitchFamily="49" charset="0"/>
              </a:rPr>
              <a:t>NameOrTitelLong</a:t>
            </a:r>
            <a:r>
              <a:rPr lang="de-DE" sz="800" baseline="0" dirty="0" smtClean="0">
                <a:latin typeface="Courier New" pitchFamily="49" charset="0"/>
              </a:rPr>
              <a:t>, Layer1.NamePrint, Layer1.Objects_n, Layer2.Objects_n)</a:t>
            </a:r>
          </a:p>
          <a:p>
            <a:r>
              <a:rPr lang="de-DE" sz="800" baseline="0" dirty="0" smtClean="0">
                <a:latin typeface="Courier New" pitchFamily="49" charset="0"/>
              </a:rPr>
              <a:t> </a:t>
            </a:r>
            <a:r>
              <a:rPr lang="de-DE" sz="800" baseline="0" dirty="0" err="1" smtClean="0">
                <a:latin typeface="Courier New" pitchFamily="49" charset="0"/>
              </a:rPr>
              <a:t>Me.Settings_Obj.LayerObjects_n_dif_AsErr</a:t>
            </a:r>
            <a:r>
              <a:rPr lang="de-DE" sz="800" baseline="0" dirty="0" smtClean="0">
                <a:latin typeface="Courier New" pitchFamily="49" charset="0"/>
              </a:rPr>
              <a:t>, </a:t>
            </a:r>
            <a:r>
              <a:rPr lang="de-DE" sz="800" baseline="0" dirty="0" err="1" smtClean="0">
                <a:latin typeface="Courier New" pitchFamily="49" charset="0"/>
              </a:rPr>
              <a:t>NameOrTitelShort</a:t>
            </a:r>
            <a:r>
              <a:rPr lang="de-DE" sz="800" baseline="0" dirty="0" smtClean="0">
                <a:latin typeface="Courier New" pitchFamily="49" charset="0"/>
              </a:rPr>
              <a:t>, </a:t>
            </a:r>
            <a:r>
              <a:rPr lang="de-DE" sz="800" baseline="0" dirty="0" err="1" smtClean="0">
                <a:latin typeface="Courier New" pitchFamily="49" charset="0"/>
              </a:rPr>
              <a:t>NameOrTitelLong</a:t>
            </a:r>
            <a:r>
              <a:rPr lang="de-DE" sz="800" baseline="0" dirty="0" smtClean="0">
                <a:latin typeface="Courier New" pitchFamily="49" charset="0"/>
              </a:rPr>
              <a:t>, Layer1.NamePrint, Layer1.Objects_n, 0)</a:t>
            </a:r>
          </a:p>
          <a:p>
            <a:r>
              <a:rPr lang="de-DE" sz="800" baseline="0" dirty="0" smtClean="0">
                <a:latin typeface="Courier New" pitchFamily="49" charset="0"/>
              </a:rPr>
              <a:t> </a:t>
            </a:r>
            <a:r>
              <a:rPr lang="de-DE" sz="800" baseline="0" dirty="0" err="1" smtClean="0">
                <a:latin typeface="Courier New" pitchFamily="49" charset="0"/>
              </a:rPr>
              <a:t>Me.Settings_Obj.LayerObjects_n_dif_AsErr</a:t>
            </a:r>
            <a:r>
              <a:rPr lang="de-DE" sz="800" baseline="0" dirty="0" smtClean="0">
                <a:latin typeface="Courier New" pitchFamily="49" charset="0"/>
              </a:rPr>
              <a:t>, </a:t>
            </a:r>
            <a:r>
              <a:rPr lang="de-DE" sz="800" baseline="0" dirty="0" err="1" smtClean="0">
                <a:latin typeface="Courier New" pitchFamily="49" charset="0"/>
              </a:rPr>
              <a:t>NameOrTitelShort</a:t>
            </a:r>
            <a:r>
              <a:rPr lang="de-DE" sz="800" baseline="0" dirty="0" smtClean="0">
                <a:latin typeface="Courier New" pitchFamily="49" charset="0"/>
              </a:rPr>
              <a:t>, </a:t>
            </a:r>
            <a:r>
              <a:rPr lang="de-DE" sz="800" baseline="0" dirty="0" err="1" smtClean="0">
                <a:latin typeface="Courier New" pitchFamily="49" charset="0"/>
              </a:rPr>
              <a:t>NameOrTitelLong</a:t>
            </a:r>
            <a:r>
              <a:rPr lang="de-DE" sz="800" baseline="0" dirty="0" smtClean="0">
                <a:latin typeface="Courier New" pitchFamily="49" charset="0"/>
              </a:rPr>
              <a:t>, Layer2.NamePrint, 0, Layer2.Objects_n)</a:t>
            </a:r>
          </a:p>
          <a:p>
            <a:endParaRPr lang="de-DE" sz="800" dirty="0" smtClean="0"/>
          </a:p>
          <a:p>
            <a:r>
              <a:rPr lang="de-DE" sz="800" dirty="0" smtClean="0"/>
              <a:t> MD:8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O.Comp_n</a:t>
            </a:r>
            <a:r>
              <a:rPr lang="de-DE" sz="800" dirty="0" smtClean="0"/>
              <a:t>", "</a:t>
            </a:r>
            <a:r>
              <a:rPr lang="de-DE" sz="800" dirty="0" err="1" smtClean="0"/>
              <a:t>ObjectsComps_n</a:t>
            </a:r>
            <a:r>
              <a:rPr lang="de-DE" sz="800" dirty="0" smtClean="0"/>
              <a:t>", Refset1.Name, Refset1.ObjectsComps_n, Refset2.ObjectsComps_n)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Me.Settings_Obj.ObjectsWire_n_dif_AsErr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O.Wire_n</a:t>
            </a:r>
            <a:r>
              <a:rPr lang="de-DE" sz="800" dirty="0" smtClean="0"/>
              <a:t>", "</a:t>
            </a:r>
            <a:r>
              <a:rPr lang="de-DE" sz="800" dirty="0" err="1" smtClean="0"/>
              <a:t>ObjectsWire_n</a:t>
            </a:r>
            <a:r>
              <a:rPr lang="de-DE" sz="800" dirty="0" smtClean="0"/>
              <a:t>", Refset1.Name, Refset1.ObjectsWire_n, Refset2.ObjectsWire_n)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VolBod_n</a:t>
            </a:r>
            <a:r>
              <a:rPr lang="de-DE" sz="800" dirty="0" smtClean="0"/>
              <a:t>", Refset1.Name, "</a:t>
            </a:r>
            <a:r>
              <a:rPr lang="de-DE" sz="800" dirty="0" err="1" smtClean="0"/>
              <a:t>VolumeBodys_n</a:t>
            </a:r>
            <a:r>
              <a:rPr lang="de-DE" sz="800" dirty="0" smtClean="0"/>
              <a:t>", Refset1.VolumeBodys_n, Refset2.VolumeBodys_n)</a:t>
            </a:r>
          </a:p>
          <a:p>
            <a:r>
              <a:rPr lang="de-DE" sz="800" dirty="0" smtClean="0"/>
              <a:t> True, "Feat3D_n", Refset1.Name, "Feature3D_n", Refset1.Feature3D_n, Refset2.Feature3D_n)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Vol</a:t>
            </a:r>
            <a:r>
              <a:rPr lang="de-DE" sz="800" dirty="0" smtClean="0"/>
              <a:t>", Refset1.Name, "Volume", Refset1.Volume, Refset2.Volume)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CentOfGrav</a:t>
            </a:r>
            <a:r>
              <a:rPr lang="de-DE" sz="800" dirty="0" smtClean="0"/>
              <a:t>", Refset1.Name, "</a:t>
            </a:r>
            <a:r>
              <a:rPr lang="de-DE" sz="800" dirty="0" err="1" smtClean="0"/>
              <a:t>CentreOfGravity</a:t>
            </a:r>
            <a:r>
              <a:rPr lang="de-DE" sz="800" dirty="0" smtClean="0"/>
              <a:t>", Refset1.CentreOfGravity.toString, Refset2.CentreOfGravity.toString)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MOfIn</a:t>
            </a:r>
            <a:r>
              <a:rPr lang="de-DE" sz="800" dirty="0" smtClean="0"/>
              <a:t>", Refset1.Name, "</a:t>
            </a:r>
            <a:r>
              <a:rPr lang="de-DE" sz="800" dirty="0" err="1" smtClean="0"/>
              <a:t>MomentOfInertia</a:t>
            </a:r>
            <a:r>
              <a:rPr lang="de-DE" sz="800" dirty="0" smtClean="0"/>
              <a:t>", Refset1.MomentOfInertia.toString, Refset2.MomentOfInertia.toString, </a:t>
            </a:r>
            <a:r>
              <a:rPr lang="de-DE" sz="800" dirty="0" err="1" smtClean="0"/>
              <a:t>Me.Settings_Obj.MomentOfInertia_DeviationMax</a:t>
            </a:r>
            <a:r>
              <a:rPr lang="de-DE" sz="800" dirty="0" smtClean="0"/>
              <a:t>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AlFeat_n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AliveFeatures_n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CondemFeat:n</a:t>
            </a:r>
            <a:r>
              <a:rPr lang="de-DE" sz="800" dirty="0" smtClean="0"/>
              <a:t>", "</a:t>
            </a:r>
            <a:r>
              <a:rPr lang="de-DE" sz="800" dirty="0" err="1" smtClean="0"/>
              <a:t>CondemnedFeatures_n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DeletedFeat_n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DeletedFeatures_n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SuppFeat_n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SuppressedFeatures_n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TempFeat_n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TemporaryFeatures_n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TotalFeat_n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TotalFeatures_n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BodyCol</a:t>
            </a:r>
            <a:r>
              <a:rPr lang="de-DE" sz="800" dirty="0" smtClean="0"/>
              <a:t>", "</a:t>
            </a:r>
            <a:r>
              <a:rPr lang="de-DE" sz="800" dirty="0" err="1" smtClean="0"/>
              <a:t>Body.Color</a:t>
            </a:r>
            <a:r>
              <a:rPr lang="de-DE" sz="800" dirty="0" smtClean="0"/>
              <a:t>", Body1.HandlePrint, Body1.Color, Body2.Color)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BodDen</a:t>
            </a:r>
            <a:r>
              <a:rPr lang="de-DE" sz="800" dirty="0" smtClean="0"/>
              <a:t>", "</a:t>
            </a:r>
            <a:r>
              <a:rPr lang="de-DE" sz="800" dirty="0" err="1" smtClean="0"/>
              <a:t>Body.Density</a:t>
            </a:r>
            <a:r>
              <a:rPr lang="de-DE" sz="800" dirty="0" smtClean="0"/>
              <a:t>", Body1.HandlePrint, Body1.Density, Body2.Density)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BodFont</a:t>
            </a:r>
            <a:r>
              <a:rPr lang="de-DE" sz="800" dirty="0" smtClean="0"/>
              <a:t>", "</a:t>
            </a:r>
            <a:r>
              <a:rPr lang="de-DE" sz="800" dirty="0" err="1" smtClean="0"/>
              <a:t>Body.Font</a:t>
            </a:r>
            <a:r>
              <a:rPr lang="de-DE" sz="800" dirty="0" smtClean="0"/>
              <a:t>", Body1.HandlePrint, Body1.Font, Body2.Font)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BodMat</a:t>
            </a:r>
            <a:r>
              <a:rPr lang="de-DE" sz="800" dirty="0" smtClean="0"/>
              <a:t>", "</a:t>
            </a:r>
            <a:r>
              <a:rPr lang="de-DE" sz="800" dirty="0" err="1" smtClean="0"/>
              <a:t>Body.Material</a:t>
            </a:r>
            <a:r>
              <a:rPr lang="de-DE" sz="800" dirty="0" smtClean="0"/>
              <a:t>", Body1.HandlePrint, Body1.Material, Body2.Material)</a:t>
            </a:r>
          </a:p>
          <a:p>
            <a:endParaRPr lang="de-DE" sz="800" dirty="0" smtClean="0"/>
          </a:p>
          <a:p>
            <a:r>
              <a:rPr lang="de-DE" sz="800" dirty="0" smtClean="0"/>
              <a:t> AS:16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Callout</a:t>
            </a:r>
            <a:r>
              <a:rPr lang="de-DE" sz="800" dirty="0" smtClean="0"/>
              <a:t>", AsComp1.NamePrint, "</a:t>
            </a:r>
            <a:r>
              <a:rPr lang="de-DE" sz="800" dirty="0" err="1" smtClean="0"/>
              <a:t>Callout</a:t>
            </a:r>
            <a:r>
              <a:rPr lang="de-DE" sz="800" dirty="0" smtClean="0"/>
              <a:t>", AsComp1.Callout, AsComp2.Callout)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CompArrUsedArr</a:t>
            </a:r>
            <a:r>
              <a:rPr lang="de-DE" sz="800" dirty="0" smtClean="0"/>
              <a:t>", "</a:t>
            </a:r>
            <a:r>
              <a:rPr lang="de-DE" sz="800" dirty="0" err="1" smtClean="0"/>
              <a:t>ComponentArrangement.UsedArrangement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CompLev</a:t>
            </a:r>
            <a:r>
              <a:rPr lang="de-DE" sz="800" dirty="0" smtClean="0"/>
              <a:t>", "</a:t>
            </a:r>
            <a:r>
              <a:rPr lang="de-DE" sz="800" dirty="0" err="1" smtClean="0"/>
              <a:t>ComponentLevel</a:t>
            </a:r>
            <a:r>
              <a:rPr lang="de-DE" sz="800" dirty="0" smtClean="0"/>
              <a:t>", AsComp1.NamePrint, AsComp1.ComponentLevel, AsComp2.ComponentLevel)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InstName</a:t>
            </a:r>
            <a:r>
              <a:rPr lang="de-DE" sz="800" dirty="0" smtClean="0"/>
              <a:t>", "</a:t>
            </a:r>
            <a:r>
              <a:rPr lang="de-DE" sz="800" dirty="0" err="1" smtClean="0"/>
              <a:t>InstanceName</a:t>
            </a:r>
            <a:r>
              <a:rPr lang="de-DE" sz="800" dirty="0" smtClean="0"/>
              <a:t>", AsComp1.NamePrint, AsComp1.InstanceName, AsComp2.InstanceName)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Mating</a:t>
            </a:r>
            <a:r>
              <a:rPr lang="de-DE" sz="800" dirty="0" smtClean="0"/>
              <a:t>", "</a:t>
            </a:r>
            <a:r>
              <a:rPr lang="de-DE" sz="800" dirty="0" err="1" smtClean="0"/>
              <a:t>Mating</a:t>
            </a:r>
            <a:r>
              <a:rPr lang="de-DE" sz="800" dirty="0" smtClean="0"/>
              <a:t>", AsComp1.NamePrint, AsComp1.Mating.toString, AsComp2.Mating.toString)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Transl.Matrix</a:t>
            </a:r>
            <a:r>
              <a:rPr lang="de-DE" sz="800" dirty="0" smtClean="0"/>
              <a:t>", "</a:t>
            </a:r>
            <a:r>
              <a:rPr lang="de-DE" sz="800" dirty="0" err="1" smtClean="0"/>
              <a:t>Translation.Matrix</a:t>
            </a:r>
            <a:r>
              <a:rPr lang="de-DE" sz="800" dirty="0" smtClean="0"/>
              <a:t>", AsComp1.NamePrint, AsComp1.Matrix.toString, AsComp2.Matrix.toString)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Me.Settings_Obj.MemberCount_Dif_AsErr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MembCont</a:t>
            </a:r>
            <a:r>
              <a:rPr lang="de-DE" sz="800" dirty="0" smtClean="0"/>
              <a:t>", "</a:t>
            </a:r>
            <a:r>
              <a:rPr lang="de-DE" sz="800" dirty="0" err="1" smtClean="0"/>
              <a:t>MemberCount</a:t>
            </a:r>
            <a:r>
              <a:rPr lang="de-DE" sz="800" dirty="0" smtClean="0"/>
              <a:t>", AsComp1.NamePrint, AsComp1.MemberCount.ToString, AsComp2.MemberCount.ToString)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RefsetCur</a:t>
            </a:r>
            <a:r>
              <a:rPr lang="de-DE" sz="800" dirty="0" smtClean="0"/>
              <a:t>", "</a:t>
            </a:r>
            <a:r>
              <a:rPr lang="de-DE" sz="800" dirty="0" err="1" smtClean="0"/>
              <a:t>RefsetCurr</a:t>
            </a:r>
            <a:r>
              <a:rPr lang="de-DE" sz="800" dirty="0" smtClean="0"/>
              <a:t>", AsComp1.NamePrint, AsComp1.RefsetCurr, AsComp2.RefsetCurr)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UGGeo</a:t>
            </a:r>
            <a:r>
              <a:rPr lang="de-DE" sz="800" dirty="0" smtClean="0"/>
              <a:t>", "</a:t>
            </a:r>
            <a:r>
              <a:rPr lang="de-DE" sz="800" dirty="0" err="1" smtClean="0"/>
              <a:t>UG_Geometry</a:t>
            </a:r>
            <a:r>
              <a:rPr lang="de-DE" sz="800" dirty="0" smtClean="0"/>
              <a:t>", AsComp1.NamePrint, AsComp1.UG_Geometry, AsComp2.UG_Geometry)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SupprByExt</a:t>
            </a:r>
            <a:r>
              <a:rPr lang="de-DE" sz="800" dirty="0" smtClean="0"/>
              <a:t>", "</a:t>
            </a:r>
            <a:r>
              <a:rPr lang="de-DE" sz="800" dirty="0" err="1" smtClean="0"/>
              <a:t>SuppressByExpression</a:t>
            </a:r>
            <a:r>
              <a:rPr lang="de-DE" sz="800" dirty="0" smtClean="0"/>
              <a:t>", AsComp1.NamePrint, AsComp1.SuppressByExpression, AsComp2.SuppressByExpression)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SupprSt</a:t>
            </a:r>
            <a:r>
              <a:rPr lang="de-DE" sz="800" dirty="0" smtClean="0"/>
              <a:t>", "</a:t>
            </a:r>
            <a:r>
              <a:rPr lang="de-DE" sz="800" dirty="0" err="1" smtClean="0"/>
              <a:t>SuppressState</a:t>
            </a:r>
            <a:r>
              <a:rPr lang="de-DE" sz="800" dirty="0" smtClean="0"/>
              <a:t>", AsComp1.NamePrint, AsComp1.SuppressState, AsComp2.SuppressState)</a:t>
            </a:r>
          </a:p>
          <a:p>
            <a:endParaRPr lang="de-DE" sz="800" dirty="0" smtClean="0"/>
          </a:p>
          <a:p>
            <a:r>
              <a:rPr lang="de-DE" sz="800" dirty="0" smtClean="0"/>
              <a:t> DR:32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DrawViews_n</a:t>
            </a:r>
            <a:r>
              <a:rPr lang="de-DE" sz="800" dirty="0" smtClean="0"/>
              <a:t>", "</a:t>
            </a:r>
            <a:r>
              <a:rPr lang="de-DE" sz="800" dirty="0" err="1" smtClean="0"/>
              <a:t>Drawing_Views_n</a:t>
            </a:r>
            <a:r>
              <a:rPr lang="de-DE" sz="800" dirty="0" smtClean="0"/>
              <a:t>", DrawingSheed1.NamePrint, DrawingSheed1.Drawing_Views_n, DrawingSheed2.Drawing_Views_n)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RetaiO_n</a:t>
            </a:r>
            <a:r>
              <a:rPr lang="de-DE" sz="800" dirty="0" smtClean="0"/>
              <a:t>", "</a:t>
            </a:r>
            <a:r>
              <a:rPr lang="de-DE" sz="800" dirty="0" err="1" smtClean="0"/>
              <a:t>RetainedObjects_n</a:t>
            </a:r>
            <a:r>
              <a:rPr lang="de-DE" sz="800" dirty="0" smtClean="0"/>
              <a:t>", DrawingSheed1.NamePrint, DrawingSheed1.RetainedObjects_n, DrawingSheed2.RetainedObjects_n)</a:t>
            </a:r>
          </a:p>
          <a:p>
            <a:r>
              <a:rPr lang="de-DE" sz="800" dirty="0" smtClean="0"/>
              <a:t>  </a:t>
            </a:r>
            <a:r>
              <a:rPr lang="de-DE" sz="800" dirty="0" err="1" smtClean="0"/>
              <a:t>Me.Settings_Obj.ViewDependentObj_Dif_AsErr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ViewDepO_n</a:t>
            </a:r>
            <a:r>
              <a:rPr lang="de-DE" sz="800" dirty="0" smtClean="0"/>
              <a:t>", "</a:t>
            </a:r>
            <a:r>
              <a:rPr lang="de-DE" sz="800" dirty="0" err="1" smtClean="0"/>
              <a:t>ViewDependentObjects_n</a:t>
            </a:r>
            <a:r>
              <a:rPr lang="de-DE" sz="800" dirty="0" smtClean="0"/>
              <a:t>", DrawingSheed1.NamePrint, DrawingSheed1.ViewDependentObjects_n, DrawingSheed2.ViewDependentObjects_n)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DisplO_n</a:t>
            </a:r>
            <a:r>
              <a:rPr lang="de-DE" sz="800" dirty="0" smtClean="0"/>
              <a:t>", "</a:t>
            </a:r>
            <a:r>
              <a:rPr lang="de-DE" sz="800" dirty="0" err="1" smtClean="0"/>
              <a:t>Displayed_Objs_n</a:t>
            </a:r>
            <a:r>
              <a:rPr lang="de-DE" sz="800" dirty="0" smtClean="0"/>
              <a:t>", View1.NamePrint, View1.Displayed_Objs_n, View2.Displayed_Objs_n)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Me.Settings_Obj.ViewOutOfDateStatus_Dif_AsErr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OutODate</a:t>
            </a:r>
            <a:r>
              <a:rPr lang="de-DE" sz="800" dirty="0" smtClean="0"/>
              <a:t>", "</a:t>
            </a:r>
            <a:r>
              <a:rPr lang="de-DE" sz="800" dirty="0" err="1" smtClean="0"/>
              <a:t>OutOfDateStatus</a:t>
            </a:r>
            <a:r>
              <a:rPr lang="de-DE" sz="800" dirty="0" smtClean="0"/>
              <a:t>", View1.NamePrint, View1.OutOfDateStatus, View2.OutOfDateStatus)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ViewP</a:t>
            </a:r>
            <a:r>
              <a:rPr lang="de-DE" sz="800" dirty="0" smtClean="0"/>
              <a:t>", "</a:t>
            </a:r>
            <a:r>
              <a:rPr lang="de-DE" sz="800" dirty="0" err="1" smtClean="0"/>
              <a:t>ViewPoints</a:t>
            </a:r>
            <a:r>
              <a:rPr lang="de-DE" sz="800" dirty="0" smtClean="0"/>
              <a:t>", View1.NamePrint, View1.toString, View2.toString)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ViewNot_n</a:t>
            </a:r>
            <a:r>
              <a:rPr lang="de-DE" sz="800" dirty="0" smtClean="0"/>
              <a:t>", "</a:t>
            </a:r>
            <a:r>
              <a:rPr lang="de-DE" sz="800" dirty="0" err="1" smtClean="0"/>
              <a:t>ViewNotes_n</a:t>
            </a:r>
            <a:r>
              <a:rPr lang="de-DE" sz="800" dirty="0" smtClean="0"/>
              <a:t>", View1.NamePrint, View1.ViewNotes_n, View2.ViewNotes_n)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ViewSc</a:t>
            </a:r>
            <a:r>
              <a:rPr lang="de-DE" sz="800" dirty="0" smtClean="0"/>
              <a:t>", "</a:t>
            </a:r>
            <a:r>
              <a:rPr lang="de-DE" sz="800" dirty="0" err="1" smtClean="0"/>
              <a:t>ViewScale</a:t>
            </a:r>
            <a:r>
              <a:rPr lang="de-DE" sz="800" dirty="0" smtClean="0"/>
              <a:t>", View1.NamePrint, View1.ViewScale, View2.ViewScale)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ViewTy</a:t>
            </a:r>
            <a:r>
              <a:rPr lang="de-DE" sz="800" dirty="0" smtClean="0"/>
              <a:t>", "</a:t>
            </a:r>
            <a:r>
              <a:rPr lang="de-DE" sz="800" dirty="0" err="1" smtClean="0"/>
              <a:t>ViewType</a:t>
            </a:r>
            <a:r>
              <a:rPr lang="de-DE" sz="800" dirty="0" smtClean="0"/>
              <a:t>", View1.NamePrint, View1.ViewType, View2.ViewType)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ViewSTy</a:t>
            </a:r>
            <a:r>
              <a:rPr lang="de-DE" sz="800" dirty="0" smtClean="0"/>
              <a:t>", "</a:t>
            </a:r>
            <a:r>
              <a:rPr lang="de-DE" sz="800" dirty="0" err="1" smtClean="0"/>
              <a:t>ViewSubType</a:t>
            </a:r>
            <a:r>
              <a:rPr lang="de-DE" sz="800" dirty="0" smtClean="0"/>
              <a:t>", View1.NamePrint, View1.ViewSubType, View2.ViewSubType)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Me.Settings_Obj.ViewDependentObj_Dif_AsErr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ViewDepO_n</a:t>
            </a:r>
            <a:r>
              <a:rPr lang="de-DE" sz="800" dirty="0" smtClean="0"/>
              <a:t>", "</a:t>
            </a:r>
            <a:r>
              <a:rPr lang="de-DE" sz="800" dirty="0" err="1" smtClean="0"/>
              <a:t>ViewDependentObjects_n</a:t>
            </a:r>
            <a:r>
              <a:rPr lang="de-DE" sz="800" dirty="0" smtClean="0"/>
              <a:t>", DrawingSheed1.NamePrint, DrawingSheed1.ViewDependentObjects_n, DrawingSheed2.ViewDependentObjects_n)</a:t>
            </a:r>
          </a:p>
          <a:p>
            <a:endParaRPr lang="de-DE" sz="800" dirty="0" smtClean="0"/>
          </a:p>
          <a:p>
            <a:r>
              <a:rPr lang="de-DE" sz="800" dirty="0" smtClean="0"/>
              <a:t> EN:64</a:t>
            </a:r>
          </a:p>
          <a:p>
            <a:r>
              <a:rPr lang="de-DE" sz="800" dirty="0" smtClean="0"/>
              <a:t> Me.Settings_Obj.Entity_Type26_AssocEnt_Dif_AsErr, "AssoE1", "AssocEnt1", e1_26.NamePrint, e1_26.AssocEnt1, e2_26.AssocEnt1)</a:t>
            </a:r>
          </a:p>
          <a:p>
            <a:r>
              <a:rPr lang="de-DE" sz="800" dirty="0" smtClean="0"/>
              <a:t> Me.Settings_Obj.Entity_Type26_AssocEnt_Dif_AsErr, "AssoE2", "AssocEnt2", e1_26.NamePrint, e1_26.AssocEnt2, e2_26.AssocEnt2)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AssoNum</a:t>
            </a:r>
            <a:r>
              <a:rPr lang="de-DE" sz="800" dirty="0" smtClean="0"/>
              <a:t>", "</a:t>
            </a:r>
            <a:r>
              <a:rPr lang="de-DE" sz="800" dirty="0" err="1" smtClean="0"/>
              <a:t>AssociativesNum</a:t>
            </a:r>
            <a:r>
              <a:rPr lang="de-DE" sz="800" dirty="0" smtClean="0"/>
              <a:t>", e1_26.NamePrint, e1_26.AssociativesNum, e2_26.AssociativesNum)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Displab</a:t>
            </a:r>
            <a:r>
              <a:rPr lang="de-DE" sz="800" dirty="0" smtClean="0"/>
              <a:t>", "</a:t>
            </a:r>
            <a:r>
              <a:rPr lang="de-DE" sz="800" dirty="0" err="1" smtClean="0"/>
              <a:t>Displayable</a:t>
            </a:r>
            <a:r>
              <a:rPr lang="de-DE" sz="800" dirty="0" smtClean="0"/>
              <a:t>", e1_26.NamePrint, e1_26.Displayable, e2_26.Displayable)</a:t>
            </a:r>
          </a:p>
          <a:p>
            <a:r>
              <a:rPr lang="de-DE" sz="800" dirty="0" smtClean="0"/>
              <a:t> True, "Name", "Name", e1_26.NamePrint, e1_26.Name, e2_26.Name)</a:t>
            </a:r>
          </a:p>
          <a:p>
            <a:r>
              <a:rPr lang="de-DE" sz="800" dirty="0" smtClean="0"/>
              <a:t>  True, "Origin", "Origin", e1_26.NamePrint, e1_26.Origin.toString, e2_26.Origin.toString)</a:t>
            </a:r>
          </a:p>
          <a:p>
            <a:r>
              <a:rPr lang="de-DE" sz="800" dirty="0" smtClean="0"/>
              <a:t> True, "Status", "Status", e1_26.NamePrint, e1_26.Status, e2_26.Status)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Subty</a:t>
            </a:r>
            <a:r>
              <a:rPr lang="de-DE" sz="800" dirty="0" smtClean="0"/>
              <a:t>", "</a:t>
            </a:r>
            <a:r>
              <a:rPr lang="de-DE" sz="800" dirty="0" err="1" smtClean="0"/>
              <a:t>Subtype</a:t>
            </a:r>
            <a:r>
              <a:rPr lang="de-DE" sz="800" dirty="0" smtClean="0"/>
              <a:t>", e1_26.NamePrint, e1_26.Subtype, e2_26.Subtype)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Tansfab</a:t>
            </a:r>
            <a:r>
              <a:rPr lang="de-DE" sz="800" dirty="0" smtClean="0"/>
              <a:t>", "</a:t>
            </a:r>
            <a:r>
              <a:rPr lang="de-DE" sz="800" dirty="0" err="1" smtClean="0"/>
              <a:t>Tansferable</a:t>
            </a:r>
            <a:r>
              <a:rPr lang="de-DE" sz="800" dirty="0" smtClean="0"/>
              <a:t>", e1_26.NamePrint, e1_26.Tansferable, e2_26.Tansferable)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TextBlocksN</a:t>
            </a:r>
            <a:r>
              <a:rPr lang="de-DE" sz="800" dirty="0" smtClean="0"/>
              <a:t>", "</a:t>
            </a:r>
            <a:r>
              <a:rPr lang="de-DE" sz="800" dirty="0" err="1" smtClean="0"/>
              <a:t>Text.Blocks.N</a:t>
            </a:r>
            <a:r>
              <a:rPr lang="de-DE" sz="800" dirty="0" smtClean="0"/>
              <a:t>", e1_26.NamePrint, e1_26.TextBlocksN, e2_26.TextBlocksN)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TextboxH</a:t>
            </a:r>
            <a:r>
              <a:rPr lang="de-DE" sz="800" dirty="0" smtClean="0"/>
              <a:t>", "</a:t>
            </a:r>
            <a:r>
              <a:rPr lang="de-DE" sz="800" dirty="0" err="1" smtClean="0"/>
              <a:t>TextboxHeight</a:t>
            </a:r>
            <a:r>
              <a:rPr lang="de-DE" sz="800" dirty="0" smtClean="0"/>
              <a:t>", e1_26.NamePrint, e1_26.TextboxHeight, e2_26.TextboxHeight)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TextboxL</a:t>
            </a:r>
            <a:r>
              <a:rPr lang="de-DE" sz="800" dirty="0" smtClean="0"/>
              <a:t>", "</a:t>
            </a:r>
            <a:r>
              <a:rPr lang="de-DE" sz="800" dirty="0" err="1" smtClean="0"/>
              <a:t>TextboxLength</a:t>
            </a:r>
            <a:r>
              <a:rPr lang="de-DE" sz="800" dirty="0" smtClean="0"/>
              <a:t>", e1_26.NamePrint, e1_26.TextboxLength, e2_26.TextboxLength)</a:t>
            </a:r>
          </a:p>
          <a:p>
            <a:r>
              <a:rPr lang="de-DE" sz="800" dirty="0" smtClean="0"/>
              <a:t> Me.Settings_Obj.Entity_Type26_UF_dimension_type_Dif_AsErr, "</a:t>
            </a:r>
            <a:r>
              <a:rPr lang="de-DE" sz="800" dirty="0" err="1" smtClean="0"/>
              <a:t>Txt.T</a:t>
            </a:r>
            <a:r>
              <a:rPr lang="de-DE" sz="800" dirty="0" smtClean="0"/>
              <a:t>", "</a:t>
            </a:r>
            <a:r>
              <a:rPr lang="de-DE" sz="800" dirty="0" err="1" smtClean="0"/>
              <a:t>Texts.Text</a:t>
            </a:r>
            <a:r>
              <a:rPr lang="de-DE" sz="800" dirty="0" smtClean="0"/>
              <a:t>", e1_26.NamePrint, e1_TEXT, e2_TEXT)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ViewDep</a:t>
            </a:r>
            <a:r>
              <a:rPr lang="de-DE" sz="800" dirty="0" smtClean="0"/>
              <a:t>", "</a:t>
            </a:r>
            <a:r>
              <a:rPr lang="de-DE" sz="800" dirty="0" err="1" smtClean="0"/>
              <a:t>ViewDependent</a:t>
            </a:r>
            <a:r>
              <a:rPr lang="de-DE" sz="800" dirty="0" smtClean="0"/>
              <a:t>", e1_26.NamePrint, e1_26.ViewDependent, e2_26.ViewDependent)</a:t>
            </a:r>
          </a:p>
          <a:p>
            <a:endParaRPr lang="de-DE" sz="800" dirty="0" smtClean="0"/>
          </a:p>
          <a:p>
            <a:endParaRPr lang="de-DE" sz="800" dirty="0" smtClean="0"/>
          </a:p>
          <a:p>
            <a:r>
              <a:rPr lang="de-DE" sz="800" dirty="0" smtClean="0"/>
              <a:t> PH:4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False</a:t>
            </a:r>
            <a:r>
              <a:rPr lang="de-DE" sz="800" dirty="0" smtClean="0"/>
              <a:t>, "</a:t>
            </a:r>
            <a:r>
              <a:rPr lang="de-DE" sz="800" dirty="0" err="1" smtClean="0"/>
              <a:t>Cli</a:t>
            </a:r>
            <a:r>
              <a:rPr lang="de-DE" sz="800" dirty="0" smtClean="0"/>
              <a:t>", "</a:t>
            </a:r>
            <a:r>
              <a:rPr lang="de-DE" sz="800" dirty="0" err="1" smtClean="0"/>
              <a:t>PH.CliName</a:t>
            </a:r>
            <a:r>
              <a:rPr lang="de-DE" sz="800" dirty="0" smtClean="0"/>
              <a:t>", CBData1.Data.CheckBoxData.PartHeader.CliName, CBData2.Data.CheckBoxData.PartHeader.CliName)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Me.Settings_Obj.Attribute_Dif_AsErr</a:t>
            </a:r>
            <a:r>
              <a:rPr lang="de-DE" sz="800" dirty="0" smtClean="0"/>
              <a:t>, </a:t>
            </a:r>
            <a:r>
              <a:rPr lang="de-DE" sz="800" dirty="0" err="1" smtClean="0"/>
              <a:t>NameOrTitelShort</a:t>
            </a:r>
            <a:r>
              <a:rPr lang="de-DE" sz="800" dirty="0" smtClean="0"/>
              <a:t>, </a:t>
            </a:r>
            <a:r>
              <a:rPr lang="de-DE" sz="800" dirty="0" err="1" smtClean="0"/>
              <a:t>NameOrTitelShort</a:t>
            </a:r>
            <a:r>
              <a:rPr lang="de-DE" sz="800" dirty="0" smtClean="0"/>
              <a:t> + ":" + Attribute1.Titel, Attribute1.Value, Attribute2.Value)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Me.Settings_Obj.LayerObjects_n_dif_AsErr</a:t>
            </a:r>
            <a:r>
              <a:rPr lang="de-DE" sz="800" dirty="0" smtClean="0"/>
              <a:t>, </a:t>
            </a:r>
            <a:r>
              <a:rPr lang="de-DE" sz="800" dirty="0" err="1" smtClean="0"/>
              <a:t>NameOrTitelShort</a:t>
            </a:r>
            <a:r>
              <a:rPr lang="de-DE" sz="800" dirty="0" smtClean="0"/>
              <a:t>, </a:t>
            </a:r>
            <a:r>
              <a:rPr lang="de-DE" sz="800" dirty="0" err="1" smtClean="0"/>
              <a:t>NameOrTitelLong</a:t>
            </a:r>
            <a:r>
              <a:rPr lang="de-DE" sz="800" dirty="0" smtClean="0"/>
              <a:t>, Layer1.NamePrint, Layer1.Objects_n, Layer2.Objects_n)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Me.Settings_Obj.LayerObjects_n_dif_AsErr</a:t>
            </a:r>
            <a:r>
              <a:rPr lang="de-DE" sz="800" dirty="0" smtClean="0"/>
              <a:t>, </a:t>
            </a:r>
            <a:r>
              <a:rPr lang="de-DE" sz="800" dirty="0" err="1" smtClean="0"/>
              <a:t>NameOrTitelShort</a:t>
            </a:r>
            <a:r>
              <a:rPr lang="de-DE" sz="800" dirty="0" smtClean="0"/>
              <a:t>, </a:t>
            </a:r>
            <a:r>
              <a:rPr lang="de-DE" sz="800" dirty="0" err="1" smtClean="0"/>
              <a:t>NameOrTitelLong</a:t>
            </a:r>
            <a:r>
              <a:rPr lang="de-DE" sz="800" dirty="0" smtClean="0"/>
              <a:t>, Layer1.NamePrint, Layer1.Objects_n, 0)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Me.Settings_Obj.LayerObjects_n_dif_AsErr</a:t>
            </a:r>
            <a:r>
              <a:rPr lang="de-DE" sz="800" dirty="0" smtClean="0"/>
              <a:t>, </a:t>
            </a:r>
            <a:r>
              <a:rPr lang="de-DE" sz="800" dirty="0" err="1" smtClean="0"/>
              <a:t>NameOrTitelShort</a:t>
            </a:r>
            <a:r>
              <a:rPr lang="de-DE" sz="800" dirty="0" smtClean="0"/>
              <a:t>, </a:t>
            </a:r>
            <a:r>
              <a:rPr lang="de-DE" sz="800" dirty="0" err="1" smtClean="0"/>
              <a:t>NameOrTitelLong</a:t>
            </a:r>
            <a:r>
              <a:rPr lang="de-DE" sz="800" dirty="0" smtClean="0"/>
              <a:t>, Layer2.NamePrint, 0, Layer2.Objects_n)</a:t>
            </a:r>
          </a:p>
          <a:p>
            <a:endParaRPr lang="de-DE" sz="800" dirty="0" smtClean="0"/>
          </a:p>
          <a:p>
            <a:r>
              <a:rPr lang="de-DE" sz="800" dirty="0" smtClean="0"/>
              <a:t> MD:8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O.Comp_n</a:t>
            </a:r>
            <a:r>
              <a:rPr lang="de-DE" sz="800" dirty="0" smtClean="0"/>
              <a:t>", "</a:t>
            </a:r>
            <a:r>
              <a:rPr lang="de-DE" sz="800" dirty="0" err="1" smtClean="0"/>
              <a:t>ObjectsComps_n</a:t>
            </a:r>
            <a:r>
              <a:rPr lang="de-DE" sz="800" dirty="0" smtClean="0"/>
              <a:t>", Refset1.Name, Refset1.ObjectsComps_n, Refset2.ObjectsComps_n)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Me.Settings_Obj.ObjectsWire_n_dif_AsErr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O.Wire_n</a:t>
            </a:r>
            <a:r>
              <a:rPr lang="de-DE" sz="800" dirty="0" smtClean="0"/>
              <a:t>", "</a:t>
            </a:r>
            <a:r>
              <a:rPr lang="de-DE" sz="800" dirty="0" err="1" smtClean="0"/>
              <a:t>ObjectsWire_n</a:t>
            </a:r>
            <a:r>
              <a:rPr lang="de-DE" sz="800" dirty="0" smtClean="0"/>
              <a:t>", Refset1.Name, Refset1.ObjectsWire_n, Refset2.ObjectsWire_n)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VolBod_n</a:t>
            </a:r>
            <a:r>
              <a:rPr lang="de-DE" sz="800" dirty="0" smtClean="0"/>
              <a:t>", Refset1.Name, "</a:t>
            </a:r>
            <a:r>
              <a:rPr lang="de-DE" sz="800" dirty="0" err="1" smtClean="0"/>
              <a:t>VolumeBodys_n</a:t>
            </a:r>
            <a:r>
              <a:rPr lang="de-DE" sz="800" dirty="0" smtClean="0"/>
              <a:t>", Refset1.VolumeBodys_n, Refset2.VolumeBodys_n)</a:t>
            </a:r>
          </a:p>
          <a:p>
            <a:r>
              <a:rPr lang="de-DE" sz="800" dirty="0" smtClean="0"/>
              <a:t> True, "Feat3D_n", Refset1.Name, "Feature3D_n", Refset1.Feature3D_n, Refset2.Feature3D_n)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Vol</a:t>
            </a:r>
            <a:r>
              <a:rPr lang="de-DE" sz="800" dirty="0" smtClean="0"/>
              <a:t>", Refset1.Name, "Volume", Refset1.Volume, Refset2.Volume)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CentOfGrav</a:t>
            </a:r>
            <a:r>
              <a:rPr lang="de-DE" sz="800" dirty="0" smtClean="0"/>
              <a:t>", Refset1.Name, "</a:t>
            </a:r>
            <a:r>
              <a:rPr lang="de-DE" sz="800" dirty="0" err="1" smtClean="0"/>
              <a:t>CentreOfGravity</a:t>
            </a:r>
            <a:r>
              <a:rPr lang="de-DE" sz="800" dirty="0" smtClean="0"/>
              <a:t>", Refset1.CentreOfGravity.toString, Refset2.CentreOfGravity.toString)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MOfIn</a:t>
            </a:r>
            <a:r>
              <a:rPr lang="de-DE" sz="800" dirty="0" smtClean="0"/>
              <a:t>", Refset1.Name, "</a:t>
            </a:r>
            <a:r>
              <a:rPr lang="de-DE" sz="800" dirty="0" err="1" smtClean="0"/>
              <a:t>MomentOfInertia</a:t>
            </a:r>
            <a:r>
              <a:rPr lang="de-DE" sz="800" dirty="0" smtClean="0"/>
              <a:t>", Refset1.MomentOfInertia.toString, Refset2.MomentOfInertia.toString, </a:t>
            </a:r>
            <a:r>
              <a:rPr lang="de-DE" sz="800" dirty="0" err="1" smtClean="0"/>
              <a:t>Me.Settings_Obj.MomentOfInertia_DeviationMax</a:t>
            </a:r>
            <a:r>
              <a:rPr lang="de-DE" sz="800" dirty="0" smtClean="0"/>
              <a:t>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AlFeat_n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AliveFeatures_n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CondemFeat:n</a:t>
            </a:r>
            <a:r>
              <a:rPr lang="de-DE" sz="800" dirty="0" smtClean="0"/>
              <a:t>", "</a:t>
            </a:r>
            <a:r>
              <a:rPr lang="de-DE" sz="800" dirty="0" err="1" smtClean="0"/>
              <a:t>CondemnedFeatures_n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DeletedFeat_n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DeletedFeatures_n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SuppFeat_n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SuppressedFeatures_n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TempFeat_n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TemporaryFeatures_n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TotalFeat_n</a:t>
            </a:r>
            <a:r>
              <a:rPr lang="de-DE" sz="800" dirty="0" smtClean="0"/>
              <a:t>", "</a:t>
            </a:r>
            <a:r>
              <a:rPr lang="de-DE" sz="800" dirty="0" err="1" smtClean="0"/>
              <a:t>TotalFeatures_n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BodyCol</a:t>
            </a:r>
            <a:r>
              <a:rPr lang="de-DE" sz="800" dirty="0" smtClean="0"/>
              <a:t>", "</a:t>
            </a:r>
            <a:r>
              <a:rPr lang="de-DE" sz="800" dirty="0" err="1" smtClean="0"/>
              <a:t>Body.Color</a:t>
            </a:r>
            <a:r>
              <a:rPr lang="de-DE" sz="800" dirty="0" smtClean="0"/>
              <a:t>", Body1.HandlePrint, Body1.Color, Body2.Color)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BodDen</a:t>
            </a:r>
            <a:r>
              <a:rPr lang="de-DE" sz="800" dirty="0" smtClean="0"/>
              <a:t>", "</a:t>
            </a:r>
            <a:r>
              <a:rPr lang="de-DE" sz="800" dirty="0" err="1" smtClean="0"/>
              <a:t>Body.Density</a:t>
            </a:r>
            <a:r>
              <a:rPr lang="de-DE" sz="800" dirty="0" smtClean="0"/>
              <a:t>", Body1.HandlePrint, Body1.Density, Body2.Density)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BodFont</a:t>
            </a:r>
            <a:r>
              <a:rPr lang="de-DE" sz="800" dirty="0" smtClean="0"/>
              <a:t>", "</a:t>
            </a:r>
            <a:r>
              <a:rPr lang="de-DE" sz="800" dirty="0" err="1" smtClean="0"/>
              <a:t>Body.Font</a:t>
            </a:r>
            <a:r>
              <a:rPr lang="de-DE" sz="800" dirty="0" smtClean="0"/>
              <a:t>", Body1.HandlePrint, Body1.Font, Body2.Font)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BodMat</a:t>
            </a:r>
            <a:r>
              <a:rPr lang="de-DE" sz="800" dirty="0" smtClean="0"/>
              <a:t>", "</a:t>
            </a:r>
            <a:r>
              <a:rPr lang="de-DE" sz="800" dirty="0" err="1" smtClean="0"/>
              <a:t>Body.Material</a:t>
            </a:r>
            <a:r>
              <a:rPr lang="de-DE" sz="800" dirty="0" smtClean="0"/>
              <a:t>", Body1.HandlePrint, Body1.Material, Body2.Material)</a:t>
            </a:r>
          </a:p>
          <a:p>
            <a:endParaRPr lang="de-DE" sz="800" dirty="0" smtClean="0"/>
          </a:p>
          <a:p>
            <a:r>
              <a:rPr lang="de-DE" sz="800" dirty="0" smtClean="0"/>
              <a:t> AS:16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Callout</a:t>
            </a:r>
            <a:r>
              <a:rPr lang="de-DE" sz="800" dirty="0" smtClean="0"/>
              <a:t>", AsComp1.NamePrint, "</a:t>
            </a:r>
            <a:r>
              <a:rPr lang="de-DE" sz="800" dirty="0" err="1" smtClean="0"/>
              <a:t>Callout</a:t>
            </a:r>
            <a:r>
              <a:rPr lang="de-DE" sz="800" dirty="0" smtClean="0"/>
              <a:t>", AsComp1.Callout, AsComp2.Callout)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CompArrUsedArr</a:t>
            </a:r>
            <a:r>
              <a:rPr lang="de-DE" sz="800" dirty="0" smtClean="0"/>
              <a:t>", "</a:t>
            </a:r>
            <a:r>
              <a:rPr lang="de-DE" sz="800" dirty="0" err="1" smtClean="0"/>
              <a:t>ComponentArrangement.UsedArrangement</a:t>
            </a:r>
            <a:r>
              <a:rPr lang="de-DE" sz="800" dirty="0" smtClean="0"/>
              <a:t>", _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CompLev</a:t>
            </a:r>
            <a:r>
              <a:rPr lang="de-DE" sz="800" dirty="0" smtClean="0"/>
              <a:t>", "</a:t>
            </a:r>
            <a:r>
              <a:rPr lang="de-DE" sz="800" dirty="0" err="1" smtClean="0"/>
              <a:t>ComponentLevel</a:t>
            </a:r>
            <a:r>
              <a:rPr lang="de-DE" sz="800" dirty="0" smtClean="0"/>
              <a:t>", AsComp1.NamePrint, AsComp1.ComponentLevel, AsComp2.ComponentLevel)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InstName</a:t>
            </a:r>
            <a:r>
              <a:rPr lang="de-DE" sz="800" dirty="0" smtClean="0"/>
              <a:t>", "</a:t>
            </a:r>
            <a:r>
              <a:rPr lang="de-DE" sz="800" dirty="0" err="1" smtClean="0"/>
              <a:t>InstanceName</a:t>
            </a:r>
            <a:r>
              <a:rPr lang="de-DE" sz="800" dirty="0" smtClean="0"/>
              <a:t>", AsComp1.NamePrint, AsComp1.InstanceName, AsComp2.InstanceName)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Mating</a:t>
            </a:r>
            <a:r>
              <a:rPr lang="de-DE" sz="800" dirty="0" smtClean="0"/>
              <a:t>", "</a:t>
            </a:r>
            <a:r>
              <a:rPr lang="de-DE" sz="800" dirty="0" err="1" smtClean="0"/>
              <a:t>Mating</a:t>
            </a:r>
            <a:r>
              <a:rPr lang="de-DE" sz="800" dirty="0" smtClean="0"/>
              <a:t>", AsComp1.NamePrint, AsComp1.Mating.toString, AsComp2.Mating.toString)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Transl.Matrix</a:t>
            </a:r>
            <a:r>
              <a:rPr lang="de-DE" sz="800" dirty="0" smtClean="0"/>
              <a:t>", "</a:t>
            </a:r>
            <a:r>
              <a:rPr lang="de-DE" sz="800" dirty="0" err="1" smtClean="0"/>
              <a:t>Translation.Matrix</a:t>
            </a:r>
            <a:r>
              <a:rPr lang="de-DE" sz="800" dirty="0" smtClean="0"/>
              <a:t>", AsComp1.NamePrint, AsComp1.Matrix.toString, AsComp2.Matrix.toString)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Me.Settings_Obj.MemberCount_Dif_AsErr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MembCont</a:t>
            </a:r>
            <a:r>
              <a:rPr lang="de-DE" sz="800" dirty="0" smtClean="0"/>
              <a:t>", "</a:t>
            </a:r>
            <a:r>
              <a:rPr lang="de-DE" sz="800" dirty="0" err="1" smtClean="0"/>
              <a:t>MemberCount</a:t>
            </a:r>
            <a:r>
              <a:rPr lang="de-DE" sz="800" dirty="0" smtClean="0"/>
              <a:t>", AsComp1.NamePrint, AsComp1.MemberCount.ToString, AsComp2.MemberCount.ToString)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RefsetCur</a:t>
            </a:r>
            <a:r>
              <a:rPr lang="de-DE" sz="800" dirty="0" smtClean="0"/>
              <a:t>", "</a:t>
            </a:r>
            <a:r>
              <a:rPr lang="de-DE" sz="800" dirty="0" err="1" smtClean="0"/>
              <a:t>RefsetCurr</a:t>
            </a:r>
            <a:r>
              <a:rPr lang="de-DE" sz="800" dirty="0" smtClean="0"/>
              <a:t>", AsComp1.NamePrint, AsComp1.RefsetCurr, AsComp2.RefsetCurr)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UGGeo</a:t>
            </a:r>
            <a:r>
              <a:rPr lang="de-DE" sz="800" dirty="0" smtClean="0"/>
              <a:t>", "</a:t>
            </a:r>
            <a:r>
              <a:rPr lang="de-DE" sz="800" dirty="0" err="1" smtClean="0"/>
              <a:t>UG_Geometry</a:t>
            </a:r>
            <a:r>
              <a:rPr lang="de-DE" sz="800" dirty="0" smtClean="0"/>
              <a:t>", AsComp1.NamePrint, AsComp1.UG_Geometry, AsComp2.UG_Geometry)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SupprByExt</a:t>
            </a:r>
            <a:r>
              <a:rPr lang="de-DE" sz="800" dirty="0" smtClean="0"/>
              <a:t>", "</a:t>
            </a:r>
            <a:r>
              <a:rPr lang="de-DE" sz="800" dirty="0" err="1" smtClean="0"/>
              <a:t>SuppressByExpression</a:t>
            </a:r>
            <a:r>
              <a:rPr lang="de-DE" sz="800" dirty="0" smtClean="0"/>
              <a:t>", AsComp1.NamePrint, AsComp1.SuppressByExpression, AsComp2.SuppressByExpression)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SupprSt</a:t>
            </a:r>
            <a:r>
              <a:rPr lang="de-DE" sz="800" dirty="0" smtClean="0"/>
              <a:t>", "</a:t>
            </a:r>
            <a:r>
              <a:rPr lang="de-DE" sz="800" dirty="0" err="1" smtClean="0"/>
              <a:t>SuppressState</a:t>
            </a:r>
            <a:r>
              <a:rPr lang="de-DE" sz="800" dirty="0" smtClean="0"/>
              <a:t>", AsComp1.NamePrint, AsComp1.SuppressState, AsComp2.SuppressState)</a:t>
            </a:r>
          </a:p>
          <a:p>
            <a:endParaRPr lang="de-DE" sz="800" dirty="0" smtClean="0"/>
          </a:p>
          <a:p>
            <a:r>
              <a:rPr lang="de-DE" sz="800" dirty="0" smtClean="0"/>
              <a:t> DR:32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DrawViews_n</a:t>
            </a:r>
            <a:r>
              <a:rPr lang="de-DE" sz="800" dirty="0" smtClean="0"/>
              <a:t>", "</a:t>
            </a:r>
            <a:r>
              <a:rPr lang="de-DE" sz="800" dirty="0" err="1" smtClean="0"/>
              <a:t>Drawing_Views_n</a:t>
            </a:r>
            <a:r>
              <a:rPr lang="de-DE" sz="800" dirty="0" smtClean="0"/>
              <a:t>", DrawingSheed1.NamePrint, DrawingSheed1.Drawing_Views_n, DrawingSheed2.Drawing_Views_n)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RetaiO_n</a:t>
            </a:r>
            <a:r>
              <a:rPr lang="de-DE" sz="800" dirty="0" smtClean="0"/>
              <a:t>", "</a:t>
            </a:r>
            <a:r>
              <a:rPr lang="de-DE" sz="800" dirty="0" err="1" smtClean="0"/>
              <a:t>RetainedObjects_n</a:t>
            </a:r>
            <a:r>
              <a:rPr lang="de-DE" sz="800" dirty="0" smtClean="0"/>
              <a:t>", DrawingSheed1.NamePrint, DrawingSheed1.RetainedObjects_n, DrawingSheed2.RetainedObjects_n)</a:t>
            </a:r>
          </a:p>
          <a:p>
            <a:r>
              <a:rPr lang="de-DE" sz="800" dirty="0" smtClean="0"/>
              <a:t>  </a:t>
            </a:r>
            <a:r>
              <a:rPr lang="de-DE" sz="800" dirty="0" err="1" smtClean="0"/>
              <a:t>Me.Settings_Obj.ViewDependentObj_Dif_AsErr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ViewDepO_n</a:t>
            </a:r>
            <a:r>
              <a:rPr lang="de-DE" sz="800" dirty="0" smtClean="0"/>
              <a:t>", "</a:t>
            </a:r>
            <a:r>
              <a:rPr lang="de-DE" sz="800" dirty="0" err="1" smtClean="0"/>
              <a:t>ViewDependentObjects_n</a:t>
            </a:r>
            <a:r>
              <a:rPr lang="de-DE" sz="800" dirty="0" smtClean="0"/>
              <a:t>", DrawingSheed1.NamePrint, DrawingSheed1.ViewDependentObjects_n, DrawingSheed2.ViewDependentObjects_n)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DisplO_n</a:t>
            </a:r>
            <a:r>
              <a:rPr lang="de-DE" sz="800" dirty="0" smtClean="0"/>
              <a:t>", "</a:t>
            </a:r>
            <a:r>
              <a:rPr lang="de-DE" sz="800" dirty="0" err="1" smtClean="0"/>
              <a:t>Displayed_Objs_n</a:t>
            </a:r>
            <a:r>
              <a:rPr lang="de-DE" sz="800" dirty="0" smtClean="0"/>
              <a:t>", View1.NamePrint, View1.Displayed_Objs_n, View2.Displayed_Objs_n)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Me.Settings_Obj.ViewOutOfDateStatus_Dif_AsErr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OutODate</a:t>
            </a:r>
            <a:r>
              <a:rPr lang="de-DE" sz="800" dirty="0" smtClean="0"/>
              <a:t>", "</a:t>
            </a:r>
            <a:r>
              <a:rPr lang="de-DE" sz="800" dirty="0" err="1" smtClean="0"/>
              <a:t>OutOfDateStatus</a:t>
            </a:r>
            <a:r>
              <a:rPr lang="de-DE" sz="800" dirty="0" smtClean="0"/>
              <a:t>", View1.NamePrint, View1.OutOfDateStatus, View2.OutOfDateStatus)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ViewP</a:t>
            </a:r>
            <a:r>
              <a:rPr lang="de-DE" sz="800" dirty="0" smtClean="0"/>
              <a:t>", "</a:t>
            </a:r>
            <a:r>
              <a:rPr lang="de-DE" sz="800" dirty="0" err="1" smtClean="0"/>
              <a:t>ViewPoints</a:t>
            </a:r>
            <a:r>
              <a:rPr lang="de-DE" sz="800" dirty="0" smtClean="0"/>
              <a:t>", View1.NamePrint, View1.toString, View2.toString)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ViewNot_n</a:t>
            </a:r>
            <a:r>
              <a:rPr lang="de-DE" sz="800" dirty="0" smtClean="0"/>
              <a:t>", "</a:t>
            </a:r>
            <a:r>
              <a:rPr lang="de-DE" sz="800" dirty="0" err="1" smtClean="0"/>
              <a:t>ViewNotes_n</a:t>
            </a:r>
            <a:r>
              <a:rPr lang="de-DE" sz="800" dirty="0" smtClean="0"/>
              <a:t>", View1.NamePrint, View1.ViewNotes_n, View2.ViewNotes_n)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ViewSc</a:t>
            </a:r>
            <a:r>
              <a:rPr lang="de-DE" sz="800" dirty="0" smtClean="0"/>
              <a:t>", "</a:t>
            </a:r>
            <a:r>
              <a:rPr lang="de-DE" sz="800" dirty="0" err="1" smtClean="0"/>
              <a:t>ViewScale</a:t>
            </a:r>
            <a:r>
              <a:rPr lang="de-DE" sz="800" dirty="0" smtClean="0"/>
              <a:t>", View1.NamePrint, View1.ViewScale, View2.ViewScale)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ViewTy</a:t>
            </a:r>
            <a:r>
              <a:rPr lang="de-DE" sz="800" dirty="0" smtClean="0"/>
              <a:t>", "</a:t>
            </a:r>
            <a:r>
              <a:rPr lang="de-DE" sz="800" dirty="0" err="1" smtClean="0"/>
              <a:t>ViewType</a:t>
            </a:r>
            <a:r>
              <a:rPr lang="de-DE" sz="800" dirty="0" smtClean="0"/>
              <a:t>", View1.NamePrint, View1.ViewType, View2.ViewType)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ViewSTy</a:t>
            </a:r>
            <a:r>
              <a:rPr lang="de-DE" sz="800" dirty="0" smtClean="0"/>
              <a:t>", "</a:t>
            </a:r>
            <a:r>
              <a:rPr lang="de-DE" sz="800" dirty="0" err="1" smtClean="0"/>
              <a:t>ViewSubType</a:t>
            </a:r>
            <a:r>
              <a:rPr lang="de-DE" sz="800" dirty="0" smtClean="0"/>
              <a:t>", View1.NamePrint, View1.ViewSubType, View2.ViewSubType)</a:t>
            </a:r>
          </a:p>
          <a:p>
            <a:r>
              <a:rPr lang="de-DE" sz="800" dirty="0" smtClean="0"/>
              <a:t> </a:t>
            </a:r>
            <a:r>
              <a:rPr lang="de-DE" sz="800" dirty="0" err="1" smtClean="0"/>
              <a:t>Me.Settings_Obj.ViewDependentObj_Dif_AsErr</a:t>
            </a:r>
            <a:r>
              <a:rPr lang="de-DE" sz="800" dirty="0" smtClean="0"/>
              <a:t>, "</a:t>
            </a:r>
            <a:r>
              <a:rPr lang="de-DE" sz="800" dirty="0" err="1" smtClean="0"/>
              <a:t>ViewDepO_n</a:t>
            </a:r>
            <a:r>
              <a:rPr lang="de-DE" sz="800" dirty="0" smtClean="0"/>
              <a:t>", "</a:t>
            </a:r>
            <a:r>
              <a:rPr lang="de-DE" sz="800" dirty="0" err="1" smtClean="0"/>
              <a:t>ViewDependentObjects_n</a:t>
            </a:r>
            <a:r>
              <a:rPr lang="de-DE" sz="800" dirty="0" smtClean="0"/>
              <a:t>", DrawingSheed1.NamePrint, DrawingSheed1.ViewDependentObjects_n, DrawingSheed2.ViewDependentObjects_n)</a:t>
            </a:r>
          </a:p>
          <a:p>
            <a:endParaRPr lang="de-DE" sz="800" dirty="0" smtClean="0"/>
          </a:p>
          <a:p>
            <a:r>
              <a:rPr lang="de-DE" sz="800" dirty="0" smtClean="0"/>
              <a:t> EN:64</a:t>
            </a:r>
          </a:p>
          <a:p>
            <a:r>
              <a:rPr lang="de-DE" sz="800" dirty="0" smtClean="0"/>
              <a:t> Me.Settings_Obj.Entity_Type26_AssocEnt_Dif_AsErr, "AssoE1", "AssocEnt1", e1_26.NamePrint, e1_26.AssocEnt1, e2_26.AssocEnt1)</a:t>
            </a:r>
          </a:p>
          <a:p>
            <a:r>
              <a:rPr lang="de-DE" sz="800" dirty="0" smtClean="0"/>
              <a:t> Me.Settings_Obj.Entity_Type26_AssocEnt_Dif_AsErr, "AssoE2", "AssocEnt2", e1_26.NamePrint, e1_26.AssocEnt2, e2_26.AssocEnt2)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AssoNum</a:t>
            </a:r>
            <a:r>
              <a:rPr lang="de-DE" sz="800" dirty="0" smtClean="0"/>
              <a:t>", "</a:t>
            </a:r>
            <a:r>
              <a:rPr lang="de-DE" sz="800" dirty="0" err="1" smtClean="0"/>
              <a:t>AssociativesNum</a:t>
            </a:r>
            <a:r>
              <a:rPr lang="de-DE" sz="800" dirty="0" smtClean="0"/>
              <a:t>", e1_26.NamePrint, e1_26.AssociativesNum, e2_26.AssociativesNum)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Displab</a:t>
            </a:r>
            <a:r>
              <a:rPr lang="de-DE" sz="800" dirty="0" smtClean="0"/>
              <a:t>", "</a:t>
            </a:r>
            <a:r>
              <a:rPr lang="de-DE" sz="800" dirty="0" err="1" smtClean="0"/>
              <a:t>Displayable</a:t>
            </a:r>
            <a:r>
              <a:rPr lang="de-DE" sz="800" dirty="0" smtClean="0"/>
              <a:t>", e1_26.NamePrint, e1_26.Displayable, e2_26.Displayable)</a:t>
            </a:r>
          </a:p>
          <a:p>
            <a:r>
              <a:rPr lang="de-DE" sz="800" dirty="0" smtClean="0"/>
              <a:t> True, "Name", "Name", e1_26.NamePrint, e1_26.Name, e2_26.Name)</a:t>
            </a:r>
          </a:p>
          <a:p>
            <a:r>
              <a:rPr lang="de-DE" sz="800" dirty="0" smtClean="0"/>
              <a:t>  True, "Origin", "Origin", e1_26.NamePrint, e1_26.Origin.toString, e2_26.Origin.toString)</a:t>
            </a:r>
          </a:p>
          <a:p>
            <a:r>
              <a:rPr lang="de-DE" sz="800" dirty="0" smtClean="0"/>
              <a:t> True, "Status", "Status", e1_26.NamePrint, e1_26.Status, e2_26.Status)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Subty</a:t>
            </a:r>
            <a:r>
              <a:rPr lang="de-DE" sz="800" dirty="0" smtClean="0"/>
              <a:t>", "</a:t>
            </a:r>
            <a:r>
              <a:rPr lang="de-DE" sz="800" dirty="0" err="1" smtClean="0"/>
              <a:t>Subtype</a:t>
            </a:r>
            <a:r>
              <a:rPr lang="de-DE" sz="800" dirty="0" smtClean="0"/>
              <a:t>", e1_26.NamePrint, e1_26.Subtype, e2_26.Subtype)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Tansfab</a:t>
            </a:r>
            <a:r>
              <a:rPr lang="de-DE" sz="800" dirty="0" smtClean="0"/>
              <a:t>", "</a:t>
            </a:r>
            <a:r>
              <a:rPr lang="de-DE" sz="800" dirty="0" err="1" smtClean="0"/>
              <a:t>Tansferable</a:t>
            </a:r>
            <a:r>
              <a:rPr lang="de-DE" sz="800" dirty="0" smtClean="0"/>
              <a:t>", e1_26.NamePrint, e1_26.Tansferable, e2_26.Tansferable)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TextBlocksN</a:t>
            </a:r>
            <a:r>
              <a:rPr lang="de-DE" sz="800" dirty="0" smtClean="0"/>
              <a:t>", "</a:t>
            </a:r>
            <a:r>
              <a:rPr lang="de-DE" sz="800" dirty="0" err="1" smtClean="0"/>
              <a:t>Text.Blocks.N</a:t>
            </a:r>
            <a:r>
              <a:rPr lang="de-DE" sz="800" dirty="0" smtClean="0"/>
              <a:t>", e1_26.NamePrint, e1_26.TextBlocksN, e2_26.TextBlocksN)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TextboxH</a:t>
            </a:r>
            <a:r>
              <a:rPr lang="de-DE" sz="800" dirty="0" smtClean="0"/>
              <a:t>", "</a:t>
            </a:r>
            <a:r>
              <a:rPr lang="de-DE" sz="800" dirty="0" err="1" smtClean="0"/>
              <a:t>TextboxHeight</a:t>
            </a:r>
            <a:r>
              <a:rPr lang="de-DE" sz="800" dirty="0" smtClean="0"/>
              <a:t>", e1_26.NamePrint, e1_26.TextboxHeight, e2_26.TextboxHeight)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TextboxL</a:t>
            </a:r>
            <a:r>
              <a:rPr lang="de-DE" sz="800" dirty="0" smtClean="0"/>
              <a:t>", "</a:t>
            </a:r>
            <a:r>
              <a:rPr lang="de-DE" sz="800" dirty="0" err="1" smtClean="0"/>
              <a:t>TextboxLength</a:t>
            </a:r>
            <a:r>
              <a:rPr lang="de-DE" sz="800" dirty="0" smtClean="0"/>
              <a:t>", e1_26.NamePrint, e1_26.TextboxLength, e2_26.TextboxLength)</a:t>
            </a:r>
          </a:p>
          <a:p>
            <a:r>
              <a:rPr lang="de-DE" sz="800" dirty="0" smtClean="0"/>
              <a:t> Me.Settings_Obj.Entity_Type26_UF_dimension_type_Dif_AsErr, "</a:t>
            </a:r>
            <a:r>
              <a:rPr lang="de-DE" sz="800" dirty="0" err="1" smtClean="0"/>
              <a:t>Txt.T</a:t>
            </a:r>
            <a:r>
              <a:rPr lang="de-DE" sz="800" dirty="0" smtClean="0"/>
              <a:t>", "</a:t>
            </a:r>
            <a:r>
              <a:rPr lang="de-DE" sz="800" dirty="0" err="1" smtClean="0"/>
              <a:t>Texts.Text</a:t>
            </a:r>
            <a:r>
              <a:rPr lang="de-DE" sz="800" dirty="0" smtClean="0"/>
              <a:t>", e1_26.NamePrint, e1_TEXT, e2_TEXT)</a:t>
            </a:r>
          </a:p>
          <a:p>
            <a:r>
              <a:rPr lang="de-DE" sz="800" dirty="0" smtClean="0"/>
              <a:t> True, "</a:t>
            </a:r>
            <a:r>
              <a:rPr lang="de-DE" sz="800" dirty="0" err="1" smtClean="0"/>
              <a:t>ViewDep</a:t>
            </a:r>
            <a:r>
              <a:rPr lang="de-DE" sz="800" dirty="0" smtClean="0"/>
              <a:t>", "</a:t>
            </a:r>
            <a:r>
              <a:rPr lang="de-DE" sz="800" dirty="0" err="1" smtClean="0"/>
              <a:t>ViewDependent</a:t>
            </a:r>
            <a:r>
              <a:rPr lang="de-DE" sz="800" dirty="0" smtClean="0"/>
              <a:t>", e1_26.NamePrint, e1_26.ViewDependent, e2_26.ViewDependent)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D1DE3-D6B6-4D3C-916C-36704D0745CC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48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aseline="0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D1DE3-D6B6-4D3C-916C-36704D0745C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265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D1DE3-D6B6-4D3C-916C-36704D0745CC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784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98205" y="9647421"/>
            <a:ext cx="270883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4139" indent="-286207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4829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2760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60692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8623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6555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34486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92418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697DC0B0-F85B-426F-8B79-50DA5282F073}" type="slidenum">
              <a:rPr lang="en-US" sz="1200">
                <a:latin typeface="Arial" pitchFamily="34" charset="0"/>
              </a:rPr>
              <a:pPr/>
              <a:t>16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670" y="4716744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D1DE3-D6B6-4D3C-916C-36704D0745C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35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9"/>
          <p:cNvSpPr>
            <a:spLocks noChangeArrowheads="1"/>
          </p:cNvSpPr>
          <p:nvPr userDrawn="1"/>
        </p:nvSpPr>
        <p:spPr bwMode="auto">
          <a:xfrm>
            <a:off x="-856" y="1186"/>
            <a:ext cx="9906856" cy="989414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 dirty="0"/>
          </a:p>
        </p:txBody>
      </p:sp>
      <p:sp>
        <p:nvSpPr>
          <p:cNvPr id="3074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447675"/>
            <a:ext cx="955833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dirty="0" smtClean="0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1889125" y="6664325"/>
            <a:ext cx="7842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eaLnBrk="0" hangingPunct="0">
              <a:defRPr/>
            </a:pPr>
            <a:r>
              <a:rPr lang="de-DE" sz="900">
                <a:latin typeface="Arial" charset="0"/>
              </a:rPr>
              <a:t>Seite:</a:t>
            </a:r>
            <a:r>
              <a:rPr lang="de-DE" sz="900">
                <a:solidFill>
                  <a:schemeClr val="tx1"/>
                </a:solidFill>
                <a:latin typeface="Arial" charset="0"/>
              </a:rPr>
              <a:t> </a:t>
            </a:r>
            <a:fld id="{89223A1D-226E-4E65-89C0-0B0C88849A09}" type="slidenum">
              <a:rPr lang="de-DE" sz="900">
                <a:solidFill>
                  <a:schemeClr val="tx1"/>
                </a:solidFill>
                <a:latin typeface="Arial" charset="0"/>
              </a:rPr>
              <a:pPr algn="r" eaLnBrk="0" hangingPunct="0">
                <a:defRPr/>
              </a:pPr>
              <a:t>‹Nr.›</a:t>
            </a:fld>
            <a:r>
              <a:rPr lang="de-DE" sz="900">
                <a:solidFill>
                  <a:schemeClr val="tx1"/>
                </a:solidFill>
                <a:latin typeface="Arial" charset="0"/>
              </a:rPr>
              <a:t> </a:t>
            </a:r>
          </a:p>
        </p:txBody>
      </p:sp>
      <p:sp>
        <p:nvSpPr>
          <p:cNvPr id="1074" name="Text Box 50"/>
          <p:cNvSpPr txBox="1">
            <a:spLocks noChangeArrowheads="1"/>
          </p:cNvSpPr>
          <p:nvPr userDrawn="1"/>
        </p:nvSpPr>
        <p:spPr bwMode="auto">
          <a:xfrm>
            <a:off x="258763" y="6618288"/>
            <a:ext cx="9647237" cy="184666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 dirty="0">
                <a:solidFill>
                  <a:srgbClr val="1D287A"/>
                </a:solidFill>
                <a:latin typeface="Symbol" pitchFamily="18" charset="2"/>
              </a:rPr>
              <a:t>ã</a:t>
            </a:r>
            <a:r>
              <a:rPr lang="en-US" b="1" dirty="0">
                <a:solidFill>
                  <a:srgbClr val="1D287A"/>
                </a:solidFill>
                <a:latin typeface="Arial" charset="0"/>
              </a:rPr>
              <a:t>J.FES</a:t>
            </a:r>
            <a:r>
              <a:rPr lang="de-DE" dirty="0"/>
              <a:t> Dokument</a:t>
            </a:r>
            <a:r>
              <a:rPr lang="de-DE" sz="900" dirty="0">
                <a:solidFill>
                  <a:schemeClr val="tx1"/>
                </a:solidFill>
                <a:latin typeface="Arial" charset="0"/>
              </a:rPr>
              <a:t>: </a:t>
            </a:r>
            <a:r>
              <a:rPr lang="de-DE" sz="900" dirty="0" smtClean="0">
                <a:solidFill>
                  <a:schemeClr val="tx1"/>
                </a:solidFill>
                <a:latin typeface="Arial" charset="0"/>
              </a:rPr>
              <a:t>[CheckBox_Dokumentation_Analyse_JFES.pptx]  </a:t>
            </a:r>
            <a:r>
              <a:rPr lang="de-DE" sz="900" dirty="0">
                <a:solidFill>
                  <a:schemeClr val="tx1"/>
                </a:solidFill>
              </a:rPr>
              <a:t>(Josef Feuerstein) </a:t>
            </a:r>
            <a:r>
              <a:rPr lang="de-DE" dirty="0"/>
              <a:t>Stand vom: </a:t>
            </a:r>
            <a:r>
              <a:rPr lang="de-DE" dirty="0" smtClean="0"/>
              <a:t>[23.01.2013]</a:t>
            </a:r>
            <a:r>
              <a:rPr lang="de-DE" dirty="0" smtClean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chemeClr val="tx1"/>
                </a:solidFill>
              </a:rPr>
              <a:t>gedruckt am: </a:t>
            </a:r>
            <a:fld id="{A091BE7A-D0CC-4A65-A35F-EB427A8C5A2F}" type="datetime1">
              <a:rPr lang="de-DE">
                <a:solidFill>
                  <a:schemeClr val="tx1"/>
                </a:solidFill>
              </a:rPr>
              <a:pPr algn="l">
                <a:spcBef>
                  <a:spcPct val="50000"/>
                </a:spcBef>
                <a:defRPr/>
              </a:pPr>
              <a:t>02.02.2013</a:t>
            </a:fld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1076" name="Rectangle 52"/>
          <p:cNvSpPr>
            <a:spLocks noChangeArrowheads="1"/>
          </p:cNvSpPr>
          <p:nvPr userDrawn="1"/>
        </p:nvSpPr>
        <p:spPr bwMode="auto">
          <a:xfrm>
            <a:off x="117475" y="0"/>
            <a:ext cx="4953000" cy="276999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defRPr/>
            </a:pPr>
            <a:r>
              <a:rPr lang="de-DE" sz="1200" b="1" dirty="0">
                <a:solidFill>
                  <a:schemeClr val="tx1"/>
                </a:solidFill>
                <a:cs typeface="Times New Roman" pitchFamily="18" charset="0"/>
              </a:rPr>
              <a:t>Projekt: </a:t>
            </a:r>
            <a:r>
              <a:rPr lang="de-DE" sz="1200" b="1" dirty="0" smtClean="0">
                <a:solidFill>
                  <a:schemeClr val="tx1"/>
                </a:solidFill>
                <a:cs typeface="Times New Roman" pitchFamily="18" charset="0"/>
              </a:rPr>
              <a:t>CheckBox</a:t>
            </a:r>
            <a:endParaRPr lang="de-DE" sz="12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066" y="58738"/>
            <a:ext cx="4642904" cy="520700"/>
          </a:xfrm>
          <a:prstGeom prst="rect">
            <a:avLst/>
          </a:prstGeom>
        </p:spPr>
      </p:pic>
      <p:sp>
        <p:nvSpPr>
          <p:cNvPr id="10" name="Line 34"/>
          <p:cNvSpPr>
            <a:spLocks noChangeShapeType="1"/>
          </p:cNvSpPr>
          <p:nvPr userDrawn="1"/>
        </p:nvSpPr>
        <p:spPr bwMode="auto">
          <a:xfrm flipV="1">
            <a:off x="0" y="6618288"/>
            <a:ext cx="9906000" cy="1506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</p:sldLayoutIdLst>
  <p:txStyles>
    <p:titleStyle>
      <a:lvl1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715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2pPr>
      <a:lvl3pPr marL="952500" indent="-190500" algn="l" rtl="0" eaLnBrk="0" fontAlgn="base" hangingPunct="0">
        <a:spcBef>
          <a:spcPct val="20000"/>
        </a:spcBef>
        <a:spcAft>
          <a:spcPct val="0"/>
        </a:spcAft>
        <a:buChar char="•"/>
        <a:defRPr sz="1200" b="1">
          <a:solidFill>
            <a:schemeClr val="tx1"/>
          </a:solidFill>
          <a:latin typeface="+mn-lt"/>
          <a:ea typeface="ＭＳ Ｐゴシック" charset="-128"/>
        </a:defRPr>
      </a:lvl3pPr>
      <a:lvl4pPr marL="13335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ＭＳ Ｐゴシック" charset="-128"/>
        </a:defRPr>
      </a:lvl4pPr>
      <a:lvl5pPr marL="1714500" indent="-1905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1717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6pPr>
      <a:lvl7pPr marL="26289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7pPr>
      <a:lvl8pPr marL="30861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8pPr>
      <a:lvl9pPr marL="35433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7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6.xml"/><Relationship Id="rId2" Type="http://schemas.openxmlformats.org/officeDocument/2006/relationships/slide" Target="slide3.xml"/><Relationship Id="rId16" Type="http://schemas.openxmlformats.org/officeDocument/2006/relationships/slide" Target="slide20.xml"/><Relationship Id="rId1" Type="http://schemas.openxmlformats.org/officeDocument/2006/relationships/slideLayout" Target="../slideLayouts/slideLayout4.xml"/><Relationship Id="rId6" Type="http://schemas.openxmlformats.org/officeDocument/2006/relationships/slide" Target="slide7.xml"/><Relationship Id="rId11" Type="http://schemas.openxmlformats.org/officeDocument/2006/relationships/slide" Target="slide15.xml"/><Relationship Id="rId5" Type="http://schemas.openxmlformats.org/officeDocument/2006/relationships/slide" Target="slide6.xml"/><Relationship Id="rId15" Type="http://schemas.openxmlformats.org/officeDocument/2006/relationships/slide" Target="slide19.xml"/><Relationship Id="rId10" Type="http://schemas.openxmlformats.org/officeDocument/2006/relationships/slide" Target="slide14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5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8" name="Foliennummernplatzhalter 2"/>
          <p:cNvSpPr txBox="1">
            <a:spLocks/>
          </p:cNvSpPr>
          <p:nvPr/>
        </p:nvSpPr>
        <p:spPr>
          <a:xfrm>
            <a:off x="7677150" y="6592888"/>
            <a:ext cx="2063750" cy="2651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ctr" defTabSz="957263" rtl="0" eaLnBrk="0" fontAlgn="base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1pPr>
            <a:lvl2pPr marL="742950" indent="-285750" algn="ctr" defTabSz="957263" rtl="0" eaLnBrk="0" fontAlgn="base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2pPr>
            <a:lvl3pPr marL="1143000" indent="-228600" algn="ctr" defTabSz="957263" rtl="0" eaLnBrk="0" fontAlgn="base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3pPr>
            <a:lvl4pPr marL="1600200" indent="-228600" algn="ctr" defTabSz="957263" rtl="0" eaLnBrk="0" fontAlgn="base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4pPr>
            <a:lvl5pPr marL="2057400" indent="-228600" algn="ctr" defTabSz="957263" rtl="0" eaLnBrk="0" fontAlgn="base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5pPr>
            <a:lvl6pPr marL="2514600" indent="-228600" algn="ctr" defTabSz="957263" rtl="0" eaLnBrk="0" fontAlgn="base" latinLnBrk="0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6pPr>
            <a:lvl7pPr marL="2971800" indent="-228600" algn="ctr" defTabSz="957263" rtl="0" eaLnBrk="0" fontAlgn="base" latinLnBrk="0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7pPr>
            <a:lvl8pPr marL="3429000" indent="-228600" algn="ctr" defTabSz="957263" rtl="0" eaLnBrk="0" fontAlgn="base" latinLnBrk="0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8pPr>
            <a:lvl9pPr marL="3886200" indent="-228600" algn="ctr" defTabSz="957263" rtl="0" eaLnBrk="0" fontAlgn="base" latinLnBrk="0" hangingPunct="0">
              <a:spcBef>
                <a:spcPct val="5000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charset="-128"/>
                <a:cs typeface="+mn-cs"/>
              </a:defRPr>
            </a:lvl9pPr>
          </a:lstStyle>
          <a:p>
            <a:pPr algn="r" eaLnBrk="1" hangingPunct="1">
              <a:spcBef>
                <a:spcPct val="0"/>
              </a:spcBef>
              <a:defRPr/>
            </a:pPr>
            <a:r>
              <a:rPr lang="de-DE" smtClean="0">
                <a:latin typeface="Eurostile"/>
              </a:rPr>
              <a:t>Folie </a:t>
            </a:r>
            <a:fld id="{EDC0F767-1224-43D7-8E6C-77963E4CE9CB}" type="slidenum">
              <a:rPr lang="de-DE" smtClean="0">
                <a:latin typeface="Eurostile"/>
              </a:rPr>
              <a:pPr algn="r" eaLnBrk="1" hangingPunct="1">
                <a:spcBef>
                  <a:spcPct val="0"/>
                </a:spcBef>
                <a:defRPr/>
              </a:pPr>
              <a:t>1</a:t>
            </a:fld>
            <a:endParaRPr lang="de-DE" smtClean="0">
              <a:latin typeface="Eurostile"/>
            </a:endParaRPr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412038" y="6213909"/>
            <a:ext cx="23288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/>
              <a:buNone/>
            </a:pPr>
            <a:r>
              <a:rPr lang="de-DE" dirty="0">
                <a:latin typeface="Verdana" pitchFamily="34" charset="0"/>
              </a:rPr>
              <a:t>Erstellt von: Josef Feuerstein</a:t>
            </a:r>
            <a:endParaRPr lang="de-DE" sz="700" dirty="0">
              <a:latin typeface="Verdana" pitchFamily="34" charset="0"/>
            </a:endParaRPr>
          </a:p>
        </p:txBody>
      </p:sp>
      <p:pic>
        <p:nvPicPr>
          <p:cNvPr id="12" name="Picture 18" descr="MyAppl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1196976"/>
            <a:ext cx="4176713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V:\JobManager\ProgEntw\Ver02\08-Icons-und-Logos\LogosZurSoftware\Web\PlmJobManager_CheckBox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25" y="2617788"/>
            <a:ext cx="2030413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123950" y="3971925"/>
            <a:ext cx="7658100" cy="234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5" tIns="36005" rIns="36005" bIns="36005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</a:defRPr>
            </a:lvl6pPr>
            <a:lvl7pPr marL="914400" algn="l" rtl="0"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</a:defRPr>
            </a:lvl7pPr>
            <a:lvl8pPr marL="1371600" algn="l" rtl="0"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</a:defRPr>
            </a:lvl8pPr>
            <a:lvl9pPr marL="1828800" algn="l" rtl="0"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sz="5700" i="1" dirty="0" err="1" smtClean="0"/>
              <a:t>CheckBox</a:t>
            </a:r>
            <a:r>
              <a:rPr lang="de-DE" sz="5700" i="1" dirty="0" smtClean="0"/>
              <a:t> </a:t>
            </a:r>
            <a:br>
              <a:rPr lang="de-DE" sz="5700" i="1" dirty="0" smtClean="0"/>
            </a:br>
            <a:r>
              <a:rPr lang="de-DE" sz="4400" i="1" dirty="0" smtClean="0"/>
              <a:t>mit dem PLMJobManager</a:t>
            </a:r>
            <a:br>
              <a:rPr lang="de-DE" sz="4400" i="1" dirty="0" smtClean="0"/>
            </a:br>
            <a:r>
              <a:rPr lang="de-DE" sz="4400" i="1" dirty="0" smtClean="0"/>
              <a:t>Details der Daten Analyse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en-GB" dirty="0" smtClean="0"/>
              <a:t>CB-Settings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21" y="1171203"/>
            <a:ext cx="7924800" cy="408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7943353" y="4317558"/>
            <a:ext cx="1097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0.005 … </a:t>
            </a:r>
            <a:r>
              <a:rPr lang="en-GB" sz="1600" dirty="0" err="1" smtClean="0">
                <a:latin typeface="+mn-lt"/>
              </a:rPr>
              <a:t>festlegen</a:t>
            </a:r>
            <a:endParaRPr lang="en-GB" sz="1600" dirty="0" smtClean="0">
              <a:latin typeface="+mn-lt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286376" y="5263643"/>
            <a:ext cx="1313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10-20 </a:t>
            </a:r>
            <a:r>
              <a:rPr lang="en-GB" sz="1600" dirty="0" err="1" smtClean="0">
                <a:latin typeface="+mn-lt"/>
              </a:rPr>
              <a:t>testen</a:t>
            </a:r>
            <a:endParaRPr lang="en-GB" sz="1600" dirty="0" smtClean="0">
              <a:latin typeface="+mn-lt"/>
            </a:endParaRPr>
          </a:p>
        </p:txBody>
      </p:sp>
      <p:cxnSp>
        <p:nvCxnSpPr>
          <p:cNvPr id="8" name="Gerade Verbindung mit Pfeil 7"/>
          <p:cNvCxnSpPr>
            <a:endCxn id="6" idx="1"/>
          </p:cNvCxnSpPr>
          <p:nvPr/>
        </p:nvCxnSpPr>
        <p:spPr bwMode="auto">
          <a:xfrm>
            <a:off x="6655242" y="4991683"/>
            <a:ext cx="631134" cy="441237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0" name="Geschweifte Klammer rechts 9"/>
          <p:cNvSpPr/>
          <p:nvPr/>
        </p:nvSpPr>
        <p:spPr bwMode="auto">
          <a:xfrm>
            <a:off x="6472362" y="4754880"/>
            <a:ext cx="182880" cy="457421"/>
          </a:xfrm>
          <a:prstGeom prst="rightBrace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5878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en-GB" dirty="0" smtClean="0"/>
              <a:t>CB-Settings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82" y="1391644"/>
            <a:ext cx="6457950" cy="339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7124369" y="1940118"/>
            <a:ext cx="15584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0.005  </a:t>
            </a:r>
            <a:r>
              <a:rPr lang="en-GB" sz="1600" dirty="0" err="1" smtClean="0">
                <a:latin typeface="+mn-lt"/>
              </a:rPr>
              <a:t>prüfen</a:t>
            </a:r>
            <a:endParaRPr lang="en-GB" sz="1600" dirty="0" smtClean="0">
              <a:latin typeface="+mn-lt"/>
            </a:endParaRPr>
          </a:p>
        </p:txBody>
      </p:sp>
      <p:cxnSp>
        <p:nvCxnSpPr>
          <p:cNvPr id="7" name="Gerade Verbindung mit Pfeil 6"/>
          <p:cNvCxnSpPr/>
          <p:nvPr/>
        </p:nvCxnSpPr>
        <p:spPr bwMode="auto">
          <a:xfrm>
            <a:off x="6703032" y="1940118"/>
            <a:ext cx="357726" cy="169277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1" name="Gerade Verbindung 10"/>
          <p:cNvCxnSpPr/>
          <p:nvPr/>
        </p:nvCxnSpPr>
        <p:spPr bwMode="auto">
          <a:xfrm>
            <a:off x="429370" y="3387256"/>
            <a:ext cx="1518700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7251591" y="3225931"/>
            <a:ext cx="2258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MemberCount</a:t>
            </a:r>
            <a:r>
              <a:rPr lang="en-GB" sz="1600" dirty="0" smtClean="0">
                <a:latin typeface="+mn-lt"/>
              </a:rPr>
              <a:t> false</a:t>
            </a:r>
            <a:br>
              <a:rPr lang="en-GB" sz="1600" dirty="0" smtClean="0">
                <a:latin typeface="+mn-lt"/>
              </a:rPr>
            </a:br>
            <a:r>
              <a:rPr lang="en-GB" sz="1600" dirty="0" err="1" smtClean="0">
                <a:latin typeface="+mn-lt"/>
              </a:rPr>
              <a:t>alternativ</a:t>
            </a:r>
            <a:r>
              <a:rPr lang="en-GB" sz="1600" dirty="0" smtClean="0">
                <a:latin typeface="+mn-lt"/>
              </a:rPr>
              <a:t> 10..20 test</a:t>
            </a:r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6583680" y="3450866"/>
            <a:ext cx="604299" cy="0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342899" y="5055195"/>
            <a:ext cx="87835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err="1" smtClean="0"/>
              <a:t>MemberCount</a:t>
            </a:r>
            <a:r>
              <a:rPr lang="de-DE" sz="1600" dirty="0" smtClean="0"/>
              <a:t>:</a:t>
            </a:r>
          </a:p>
          <a:p>
            <a:pPr marL="285750" indent="-285750" algn="l">
              <a:buFontTx/>
              <a:buChar char="-"/>
            </a:pPr>
            <a:r>
              <a:rPr lang="de-DE" sz="1600" dirty="0" smtClean="0"/>
              <a:t>bedeutet </a:t>
            </a:r>
            <a:r>
              <a:rPr lang="de-DE" sz="1600" dirty="0"/>
              <a:t>die </a:t>
            </a:r>
            <a:r>
              <a:rPr lang="de-DE" sz="1600" dirty="0" smtClean="0"/>
              <a:t>Anzahl der </a:t>
            </a:r>
            <a:r>
              <a:rPr lang="de-DE" sz="1600" dirty="0"/>
              <a:t>Objekte in einer </a:t>
            </a:r>
            <a:r>
              <a:rPr lang="de-DE" sz="1600" dirty="0" smtClean="0"/>
              <a:t>Komponente</a:t>
            </a:r>
          </a:p>
          <a:p>
            <a:pPr marL="285750" indent="-285750" algn="l">
              <a:buFontTx/>
              <a:buChar char="-"/>
            </a:pPr>
            <a:r>
              <a:rPr lang="en-US" sz="1600" dirty="0" smtClean="0"/>
              <a:t>Code Details: Given </a:t>
            </a:r>
            <a:r>
              <a:rPr lang="en-US" sz="1600" dirty="0"/>
              <a:t>a part occurrence tag or v9 component type as input argument this routine gets the count of members for a given component.</a:t>
            </a:r>
          </a:p>
          <a:p>
            <a:pPr algn="l"/>
            <a:endParaRPr lang="de-DE" sz="1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93365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en-GB" dirty="0"/>
              <a:t>CB-Settings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06" y="1234316"/>
            <a:ext cx="4067175" cy="351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557962" y="1542553"/>
            <a:ext cx="1327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Testen</a:t>
            </a:r>
            <a:endParaRPr lang="en-GB" sz="1600" dirty="0" smtClean="0">
              <a:latin typeface="+mn-lt"/>
            </a:endParaRPr>
          </a:p>
        </p:txBody>
      </p:sp>
      <p:cxnSp>
        <p:nvCxnSpPr>
          <p:cNvPr id="5" name="Gerade Verbindung mit Pfeil 4"/>
          <p:cNvCxnSpPr/>
          <p:nvPr/>
        </p:nvCxnSpPr>
        <p:spPr bwMode="auto">
          <a:xfrm flipV="1">
            <a:off x="4238045" y="1711830"/>
            <a:ext cx="1240404" cy="61311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7" name="Textfeld 6"/>
          <p:cNvSpPr txBox="1"/>
          <p:nvPr/>
        </p:nvSpPr>
        <p:spPr>
          <a:xfrm>
            <a:off x="5557961" y="2313830"/>
            <a:ext cx="24330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err="1" smtClean="0">
                <a:latin typeface="+mn-lt"/>
              </a:rPr>
              <a:t>Perf</a:t>
            </a:r>
            <a:r>
              <a:rPr lang="en-GB" sz="1600" dirty="0" smtClean="0">
                <a:latin typeface="+mn-lt"/>
              </a:rPr>
              <a:t> = False da </a:t>
            </a:r>
            <a:r>
              <a:rPr lang="en-GB" sz="1600" dirty="0" err="1" smtClean="0">
                <a:latin typeface="+mn-lt"/>
              </a:rPr>
              <a:t>keine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systematische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Untersuchung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bei</a:t>
            </a:r>
            <a:r>
              <a:rPr lang="en-GB" sz="1600" dirty="0" smtClean="0">
                <a:latin typeface="+mn-lt"/>
              </a:rPr>
              <a:t> Standard </a:t>
            </a:r>
            <a:r>
              <a:rPr lang="en-GB" sz="1600" dirty="0" err="1" smtClean="0">
                <a:latin typeface="+mn-lt"/>
              </a:rPr>
              <a:t>CheckBox</a:t>
            </a:r>
            <a:r>
              <a:rPr lang="en-GB" sz="1600" dirty="0" smtClean="0">
                <a:latin typeface="+mn-lt"/>
              </a:rPr>
              <a:t> </a:t>
            </a:r>
            <a:r>
              <a:rPr lang="en-GB" sz="1600" dirty="0" err="1" smtClean="0">
                <a:latin typeface="+mn-lt"/>
              </a:rPr>
              <a:t>Möglich</a:t>
            </a:r>
            <a:r>
              <a:rPr lang="en-GB" sz="1600" dirty="0" smtClean="0">
                <a:latin typeface="+mn-lt"/>
              </a:rPr>
              <a:t> </a:t>
            </a:r>
          </a:p>
        </p:txBody>
      </p:sp>
      <p:cxnSp>
        <p:nvCxnSpPr>
          <p:cNvPr id="8" name="Gerade Verbindung mit Pfeil 7"/>
          <p:cNvCxnSpPr/>
          <p:nvPr/>
        </p:nvCxnSpPr>
        <p:spPr bwMode="auto">
          <a:xfrm>
            <a:off x="4341412" y="2552369"/>
            <a:ext cx="1216549" cy="214685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009237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# Auswerten der Ergebnisse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995072"/>
              </p:ext>
            </p:extLst>
          </p:nvPr>
        </p:nvGraphicFramePr>
        <p:xfrm>
          <a:off x="327025" y="1332441"/>
          <a:ext cx="9445625" cy="4716358"/>
        </p:xfrm>
        <a:graphic>
          <a:graphicData uri="http://schemas.openxmlformats.org/drawingml/2006/table">
            <a:tbl>
              <a:tblPr firstRow="1">
                <a:tableStyleId>{16D9F66E-5EB9-4882-86FB-DCBF35E3C3E4}</a:tableStyleId>
              </a:tblPr>
              <a:tblGrid>
                <a:gridCol w="450889"/>
                <a:gridCol w="803236"/>
                <a:gridCol w="1000125"/>
                <a:gridCol w="3271606"/>
                <a:gridCol w="1690919"/>
                <a:gridCol w="222885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No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smtClean="0"/>
                        <a:t>Part</a:t>
                      </a:r>
                      <a:r>
                        <a:rPr lang="en-GB" sz="1050" baseline="0" noProof="0" smtClean="0"/>
                        <a:t> Type</a:t>
                      </a:r>
                      <a:br>
                        <a:rPr lang="en-GB" sz="1050" baseline="0" noProof="0" smtClean="0"/>
                      </a:br>
                      <a:r>
                        <a:rPr lang="en-GB" sz="1050" noProof="0" smtClean="0"/>
                        <a:t>SP/AP</a:t>
                      </a:r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Section:</a:t>
                      </a:r>
                      <a:br>
                        <a:rPr lang="en-GB" sz="1050" noProof="0" dirty="0" smtClean="0"/>
                      </a:br>
                      <a:r>
                        <a:rPr lang="en-GB" sz="1050" noProof="0" dirty="0" smtClean="0"/>
                        <a:t>- PH:4 </a:t>
                      </a:r>
                      <a:br>
                        <a:rPr lang="en-GB" sz="1050" noProof="0" dirty="0" smtClean="0"/>
                      </a:br>
                      <a:r>
                        <a:rPr lang="en-GB" sz="1050" noProof="0" dirty="0" smtClean="0"/>
                        <a:t>-</a:t>
                      </a:r>
                      <a:r>
                        <a:rPr lang="en-GB" sz="1050" baseline="0" noProof="0" dirty="0" smtClean="0"/>
                        <a:t> MD:8  </a:t>
                      </a:r>
                      <a:br>
                        <a:rPr lang="en-GB" sz="1050" baseline="0" noProof="0" dirty="0" smtClean="0"/>
                      </a:br>
                      <a:r>
                        <a:rPr lang="en-GB" sz="1050" baseline="0" noProof="0" dirty="0" smtClean="0"/>
                        <a:t>- AS:16 </a:t>
                      </a:r>
                      <a:br>
                        <a:rPr lang="en-GB" sz="1050" baseline="0" noProof="0" dirty="0" smtClean="0"/>
                      </a:br>
                      <a:r>
                        <a:rPr lang="en-GB" sz="1050" baseline="0" noProof="0" dirty="0" smtClean="0"/>
                        <a:t>- DR:32 </a:t>
                      </a:r>
                      <a:br>
                        <a:rPr lang="en-GB" sz="1050" baseline="0" noProof="0" dirty="0" smtClean="0"/>
                      </a:br>
                      <a:r>
                        <a:rPr lang="en-GB" sz="1050" baseline="0" noProof="0" dirty="0" smtClean="0"/>
                        <a:t>- EN:64 </a:t>
                      </a:r>
                      <a:br>
                        <a:rPr lang="en-GB" sz="1050" baseline="0" noProof="0" dirty="0" smtClean="0"/>
                      </a:br>
                      <a:r>
                        <a:rPr lang="en-GB" sz="1050" baseline="0" noProof="0" dirty="0" smtClean="0"/>
                        <a:t>-</a:t>
                      </a:r>
                      <a:r>
                        <a:rPr lang="en-GB" sz="1050" baseline="0" noProof="0" dirty="0" err="1" smtClean="0"/>
                        <a:t>Pef</a:t>
                      </a:r>
                      <a:r>
                        <a:rPr lang="en-GB" sz="1050" baseline="0" noProof="0" dirty="0" smtClean="0"/>
                        <a:t>: 512 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Error Values</a:t>
                      </a:r>
                      <a:br>
                        <a:rPr lang="en-GB" sz="1050" noProof="0" dirty="0" smtClean="0"/>
                      </a:br>
                      <a:r>
                        <a:rPr lang="en-GB" sz="1050" noProof="0" dirty="0" smtClean="0"/>
                        <a:t>*</a:t>
                      </a:r>
                      <a:r>
                        <a:rPr lang="en-GB" sz="1050" noProof="0" dirty="0" err="1" smtClean="0"/>
                        <a:t>Msg:Err</a:t>
                      </a:r>
                      <a:r>
                        <a:rPr lang="en-GB" sz="1050" noProof="0" dirty="0" smtClean="0"/>
                        <a:t>*#</a:t>
                      </a:r>
                      <a:r>
                        <a:rPr lang="en-GB" sz="1050" noProof="0" dirty="0" err="1" smtClean="0"/>
                        <a:t>ErrValue</a:t>
                      </a:r>
                      <a:r>
                        <a:rPr lang="en-GB" sz="1050" noProof="0" dirty="0" smtClean="0"/>
                        <a:t>#*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smtClean="0"/>
                        <a:t>Desctription</a:t>
                      </a:r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Search Example:</a:t>
                      </a:r>
                      <a:endParaRPr lang="en-GB" sz="1050" noProof="0" dirty="0"/>
                    </a:p>
                  </a:txBody>
                  <a:tcPr/>
                </a:tc>
              </a:tr>
              <a:tr h="267759"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AP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AS:16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kern="1200" dirty="0" err="1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Ref.nf:AsObj</a:t>
                      </a:r>
                      <a:endParaRPr lang="de-DE" sz="1050" kern="1200" dirty="0" smtClean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Assembly reference component not found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noProof="0" dirty="0" smtClean="0"/>
                        <a:t>*AS:16*Err:*</a:t>
                      </a:r>
                      <a:r>
                        <a:rPr lang="de-DE" sz="1050" kern="1200" dirty="0" err="1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Ref.nf:AsObj</a:t>
                      </a:r>
                      <a:r>
                        <a:rPr lang="en-GB" sz="1050" noProof="0" dirty="0" smtClean="0"/>
                        <a:t>*</a:t>
                      </a:r>
                      <a:endParaRPr lang="en-GB" sz="1050" noProof="0" dirty="0"/>
                    </a:p>
                  </a:txBody>
                  <a:tcPr/>
                </a:tc>
              </a:tr>
              <a:tr h="267759"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SP+AP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MD:8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kern="1200" dirty="0" err="1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Ref.nf:RefSets</a:t>
                      </a:r>
                      <a:endParaRPr lang="de-DE" sz="1050" kern="1200" dirty="0" smtClean="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Part </a:t>
                      </a:r>
                      <a:r>
                        <a:rPr lang="en-GB" sz="1050" noProof="0" dirty="0" err="1" smtClean="0"/>
                        <a:t>ReferenceSet</a:t>
                      </a:r>
                      <a:r>
                        <a:rPr lang="en-GB" sz="1050" baseline="0" noProof="0" dirty="0" smtClean="0"/>
                        <a:t>  </a:t>
                      </a:r>
                    </a:p>
                    <a:p>
                      <a:r>
                        <a:rPr lang="en-GB" sz="1050" baseline="0" noProof="0" dirty="0" smtClean="0"/>
                        <a:t>Not found 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noProof="0" dirty="0" smtClean="0"/>
                        <a:t>*MD:8*Err:*</a:t>
                      </a:r>
                      <a:r>
                        <a:rPr lang="de-DE" sz="1050" kern="1200" dirty="0" err="1" smtClean="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Ref.nf:RefSets</a:t>
                      </a:r>
                      <a:r>
                        <a:rPr lang="en-GB" sz="1050" noProof="0" dirty="0" smtClean="0"/>
                        <a:t>*</a:t>
                      </a:r>
                      <a:endParaRPr lang="en-GB" sz="1050" noProof="0" dirty="0"/>
                    </a:p>
                  </a:txBody>
                  <a:tcPr/>
                </a:tc>
              </a:tr>
              <a:tr h="267759"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AP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AS:16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err="1" smtClean="0">
                          <a:latin typeface="+mn-lt"/>
                        </a:rPr>
                        <a:t>Callout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Callout changed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</a:tr>
              <a:tr h="267759"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</a:tr>
              <a:tr h="249344"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AP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smtClean="0"/>
                        <a:t>AS:16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err="1" smtClean="0"/>
                        <a:t>CompArrUsedArr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 err="1" smtClean="0">
                          <a:latin typeface="+mn-lt"/>
                        </a:rPr>
                        <a:t>Ref.nf:AsOb</a:t>
                      </a:r>
                      <a:endParaRPr lang="en-GB" sz="1050" noProof="0" dirty="0" smtClean="0"/>
                    </a:p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50" noProof="0" dirty="0" err="1" smtClean="0"/>
                        <a:t>Transl.Matrix</a:t>
                      </a:r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5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302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Ablage der CB-Daten im CB Archiv (neu 18.08.2012)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171902" y="1039421"/>
            <a:ext cx="97528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latin typeface="+mn-lt"/>
              </a:rPr>
              <a:t>Im nachfolgenden wird beschrieben nach welchem Schema die Extrahierten </a:t>
            </a:r>
            <a:r>
              <a:rPr lang="de-DE" sz="1200" dirty="0" err="1" smtClean="0">
                <a:latin typeface="+mn-lt"/>
              </a:rPr>
              <a:t>CheckBox</a:t>
            </a:r>
            <a:r>
              <a:rPr lang="de-DE" sz="1200" dirty="0" smtClean="0">
                <a:latin typeface="+mn-lt"/>
              </a:rPr>
              <a:t> Daten im Filesystem abgelegt werden:</a:t>
            </a:r>
          </a:p>
          <a:p>
            <a:pPr algn="l">
              <a:tabLst>
                <a:tab pos="1079500" algn="l"/>
                <a:tab pos="1254125" algn="l"/>
              </a:tabLst>
            </a:pPr>
            <a:endParaRPr lang="de-DE" sz="1200" dirty="0" smtClean="0">
              <a:latin typeface="+mn-lt"/>
            </a:endParaRPr>
          </a:p>
          <a:p>
            <a:pPr algn="l">
              <a:tabLst>
                <a:tab pos="1079500" algn="l"/>
                <a:tab pos="1254125" algn="l"/>
              </a:tabLst>
            </a:pPr>
            <a:r>
              <a:rPr lang="de-DE" sz="1200" dirty="0" smtClean="0">
                <a:latin typeface="+mn-lt"/>
              </a:rPr>
              <a:t>Es gelten die folgenden Syntaxregeln:</a:t>
            </a:r>
          </a:p>
          <a:p>
            <a:pPr algn="l">
              <a:tabLst>
                <a:tab pos="1079500" algn="l"/>
                <a:tab pos="1254125" algn="l"/>
              </a:tabLst>
            </a:pPr>
            <a:r>
              <a:rPr lang="de-DE" sz="1200" dirty="0" smtClean="0">
                <a:latin typeface="+mn-lt"/>
              </a:rPr>
              <a:t>Verzeichnis	: 	.\</a:t>
            </a:r>
            <a:r>
              <a:rPr lang="de-DE" sz="1200" dirty="0" err="1" smtClean="0">
                <a:latin typeface="+mn-lt"/>
              </a:rPr>
              <a:t>CBData</a:t>
            </a:r>
            <a:r>
              <a:rPr lang="de-DE" sz="1200" dirty="0" smtClean="0">
                <a:latin typeface="+mn-lt"/>
              </a:rPr>
              <a:t>\#</a:t>
            </a:r>
            <a:r>
              <a:rPr lang="de-DE" sz="1200" dirty="0" err="1" smtClean="0">
                <a:latin typeface="+mn-lt"/>
              </a:rPr>
              <a:t>TcSiteId</a:t>
            </a:r>
            <a:r>
              <a:rPr lang="de-DE" sz="1200" dirty="0" smtClean="0">
                <a:latin typeface="+mn-lt"/>
              </a:rPr>
              <a:t>#\#ItemId:5#\#</a:t>
            </a:r>
            <a:r>
              <a:rPr lang="de-DE" sz="1200" dirty="0" err="1" smtClean="0">
                <a:latin typeface="+mn-lt"/>
              </a:rPr>
              <a:t>ItemId</a:t>
            </a:r>
            <a:r>
              <a:rPr lang="de-DE" sz="1200" dirty="0" smtClean="0">
                <a:latin typeface="+mn-lt"/>
              </a:rPr>
              <a:t>#\#</a:t>
            </a:r>
            <a:r>
              <a:rPr lang="de-DE" sz="1200" dirty="0" err="1" smtClean="0">
                <a:latin typeface="+mn-lt"/>
              </a:rPr>
              <a:t>RevId</a:t>
            </a:r>
            <a:r>
              <a:rPr lang="de-DE" sz="1200" dirty="0" smtClean="0">
                <a:latin typeface="+mn-lt"/>
              </a:rPr>
              <a:t>#\</a:t>
            </a:r>
            <a:br>
              <a:rPr lang="de-DE" sz="1200" dirty="0" smtClean="0">
                <a:latin typeface="+mn-lt"/>
              </a:rPr>
            </a:br>
            <a:r>
              <a:rPr lang="de-DE" sz="1200" dirty="0" err="1" smtClean="0">
                <a:latin typeface="+mn-lt"/>
              </a:rPr>
              <a:t>TC.Dataset</a:t>
            </a:r>
            <a:r>
              <a:rPr lang="de-DE" sz="1200" dirty="0" smtClean="0">
                <a:latin typeface="+mn-lt"/>
              </a:rPr>
              <a:t>..	:	@DB/</a:t>
            </a:r>
            <a:r>
              <a:rPr lang="de-DE" sz="1200" dirty="0" err="1" smtClean="0">
                <a:latin typeface="+mn-lt"/>
              </a:rPr>
              <a:t>ItemId</a:t>
            </a:r>
            <a:r>
              <a:rPr lang="de-DE" sz="1200" dirty="0" smtClean="0">
                <a:latin typeface="+mn-lt"/>
              </a:rPr>
              <a:t>/</a:t>
            </a:r>
            <a:r>
              <a:rPr lang="de-DE" sz="1200" dirty="0" err="1" smtClean="0">
                <a:latin typeface="+mn-lt"/>
              </a:rPr>
              <a:t>RevId</a:t>
            </a:r>
            <a:r>
              <a:rPr lang="de-DE" sz="1200" dirty="0" smtClean="0">
                <a:latin typeface="+mn-lt"/>
              </a:rPr>
              <a:t>/</a:t>
            </a:r>
            <a:r>
              <a:rPr lang="de-DE" sz="1200" dirty="0" err="1" smtClean="0">
                <a:latin typeface="+mn-lt"/>
              </a:rPr>
              <a:t>Datasetype</a:t>
            </a:r>
            <a:r>
              <a:rPr lang="de-DE" sz="1200" dirty="0" smtClean="0">
                <a:latin typeface="+mn-lt"/>
              </a:rPr>
              <a:t>/</a:t>
            </a:r>
            <a:r>
              <a:rPr lang="de-DE" sz="1200" dirty="0" err="1" smtClean="0">
                <a:latin typeface="+mn-lt"/>
              </a:rPr>
              <a:t>DatasetName</a:t>
            </a:r>
            <a:endParaRPr lang="de-DE" sz="1200" dirty="0" smtClean="0">
              <a:latin typeface="+mn-lt"/>
            </a:endParaRPr>
          </a:p>
          <a:p>
            <a:pPr algn="l">
              <a:tabLst>
                <a:tab pos="1079500" algn="l"/>
                <a:tab pos="1254125" algn="l"/>
              </a:tabLst>
            </a:pPr>
            <a:r>
              <a:rPr lang="de-DE" sz="1200" dirty="0" smtClean="0">
                <a:latin typeface="+mn-lt"/>
              </a:rPr>
              <a:t>CB.XML……	:	ItemID_RevId_DatasetType_DatasetName_#ExtractName.xml</a:t>
            </a:r>
            <a:br>
              <a:rPr lang="de-DE" sz="1200" dirty="0" smtClean="0">
                <a:latin typeface="+mn-lt"/>
              </a:rPr>
            </a:br>
            <a:r>
              <a:rPr lang="de-DE" sz="1200" dirty="0" smtClean="0">
                <a:solidFill>
                  <a:srgbClr val="3333CC"/>
                </a:solidFill>
                <a:latin typeface="Arial"/>
              </a:rPr>
              <a:t>CB.CGM……	:	ItemID_RevId_DatasetType_DatasetName_</a:t>
            </a:r>
            <a:r>
              <a:rPr lang="de-DE" sz="1200" dirty="0" err="1" smtClean="0">
                <a:solidFill>
                  <a:srgbClr val="3333CC"/>
                </a:solidFill>
                <a:latin typeface="Arial"/>
              </a:rPr>
              <a:t>SheetName</a:t>
            </a:r>
            <a:r>
              <a:rPr lang="de-DE" sz="1200" dirty="0" smtClean="0">
                <a:solidFill>
                  <a:srgbClr val="3333CC"/>
                </a:solidFill>
                <a:latin typeface="Arial"/>
              </a:rPr>
              <a:t>_#</a:t>
            </a:r>
            <a:r>
              <a:rPr lang="de-DE" sz="1200" dirty="0" err="1" smtClean="0">
                <a:solidFill>
                  <a:srgbClr val="3333CC"/>
                </a:solidFill>
                <a:latin typeface="Arial"/>
              </a:rPr>
              <a:t>ExtractName.cgm</a:t>
            </a:r>
            <a:r>
              <a:rPr lang="de-DE" sz="1200" dirty="0" smtClean="0">
                <a:solidFill>
                  <a:srgbClr val="3333CC"/>
                </a:solidFill>
                <a:latin typeface="Arial"/>
              </a:rPr>
              <a:t/>
            </a:r>
            <a:br>
              <a:rPr lang="de-DE" sz="1200" dirty="0" smtClean="0">
                <a:solidFill>
                  <a:srgbClr val="3333CC"/>
                </a:solidFill>
                <a:latin typeface="Arial"/>
              </a:rPr>
            </a:br>
            <a:r>
              <a:rPr lang="de-DE" sz="1200" dirty="0" smtClean="0"/>
              <a:t>Hinweis</a:t>
            </a:r>
            <a:r>
              <a:rPr lang="de-DE" sz="1200" dirty="0"/>
              <a:t>: via Option:  </a:t>
            </a:r>
            <a:r>
              <a:rPr lang="de-DE" sz="1200" dirty="0" smtClean="0"/>
              <a:t>	-</a:t>
            </a:r>
            <a:r>
              <a:rPr lang="de-DE" sz="1200" dirty="0" err="1"/>
              <a:t>CBDataOrg_BaseNameSchema</a:t>
            </a:r>
            <a:r>
              <a:rPr lang="de-DE" sz="1200" dirty="0"/>
              <a:t> </a:t>
            </a:r>
            <a:r>
              <a:rPr lang="de-DE" sz="1200" dirty="0" err="1"/>
              <a:t>CBRootPP_LL</a:t>
            </a:r>
            <a:r>
              <a:rPr lang="de-DE" sz="1200" dirty="0"/>
              <a:t>=</a:t>
            </a:r>
            <a:r>
              <a:rPr lang="de-DE" sz="1200" dirty="0" err="1"/>
              <a:t>n.Chars</a:t>
            </a:r>
            <a:r>
              <a:rPr lang="de-DE" sz="1200" dirty="0"/>
              <a:t> </a:t>
            </a:r>
            <a:r>
              <a:rPr lang="de-DE" sz="1200" dirty="0" smtClean="0"/>
              <a:t>(neu 16.10.2012)</a:t>
            </a:r>
            <a:br>
              <a:rPr lang="de-DE" sz="1200" dirty="0" smtClean="0"/>
            </a:br>
            <a:r>
              <a:rPr lang="de-DE" sz="1200" dirty="0" smtClean="0"/>
              <a:t>		kann </a:t>
            </a:r>
            <a:r>
              <a:rPr lang="de-DE" sz="1200" dirty="0"/>
              <a:t>die </a:t>
            </a:r>
            <a:r>
              <a:rPr lang="de-DE" sz="1200" dirty="0" smtClean="0"/>
              <a:t>Länge </a:t>
            </a:r>
            <a:r>
              <a:rPr lang="de-DE" sz="1200" dirty="0"/>
              <a:t>von .\</a:t>
            </a:r>
            <a:r>
              <a:rPr lang="de-DE" sz="1200" dirty="0" err="1"/>
              <a:t>CBData</a:t>
            </a:r>
            <a:r>
              <a:rPr lang="de-DE" sz="1200" dirty="0"/>
              <a:t>\#</a:t>
            </a:r>
            <a:r>
              <a:rPr lang="de-DE" sz="1200" dirty="0" err="1"/>
              <a:t>TcSiteId</a:t>
            </a:r>
            <a:r>
              <a:rPr lang="de-DE" sz="1200" dirty="0"/>
              <a:t>#\</a:t>
            </a:r>
            <a:r>
              <a:rPr lang="de-DE" sz="1200" b="1" dirty="0"/>
              <a:t>#</a:t>
            </a:r>
            <a:r>
              <a:rPr lang="de-DE" sz="1200" b="1" dirty="0" err="1"/>
              <a:t>ItemId:n.chars</a:t>
            </a:r>
            <a:r>
              <a:rPr lang="de-DE" sz="1200" b="1" dirty="0" smtClean="0"/>
              <a:t># gesteuert werden Option in </a:t>
            </a:r>
            <a:r>
              <a:rPr lang="de-DE" sz="1200" b="1" dirty="0"/>
              <a:t>Script </a:t>
            </a:r>
            <a:r>
              <a:rPr lang="de-DE" sz="1200" b="1" dirty="0" smtClean="0"/>
              <a:t>CheckBox_CustomStart.cmd </a:t>
            </a:r>
            <a:r>
              <a:rPr lang="de-DE" sz="1200" b="1" dirty="0" err="1" smtClean="0"/>
              <a:t>eintr</a:t>
            </a:r>
            <a:r>
              <a:rPr lang="de-DE" sz="1200" b="1" dirty="0" smtClean="0"/>
              <a:t>.</a:t>
            </a:r>
            <a:endParaRPr lang="de-DE" sz="12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12" y="3350706"/>
            <a:ext cx="220027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422215"/>
              </p:ext>
            </p:extLst>
          </p:nvPr>
        </p:nvGraphicFramePr>
        <p:xfrm>
          <a:off x="10109131" y="3393760"/>
          <a:ext cx="9475511" cy="100584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007279"/>
                <a:gridCol w="1573970"/>
                <a:gridCol w="3697245"/>
                <a:gridCol w="3197017"/>
              </a:tblGrid>
              <a:tr h="0">
                <a:tc>
                  <a:txBody>
                    <a:bodyPr/>
                    <a:lstStyle/>
                    <a:p>
                      <a:r>
                        <a:rPr lang="en-GB" sz="1050" dirty="0" err="1"/>
                        <a:t>Ir.Id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/>
                        <a:t>O.Name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/>
                        <a:t>O.CliName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 dirty="0" err="1"/>
                        <a:t>O.Type</a:t>
                      </a:r>
                      <a:endParaRPr lang="en-GB" sz="1050" dirty="0"/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50"/>
                        <a:t>ItemID/RevId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 dirty="0" err="1"/>
                        <a:t>DatasetName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/>
                        <a:t>@DB/ItemID/RevId/master/DatasetName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/>
                        <a:t>UGMASTER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50"/>
                        <a:t>ItemID/RevId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/>
                        <a:t>DatasetName-dwg2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/>
                        <a:t>@DB/ItemID/RevId/specification/DatasetName-dwg2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/>
                        <a:t>UGPART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050"/>
                        <a:t>ItemID/RevId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/>
                        <a:t>DatasetName-dwg1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/>
                        <a:t>@DB/ItemID/RevId/specification/DatasetName-dwg1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050" dirty="0"/>
                        <a:t>UGPART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179" y="4121507"/>
            <a:ext cx="2966958" cy="247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9131" y="2193201"/>
            <a:ext cx="378142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feld 10"/>
          <p:cNvSpPr txBox="1"/>
          <p:nvPr/>
        </p:nvSpPr>
        <p:spPr>
          <a:xfrm>
            <a:off x="386112" y="2965045"/>
            <a:ext cx="1850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Daten in TC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386112" y="4967820"/>
            <a:ext cx="1850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Daten im </a:t>
            </a:r>
            <a:r>
              <a:rPr lang="de-DE" sz="1600" dirty="0" err="1" smtClean="0">
                <a:latin typeface="+mn-lt"/>
              </a:rPr>
              <a:t>JobMgr</a:t>
            </a:r>
            <a:endParaRPr lang="de-DE" sz="1600" dirty="0" smtClean="0">
              <a:latin typeface="+mn-lt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088669" y="2965045"/>
            <a:ext cx="3651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CB Daten auf dem Filesystem nach Extraktion der Daten aus dem PDM-System</a:t>
            </a:r>
          </a:p>
        </p:txBody>
      </p:sp>
      <p:sp>
        <p:nvSpPr>
          <p:cNvPr id="12" name="Rechteck 11"/>
          <p:cNvSpPr/>
          <p:nvPr/>
        </p:nvSpPr>
        <p:spPr>
          <a:xfrm>
            <a:off x="6092983" y="3721397"/>
            <a:ext cx="35678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dirty="0"/>
              <a:t>JobManagerV2\90-DATA\</a:t>
            </a:r>
            <a:r>
              <a:rPr lang="de-DE" dirty="0" err="1"/>
              <a:t>CustomerNameShort_WorkInst_TEST</a:t>
            </a:r>
            <a:r>
              <a:rPr lang="de-DE" dirty="0"/>
              <a:t>\12-Data\</a:t>
            </a:r>
            <a:r>
              <a:rPr lang="de-DE" dirty="0" err="1"/>
              <a:t>CBData</a:t>
            </a:r>
            <a:r>
              <a:rPr lang="de-DE" dirty="0"/>
              <a:t>\Tc83\</a:t>
            </a:r>
            <a:r>
              <a:rPr lang="de-DE" dirty="0" err="1"/>
              <a:t>ItemI</a:t>
            </a:r>
            <a:r>
              <a:rPr lang="de-DE" dirty="0"/>
              <a:t>\</a:t>
            </a:r>
            <a:r>
              <a:rPr lang="de-DE" dirty="0" err="1"/>
              <a:t>ItemID</a:t>
            </a:r>
            <a:r>
              <a:rPr lang="de-DE" dirty="0"/>
              <a:t>\</a:t>
            </a:r>
            <a:r>
              <a:rPr lang="de-DE" dirty="0" err="1"/>
              <a:t>RevId</a:t>
            </a:r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 bwMode="auto">
          <a:xfrm flipV="1">
            <a:off x="171902" y="2931915"/>
            <a:ext cx="9384054" cy="19878"/>
          </a:xfrm>
          <a:prstGeom prst="line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112" y="5306374"/>
            <a:ext cx="4952346" cy="985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Gewinkelte Verbindung 21"/>
          <p:cNvCxnSpPr/>
          <p:nvPr/>
        </p:nvCxnSpPr>
        <p:spPr bwMode="auto">
          <a:xfrm flipV="1">
            <a:off x="5338458" y="5872163"/>
            <a:ext cx="831531" cy="349733"/>
          </a:xfrm>
          <a:prstGeom prst="bentConnector3">
            <a:avLst>
              <a:gd name="adj1" fmla="val 16209"/>
            </a:avLst>
          </a:prstGeom>
          <a:noFill/>
          <a:ln w="12700" cap="flat" cmpd="sng" algn="ctr">
            <a:solidFill>
              <a:srgbClr val="336600"/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55" name="Gewinkelte Verbindung 54"/>
          <p:cNvCxnSpPr/>
          <p:nvPr/>
        </p:nvCxnSpPr>
        <p:spPr bwMode="auto">
          <a:xfrm flipV="1">
            <a:off x="5338458" y="5321687"/>
            <a:ext cx="831531" cy="740178"/>
          </a:xfrm>
          <a:prstGeom prst="bentConnector3">
            <a:avLst>
              <a:gd name="adj1" fmla="val 33266"/>
            </a:avLst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56" name="Gewinkelte Verbindung 55"/>
          <p:cNvCxnSpPr>
            <a:stCxn id="1038" idx="3"/>
          </p:cNvCxnSpPr>
          <p:nvPr/>
        </p:nvCxnSpPr>
        <p:spPr bwMode="auto">
          <a:xfrm flipV="1">
            <a:off x="5338458" y="4969956"/>
            <a:ext cx="862721" cy="828966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33" name="Gerade Verbindung mit Pfeil 32"/>
          <p:cNvCxnSpPr/>
          <p:nvPr/>
        </p:nvCxnSpPr>
        <p:spPr bwMode="auto">
          <a:xfrm>
            <a:off x="2144688" y="4365104"/>
            <a:ext cx="4056491" cy="604852"/>
          </a:xfrm>
          <a:prstGeom prst="bentConnector3">
            <a:avLst>
              <a:gd name="adj1" fmla="val 89259"/>
            </a:avLst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5" name="Gerade Verbindung mit Pfeil 34"/>
          <p:cNvCxnSpPr/>
          <p:nvPr/>
        </p:nvCxnSpPr>
        <p:spPr bwMode="auto">
          <a:xfrm>
            <a:off x="2144688" y="4509120"/>
            <a:ext cx="4025301" cy="812567"/>
          </a:xfrm>
          <a:prstGeom prst="bentConnector3">
            <a:avLst>
              <a:gd name="adj1" fmla="val 86145"/>
            </a:avLst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9" name="Gerade Verbindung mit Pfeil 38"/>
          <p:cNvCxnSpPr/>
          <p:nvPr/>
        </p:nvCxnSpPr>
        <p:spPr bwMode="auto">
          <a:xfrm>
            <a:off x="2144688" y="4667530"/>
            <a:ext cx="4025301" cy="1204633"/>
          </a:xfrm>
          <a:prstGeom prst="bentConnector3">
            <a:avLst>
              <a:gd name="adj1" fmla="val 82655"/>
            </a:avLst>
          </a:prstGeom>
          <a:noFill/>
          <a:ln w="12700" cap="flat" cmpd="sng" algn="ctr">
            <a:solidFill>
              <a:srgbClr val="336600"/>
            </a:solidFill>
            <a:prstDash val="dash"/>
            <a:round/>
            <a:headEnd type="none" w="med" len="med"/>
            <a:tailEnd type="triangle" w="med" len="med"/>
          </a:ln>
          <a:effectLst/>
        </p:spPr>
      </p:cxnSp>
      <p:sp>
        <p:nvSpPr>
          <p:cNvPr id="20" name="Rechteck 19"/>
          <p:cNvSpPr/>
          <p:nvPr/>
        </p:nvSpPr>
        <p:spPr>
          <a:xfrm>
            <a:off x="7876909" y="593408"/>
            <a:ext cx="1976176" cy="4001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>
              <a:defRPr/>
            </a:pPr>
            <a:r>
              <a:rPr lang="de-DE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Neu </a:t>
            </a:r>
            <a:r>
              <a:rPr lang="de-DE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18.8.2012</a:t>
            </a:r>
            <a:endParaRPr lang="de-DE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250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de-DE" dirty="0" smtClean="0"/>
              <a:t>Dokumentation Objekte: Zuordnung Dimension </a:t>
            </a:r>
            <a:r>
              <a:rPr lang="de-DE" dirty="0" err="1" smtClean="0"/>
              <a:t>and</a:t>
            </a:r>
            <a:r>
              <a:rPr lang="de-DE" dirty="0" smtClean="0"/>
              <a:t> Text </a:t>
            </a:r>
            <a:r>
              <a:rPr lang="de-DE" dirty="0" err="1" smtClean="0"/>
              <a:t>Entity</a:t>
            </a:r>
            <a:r>
              <a:rPr lang="de-DE" dirty="0" smtClean="0"/>
              <a:t> 26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342900" y="1477108"/>
            <a:ext cx="8783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/>
              <a:t>Zuordnung der Text: DIM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2124272"/>
            <a:ext cx="2886075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3819" y="2305050"/>
            <a:ext cx="208597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Gerade Verbindung mit Pfeil 4"/>
          <p:cNvCxnSpPr/>
          <p:nvPr/>
        </p:nvCxnSpPr>
        <p:spPr bwMode="auto">
          <a:xfrm flipV="1">
            <a:off x="2162175" y="2514600"/>
            <a:ext cx="5238750" cy="1028702"/>
          </a:xfrm>
          <a:prstGeom prst="bentConnector3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1" name="Gewinkelte Verbindung 10"/>
          <p:cNvCxnSpPr/>
          <p:nvPr/>
        </p:nvCxnSpPr>
        <p:spPr bwMode="auto">
          <a:xfrm flipV="1">
            <a:off x="1933575" y="2724150"/>
            <a:ext cx="5467350" cy="2409825"/>
          </a:xfrm>
          <a:prstGeom prst="bentConnector3">
            <a:avLst>
              <a:gd name="adj1" fmla="val 119164"/>
            </a:avLst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02774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Die Funktionen der CheckBox: „Überprüfung des 3D-Modells“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95" y="1247775"/>
            <a:ext cx="1533525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484448" y="4950906"/>
            <a:ext cx="49828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50" dirty="0" smtClean="0">
                <a:latin typeface="+mn-lt"/>
              </a:rPr>
              <a:t>Anz. Verb. </a:t>
            </a:r>
            <a:r>
              <a:rPr lang="de-DE" sz="1050" dirty="0" err="1" smtClean="0">
                <a:latin typeface="+mn-lt"/>
              </a:rPr>
              <a:t>Componenten</a:t>
            </a:r>
            <a:r>
              <a:rPr lang="de-DE" sz="1050" dirty="0" smtClean="0">
                <a:latin typeface="+mn-lt"/>
              </a:rPr>
              <a:t> die zum </a:t>
            </a:r>
            <a:r>
              <a:rPr lang="de-DE" sz="1050" dirty="0" err="1" smtClean="0">
                <a:latin typeface="+mn-lt"/>
              </a:rPr>
              <a:t>Refset</a:t>
            </a:r>
            <a:r>
              <a:rPr lang="de-DE" sz="1050" dirty="0" smtClean="0">
                <a:latin typeface="+mn-lt"/>
              </a:rPr>
              <a:t> gehören</a:t>
            </a:r>
          </a:p>
        </p:txBody>
      </p:sp>
      <p:cxnSp>
        <p:nvCxnSpPr>
          <p:cNvPr id="4" name="Gerade Verbindung mit Pfeil 3"/>
          <p:cNvCxnSpPr>
            <a:endCxn id="2" idx="1"/>
          </p:cNvCxnSpPr>
          <p:nvPr/>
        </p:nvCxnSpPr>
        <p:spPr bwMode="auto">
          <a:xfrm flipV="1">
            <a:off x="2080260" y="5077864"/>
            <a:ext cx="404188" cy="815751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4" name="Textfeld 13"/>
          <p:cNvSpPr txBox="1"/>
          <p:nvPr/>
        </p:nvSpPr>
        <p:spPr>
          <a:xfrm>
            <a:off x="2660040" y="5524283"/>
            <a:ext cx="29229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50" dirty="0" smtClean="0">
                <a:latin typeface="+mn-lt"/>
              </a:rPr>
              <a:t>Anz. 2D </a:t>
            </a:r>
            <a:r>
              <a:rPr lang="de-DE" sz="1050" dirty="0" err="1" smtClean="0">
                <a:latin typeface="+mn-lt"/>
              </a:rPr>
              <a:t>Wire</a:t>
            </a:r>
            <a:r>
              <a:rPr lang="de-DE" sz="1050" dirty="0" smtClean="0">
                <a:latin typeface="+mn-lt"/>
              </a:rPr>
              <a:t> </a:t>
            </a:r>
            <a:r>
              <a:rPr lang="de-DE" sz="1050" dirty="0" err="1" smtClean="0">
                <a:latin typeface="+mn-lt"/>
              </a:rPr>
              <a:t>Objeke</a:t>
            </a:r>
            <a:r>
              <a:rPr lang="de-DE" sz="1050" dirty="0" smtClean="0">
                <a:latin typeface="+mn-lt"/>
              </a:rPr>
              <a:t> je </a:t>
            </a:r>
            <a:r>
              <a:rPr lang="de-DE" sz="1050" dirty="0" err="1" smtClean="0">
                <a:latin typeface="+mn-lt"/>
              </a:rPr>
              <a:t>Refset</a:t>
            </a:r>
            <a:endParaRPr lang="de-DE" sz="1050" dirty="0" smtClean="0">
              <a:latin typeface="+mn-lt"/>
            </a:endParaRPr>
          </a:p>
          <a:p>
            <a:pPr algn="l"/>
            <a:r>
              <a:rPr lang="de-DE" sz="1050" dirty="0" smtClean="0">
                <a:latin typeface="+mn-lt"/>
              </a:rPr>
              <a:t>Hinweis: ab NX7.5 gibt es hier Abweichungen da die </a:t>
            </a:r>
            <a:r>
              <a:rPr lang="de-DE" sz="1050" dirty="0" err="1" smtClean="0">
                <a:latin typeface="+mn-lt"/>
              </a:rPr>
              <a:t>Leightweigth</a:t>
            </a:r>
            <a:r>
              <a:rPr lang="de-DE" sz="1050" dirty="0" smtClean="0">
                <a:latin typeface="+mn-lt"/>
              </a:rPr>
              <a:t> Objekte jetzt die </a:t>
            </a:r>
            <a:r>
              <a:rPr lang="de-DE" sz="1050" dirty="0" err="1" smtClean="0">
                <a:latin typeface="+mn-lt"/>
              </a:rPr>
              <a:t>ObjectsWire_n</a:t>
            </a:r>
            <a:r>
              <a:rPr lang="de-DE" sz="1050" dirty="0">
                <a:latin typeface="+mn-lt"/>
              </a:rPr>
              <a:t> </a:t>
            </a:r>
            <a:r>
              <a:rPr lang="de-DE" sz="1050" dirty="0" smtClean="0">
                <a:latin typeface="+mn-lt"/>
              </a:rPr>
              <a:t>beinhalten.</a:t>
            </a: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V="1">
            <a:off x="2025926" y="5686924"/>
            <a:ext cx="634114" cy="404192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1" name="Textfeld 10"/>
          <p:cNvSpPr txBox="1"/>
          <p:nvPr/>
        </p:nvSpPr>
        <p:spPr>
          <a:xfrm>
            <a:off x="2375782" y="4613498"/>
            <a:ext cx="2345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Add New 3.7.2012</a:t>
            </a:r>
          </a:p>
        </p:txBody>
      </p:sp>
    </p:spTree>
    <p:extLst>
      <p:ext uri="{BB962C8B-B14F-4D97-AF65-F5344CB8AC3E}">
        <p14:creationId xmlns:p14="http://schemas.microsoft.com/office/powerpoint/2010/main" val="183934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de-DE" dirty="0"/>
              <a:t>Die Funktionen der Check-Box: „Überprüfung von Baugruppen</a:t>
            </a:r>
            <a:r>
              <a:rPr lang="de-DE" dirty="0" smtClean="0"/>
              <a:t>“ Settings</a:t>
            </a:r>
            <a:endParaRPr lang="de-DE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58" y="1179513"/>
            <a:ext cx="3248025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Gerade Verbindung mit Pfeil 3"/>
          <p:cNvCxnSpPr/>
          <p:nvPr/>
        </p:nvCxnSpPr>
        <p:spPr bwMode="auto">
          <a:xfrm flipH="1">
            <a:off x="1781908" y="1563077"/>
            <a:ext cx="2555630" cy="1258277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7" name="Gerade Verbindung mit Pfeil 6"/>
          <p:cNvCxnSpPr/>
          <p:nvPr/>
        </p:nvCxnSpPr>
        <p:spPr bwMode="auto">
          <a:xfrm flipH="1">
            <a:off x="1668780" y="1711569"/>
            <a:ext cx="2668758" cy="2516554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9" name="Gerade Verbindung mit Pfeil 8"/>
          <p:cNvCxnSpPr/>
          <p:nvPr/>
        </p:nvCxnSpPr>
        <p:spPr bwMode="auto">
          <a:xfrm flipH="1">
            <a:off x="1280592" y="1866900"/>
            <a:ext cx="3034233" cy="1706116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3" name="Gerade Verbindung mit Pfeil 12"/>
          <p:cNvCxnSpPr/>
          <p:nvPr/>
        </p:nvCxnSpPr>
        <p:spPr bwMode="auto">
          <a:xfrm flipH="1">
            <a:off x="1577340" y="2324100"/>
            <a:ext cx="2621354" cy="807720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15" name="Gerade Verbindung mit Pfeil 14"/>
          <p:cNvCxnSpPr/>
          <p:nvPr/>
        </p:nvCxnSpPr>
        <p:spPr bwMode="auto">
          <a:xfrm flipH="1">
            <a:off x="1478280" y="2192215"/>
            <a:ext cx="2720414" cy="185225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509" y="1193800"/>
            <a:ext cx="440055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5019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Dokumentation Objekte: Auswertung </a:t>
            </a:r>
            <a:r>
              <a:rPr lang="de-DE" dirty="0" err="1" smtClean="0"/>
              <a:t>Entity</a:t>
            </a:r>
            <a:r>
              <a:rPr lang="de-DE" dirty="0" smtClean="0"/>
              <a:t> 25 / 26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187469" y="6334780"/>
            <a:ext cx="15906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dirty="0" smtClean="0">
                <a:latin typeface="+mn-lt"/>
              </a:rPr>
              <a:t>Neu 23.01.2013 </a:t>
            </a:r>
            <a:r>
              <a:rPr lang="de-DE" sz="1050" dirty="0" err="1" smtClean="0">
                <a:latin typeface="+mn-lt"/>
              </a:rPr>
              <a:t>J.Fes</a:t>
            </a:r>
            <a:endParaRPr lang="de-DE" sz="1050" dirty="0" smtClean="0">
              <a:latin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06" y="1248932"/>
            <a:ext cx="9682894" cy="338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4" y="1856719"/>
            <a:ext cx="8412869" cy="406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52399" y="5984587"/>
            <a:ext cx="8667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 smtClean="0">
                <a:latin typeface="+mn-lt"/>
              </a:rPr>
              <a:t>Info: aktuell (23.01.2013) werden nur </a:t>
            </a:r>
            <a:r>
              <a:rPr lang="de-DE" sz="1400" dirty="0" err="1" smtClean="0">
                <a:latin typeface="+mn-lt"/>
              </a:rPr>
              <a:t>Entity</a:t>
            </a:r>
            <a:r>
              <a:rPr lang="de-DE" sz="1400" dirty="0" smtClean="0">
                <a:latin typeface="+mn-lt"/>
              </a:rPr>
              <a:t> 25/26 Objekte ausgewertet die folgende Daten haben: </a:t>
            </a:r>
            <a:br>
              <a:rPr lang="de-DE" sz="1400" dirty="0" smtClean="0">
                <a:latin typeface="+mn-lt"/>
              </a:rPr>
            </a:br>
            <a:r>
              <a:rPr lang="de-DE" sz="1400" dirty="0" smtClean="0">
                <a:latin typeface="+mn-lt"/>
              </a:rPr>
              <a:t>Status=3 und </a:t>
            </a:r>
            <a:r>
              <a:rPr lang="de-DE" sz="1400" dirty="0" err="1" smtClean="0">
                <a:latin typeface="+mn-lt"/>
              </a:rPr>
              <a:t>ViewDependent</a:t>
            </a:r>
            <a:r>
              <a:rPr lang="de-DE" sz="1400" dirty="0" smtClean="0">
                <a:latin typeface="+mn-lt"/>
              </a:rPr>
              <a:t>&lt;&gt;““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171449" y="1000125"/>
            <a:ext cx="20383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50" dirty="0" smtClean="0">
                <a:latin typeface="+mn-lt"/>
              </a:rPr>
              <a:t>Quellcode Auszug: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71448" y="1608746"/>
            <a:ext cx="20383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50" dirty="0" smtClean="0">
                <a:latin typeface="+mn-lt"/>
              </a:rPr>
              <a:t>Daten Auszug: </a:t>
            </a:r>
          </a:p>
        </p:txBody>
      </p:sp>
      <p:cxnSp>
        <p:nvCxnSpPr>
          <p:cNvPr id="10" name="Gerade Verbindung 9"/>
          <p:cNvCxnSpPr/>
          <p:nvPr/>
        </p:nvCxnSpPr>
        <p:spPr bwMode="auto">
          <a:xfrm>
            <a:off x="1097280" y="1587559"/>
            <a:ext cx="1112520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572517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Dokumentation Objekte: Auswertung </a:t>
            </a:r>
            <a:r>
              <a:rPr lang="de-DE" dirty="0" err="1" smtClean="0"/>
              <a:t>Entity</a:t>
            </a:r>
            <a:r>
              <a:rPr lang="de-DE" dirty="0" smtClean="0"/>
              <a:t> 25 / 26 </a:t>
            </a:r>
            <a:r>
              <a:rPr lang="de-DE" dirty="0" err="1" smtClean="0"/>
              <a:t>Compair</a:t>
            </a:r>
            <a:r>
              <a:rPr lang="de-DE" dirty="0" smtClean="0"/>
              <a:t> Methode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8187469" y="6334780"/>
            <a:ext cx="15906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dirty="0" smtClean="0">
                <a:latin typeface="+mn-lt"/>
              </a:rPr>
              <a:t>Neu 23.01.2013 </a:t>
            </a:r>
            <a:r>
              <a:rPr lang="de-DE" sz="1050" dirty="0" err="1" smtClean="0">
                <a:latin typeface="+mn-lt"/>
              </a:rPr>
              <a:t>J.Fes</a:t>
            </a:r>
            <a:endParaRPr lang="de-DE" sz="1050" dirty="0" smtClean="0">
              <a:latin typeface="+mn-lt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89559" y="1029626"/>
            <a:ext cx="20383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050" dirty="0" smtClean="0">
                <a:latin typeface="+mn-lt"/>
              </a:rPr>
              <a:t>Daten Auszug: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" y="1291235"/>
            <a:ext cx="7181850" cy="4069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hteck 9"/>
          <p:cNvSpPr/>
          <p:nvPr/>
        </p:nvSpPr>
        <p:spPr>
          <a:xfrm>
            <a:off x="346710" y="5547806"/>
            <a:ext cx="6877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200" b="1" dirty="0" smtClean="0"/>
              <a:t>Klärung wie soll die Analyse erfolgen: </a:t>
            </a:r>
            <a:endParaRPr lang="de-DE" sz="1200" b="1" dirty="0"/>
          </a:p>
          <a:p>
            <a:pPr algn="l"/>
            <a:r>
              <a:rPr lang="de-DE" sz="1200" dirty="0" smtClean="0"/>
              <a:t>Auswertung mit  String ergibt  "125.00</a:t>
            </a:r>
            <a:r>
              <a:rPr lang="de-DE" sz="1200" dirty="0"/>
              <a:t>" &lt;&gt; "125"  </a:t>
            </a:r>
            <a:r>
              <a:rPr lang="de-DE" sz="1200" dirty="0" smtClean="0"/>
              <a:t> = Abweichung</a:t>
            </a:r>
            <a:endParaRPr lang="de-DE" sz="1200" dirty="0"/>
          </a:p>
          <a:p>
            <a:pPr algn="l"/>
            <a:r>
              <a:rPr lang="de-DE" sz="1200" dirty="0"/>
              <a:t>Auswertung mit  String ergibt </a:t>
            </a:r>
            <a:r>
              <a:rPr lang="de-DE" sz="1200" dirty="0" smtClean="0"/>
              <a:t> </a:t>
            </a:r>
            <a:r>
              <a:rPr lang="de-DE" sz="1200" dirty="0" err="1" smtClean="0"/>
              <a:t>Cdbl</a:t>
            </a:r>
            <a:r>
              <a:rPr lang="de-DE" sz="1200" dirty="0" smtClean="0"/>
              <a:t>(„125.00“) </a:t>
            </a:r>
            <a:r>
              <a:rPr lang="de-DE" sz="1200" dirty="0"/>
              <a:t>= </a:t>
            </a:r>
            <a:r>
              <a:rPr lang="de-DE" sz="1200" dirty="0" err="1" smtClean="0"/>
              <a:t>Cdbl</a:t>
            </a:r>
            <a:r>
              <a:rPr lang="de-DE" sz="1200" dirty="0" smtClean="0"/>
              <a:t> („125“) = keine Abweichung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144857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Inhaltsverzeichnis</a:t>
            </a:r>
            <a:endParaRPr lang="en-GB"/>
          </a:p>
        </p:txBody>
      </p:sp>
      <p:sp>
        <p:nvSpPr>
          <p:cNvPr id="3" name="Textfeld 2"/>
          <p:cNvSpPr txBox="1"/>
          <p:nvPr/>
        </p:nvSpPr>
        <p:spPr>
          <a:xfrm>
            <a:off x="127000" y="1019175"/>
            <a:ext cx="9652000" cy="378565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7924800" algn="l"/>
              </a:tabLst>
              <a:defRPr/>
            </a:pPr>
            <a:r>
              <a:rPr lang="en-GB" sz="1600" smtClean="0">
                <a:latin typeface="Arial"/>
                <a:hlinkClick r:id="rId2" action="ppaction://hlinksldjump"/>
              </a:rPr>
              <a:t>CheckBox process description</a:t>
            </a:r>
            <a:r>
              <a:rPr lang="en-GB" sz="1600" smtClean="0">
                <a:latin typeface="Arial"/>
              </a:rPr>
              <a:t>	Folie: 3
</a:t>
            </a:r>
            <a:r>
              <a:rPr lang="en-GB" sz="1600" smtClean="0">
                <a:latin typeface="Arial"/>
                <a:hlinkClick r:id="rId3" action="ppaction://hlinksldjump"/>
              </a:rPr>
              <a:t>JobManager Settings</a:t>
            </a:r>
            <a:r>
              <a:rPr lang="en-GB" sz="1600" smtClean="0">
                <a:latin typeface="Arial"/>
              </a:rPr>
              <a:t>	Folie: 4
</a:t>
            </a:r>
            <a:r>
              <a:rPr lang="en-GB" sz="1600" smtClean="0">
                <a:latin typeface="Arial"/>
                <a:hlinkClick r:id="rId4" action="ppaction://hlinksldjump"/>
              </a:rPr>
              <a:t>JobManager CheckBox Script</a:t>
            </a:r>
            <a:r>
              <a:rPr lang="en-GB" sz="1600" smtClean="0">
                <a:latin typeface="Arial"/>
              </a:rPr>
              <a:t>	Folie: 5
</a:t>
            </a:r>
            <a:r>
              <a:rPr lang="en-GB" sz="1600" smtClean="0">
                <a:latin typeface="Arial"/>
                <a:hlinkClick r:id="rId5" action="ppaction://hlinksldjump"/>
              </a:rPr>
              <a:t>Extract Data with NX version 1 / version 2</a:t>
            </a:r>
            <a:r>
              <a:rPr lang="en-GB" sz="1600" smtClean="0">
                <a:latin typeface="Arial"/>
              </a:rPr>
              <a:t>	Folie: 6
</a:t>
            </a:r>
            <a:r>
              <a:rPr lang="en-GB" sz="1600" smtClean="0">
                <a:latin typeface="Arial"/>
                <a:hlinkClick r:id="rId6" action="ppaction://hlinksldjump"/>
              </a:rPr>
              <a:t>Daten Extraktion</a:t>
            </a:r>
            <a:r>
              <a:rPr lang="en-GB" sz="1600" smtClean="0">
                <a:latin typeface="Arial"/>
              </a:rPr>
              <a:t>	Folie: 7
</a:t>
            </a:r>
            <a:r>
              <a:rPr lang="en-GB" sz="1600" smtClean="0">
                <a:latin typeface="Arial"/>
                <a:hlinkClick r:id="rId7" action="ppaction://hlinksldjump"/>
              </a:rPr>
              <a:t>JobManager Settings</a:t>
            </a:r>
            <a:r>
              <a:rPr lang="en-GB" sz="1600" smtClean="0">
                <a:latin typeface="Arial"/>
              </a:rPr>
              <a:t>	Folie: 8
</a:t>
            </a:r>
            <a:r>
              <a:rPr lang="en-GB" sz="1600" smtClean="0">
                <a:latin typeface="Arial"/>
                <a:hlinkClick r:id="rId8" action="ppaction://hlinksldjump"/>
              </a:rPr>
              <a:t>Daten Extraktion</a:t>
            </a:r>
            <a:r>
              <a:rPr lang="en-GB" sz="1600" smtClean="0">
                <a:latin typeface="Arial"/>
              </a:rPr>
              <a:t>	Folie: 9
</a:t>
            </a:r>
            <a:r>
              <a:rPr lang="en-GB" sz="1600" smtClean="0">
                <a:latin typeface="Arial"/>
                <a:hlinkClick r:id="rId9" action="ppaction://hlinksldjump"/>
              </a:rPr>
              <a:t>CB-Settings</a:t>
            </a:r>
            <a:r>
              <a:rPr lang="en-GB" sz="1600" smtClean="0">
                <a:latin typeface="Arial"/>
              </a:rPr>
              <a:t>	Folien: 10 - 12
</a:t>
            </a:r>
            <a:r>
              <a:rPr lang="en-GB" sz="1600" smtClean="0">
                <a:latin typeface="Arial"/>
                <a:hlinkClick r:id="rId10" action="ppaction://hlinksldjump"/>
              </a:rPr>
              <a:t>Ablage der CB-Daten im CB Archiv (neu 18.08.2012)</a:t>
            </a:r>
            <a:r>
              <a:rPr lang="en-GB" sz="1600" smtClean="0">
                <a:latin typeface="Arial"/>
              </a:rPr>
              <a:t>	Folie: 14
</a:t>
            </a:r>
            <a:r>
              <a:rPr lang="en-GB" sz="1600" smtClean="0">
                <a:latin typeface="Arial"/>
                <a:hlinkClick r:id="rId11" action="ppaction://hlinksldjump"/>
              </a:rPr>
              <a:t>Dokumentation Objekte: Zuordnung Dimension and Text Entity 26</a:t>
            </a:r>
            <a:r>
              <a:rPr lang="en-GB" sz="1600" smtClean="0">
                <a:latin typeface="Arial"/>
              </a:rPr>
              <a:t>	Folie: 15
</a:t>
            </a:r>
            <a:r>
              <a:rPr lang="en-GB" sz="1600" smtClean="0">
                <a:latin typeface="Arial"/>
                <a:hlinkClick r:id="rId12" action="ppaction://hlinksldjump"/>
              </a:rPr>
              <a:t>Die Funktionen der CheckBox: „Überprüfung des 3D-Modells“</a:t>
            </a:r>
            <a:r>
              <a:rPr lang="en-GB" sz="1600" smtClean="0">
                <a:latin typeface="Arial"/>
              </a:rPr>
              <a:t>	Folie: 16
</a:t>
            </a:r>
            <a:r>
              <a:rPr lang="en-GB" sz="1600" smtClean="0">
                <a:latin typeface="Arial"/>
                <a:hlinkClick r:id="rId13" action="ppaction://hlinksldjump"/>
              </a:rPr>
              <a:t>Die Funktionen der Check-Box: „Überprüfung von Baugruppen“ Settings</a:t>
            </a:r>
            <a:r>
              <a:rPr lang="en-GB" sz="1600" smtClean="0">
                <a:latin typeface="Arial"/>
              </a:rPr>
              <a:t>	Folie: 17
</a:t>
            </a:r>
            <a:r>
              <a:rPr lang="en-GB" sz="1600" smtClean="0">
                <a:latin typeface="Arial"/>
                <a:hlinkClick r:id="rId14" action="ppaction://hlinksldjump"/>
              </a:rPr>
              <a:t>Dokumentation Objekte: Auswertung Entity 25 / 26</a:t>
            </a:r>
            <a:r>
              <a:rPr lang="en-GB" sz="1600" smtClean="0">
                <a:latin typeface="Arial"/>
              </a:rPr>
              <a:t>	Folie: 18
</a:t>
            </a:r>
            <a:r>
              <a:rPr lang="en-GB" sz="1600" smtClean="0">
                <a:latin typeface="Arial"/>
                <a:hlinkClick r:id="rId15" action="ppaction://hlinksldjump"/>
              </a:rPr>
              <a:t>Dokumentation Objekte: Auswertung Entity 25 / 26 Compair Methode</a:t>
            </a:r>
            <a:r>
              <a:rPr lang="en-GB" sz="1600" smtClean="0">
                <a:latin typeface="Arial"/>
              </a:rPr>
              <a:t>	Folie: 19
</a:t>
            </a:r>
            <a:r>
              <a:rPr lang="en-GB" sz="1600" smtClean="0">
                <a:latin typeface="Arial"/>
                <a:hlinkClick r:id="rId16" action="ppaction://hlinksldjump"/>
              </a:rPr>
              <a:t>NXCheckBox V2.0.0.2 30.01.2012 Details: MomentOfIntertinaN1 + CentrOfGrafitiN1</a:t>
            </a:r>
            <a:r>
              <a:rPr lang="en-GB" sz="1600" smtClean="0">
                <a:latin typeface="Arial"/>
              </a:rPr>
              <a:t>	Folien: 20 - 21</a:t>
            </a:r>
            <a:endParaRPr lang="en-GB" sz="160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87206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3310"/>
          </a:xfrm>
        </p:spPr>
        <p:txBody>
          <a:bodyPr/>
          <a:lstStyle/>
          <a:p>
            <a:r>
              <a:rPr lang="de-DE" sz="1600" dirty="0" err="1"/>
              <a:t>NXCheckBox</a:t>
            </a:r>
            <a:r>
              <a:rPr lang="de-DE" sz="1600" dirty="0"/>
              <a:t> V2.0.0.2 30.01.2012 Details: MomentOfIntertinaN1 + CentrOfGrafitiN1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5" y="1132523"/>
            <a:ext cx="409575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143500" y="1569720"/>
            <a:ext cx="42062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>
                <a:latin typeface="+mn-lt"/>
              </a:rPr>
              <a:t>Ab dieser Version ist die optionale Berechnung der Massenschwerpunktes und des</a:t>
            </a:r>
          </a:p>
          <a:p>
            <a:pPr algn="l"/>
            <a:r>
              <a:rPr lang="de-DE" sz="1600" dirty="0">
                <a:latin typeface="+mn-lt"/>
              </a:rPr>
              <a:t>Trägheitsmomentes mit dem spezifischen Gewicht für alle Volumenkörper = 1 und</a:t>
            </a:r>
          </a:p>
          <a:p>
            <a:pPr algn="l"/>
            <a:r>
              <a:rPr lang="de-DE" sz="1600" dirty="0">
                <a:latin typeface="+mn-lt"/>
              </a:rPr>
              <a:t>dem </a:t>
            </a:r>
            <a:r>
              <a:rPr lang="de-DE" sz="1600" dirty="0" err="1">
                <a:latin typeface="+mn-lt"/>
              </a:rPr>
              <a:t>entire</a:t>
            </a:r>
            <a:r>
              <a:rPr lang="de-DE" sz="1600" dirty="0">
                <a:latin typeface="+mn-lt"/>
              </a:rPr>
              <a:t> Part </a:t>
            </a:r>
            <a:r>
              <a:rPr lang="de-DE" sz="1600" dirty="0" err="1">
                <a:latin typeface="+mn-lt"/>
              </a:rPr>
              <a:t>reference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set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smtClean="0">
                <a:latin typeface="+mn-lt"/>
              </a:rPr>
              <a:t>eingebaut</a:t>
            </a:r>
          </a:p>
          <a:p>
            <a:pPr algn="l"/>
            <a:endParaRPr lang="de-DE" sz="1600" dirty="0">
              <a:latin typeface="+mn-lt"/>
            </a:endParaRPr>
          </a:p>
          <a:p>
            <a:pPr algn="l"/>
            <a:r>
              <a:rPr lang="de-DE" sz="1600" dirty="0" err="1">
                <a:latin typeface="+mn-lt"/>
              </a:rPr>
              <a:t>Usage</a:t>
            </a:r>
            <a:r>
              <a:rPr lang="de-DE" sz="1600" dirty="0">
                <a:latin typeface="+mn-lt"/>
              </a:rPr>
              <a:t>: </a:t>
            </a:r>
            <a:r>
              <a:rPr lang="de-DE" sz="1600" dirty="0" err="1">
                <a:latin typeface="+mn-lt"/>
              </a:rPr>
              <a:t>Environ</a:t>
            </a:r>
            <a:r>
              <a:rPr lang="de-DE" sz="1600" dirty="0">
                <a:latin typeface="+mn-lt"/>
              </a:rPr>
              <a:t> NXCB_ANALYZE_NORMALIZED_MASS_PROPS=TRUE</a:t>
            </a:r>
          </a:p>
          <a:p>
            <a:pPr algn="l"/>
            <a:r>
              <a:rPr lang="de-DE" sz="1600" dirty="0">
                <a:latin typeface="+mn-lt"/>
              </a:rPr>
              <a:t> Beispiel </a:t>
            </a:r>
            <a:r>
              <a:rPr lang="de-DE" sz="1600" dirty="0" err="1">
                <a:latin typeface="+mn-lt"/>
              </a:rPr>
              <a:t>windows</a:t>
            </a:r>
            <a:r>
              <a:rPr lang="de-DE" sz="1600" dirty="0">
                <a:latin typeface="+mn-lt"/>
              </a:rPr>
              <a:t>:</a:t>
            </a:r>
          </a:p>
          <a:p>
            <a:pPr algn="l"/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set</a:t>
            </a:r>
            <a:r>
              <a:rPr lang="de-DE" sz="1600" dirty="0">
                <a:latin typeface="+mn-lt"/>
              </a:rPr>
              <a:t> NXCB_ANALYZE_NORMALIZED_MASS_PROPS=TRUE</a:t>
            </a:r>
          </a:p>
          <a:p>
            <a:pPr algn="l"/>
            <a:r>
              <a:rPr lang="de-DE" sz="1600" dirty="0">
                <a:latin typeface="+mn-lt"/>
              </a:rPr>
              <a:t> Beispiel </a:t>
            </a:r>
            <a:r>
              <a:rPr lang="de-DE" sz="1600" dirty="0" err="1">
                <a:latin typeface="+mn-lt"/>
              </a:rPr>
              <a:t>linux</a:t>
            </a:r>
            <a:r>
              <a:rPr lang="de-DE" sz="1600" dirty="0">
                <a:latin typeface="+mn-lt"/>
              </a:rPr>
              <a:t>:</a:t>
            </a:r>
          </a:p>
          <a:p>
            <a:pPr algn="l"/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export</a:t>
            </a:r>
            <a:r>
              <a:rPr lang="de-DE" sz="1600" dirty="0">
                <a:latin typeface="+mn-lt"/>
              </a:rPr>
              <a:t> NXCB_ANALYZE_NORMALIZED_MASS_PROPS=TRUE</a:t>
            </a:r>
            <a:endParaRPr lang="de-DE" sz="1600" dirty="0" smtClean="0">
              <a:latin typeface="+mn-lt"/>
            </a:endParaRPr>
          </a:p>
        </p:txBody>
      </p:sp>
      <p:sp>
        <p:nvSpPr>
          <p:cNvPr id="4" name="Rechteck 3"/>
          <p:cNvSpPr/>
          <p:nvPr/>
        </p:nvSpPr>
        <p:spPr bwMode="auto">
          <a:xfrm>
            <a:off x="933450" y="5067300"/>
            <a:ext cx="2076450" cy="2381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933450" y="4181475"/>
            <a:ext cx="2076450" cy="2381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413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sz="1600" dirty="0" err="1" smtClean="0"/>
              <a:t>NXCheckBox</a:t>
            </a:r>
            <a:r>
              <a:rPr lang="de-DE" sz="1600" dirty="0" smtClean="0"/>
              <a:t> V2.0.0.2 30.01.2012 Details: MomentOfIntertinaN1 + CentrOfGrafitiN1</a:t>
            </a:r>
            <a:endParaRPr lang="de-DE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65" y="1132523"/>
            <a:ext cx="4095750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eck 3"/>
          <p:cNvSpPr/>
          <p:nvPr/>
        </p:nvSpPr>
        <p:spPr bwMode="auto">
          <a:xfrm>
            <a:off x="933450" y="5067300"/>
            <a:ext cx="2076450" cy="2381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933450" y="4181475"/>
            <a:ext cx="2076450" cy="23812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539615" y="1525488"/>
            <a:ext cx="5181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err="1" smtClean="0">
                <a:latin typeface="+mn-lt"/>
              </a:rPr>
              <a:t>Telko</a:t>
            </a:r>
            <a:r>
              <a:rPr lang="de-DE" sz="1600" dirty="0" smtClean="0">
                <a:latin typeface="+mn-lt"/>
              </a:rPr>
              <a:t> 01.02.2013 </a:t>
            </a:r>
            <a:r>
              <a:rPr lang="de-DE" sz="1600" dirty="0" err="1" smtClean="0">
                <a:latin typeface="+mn-lt"/>
              </a:rPr>
              <a:t>B.Schieber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J.Feuerstein</a:t>
            </a:r>
            <a:endParaRPr lang="de-DE" sz="1600" dirty="0" smtClean="0">
              <a:latin typeface="+mn-lt"/>
            </a:endParaRPr>
          </a:p>
          <a:p>
            <a:pPr algn="l"/>
            <a:r>
              <a:rPr lang="de-DE" sz="1600" dirty="0" smtClean="0">
                <a:latin typeface="+mn-lt"/>
              </a:rPr>
              <a:t>Body des Parts</a:t>
            </a:r>
          </a:p>
          <a:p>
            <a:pPr algn="l"/>
            <a:endParaRPr lang="de-DE" sz="1600" dirty="0">
              <a:latin typeface="+mn-lt"/>
            </a:endParaRPr>
          </a:p>
          <a:p>
            <a:pPr algn="l"/>
            <a:r>
              <a:rPr lang="de-DE" sz="1600" dirty="0" smtClean="0">
                <a:latin typeface="+mn-lt"/>
              </a:rPr>
              <a:t>Dem </a:t>
            </a:r>
            <a:r>
              <a:rPr lang="de-DE" sz="1600" dirty="0" err="1" smtClean="0">
                <a:latin typeface="+mn-lt"/>
              </a:rPr>
              <a:t>Refset</a:t>
            </a:r>
            <a:r>
              <a:rPr lang="de-DE" sz="1600" dirty="0" smtClean="0">
                <a:latin typeface="+mn-lt"/>
              </a:rPr>
              <a:t> „</a:t>
            </a:r>
            <a:r>
              <a:rPr lang="de-DE" sz="1600" dirty="0" err="1" smtClean="0">
                <a:latin typeface="+mn-lt"/>
              </a:rPr>
              <a:t>Entire</a:t>
            </a:r>
            <a:r>
              <a:rPr lang="de-DE" sz="1600" dirty="0" smtClean="0">
                <a:latin typeface="+mn-lt"/>
              </a:rPr>
              <a:t> Part“</a:t>
            </a:r>
          </a:p>
          <a:p>
            <a:pPr algn="l"/>
            <a:r>
              <a:rPr lang="de-DE" sz="1600" dirty="0" smtClean="0">
                <a:latin typeface="+mn-lt"/>
              </a:rPr>
              <a:t>Der Berechnung werden die </a:t>
            </a:r>
          </a:p>
          <a:p>
            <a:pPr marL="285750" indent="-285750" algn="l">
              <a:buFontTx/>
              <a:buChar char="-"/>
            </a:pPr>
            <a:r>
              <a:rPr lang="de-DE" sz="1600" dirty="0" smtClean="0">
                <a:latin typeface="+mn-lt"/>
              </a:rPr>
              <a:t>Es werden nur </a:t>
            </a:r>
            <a:r>
              <a:rPr lang="de-DE" sz="1600" dirty="0" err="1" smtClean="0">
                <a:latin typeface="+mn-lt"/>
              </a:rPr>
              <a:t>Body‘s</a:t>
            </a:r>
            <a:r>
              <a:rPr lang="de-DE" sz="1600" dirty="0" smtClean="0">
                <a:latin typeface="+mn-lt"/>
              </a:rPr>
              <a:t> des </a:t>
            </a:r>
            <a:r>
              <a:rPr lang="de-DE" sz="1600" dirty="0" err="1" smtClean="0">
                <a:latin typeface="+mn-lt"/>
              </a:rPr>
              <a:t>Workparts</a:t>
            </a:r>
            <a:r>
              <a:rPr lang="de-DE" sz="1600" dirty="0" smtClean="0">
                <a:latin typeface="+mn-lt"/>
              </a:rPr>
              <a:t> der Berechnung hinzugefügt</a:t>
            </a:r>
          </a:p>
          <a:p>
            <a:pPr marL="285750" indent="-285750" algn="l">
              <a:buFontTx/>
              <a:buChar char="-"/>
            </a:pPr>
            <a:r>
              <a:rPr lang="de-DE" sz="1600" dirty="0" smtClean="0">
                <a:latin typeface="+mn-lt"/>
              </a:rPr>
              <a:t>Prüfen via:</a:t>
            </a:r>
            <a:br>
              <a:rPr lang="de-DE" sz="1600" dirty="0" smtClean="0">
                <a:latin typeface="+mn-lt"/>
              </a:rPr>
            </a:br>
            <a:r>
              <a:rPr lang="de-DE" sz="1600" dirty="0" err="1" smtClean="0">
                <a:latin typeface="+mn-lt"/>
              </a:rPr>
              <a:t>Assembly</a:t>
            </a:r>
            <a:r>
              <a:rPr lang="de-DE" sz="1600" dirty="0" smtClean="0">
                <a:latin typeface="+mn-lt"/>
              </a:rPr>
              <a:t> 2 Bodys (mit unterschiedlicher </a:t>
            </a:r>
            <a:r>
              <a:rPr lang="de-DE" sz="1600" dirty="0" err="1" smtClean="0">
                <a:latin typeface="+mn-lt"/>
              </a:rPr>
              <a:t>Density</a:t>
            </a:r>
            <a:r>
              <a:rPr lang="de-DE" sz="1600" dirty="0" smtClean="0">
                <a:latin typeface="+mn-lt"/>
              </a:rPr>
              <a:t>)</a:t>
            </a:r>
            <a:br>
              <a:rPr lang="de-DE" sz="1600" dirty="0" smtClean="0">
                <a:latin typeface="+mn-lt"/>
              </a:rPr>
            </a:br>
            <a:r>
              <a:rPr lang="de-DE" sz="1600" dirty="0" smtClean="0">
                <a:latin typeface="+mn-lt"/>
              </a:rPr>
              <a:t>2 Unter </a:t>
            </a:r>
            <a:r>
              <a:rPr lang="de-DE" sz="1600" dirty="0" err="1" smtClean="0">
                <a:latin typeface="+mn-lt"/>
              </a:rPr>
              <a:t>Komp</a:t>
            </a:r>
            <a:r>
              <a:rPr lang="de-DE" sz="1600" dirty="0" smtClean="0">
                <a:latin typeface="+mn-lt"/>
              </a:rPr>
              <a:t> Body -&gt; Volumen </a:t>
            </a:r>
            <a:br>
              <a:rPr lang="de-DE" sz="1600" dirty="0" smtClean="0">
                <a:latin typeface="+mn-lt"/>
              </a:rPr>
            </a:br>
            <a:r>
              <a:rPr lang="de-DE" sz="1600" dirty="0" smtClean="0">
                <a:latin typeface="+mn-lt"/>
              </a:rPr>
              <a:t>Einheiten sind: </a:t>
            </a:r>
            <a:r>
              <a:rPr lang="de-DE" sz="1600" dirty="0" err="1" smtClean="0">
                <a:latin typeface="+mn-lt"/>
              </a:rPr>
              <a:t>gr</a:t>
            </a:r>
            <a:r>
              <a:rPr lang="de-DE" sz="1600" dirty="0" smtClean="0">
                <a:latin typeface="+mn-lt"/>
              </a:rPr>
              <a:t> + cm</a:t>
            </a:r>
          </a:p>
        </p:txBody>
      </p:sp>
    </p:spTree>
    <p:extLst>
      <p:ext uri="{BB962C8B-B14F-4D97-AF65-F5344CB8AC3E}">
        <p14:creationId xmlns:p14="http://schemas.microsoft.com/office/powerpoint/2010/main" val="1422932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# </a:t>
            </a:r>
            <a:r>
              <a:rPr lang="de-DE" dirty="0" err="1" smtClean="0"/>
              <a:t>TiF</a:t>
            </a:r>
            <a:r>
              <a:rPr lang="de-DE" dirty="0" smtClean="0"/>
              <a:t> Erzeugung </a:t>
            </a:r>
            <a:r>
              <a:rPr lang="de-DE" dirty="0" err="1" smtClean="0"/>
              <a:t>Specification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2100" y="1053123"/>
            <a:ext cx="8915400" cy="5496169"/>
          </a:xfrm>
        </p:spPr>
        <p:txBody>
          <a:bodyPr/>
          <a:lstStyle/>
          <a:p>
            <a:r>
              <a:rPr lang="de-DE" sz="1400" dirty="0" smtClean="0"/>
              <a:t>CB – XML vergleich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</a:t>
            </a:r>
            <a:r>
              <a:rPr lang="de-DE" sz="1400" dirty="0" smtClean="0">
                <a:sym typeface="Wingdings" pitchFamily="2" charset="2"/>
              </a:rPr>
              <a:t> keine Differenz die eine </a:t>
            </a:r>
            <a:r>
              <a:rPr lang="de-DE" sz="1400" dirty="0" err="1" smtClean="0">
                <a:sym typeface="Wingdings" pitchFamily="2" charset="2"/>
              </a:rPr>
              <a:t>Tif</a:t>
            </a:r>
            <a:r>
              <a:rPr lang="de-DE" sz="1400" dirty="0" smtClean="0">
                <a:sym typeface="Wingdings" pitchFamily="2" charset="2"/>
              </a:rPr>
              <a:t> </a:t>
            </a:r>
            <a:r>
              <a:rPr lang="de-DE" sz="1400" dirty="0" err="1" smtClean="0">
                <a:sym typeface="Wingdings" pitchFamily="2" charset="2"/>
              </a:rPr>
              <a:t>erfz</a:t>
            </a:r>
            <a:r>
              <a:rPr lang="de-DE" sz="1400" dirty="0" smtClean="0">
                <a:sym typeface="Wingdings" pitchFamily="2" charset="2"/>
              </a:rPr>
              <a:t>. Erfordert  kein </a:t>
            </a:r>
            <a:r>
              <a:rPr lang="de-DE" sz="1400" dirty="0" err="1" smtClean="0">
                <a:sym typeface="Wingdings" pitchFamily="2" charset="2"/>
              </a:rPr>
              <a:t>Tif</a:t>
            </a:r>
            <a:r>
              <a:rPr lang="de-DE" sz="1400" dirty="0" smtClean="0">
                <a:sym typeface="Wingdings" pitchFamily="2" charset="2"/>
              </a:rPr>
              <a:t> erzeugen</a:t>
            </a:r>
          </a:p>
          <a:p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smtClean="0">
                <a:sym typeface="Wingdings" pitchFamily="2" charset="2"/>
              </a:rPr>
              <a:t>  </a:t>
            </a:r>
            <a:r>
              <a:rPr lang="de-DE" sz="1400" dirty="0" err="1" smtClean="0">
                <a:sym typeface="Wingdings" pitchFamily="2" charset="2"/>
              </a:rPr>
              <a:t>Dif</a:t>
            </a:r>
            <a:r>
              <a:rPr lang="de-DE" sz="1400" dirty="0" smtClean="0">
                <a:sym typeface="Wingdings" pitchFamily="2" charset="2"/>
              </a:rPr>
              <a:t> die eine </a:t>
            </a:r>
            <a:r>
              <a:rPr lang="de-DE" sz="1400" dirty="0" err="1" smtClean="0">
                <a:sym typeface="Wingdings" pitchFamily="2" charset="2"/>
              </a:rPr>
              <a:t>Tif</a:t>
            </a:r>
            <a:r>
              <a:rPr lang="de-DE" sz="1400" dirty="0" smtClean="0">
                <a:sym typeface="Wingdings" pitchFamily="2" charset="2"/>
              </a:rPr>
              <a:t> </a:t>
            </a:r>
            <a:r>
              <a:rPr lang="de-DE" sz="1400" dirty="0" err="1" smtClean="0">
                <a:sym typeface="Wingdings" pitchFamily="2" charset="2"/>
              </a:rPr>
              <a:t>erz</a:t>
            </a:r>
            <a:r>
              <a:rPr lang="de-DE" sz="1400" dirty="0" smtClean="0">
                <a:sym typeface="Wingdings" pitchFamily="2" charset="2"/>
              </a:rPr>
              <a:t>. Notwendig macht  </a:t>
            </a:r>
            <a:r>
              <a:rPr lang="de-DE" sz="1400" dirty="0" err="1" smtClean="0">
                <a:sym typeface="Wingdings" pitchFamily="2" charset="2"/>
              </a:rPr>
              <a:t>Tif</a:t>
            </a:r>
            <a:r>
              <a:rPr lang="de-DE" sz="1400" dirty="0" smtClean="0">
                <a:sym typeface="Wingdings" pitchFamily="2" charset="2"/>
              </a:rPr>
              <a:t> erzeugen </a:t>
            </a:r>
          </a:p>
          <a:p>
            <a:r>
              <a:rPr lang="de-DE" sz="1400" dirty="0">
                <a:sym typeface="Wingdings" pitchFamily="2" charset="2"/>
              </a:rPr>
              <a:t> </a:t>
            </a:r>
            <a:r>
              <a:rPr lang="de-DE" sz="1400" dirty="0" smtClean="0">
                <a:sym typeface="Wingdings" pitchFamily="2" charset="2"/>
              </a:rPr>
              <a:t>  Regel konfigurierbar kein automatisches </a:t>
            </a:r>
            <a:r>
              <a:rPr lang="de-DE" sz="1400" dirty="0" err="1" smtClean="0">
                <a:sym typeface="Wingdings" pitchFamily="2" charset="2"/>
              </a:rPr>
              <a:t>Tif</a:t>
            </a:r>
            <a:r>
              <a:rPr lang="de-DE" sz="1400" dirty="0" smtClean="0">
                <a:sym typeface="Wingdings" pitchFamily="2" charset="2"/>
              </a:rPr>
              <a:t> erzeugen </a:t>
            </a:r>
          </a:p>
          <a:p>
            <a:endParaRPr lang="de-DE" sz="1400" dirty="0" smtClean="0">
              <a:sym typeface="Wingdings" pitchFamily="2" charset="2"/>
            </a:endParaRPr>
          </a:p>
          <a:p>
            <a:r>
              <a:rPr lang="de-DE" sz="1400" dirty="0" err="1" smtClean="0">
                <a:sym typeface="Wingdings" pitchFamily="2" charset="2"/>
              </a:rPr>
              <a:t>Tif</a:t>
            </a:r>
            <a:r>
              <a:rPr lang="de-DE" sz="1400" dirty="0" smtClean="0">
                <a:sym typeface="Wingdings" pitchFamily="2" charset="2"/>
              </a:rPr>
              <a:t> erzeugen als Command</a:t>
            </a:r>
          </a:p>
          <a:p>
            <a:r>
              <a:rPr lang="de-DE" sz="1400" dirty="0" err="1" smtClean="0">
                <a:sym typeface="Wingdings" pitchFamily="2" charset="2"/>
              </a:rPr>
              <a:t>Result</a:t>
            </a:r>
            <a:r>
              <a:rPr lang="de-DE" sz="1400" dirty="0" smtClean="0">
                <a:sym typeface="Wingdings" pitchFamily="2" charset="2"/>
              </a:rPr>
              <a:t> Message des </a:t>
            </a:r>
            <a:r>
              <a:rPr lang="de-DE" sz="1400" dirty="0" err="1" smtClean="0">
                <a:sym typeface="Wingdings" pitchFamily="2" charset="2"/>
              </a:rPr>
              <a:t>Tif</a:t>
            </a:r>
            <a:r>
              <a:rPr lang="de-DE" sz="1400" dirty="0" smtClean="0">
                <a:sym typeface="Wingdings" pitchFamily="2" charset="2"/>
              </a:rPr>
              <a:t>  </a:t>
            </a:r>
            <a:r>
              <a:rPr lang="de-DE" sz="1400" dirty="0" err="1" smtClean="0">
                <a:sym typeface="Wingdings" pitchFamily="2" charset="2"/>
              </a:rPr>
              <a:t>Compare</a:t>
            </a:r>
            <a:r>
              <a:rPr lang="de-DE" sz="1400" dirty="0" smtClean="0">
                <a:sym typeface="Wingdings" pitchFamily="2" charset="2"/>
              </a:rPr>
              <a:t> je Vergleich erweitern</a:t>
            </a:r>
            <a:br>
              <a:rPr lang="de-DE" sz="1400" dirty="0" smtClean="0">
                <a:sym typeface="Wingdings" pitchFamily="2" charset="2"/>
              </a:rPr>
            </a:br>
            <a:r>
              <a:rPr lang="de-DE" sz="1400" dirty="0" smtClean="0">
                <a:sym typeface="Wingdings" pitchFamily="2" charset="2"/>
              </a:rPr>
              <a:t>V6R6U  #6R-6U#</a:t>
            </a:r>
            <a:br>
              <a:rPr lang="de-DE" sz="1400" dirty="0" smtClean="0">
                <a:sym typeface="Wingdings" pitchFamily="2" charset="2"/>
              </a:rPr>
            </a:br>
            <a:r>
              <a:rPr lang="de-DE" sz="1400" dirty="0" smtClean="0">
                <a:sym typeface="Wingdings" pitchFamily="2" charset="2"/>
              </a:rPr>
              <a:t>V6R8R  #6R-8R#</a:t>
            </a:r>
          </a:p>
          <a:p>
            <a:pPr marL="0" indent="0">
              <a:buNone/>
            </a:pPr>
            <a:r>
              <a:rPr lang="de-DE" sz="1400" dirty="0" smtClean="0">
                <a:sym typeface="Wingdings" pitchFamily="2" charset="2"/>
              </a:rPr>
              <a:t>Files 		           Vergleiche</a:t>
            </a:r>
            <a:br>
              <a:rPr lang="de-DE" sz="1400" dirty="0" smtClean="0">
                <a:sym typeface="Wingdings" pitchFamily="2" charset="2"/>
              </a:rPr>
            </a:br>
            <a:r>
              <a:rPr lang="de-DE" sz="1400" dirty="0" smtClean="0">
                <a:sym typeface="Wingdings" pitchFamily="2" charset="2"/>
              </a:rPr>
              <a:t>		            V6R6U 	V6R8R</a:t>
            </a:r>
          </a:p>
          <a:p>
            <a:pPr marL="0" indent="0">
              <a:buNone/>
            </a:pPr>
            <a:r>
              <a:rPr lang="de-DE" sz="1400" dirty="0" smtClean="0">
                <a:sym typeface="Wingdings" pitchFamily="2" charset="2"/>
              </a:rPr>
              <a:t>4711_Sheet1_#6r.cgm           1		1</a:t>
            </a:r>
            <a:br>
              <a:rPr lang="de-DE" sz="1400" dirty="0" smtClean="0">
                <a:sym typeface="Wingdings" pitchFamily="2" charset="2"/>
              </a:rPr>
            </a:br>
            <a:r>
              <a:rPr lang="de-DE" sz="1400" dirty="0" smtClean="0">
                <a:sym typeface="Wingdings" pitchFamily="2" charset="2"/>
              </a:rPr>
              <a:t>4711_Sheet1_#6u.cgm          1</a:t>
            </a:r>
            <a:br>
              <a:rPr lang="de-DE" sz="1400" dirty="0" smtClean="0">
                <a:sym typeface="Wingdings" pitchFamily="2" charset="2"/>
              </a:rPr>
            </a:br>
            <a:r>
              <a:rPr lang="de-DE" sz="1400" dirty="0" smtClean="0">
                <a:sym typeface="Wingdings" pitchFamily="2" charset="2"/>
              </a:rPr>
              <a:t>4711_Sheet2_#6r.cgm           2		2</a:t>
            </a:r>
            <a:br>
              <a:rPr lang="de-DE" sz="1400" dirty="0" smtClean="0">
                <a:sym typeface="Wingdings" pitchFamily="2" charset="2"/>
              </a:rPr>
            </a:br>
            <a:r>
              <a:rPr lang="de-DE" sz="1400" dirty="0" smtClean="0">
                <a:sym typeface="Wingdings" pitchFamily="2" charset="2"/>
              </a:rPr>
              <a:t>4711_Sheet2_#6u.cgm          2</a:t>
            </a:r>
            <a:br>
              <a:rPr lang="de-DE" sz="1400" dirty="0" smtClean="0">
                <a:sym typeface="Wingdings" pitchFamily="2" charset="2"/>
              </a:rPr>
            </a:br>
            <a:r>
              <a:rPr lang="de-DE" sz="1400" dirty="0" smtClean="0">
                <a:sym typeface="Wingdings" pitchFamily="2" charset="2"/>
              </a:rPr>
              <a:t>4711_Sheet1_#8r.cgm			1	</a:t>
            </a:r>
            <a:r>
              <a:rPr lang="de-DE" sz="1400" dirty="0">
                <a:sym typeface="Wingdings" pitchFamily="2" charset="2"/>
              </a:rPr>
              <a:t/>
            </a:r>
            <a:br>
              <a:rPr lang="de-DE" sz="1400" dirty="0">
                <a:sym typeface="Wingdings" pitchFamily="2" charset="2"/>
              </a:rPr>
            </a:br>
            <a:r>
              <a:rPr lang="de-DE" sz="1400" dirty="0" smtClean="0">
                <a:sym typeface="Wingdings" pitchFamily="2" charset="2"/>
              </a:rPr>
              <a:t>4711_Sheet2_#8r.cgm  			2</a:t>
            </a:r>
          </a:p>
          <a:p>
            <a:pPr marL="0" indent="0">
              <a:buNone/>
            </a:pPr>
            <a:endParaRPr lang="de-DE" sz="1400" dirty="0" smtClean="0">
              <a:sym typeface="Wingdings" pitchFamily="2" charset="2"/>
            </a:endParaRPr>
          </a:p>
          <a:p>
            <a:r>
              <a:rPr lang="de-DE" sz="1100" dirty="0" smtClean="0">
                <a:sym typeface="Wingdings" pitchFamily="2" charset="2"/>
              </a:rPr>
              <a:t>TIF-Analyse V6R6U:[OK:PPMmax:102] V6R8R:[OK:PPMmax:202] ….</a:t>
            </a:r>
            <a:br>
              <a:rPr lang="de-DE" sz="1100" dirty="0" smtClean="0">
                <a:sym typeface="Wingdings" pitchFamily="2" charset="2"/>
              </a:rPr>
            </a:br>
            <a:r>
              <a:rPr lang="de-DE" sz="1100" dirty="0">
                <a:sym typeface="Wingdings" pitchFamily="2" charset="2"/>
              </a:rPr>
              <a:t>V6R6U</a:t>
            </a:r>
            <a:r>
              <a:rPr lang="de-DE" sz="1100" dirty="0" smtClean="0">
                <a:sym typeface="Wingdings" pitchFamily="2" charset="2"/>
              </a:rPr>
              <a:t>:[ERR:PPMmax:500] </a:t>
            </a:r>
            <a:r>
              <a:rPr lang="de-DE" sz="1100" dirty="0">
                <a:sym typeface="Wingdings" pitchFamily="2" charset="2"/>
              </a:rPr>
              <a:t>V6R8R</a:t>
            </a:r>
            <a:r>
              <a:rPr lang="de-DE" sz="1100" dirty="0" smtClean="0">
                <a:sym typeface="Wingdings" pitchFamily="2" charset="2"/>
              </a:rPr>
              <a:t>:[ERR:PPMmax:602]</a:t>
            </a:r>
            <a:br>
              <a:rPr lang="de-DE" sz="1100" dirty="0" smtClean="0">
                <a:sym typeface="Wingdings" pitchFamily="2" charset="2"/>
              </a:rPr>
            </a:br>
            <a:r>
              <a:rPr lang="de-DE" sz="1100" dirty="0" smtClean="0">
                <a:sym typeface="Wingdings" pitchFamily="2" charset="2"/>
              </a:rPr>
              <a:t>Ergebnis als Text File mit Auflistung der „Tif1_NE  Tif2_NE  Ergebnisse </a:t>
            </a:r>
            <a:r>
              <a:rPr lang="de-DE" sz="1100" dirty="0" err="1" smtClean="0">
                <a:sym typeface="Wingdings" pitchFamily="2" charset="2"/>
              </a:rPr>
              <a:t>Result</a:t>
            </a:r>
            <a:r>
              <a:rPr lang="de-DE" sz="1100" dirty="0" smtClean="0">
                <a:sym typeface="Wingdings" pitchFamily="2" charset="2"/>
              </a:rPr>
              <a:t>  </a:t>
            </a:r>
            <a:br>
              <a:rPr lang="de-DE" sz="1100" dirty="0" smtClean="0">
                <a:sym typeface="Wingdings" pitchFamily="2" charset="2"/>
              </a:rPr>
            </a:br>
            <a:r>
              <a:rPr lang="de-DE" sz="1100" dirty="0" smtClean="0">
                <a:sym typeface="Wingdings" pitchFamily="2" charset="2"/>
              </a:rPr>
              <a:t>Überlegung das ganze in ein HTM File (</a:t>
            </a:r>
            <a:r>
              <a:rPr lang="de-DE" sz="1100" dirty="0" err="1" smtClean="0">
                <a:sym typeface="Wingdings" pitchFamily="2" charset="2"/>
              </a:rPr>
              <a:t>Grado</a:t>
            </a:r>
            <a:r>
              <a:rPr lang="de-DE" sz="1100" dirty="0">
                <a:sym typeface="Wingdings" pitchFamily="2" charset="2"/>
              </a:rPr>
              <a:t>:</a:t>
            </a:r>
            <a:r>
              <a:rPr lang="de-DE" sz="1100" dirty="0" smtClean="0">
                <a:sym typeface="Wingdings" pitchFamily="2" charset="2"/>
              </a:rPr>
              <a:t>„Lösung die mit der Goldkante“) erzeugen </a:t>
            </a:r>
            <a:br>
              <a:rPr lang="de-DE" sz="1100" dirty="0" smtClean="0">
                <a:sym typeface="Wingdings" pitchFamily="2" charset="2"/>
              </a:rPr>
            </a:br>
            <a:r>
              <a:rPr lang="de-DE" sz="1100" dirty="0" smtClean="0">
                <a:sym typeface="Wingdings" pitchFamily="2" charset="2"/>
              </a:rPr>
              <a:t>Link zeigt auf Ergebnis File</a:t>
            </a:r>
            <a:br>
              <a:rPr lang="de-DE" sz="1100" dirty="0" smtClean="0">
                <a:sym typeface="Wingdings" pitchFamily="2" charset="2"/>
              </a:rPr>
            </a:br>
            <a:r>
              <a:rPr lang="de-DE" sz="1100" dirty="0" smtClean="0">
                <a:sym typeface="Wingdings" pitchFamily="2" charset="2"/>
              </a:rPr>
              <a:t>Wenn keine Daten vorhanden dann Ergebnis: TIF-Analyse </a:t>
            </a:r>
            <a:r>
              <a:rPr lang="de-DE" sz="1100" dirty="0">
                <a:sym typeface="Wingdings" pitchFamily="2" charset="2"/>
              </a:rPr>
              <a:t>V6R6U</a:t>
            </a:r>
            <a:r>
              <a:rPr lang="de-DE" sz="1100" dirty="0" smtClean="0">
                <a:sym typeface="Wingdings" pitchFamily="2" charset="2"/>
              </a:rPr>
              <a:t>:[</a:t>
            </a:r>
            <a:r>
              <a:rPr lang="de-DE" sz="1100" dirty="0" err="1" smtClean="0">
                <a:sym typeface="Wingdings" pitchFamily="2" charset="2"/>
              </a:rPr>
              <a:t>PPMmax:NoData</a:t>
            </a:r>
            <a:r>
              <a:rPr lang="de-DE" sz="1100" dirty="0" smtClean="0">
                <a:sym typeface="Wingdings" pitchFamily="2" charset="2"/>
              </a:rPr>
              <a:t>]</a:t>
            </a:r>
          </a:p>
          <a:p>
            <a:endParaRPr lang="de-DE" sz="1400" dirty="0">
              <a:sym typeface="Wingdings" pitchFamily="2" charset="2"/>
            </a:endParaRPr>
          </a:p>
          <a:p>
            <a:endParaRPr lang="de-DE" sz="1400" dirty="0">
              <a:sym typeface="Wingdings" pitchFamily="2" charset="2"/>
            </a:endParaRPr>
          </a:p>
          <a:p>
            <a:endParaRPr lang="de-DE" sz="1400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15079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en-GB" smtClean="0"/>
              <a:t>CheckBox process description</a:t>
            </a:r>
            <a:endParaRPr lang="en-GB"/>
          </a:p>
        </p:txBody>
      </p:sp>
      <p:sp>
        <p:nvSpPr>
          <p:cNvPr id="3" name="Textfeld 2"/>
          <p:cNvSpPr txBox="1"/>
          <p:nvPr/>
        </p:nvSpPr>
        <p:spPr>
          <a:xfrm>
            <a:off x="358140" y="1463040"/>
            <a:ext cx="90906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How the </a:t>
            </a:r>
            <a:r>
              <a:rPr lang="en-GB" sz="1600" dirty="0" err="1" smtClean="0">
                <a:latin typeface="+mn-lt"/>
              </a:rPr>
              <a:t>CheckBox</a:t>
            </a:r>
            <a:r>
              <a:rPr lang="en-GB" sz="1600" dirty="0" smtClean="0">
                <a:latin typeface="+mn-lt"/>
              </a:rPr>
              <a:t> Data are generated</a:t>
            </a:r>
          </a:p>
          <a:p>
            <a:pPr algn="l"/>
            <a:endParaRPr lang="en-GB" sz="1600" dirty="0" smtClean="0">
              <a:latin typeface="+mn-lt"/>
            </a:endParaRPr>
          </a:p>
          <a:p>
            <a:pPr marL="285750" indent="-285750" algn="l">
              <a:buFontTx/>
              <a:buChar char="-"/>
            </a:pPr>
            <a:r>
              <a:rPr lang="en-GB" sz="1600" dirty="0" smtClean="0">
                <a:latin typeface="+mn-lt"/>
              </a:rPr>
              <a:t>CB1 </a:t>
            </a:r>
            <a:r>
              <a:rPr lang="en-GB" sz="1600" dirty="0" smtClean="0">
                <a:latin typeface="+mn-lt"/>
                <a:sym typeface="Wingdings" pitchFamily="2" charset="2"/>
              </a:rPr>
              <a:t> Extract Data with NX version 1   CheckBox_CustomStart.cmd  + </a:t>
            </a:r>
            <a:r>
              <a:rPr lang="en-GB" sz="1600" dirty="0" err="1" smtClean="0">
                <a:latin typeface="+mn-lt"/>
                <a:sym typeface="Wingdings" pitchFamily="2" charset="2"/>
              </a:rPr>
              <a:t>Param</a:t>
            </a:r>
            <a:endParaRPr lang="en-GB" sz="1600" dirty="0" smtClean="0">
              <a:latin typeface="+mn-lt"/>
              <a:sym typeface="Wingdings" pitchFamily="2" charset="2"/>
            </a:endParaRPr>
          </a:p>
          <a:p>
            <a:pPr marL="285750" indent="-285750" algn="l">
              <a:buFontTx/>
              <a:buChar char="-"/>
            </a:pPr>
            <a:r>
              <a:rPr lang="en-GB" sz="1600" dirty="0" smtClean="0">
                <a:latin typeface="+mn-lt"/>
                <a:sym typeface="Wingdings" pitchFamily="2" charset="2"/>
              </a:rPr>
              <a:t>CB2 </a:t>
            </a:r>
            <a:r>
              <a:rPr lang="en-GB" sz="1600" dirty="0">
                <a:latin typeface="+mn-lt"/>
                <a:sym typeface="Wingdings" pitchFamily="2" charset="2"/>
              </a:rPr>
              <a:t> Extract Data with </a:t>
            </a:r>
            <a:r>
              <a:rPr lang="en-GB" sz="1600" dirty="0" smtClean="0">
                <a:latin typeface="+mn-lt"/>
                <a:sym typeface="Wingdings" pitchFamily="2" charset="2"/>
              </a:rPr>
              <a:t>NX </a:t>
            </a:r>
            <a:r>
              <a:rPr lang="en-GB" sz="1600" dirty="0">
                <a:latin typeface="+mn-lt"/>
                <a:sym typeface="Wingdings" pitchFamily="2" charset="2"/>
              </a:rPr>
              <a:t>version 2  </a:t>
            </a:r>
            <a:r>
              <a:rPr lang="en-GB" sz="1600" dirty="0" smtClean="0">
                <a:latin typeface="+mn-lt"/>
                <a:sym typeface="Wingdings" pitchFamily="2" charset="2"/>
              </a:rPr>
              <a:t> </a:t>
            </a:r>
            <a:r>
              <a:rPr lang="en-GB" sz="1600" dirty="0">
                <a:latin typeface="+mn-lt"/>
                <a:sym typeface="Wingdings" pitchFamily="2" charset="2"/>
              </a:rPr>
              <a:t>CheckBox_CustomStart.cmd  + </a:t>
            </a:r>
            <a:r>
              <a:rPr lang="en-GB" sz="1600" dirty="0" err="1">
                <a:latin typeface="+mn-lt"/>
                <a:sym typeface="Wingdings" pitchFamily="2" charset="2"/>
              </a:rPr>
              <a:t>Param</a:t>
            </a:r>
            <a:endParaRPr lang="en-GB" sz="1600" dirty="0">
              <a:latin typeface="+mn-lt"/>
              <a:sym typeface="Wingdings" pitchFamily="2" charset="2"/>
            </a:endParaRPr>
          </a:p>
          <a:p>
            <a:pPr marL="285750" indent="-285750" algn="l">
              <a:buFontTx/>
              <a:buChar char="-"/>
            </a:pPr>
            <a:r>
              <a:rPr lang="en-GB" sz="1600" dirty="0" smtClean="0">
                <a:latin typeface="+mn-lt"/>
                <a:sym typeface="Wingdings" pitchFamily="2" charset="2"/>
              </a:rPr>
              <a:t>CB3  Compare extracted CB1 – CB2 Data</a:t>
            </a:r>
            <a:endParaRPr lang="en-GB" sz="1600" dirty="0">
              <a:latin typeface="+mn-lt"/>
              <a:sym typeface="Wingdings" pitchFamily="2" charset="2"/>
            </a:endParaRPr>
          </a:p>
          <a:p>
            <a:pPr marL="285750" indent="-285750" algn="l">
              <a:buFontTx/>
              <a:buChar char="-"/>
            </a:pPr>
            <a:endParaRPr lang="en-GB" sz="1600" dirty="0" smtClean="0">
              <a:latin typeface="+mn-lt"/>
              <a:sym typeface="Wingdings" pitchFamily="2" charset="2"/>
            </a:endParaRPr>
          </a:p>
          <a:p>
            <a:pPr algn="l"/>
            <a:r>
              <a:rPr lang="en-GB" sz="1600" dirty="0" smtClean="0">
                <a:latin typeface="+mn-lt"/>
                <a:sym typeface="Wingdings" pitchFamily="2" charset="2"/>
              </a:rPr>
              <a:t>Hints:</a:t>
            </a:r>
          </a:p>
          <a:p>
            <a:pPr marL="285750" indent="-285750" algn="l">
              <a:buFontTx/>
              <a:buChar char="-"/>
            </a:pPr>
            <a:r>
              <a:rPr lang="en-GB" sz="1600" dirty="0" err="1" smtClean="0">
                <a:latin typeface="+mn-lt"/>
                <a:sym typeface="Wingdings" pitchFamily="2" charset="2"/>
              </a:rPr>
              <a:t>Thrue</a:t>
            </a:r>
            <a:r>
              <a:rPr lang="en-GB" sz="1600" dirty="0" smtClean="0">
                <a:latin typeface="+mn-lt"/>
                <a:sym typeface="Wingdings" pitchFamily="2" charset="2"/>
              </a:rPr>
              <a:t> CB1 / CB2 Processes CB-Data must be in this way extracted that the extracted CB-Data are comparable Check settings for customisation </a:t>
            </a:r>
            <a:br>
              <a:rPr lang="en-GB" sz="1600" dirty="0" smtClean="0">
                <a:latin typeface="+mn-lt"/>
                <a:sym typeface="Wingdings" pitchFamily="2" charset="2"/>
              </a:rPr>
            </a:br>
            <a:r>
              <a:rPr lang="en-GB" sz="1600" dirty="0" smtClean="0">
                <a:latin typeface="+mn-lt"/>
                <a:sym typeface="Wingdings" pitchFamily="2" charset="2"/>
              </a:rPr>
              <a:t>- TC – Data </a:t>
            </a:r>
            <a:br>
              <a:rPr lang="en-GB" sz="1600" dirty="0" smtClean="0">
                <a:latin typeface="+mn-lt"/>
                <a:sym typeface="Wingdings" pitchFamily="2" charset="2"/>
              </a:rPr>
            </a:br>
            <a:r>
              <a:rPr lang="en-GB" sz="1600" dirty="0" smtClean="0">
                <a:latin typeface="+mn-lt"/>
                <a:sym typeface="Wingdings" pitchFamily="2" charset="2"/>
              </a:rPr>
              <a:t>- NX: Load Option s </a:t>
            </a:r>
            <a:br>
              <a:rPr lang="en-GB" sz="1600" dirty="0" smtClean="0">
                <a:latin typeface="+mn-lt"/>
                <a:sym typeface="Wingdings" pitchFamily="2" charset="2"/>
              </a:rPr>
            </a:br>
            <a:r>
              <a:rPr lang="en-GB" sz="1600" dirty="0" smtClean="0">
                <a:latin typeface="+mn-lt"/>
                <a:sym typeface="Wingdings" pitchFamily="2" charset="2"/>
              </a:rPr>
              <a:t>- NX:/TC Environment’s </a:t>
            </a:r>
            <a:br>
              <a:rPr lang="en-GB" sz="1600" dirty="0" smtClean="0">
                <a:latin typeface="+mn-lt"/>
                <a:sym typeface="Wingdings" pitchFamily="2" charset="2"/>
              </a:rPr>
            </a:br>
            <a:r>
              <a:rPr lang="en-GB" sz="1600" dirty="0" smtClean="0">
                <a:latin typeface="+mn-lt"/>
                <a:sym typeface="Wingdings" pitchFamily="2" charset="2"/>
              </a:rPr>
              <a:t>- NX: Customer </a:t>
            </a:r>
            <a:r>
              <a:rPr lang="en-GB" sz="1600" dirty="0" err="1" smtClean="0">
                <a:latin typeface="+mn-lt"/>
                <a:sym typeface="Wingdings" pitchFamily="2" charset="2"/>
              </a:rPr>
              <a:t>defaultes</a:t>
            </a:r>
            <a:r>
              <a:rPr lang="en-GB" sz="1600" dirty="0" smtClean="0">
                <a:latin typeface="+mn-lt"/>
                <a:sym typeface="Wingdings" pitchFamily="2" charset="2"/>
              </a:rPr>
              <a:t>   </a:t>
            </a:r>
            <a:r>
              <a:rPr lang="en-GB" sz="1600" dirty="0" err="1" smtClean="0">
                <a:latin typeface="+mn-lt"/>
                <a:sym typeface="Wingdings" pitchFamily="2" charset="2"/>
              </a:rPr>
              <a:t>Patternfiles</a:t>
            </a:r>
            <a:r>
              <a:rPr lang="en-GB" sz="1600" dirty="0" smtClean="0">
                <a:latin typeface="+mn-lt"/>
                <a:sym typeface="Wingdings" pitchFamily="2" charset="2"/>
              </a:rPr>
              <a:t> f</a:t>
            </a:r>
            <a:br>
              <a:rPr lang="en-GB" sz="1600" dirty="0" smtClean="0">
                <a:latin typeface="+mn-lt"/>
                <a:sym typeface="Wingdings" pitchFamily="2" charset="2"/>
              </a:rPr>
            </a:br>
            <a:r>
              <a:rPr lang="en-GB" sz="1600" dirty="0" smtClean="0">
                <a:latin typeface="+mn-lt"/>
                <a:sym typeface="Wingdings" pitchFamily="2" charset="2"/>
              </a:rPr>
              <a:t>- </a:t>
            </a:r>
          </a:p>
          <a:p>
            <a:pPr marL="285750" indent="-285750" algn="l">
              <a:buFontTx/>
              <a:buChar char="-"/>
            </a:pPr>
            <a:endParaRPr lang="en-GB" sz="1600" dirty="0">
              <a:latin typeface="+mn-lt"/>
              <a:sym typeface="Wingdings" pitchFamily="2" charset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5664518"/>
            <a:ext cx="28289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345180" y="5387340"/>
            <a:ext cx="1558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dirty="0" smtClean="0">
                <a:latin typeface="+mn-lt"/>
              </a:rPr>
              <a:t>JMCMD.exe </a:t>
            </a:r>
          </a:p>
        </p:txBody>
      </p:sp>
      <p:cxnSp>
        <p:nvCxnSpPr>
          <p:cNvPr id="6" name="Gerade Verbindung mit Pfeil 5"/>
          <p:cNvCxnSpPr>
            <a:endCxn id="4" idx="1"/>
          </p:cNvCxnSpPr>
          <p:nvPr/>
        </p:nvCxnSpPr>
        <p:spPr bwMode="auto">
          <a:xfrm flipV="1">
            <a:off x="2324100" y="5556617"/>
            <a:ext cx="1021080" cy="169277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8" name="Gewinkelte Verbindung 7"/>
          <p:cNvCxnSpPr>
            <a:stCxn id="4" idx="2"/>
            <a:endCxn id="5122" idx="1"/>
          </p:cNvCxnSpPr>
          <p:nvPr/>
        </p:nvCxnSpPr>
        <p:spPr bwMode="auto">
          <a:xfrm rot="5400000">
            <a:off x="2350026" y="4085481"/>
            <a:ext cx="133887" cy="3414712"/>
          </a:xfrm>
          <a:prstGeom prst="bentConnector4">
            <a:avLst>
              <a:gd name="adj1" fmla="val 416582"/>
              <a:gd name="adj2" fmla="val 106695"/>
            </a:avLst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8116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98008"/>
            <a:ext cx="9558338" cy="389209"/>
          </a:xfrm>
        </p:spPr>
        <p:txBody>
          <a:bodyPr/>
          <a:lstStyle/>
          <a:p>
            <a:r>
              <a:rPr lang="en-GB" dirty="0" err="1" smtClean="0"/>
              <a:t>JobManager</a:t>
            </a:r>
            <a:r>
              <a:rPr lang="en-GB" dirty="0" smtClean="0"/>
              <a:t> Settings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798" y="1479433"/>
            <a:ext cx="212407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624" y="1123741"/>
            <a:ext cx="3317933" cy="276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6" y="3456111"/>
            <a:ext cx="6776509" cy="288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Gerade Verbindung mit Pfeil 3"/>
          <p:cNvCxnSpPr/>
          <p:nvPr/>
        </p:nvCxnSpPr>
        <p:spPr bwMode="auto">
          <a:xfrm flipH="1">
            <a:off x="5821960" y="2774833"/>
            <a:ext cx="2021746" cy="2426341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5" name="Abgerundetes Rechteck 4"/>
          <p:cNvSpPr/>
          <p:nvPr/>
        </p:nvSpPr>
        <p:spPr bwMode="auto">
          <a:xfrm>
            <a:off x="2365695" y="4186106"/>
            <a:ext cx="1887523" cy="226503"/>
          </a:xfrm>
          <a:prstGeom prst="roundRect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cxnSp>
        <p:nvCxnSpPr>
          <p:cNvPr id="10" name="Gerade Verbindung mit Pfeil 9"/>
          <p:cNvCxnSpPr/>
          <p:nvPr/>
        </p:nvCxnSpPr>
        <p:spPr bwMode="auto">
          <a:xfrm>
            <a:off x="3822700" y="2717683"/>
            <a:ext cx="0" cy="1468423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1" name="Freihandform 10"/>
          <p:cNvSpPr/>
          <p:nvPr/>
        </p:nvSpPr>
        <p:spPr bwMode="auto">
          <a:xfrm>
            <a:off x="3073400" y="2362200"/>
            <a:ext cx="3409950" cy="1860550"/>
          </a:xfrm>
          <a:custGeom>
            <a:avLst/>
            <a:gdLst>
              <a:gd name="connsiteX0" fmla="*/ 3409950 w 3409950"/>
              <a:gd name="connsiteY0" fmla="*/ 0 h 1860550"/>
              <a:gd name="connsiteX1" fmla="*/ 19050 w 3409950"/>
              <a:gd name="connsiteY1" fmla="*/ 774700 h 1860550"/>
              <a:gd name="connsiteX2" fmla="*/ 0 w 3409950"/>
              <a:gd name="connsiteY2" fmla="*/ 1860550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09950" h="1860550">
                <a:moveTo>
                  <a:pt x="3409950" y="0"/>
                </a:moveTo>
                <a:lnTo>
                  <a:pt x="19050" y="774700"/>
                </a:lnTo>
                <a:lnTo>
                  <a:pt x="0" y="1860550"/>
                </a:lnTo>
              </a:path>
            </a:pathLst>
          </a:cu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383780" y="5326380"/>
            <a:ext cx="25222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050" dirty="0" smtClean="0">
                <a:latin typeface="+mn-lt"/>
              </a:rPr>
              <a:t>- Start Script (1)</a:t>
            </a:r>
            <a:br>
              <a:rPr lang="en-GB" sz="1050" dirty="0" smtClean="0">
                <a:latin typeface="+mn-lt"/>
              </a:rPr>
            </a:br>
            <a:r>
              <a:rPr lang="en-GB" sz="1050" dirty="0" smtClean="0">
                <a:latin typeface="+mn-lt"/>
              </a:rPr>
              <a:t>- Start Parameter for Extraction </a:t>
            </a:r>
            <a:r>
              <a:rPr lang="en-GB" sz="1050" b="1" dirty="0" smtClean="0">
                <a:latin typeface="+mn-lt"/>
              </a:rPr>
              <a:t>(2)</a:t>
            </a:r>
          </a:p>
        </p:txBody>
      </p:sp>
      <p:sp>
        <p:nvSpPr>
          <p:cNvPr id="14" name="Ellipse 13"/>
          <p:cNvSpPr/>
          <p:nvPr/>
        </p:nvSpPr>
        <p:spPr bwMode="auto">
          <a:xfrm>
            <a:off x="3822700" y="4443524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  <a:endParaRPr lang="en-GB" strike="noStrike" cap="none" normalizeH="0">
              <a:ln>
                <a:noFill/>
              </a:ln>
              <a:solidFill>
                <a:schemeClr val="tx1"/>
              </a:solidFill>
              <a:effectLst/>
              <a:latin typeface="Arial"/>
            </a:endParaRPr>
          </a:p>
        </p:txBody>
      </p:sp>
      <p:sp>
        <p:nvSpPr>
          <p:cNvPr id="20" name="Ellipse 19"/>
          <p:cNvSpPr/>
          <p:nvPr/>
        </p:nvSpPr>
        <p:spPr bwMode="auto">
          <a:xfrm>
            <a:off x="5567960" y="4642441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  <a:endParaRPr lang="en-GB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00649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2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634" y="2682291"/>
            <a:ext cx="3372951" cy="984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328" y="1577794"/>
            <a:ext cx="2736267" cy="2006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98008"/>
            <a:ext cx="9558338" cy="389209"/>
          </a:xfrm>
        </p:spPr>
        <p:txBody>
          <a:bodyPr/>
          <a:lstStyle/>
          <a:p>
            <a:r>
              <a:rPr lang="en-GB" dirty="0" err="1" smtClean="0"/>
              <a:t>JobManager</a:t>
            </a:r>
            <a:r>
              <a:rPr lang="en-GB" dirty="0" smtClean="0"/>
              <a:t> </a:t>
            </a:r>
            <a:r>
              <a:rPr lang="en-GB" dirty="0" err="1" smtClean="0"/>
              <a:t>CheckBox</a:t>
            </a:r>
            <a:r>
              <a:rPr lang="en-GB" dirty="0" smtClean="0"/>
              <a:t> Script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6" y="1212557"/>
            <a:ext cx="212407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30" y="3800255"/>
            <a:ext cx="4318151" cy="452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Gerade Verbindung mit Pfeil 6"/>
          <p:cNvCxnSpPr/>
          <p:nvPr/>
        </p:nvCxnSpPr>
        <p:spPr bwMode="auto">
          <a:xfrm flipH="1">
            <a:off x="2171700" y="2273788"/>
            <a:ext cx="7620" cy="408452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9" name="Gerade Verbindung mit Pfeil 8"/>
          <p:cNvCxnSpPr>
            <a:stCxn id="14" idx="1"/>
          </p:cNvCxnSpPr>
          <p:nvPr/>
        </p:nvCxnSpPr>
        <p:spPr bwMode="auto">
          <a:xfrm flipH="1">
            <a:off x="2481264" y="2613025"/>
            <a:ext cx="3798886" cy="777875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14" name="Abgerundetes Rechteck 13"/>
          <p:cNvSpPr/>
          <p:nvPr/>
        </p:nvSpPr>
        <p:spPr bwMode="auto">
          <a:xfrm>
            <a:off x="6280150" y="2565400"/>
            <a:ext cx="955676" cy="95250"/>
          </a:xfrm>
          <a:prstGeom prst="roundRect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066" y="3750641"/>
            <a:ext cx="2819400" cy="2564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Gerade Verbindung mit Pfeil 18"/>
          <p:cNvCxnSpPr/>
          <p:nvPr/>
        </p:nvCxnSpPr>
        <p:spPr bwMode="auto">
          <a:xfrm flipH="1">
            <a:off x="1317625" y="3461682"/>
            <a:ext cx="701675" cy="288959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3" name="Gerade Verbindung mit Pfeil 22"/>
          <p:cNvCxnSpPr/>
          <p:nvPr/>
        </p:nvCxnSpPr>
        <p:spPr bwMode="auto">
          <a:xfrm flipV="1">
            <a:off x="2280742" y="4323343"/>
            <a:ext cx="1357808" cy="1606550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30" y="3619280"/>
            <a:ext cx="1209675" cy="18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Abgerundetes Rechteck 25"/>
          <p:cNvSpPr/>
          <p:nvPr/>
        </p:nvSpPr>
        <p:spPr bwMode="auto">
          <a:xfrm>
            <a:off x="6305550" y="1900238"/>
            <a:ext cx="1343025" cy="138112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sp>
        <p:nvSpPr>
          <p:cNvPr id="35" name="Abgerundetes Rechteck 34"/>
          <p:cNvSpPr/>
          <p:nvPr/>
        </p:nvSpPr>
        <p:spPr bwMode="auto">
          <a:xfrm>
            <a:off x="5153031" y="3914775"/>
            <a:ext cx="747315" cy="123844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cxnSp>
        <p:nvCxnSpPr>
          <p:cNvPr id="28" name="Gerade Verbindung mit Pfeil 27"/>
          <p:cNvCxnSpPr>
            <a:stCxn id="26" idx="1"/>
            <a:endCxn id="35" idx="0"/>
          </p:cNvCxnSpPr>
          <p:nvPr/>
        </p:nvCxnSpPr>
        <p:spPr bwMode="auto">
          <a:xfrm flipH="1">
            <a:off x="5526689" y="1969294"/>
            <a:ext cx="778861" cy="1945481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120" y="4414583"/>
            <a:ext cx="3797770" cy="1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623" y="4686484"/>
            <a:ext cx="4489769" cy="19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Abgerundetes Rechteck 41"/>
          <p:cNvSpPr/>
          <p:nvPr/>
        </p:nvSpPr>
        <p:spPr bwMode="auto">
          <a:xfrm>
            <a:off x="6359526" y="2978150"/>
            <a:ext cx="2632074" cy="354080"/>
          </a:xfrm>
          <a:prstGeom prst="roundRect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cxnSp>
        <p:nvCxnSpPr>
          <p:cNvPr id="31" name="Gerade Verbindung mit Pfeil 30"/>
          <p:cNvCxnSpPr>
            <a:stCxn id="42" idx="2"/>
          </p:cNvCxnSpPr>
          <p:nvPr/>
        </p:nvCxnSpPr>
        <p:spPr bwMode="auto">
          <a:xfrm flipH="1">
            <a:off x="6534150" y="3332230"/>
            <a:ext cx="1141413" cy="1452185"/>
          </a:xfrm>
          <a:prstGeom prst="straightConnector1">
            <a:avLst/>
          </a:prstGeom>
          <a:noFill/>
          <a:ln w="12700" cap="flat" cmpd="sng" algn="ctr">
            <a:solidFill>
              <a:srgbClr val="FF0000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048" name="Rechteck 2047"/>
          <p:cNvSpPr/>
          <p:nvPr/>
        </p:nvSpPr>
        <p:spPr>
          <a:xfrm>
            <a:off x="5526688" y="1212557"/>
            <a:ext cx="3895618" cy="246221"/>
          </a:xfrm>
          <a:prstGeom prst="rect">
            <a:avLst/>
          </a:prstGeom>
          <a:ln>
            <a:solidFill>
              <a:srgbClr val="FF0000"/>
            </a:solidFill>
            <a:prstDash val="dash"/>
          </a:ln>
        </p:spPr>
        <p:txBody>
          <a:bodyPr wrap="none">
            <a:spAutoFit/>
          </a:bodyPr>
          <a:lstStyle/>
          <a:p>
            <a:r>
              <a:rPr lang="en-GB" dirty="0" smtClean="0"/>
              <a:t>Options parameter view details in: NxCheckBox_64_bit_Nx85_V2.0.0.2_Help.txt</a:t>
            </a:r>
            <a:endParaRPr lang="en-GB" dirty="0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573" y="4991195"/>
            <a:ext cx="2026819" cy="19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9" name="Freihandform 2048"/>
          <p:cNvSpPr/>
          <p:nvPr/>
        </p:nvSpPr>
        <p:spPr bwMode="auto">
          <a:xfrm>
            <a:off x="9000877" y="1319917"/>
            <a:ext cx="691763" cy="1812897"/>
          </a:xfrm>
          <a:custGeom>
            <a:avLst/>
            <a:gdLst>
              <a:gd name="connsiteX0" fmla="*/ 0 w 691763"/>
              <a:gd name="connsiteY0" fmla="*/ 1812897 h 1812897"/>
              <a:gd name="connsiteX1" fmla="*/ 477078 w 691763"/>
              <a:gd name="connsiteY1" fmla="*/ 1804946 h 1812897"/>
              <a:gd name="connsiteX2" fmla="*/ 691763 w 691763"/>
              <a:gd name="connsiteY2" fmla="*/ 0 h 1812897"/>
              <a:gd name="connsiteX3" fmla="*/ 469126 w 691763"/>
              <a:gd name="connsiteY3" fmla="*/ 15902 h 1812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1763" h="1812897">
                <a:moveTo>
                  <a:pt x="0" y="1812897"/>
                </a:moveTo>
                <a:lnTo>
                  <a:pt x="477078" y="1804946"/>
                </a:lnTo>
                <a:lnTo>
                  <a:pt x="691763" y="0"/>
                </a:lnTo>
                <a:lnTo>
                  <a:pt x="469126" y="15902"/>
                </a:lnTo>
              </a:path>
            </a:pathLst>
          </a:cu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sp>
        <p:nvSpPr>
          <p:cNvPr id="2057" name="Textfeld 2056"/>
          <p:cNvSpPr txBox="1"/>
          <p:nvPr/>
        </p:nvSpPr>
        <p:spPr>
          <a:xfrm>
            <a:off x="5857485" y="6305394"/>
            <a:ext cx="3918060" cy="246221"/>
          </a:xfrm>
          <a:prstGeom prst="rect">
            <a:avLst/>
          </a:prstGeom>
          <a:ln>
            <a:solidFill>
              <a:srgbClr val="FF0000"/>
            </a:solidFill>
            <a:prstDash val="dash"/>
          </a:ln>
        </p:spPr>
        <p:txBody>
          <a:bodyPr wrap="none">
            <a:spAutoFit/>
          </a:bodyPr>
          <a:lstStyle>
            <a:defPPr>
              <a:defRPr lang="en-US"/>
            </a:defPPr>
          </a:lstStyle>
          <a:p>
            <a:r>
              <a:rPr lang="en-GB" dirty="0" smtClean="0"/>
              <a:t>Help: \JobManagerV2\03-BinPublic.ClientServer\JobManagerCmdTools_Help.txt</a:t>
            </a:r>
            <a:endParaRPr lang="en-GB" dirty="0"/>
          </a:p>
        </p:txBody>
      </p:sp>
      <p:pic>
        <p:nvPicPr>
          <p:cNvPr id="50" name="Picture 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393" y="5268790"/>
            <a:ext cx="5359870" cy="183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Abgerundetes Rechteck 58"/>
          <p:cNvSpPr/>
          <p:nvPr/>
        </p:nvSpPr>
        <p:spPr bwMode="auto">
          <a:xfrm>
            <a:off x="491066" y="2978150"/>
            <a:ext cx="2468580" cy="177040"/>
          </a:xfrm>
          <a:prstGeom prst="roundRect">
            <a:avLst/>
          </a:prstGeom>
          <a:noFill/>
          <a:ln w="12700" cap="flat" cmpd="sng" algn="ctr">
            <a:solidFill>
              <a:srgbClr val="0099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328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marL="285750" indent="-285750"/>
            <a:r>
              <a:rPr lang="en-GB" dirty="0">
                <a:sym typeface="Wingdings" pitchFamily="2" charset="2"/>
              </a:rPr>
              <a:t>Extract Data with NX version </a:t>
            </a:r>
            <a:r>
              <a:rPr lang="en-GB" dirty="0" smtClean="0">
                <a:sym typeface="Wingdings" pitchFamily="2" charset="2"/>
              </a:rPr>
              <a:t>1 / version 2</a:t>
            </a:r>
            <a:endParaRPr lang="en-GB" dirty="0">
              <a:sym typeface="Wingdings" pitchFamily="2" charset="2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346710" y="1218843"/>
            <a:ext cx="778764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 smtClean="0"/>
              <a:t>1 Process Step is to extract Data from NX Parts</a:t>
            </a:r>
          </a:p>
          <a:p>
            <a:pPr marL="285750" indent="-285750" algn="l">
              <a:buFontTx/>
              <a:buChar char="-"/>
            </a:pPr>
            <a:r>
              <a:rPr lang="en-GB" sz="1600" dirty="0" smtClean="0"/>
              <a:t>Step:  Start Extract Data</a:t>
            </a:r>
          </a:p>
          <a:p>
            <a:pPr marL="285750" indent="-285750" algn="l">
              <a:buFontTx/>
              <a:buChar char="-"/>
            </a:pPr>
            <a:r>
              <a:rPr lang="en-GB" sz="1600" dirty="0" smtClean="0"/>
              <a:t>Step:  </a:t>
            </a:r>
            <a:r>
              <a:rPr lang="en-GB" sz="1600" dirty="0" err="1" smtClean="0"/>
              <a:t>Anlysing</a:t>
            </a:r>
            <a:r>
              <a:rPr lang="en-GB" sz="1600" dirty="0" smtClean="0"/>
              <a:t> </a:t>
            </a:r>
            <a:r>
              <a:rPr lang="en-GB" sz="1600" dirty="0" err="1" smtClean="0"/>
              <a:t>Cb</a:t>
            </a:r>
            <a:endParaRPr lang="en-GB" sz="1600" dirty="0"/>
          </a:p>
          <a:p>
            <a:pPr algn="l"/>
            <a:r>
              <a:rPr lang="en-GB" sz="1600" dirty="0" smtClean="0"/>
              <a:t>Thru </a:t>
            </a:r>
          </a:p>
          <a:p>
            <a:pPr algn="l"/>
            <a:endParaRPr lang="en-GB" sz="1600" dirty="0" smtClean="0"/>
          </a:p>
          <a:p>
            <a:pPr algn="l"/>
            <a:r>
              <a:rPr lang="en-GB" sz="1600" dirty="0" smtClean="0"/>
              <a:t>[PL:OK][UF:OK][UD:OK][PH:OK][MD:OK][AS:OK][DR:OK][EN:OK][XML:OK][CGM:NO]</a:t>
            </a:r>
          </a:p>
          <a:p>
            <a:pPr algn="l"/>
            <a:endParaRPr lang="en-GB" sz="1600" dirty="0" smtClean="0"/>
          </a:p>
          <a:p>
            <a:pPr algn="l"/>
            <a:endParaRPr lang="en-GB" sz="1600" dirty="0" smtClean="0"/>
          </a:p>
          <a:p>
            <a:pPr algn="l"/>
            <a:r>
              <a:rPr lang="en-GB" sz="1600" dirty="0" smtClean="0"/>
              <a:t>[PL:OK] -&gt; Part Load</a:t>
            </a:r>
          </a:p>
          <a:p>
            <a:pPr algn="l"/>
            <a:r>
              <a:rPr lang="en-GB" sz="1600" dirty="0" smtClean="0"/>
              <a:t>[UF:OK] -&gt; Update All Feature </a:t>
            </a:r>
            <a:r>
              <a:rPr lang="en-GB" sz="1600" b="1" dirty="0" smtClean="0"/>
              <a:t>(1)</a:t>
            </a:r>
          </a:p>
          <a:p>
            <a:pPr algn="l"/>
            <a:r>
              <a:rPr lang="en-GB" sz="1600" dirty="0" smtClean="0"/>
              <a:t>[UD:OK] -&gt; Update All Drawings</a:t>
            </a:r>
          </a:p>
          <a:p>
            <a:pPr algn="l"/>
            <a:r>
              <a:rPr lang="en-GB" sz="1600" dirty="0" smtClean="0"/>
              <a:t>[XML:]  -&gt; Open</a:t>
            </a:r>
          </a:p>
          <a:p>
            <a:pPr algn="l"/>
            <a:r>
              <a:rPr lang="en-GB" sz="1600" dirty="0" smtClean="0"/>
              <a:t>[CGM:]  -&gt; Open</a:t>
            </a:r>
          </a:p>
          <a:p>
            <a:pPr algn="l"/>
            <a:endParaRPr lang="en-GB" sz="1600" dirty="0"/>
          </a:p>
        </p:txBody>
      </p:sp>
      <p:sp>
        <p:nvSpPr>
          <p:cNvPr id="4" name="Textfeld 3"/>
          <p:cNvSpPr txBox="1"/>
          <p:nvPr/>
        </p:nvSpPr>
        <p:spPr>
          <a:xfrm>
            <a:off x="346710" y="4956274"/>
            <a:ext cx="38938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In dieser Folie muss Dokumentiert sein welche </a:t>
            </a:r>
            <a:r>
              <a:rPr lang="de-DE" sz="1600" dirty="0" err="1" smtClean="0">
                <a:latin typeface="+mn-lt"/>
              </a:rPr>
              <a:t>Results</a:t>
            </a:r>
            <a:r>
              <a:rPr lang="de-DE" sz="1600" dirty="0" smtClean="0">
                <a:latin typeface="+mn-lt"/>
              </a:rPr>
              <a:t> </a:t>
            </a:r>
            <a:r>
              <a:rPr lang="de-DE" sz="1600" dirty="0" err="1" smtClean="0">
                <a:latin typeface="+mn-lt"/>
              </a:rPr>
              <a:t>segemente</a:t>
            </a:r>
            <a:r>
              <a:rPr lang="de-DE" sz="1600" dirty="0" smtClean="0">
                <a:latin typeface="+mn-lt"/>
              </a:rPr>
              <a:t> welchen Inhalt haben. 31.01.2013 </a:t>
            </a:r>
          </a:p>
          <a:p>
            <a:pPr algn="l"/>
            <a:endParaRPr lang="de-DE" sz="1600" dirty="0">
              <a:latin typeface="+mn-lt"/>
            </a:endParaRPr>
          </a:p>
          <a:p>
            <a:pPr algn="l"/>
            <a:r>
              <a:rPr lang="de-DE" sz="1600" dirty="0" smtClean="0">
                <a:latin typeface="+mn-lt"/>
              </a:rPr>
              <a:t>Alles in Englisch !!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3883" y="668490"/>
            <a:ext cx="2472117" cy="5892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Ellipse 6"/>
          <p:cNvSpPr/>
          <p:nvPr/>
        </p:nvSpPr>
        <p:spPr bwMode="auto">
          <a:xfrm>
            <a:off x="6956121" y="4624308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  <a:endParaRPr lang="de-DE" strike="noStrike" cap="none" normalizeH="0">
              <a:ln>
                <a:noFill/>
              </a:ln>
              <a:solidFill>
                <a:schemeClr val="tx1"/>
              </a:solidFill>
              <a:effectLst/>
              <a:latin typeface="Arial"/>
            </a:endParaRPr>
          </a:p>
        </p:txBody>
      </p:sp>
      <p:cxnSp>
        <p:nvCxnSpPr>
          <p:cNvPr id="9" name="Gerade Verbindung mit Pfeil 8"/>
          <p:cNvCxnSpPr>
            <a:stCxn id="7" idx="6"/>
          </p:cNvCxnSpPr>
          <p:nvPr/>
        </p:nvCxnSpPr>
        <p:spPr bwMode="auto">
          <a:xfrm>
            <a:off x="7210121" y="4751308"/>
            <a:ext cx="219710" cy="0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07455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619" y="1982789"/>
            <a:ext cx="3248355" cy="4132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pPr defTabSz="957263" eaLnBrk="1" hangingPunct="1"/>
            <a:r>
              <a:rPr lang="de-DE" dirty="0" smtClean="0"/>
              <a:t>Daten Extraktion</a:t>
            </a:r>
          </a:p>
        </p:txBody>
      </p:sp>
      <p:sp>
        <p:nvSpPr>
          <p:cNvPr id="24" name="Textfeld 21"/>
          <p:cNvSpPr txBox="1">
            <a:spLocks noChangeArrowheads="1"/>
          </p:cNvSpPr>
          <p:nvPr/>
        </p:nvSpPr>
        <p:spPr bwMode="auto">
          <a:xfrm>
            <a:off x="145774" y="1219200"/>
            <a:ext cx="9601200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80975" indent="-1809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180975" indent="-1809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/>
            <a:r>
              <a:rPr lang="de-DE" sz="1800" b="1" dirty="0"/>
              <a:t>Zusammenfassung der Daten:</a:t>
            </a:r>
          </a:p>
          <a:p>
            <a:pPr marL="0" indent="0" algn="l"/>
            <a:r>
              <a:rPr lang="de-DE" sz="1400" dirty="0" smtClean="0"/>
              <a:t>Beim extrahieren der Daten werden </a:t>
            </a:r>
            <a:r>
              <a:rPr lang="de-DE" sz="1400" dirty="0" err="1" smtClean="0"/>
              <a:t>CB.Log</a:t>
            </a:r>
            <a:r>
              <a:rPr lang="de-DE" sz="1400" dirty="0" smtClean="0"/>
              <a:t> Files ausgewertet und mit den folgenden Teilergebnissen zusammengefasst.</a:t>
            </a:r>
          </a:p>
          <a:p>
            <a:pPr marL="0" indent="0" algn="l"/>
            <a:endParaRPr lang="en-US" sz="1800" dirty="0">
              <a:latin typeface="Calibri" pitchFamily="34" charset="0"/>
              <a:cs typeface="Arial" charset="0"/>
            </a:endParaRP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PL</a:t>
            </a:r>
            <a:r>
              <a:rPr lang="en-US" sz="1800" dirty="0">
                <a:latin typeface="Calibri" pitchFamily="34" charset="0"/>
                <a:cs typeface="Arial" charset="0"/>
              </a:rPr>
              <a:t>	= 	Part 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load</a:t>
            </a:r>
            <a:endParaRPr lang="en-US" sz="1800" dirty="0">
              <a:latin typeface="Calibri" pitchFamily="34" charset="0"/>
              <a:cs typeface="Arial" charset="0"/>
            </a:endParaRP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UF </a:t>
            </a:r>
            <a:r>
              <a:rPr lang="en-US" sz="1800" dirty="0">
                <a:latin typeface="Calibri" pitchFamily="34" charset="0"/>
                <a:cs typeface="Arial" charset="0"/>
              </a:rPr>
              <a:t>	= 	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Update all Feature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UD	= 	Update Drawing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PH</a:t>
            </a:r>
            <a:r>
              <a:rPr lang="en-US" sz="1800" dirty="0">
                <a:latin typeface="Calibri" pitchFamily="34" charset="0"/>
                <a:cs typeface="Arial" charset="0"/>
              </a:rPr>
              <a:t>	= 	Part Header 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>
                <a:latin typeface="Calibri" pitchFamily="34" charset="0"/>
                <a:cs typeface="Arial" charset="0"/>
              </a:rPr>
              <a:t>MD 	= 	Model 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Data</a:t>
            </a:r>
            <a:endParaRPr lang="en-US" sz="1800" dirty="0">
              <a:latin typeface="Calibri" pitchFamily="34" charset="0"/>
              <a:cs typeface="Arial" charset="0"/>
            </a:endParaRPr>
          </a:p>
          <a:p>
            <a:pPr algn="l" defTabSz="914400" eaLnBrk="1" hangingPunct="1">
              <a:buFontTx/>
              <a:buChar char="-"/>
            </a:pPr>
            <a:r>
              <a:rPr lang="en-US" sz="1800" dirty="0">
                <a:latin typeface="Calibri" pitchFamily="34" charset="0"/>
                <a:cs typeface="Arial" charset="0"/>
              </a:rPr>
              <a:t>AS	= 	Assembly Data </a:t>
            </a:r>
            <a:endParaRPr lang="en-US" sz="1800" dirty="0" smtClean="0">
              <a:latin typeface="Calibri" pitchFamily="34" charset="0"/>
              <a:cs typeface="Arial" charset="0"/>
            </a:endParaRP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DR</a:t>
            </a:r>
            <a:r>
              <a:rPr lang="en-US" sz="1800" dirty="0">
                <a:latin typeface="Calibri" pitchFamily="34" charset="0"/>
                <a:cs typeface="Arial" charset="0"/>
              </a:rPr>
              <a:t>	=	Drawing 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Data</a:t>
            </a:r>
            <a:endParaRPr lang="en-US" sz="1800" dirty="0">
              <a:latin typeface="Calibri" pitchFamily="34" charset="0"/>
              <a:cs typeface="Arial" charset="0"/>
            </a:endParaRP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EN	= 	Entity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 err="1" smtClean="0">
                <a:latin typeface="Calibri" pitchFamily="34" charset="0"/>
                <a:cs typeface="Arial" charset="0"/>
              </a:rPr>
              <a:t>CBXml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	=	</a:t>
            </a:r>
            <a:r>
              <a:rPr lang="en-US" sz="1800" dirty="0" err="1" smtClean="0">
                <a:latin typeface="Calibri" pitchFamily="34" charset="0"/>
                <a:cs typeface="Arial" charset="0"/>
              </a:rPr>
              <a:t>CB.Data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 File (xml)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CGM</a:t>
            </a:r>
            <a:r>
              <a:rPr lang="en-US" sz="1800" dirty="0">
                <a:latin typeface="Calibri" pitchFamily="34" charset="0"/>
                <a:cs typeface="Arial" charset="0"/>
              </a:rPr>
              <a:t>	=	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Drawing .</a:t>
            </a:r>
            <a:r>
              <a:rPr lang="en-US" sz="1800" dirty="0" err="1" smtClean="0">
                <a:latin typeface="Calibri" pitchFamily="34" charset="0"/>
                <a:cs typeface="Arial" charset="0"/>
              </a:rPr>
              <a:t>cgm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 Files</a:t>
            </a:r>
            <a:endParaRPr lang="en-US" sz="1800" dirty="0">
              <a:latin typeface="Calibri" pitchFamily="34" charset="0"/>
              <a:cs typeface="Arial" charset="0"/>
            </a:endParaRPr>
          </a:p>
        </p:txBody>
      </p:sp>
      <p:sp>
        <p:nvSpPr>
          <p:cNvPr id="25" name="Ellipse 22"/>
          <p:cNvSpPr>
            <a:spLocks noChangeArrowheads="1"/>
          </p:cNvSpPr>
          <p:nvPr/>
        </p:nvSpPr>
        <p:spPr bwMode="auto">
          <a:xfrm>
            <a:off x="4016523" y="2260668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1</a:t>
            </a:r>
          </a:p>
        </p:txBody>
      </p:sp>
      <p:sp>
        <p:nvSpPr>
          <p:cNvPr id="27" name="Ellipse 24"/>
          <p:cNvSpPr>
            <a:spLocks noChangeArrowheads="1"/>
          </p:cNvSpPr>
          <p:nvPr/>
        </p:nvSpPr>
        <p:spPr bwMode="auto">
          <a:xfrm>
            <a:off x="4016523" y="2546418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2</a:t>
            </a:r>
          </a:p>
        </p:txBody>
      </p:sp>
      <p:sp>
        <p:nvSpPr>
          <p:cNvPr id="29" name="Ellipse 26"/>
          <p:cNvSpPr>
            <a:spLocks noChangeArrowheads="1"/>
          </p:cNvSpPr>
          <p:nvPr/>
        </p:nvSpPr>
        <p:spPr bwMode="auto">
          <a:xfrm>
            <a:off x="4016523" y="2830581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3</a:t>
            </a:r>
          </a:p>
        </p:txBody>
      </p:sp>
      <p:sp>
        <p:nvSpPr>
          <p:cNvPr id="30" name="Ellipse 32"/>
          <p:cNvSpPr>
            <a:spLocks noChangeArrowheads="1"/>
          </p:cNvSpPr>
          <p:nvPr/>
        </p:nvSpPr>
        <p:spPr bwMode="auto">
          <a:xfrm>
            <a:off x="4016523" y="3116331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4</a:t>
            </a:r>
          </a:p>
        </p:txBody>
      </p:sp>
      <p:sp>
        <p:nvSpPr>
          <p:cNvPr id="31" name="Ellipse 33"/>
          <p:cNvSpPr>
            <a:spLocks noChangeArrowheads="1"/>
          </p:cNvSpPr>
          <p:nvPr/>
        </p:nvSpPr>
        <p:spPr bwMode="auto">
          <a:xfrm>
            <a:off x="4016523" y="3400493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5</a:t>
            </a:r>
          </a:p>
        </p:txBody>
      </p:sp>
      <p:sp>
        <p:nvSpPr>
          <p:cNvPr id="36" name="Ellipse 38"/>
          <p:cNvSpPr>
            <a:spLocks noChangeArrowheads="1"/>
          </p:cNvSpPr>
          <p:nvPr/>
        </p:nvSpPr>
        <p:spPr bwMode="auto">
          <a:xfrm>
            <a:off x="4016523" y="3686243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6</a:t>
            </a:r>
          </a:p>
        </p:txBody>
      </p:sp>
      <p:sp>
        <p:nvSpPr>
          <p:cNvPr id="23" name="Ellipse 22"/>
          <p:cNvSpPr>
            <a:spLocks noChangeArrowheads="1"/>
          </p:cNvSpPr>
          <p:nvPr/>
        </p:nvSpPr>
        <p:spPr bwMode="auto">
          <a:xfrm>
            <a:off x="7684145" y="3177548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1</a:t>
            </a:r>
          </a:p>
        </p:txBody>
      </p:sp>
      <p:sp>
        <p:nvSpPr>
          <p:cNvPr id="43" name="Ellipse 42"/>
          <p:cNvSpPr>
            <a:spLocks noChangeArrowheads="1"/>
          </p:cNvSpPr>
          <p:nvPr/>
        </p:nvSpPr>
        <p:spPr bwMode="auto">
          <a:xfrm>
            <a:off x="8287395" y="3554412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 dirty="0" smtClean="0">
                <a:cs typeface="Arial" charset="0"/>
              </a:rPr>
              <a:t>2</a:t>
            </a:r>
            <a:endParaRPr lang="de-DE" sz="1000" b="1" dirty="0">
              <a:cs typeface="Arial" charset="0"/>
            </a:endParaRPr>
          </a:p>
        </p:txBody>
      </p:sp>
      <p:sp>
        <p:nvSpPr>
          <p:cNvPr id="44" name="Ellipse 43"/>
          <p:cNvSpPr>
            <a:spLocks noChangeArrowheads="1"/>
          </p:cNvSpPr>
          <p:nvPr/>
        </p:nvSpPr>
        <p:spPr bwMode="auto">
          <a:xfrm>
            <a:off x="8287395" y="3808412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 dirty="0" smtClean="0">
                <a:cs typeface="Arial" charset="0"/>
              </a:rPr>
              <a:t>3</a:t>
            </a:r>
            <a:endParaRPr lang="de-DE" sz="1000" b="1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5858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98008"/>
            <a:ext cx="9558338" cy="389209"/>
          </a:xfrm>
        </p:spPr>
        <p:txBody>
          <a:bodyPr/>
          <a:lstStyle/>
          <a:p>
            <a:r>
              <a:rPr lang="en-GB" dirty="0" err="1" smtClean="0"/>
              <a:t>JobManager</a:t>
            </a:r>
            <a:r>
              <a:rPr lang="en-GB" dirty="0" smtClean="0"/>
              <a:t> Settings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503" y="1187548"/>
            <a:ext cx="212407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29" y="1131889"/>
            <a:ext cx="6710205" cy="176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986089"/>
            <a:ext cx="4470400" cy="353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hteck 2"/>
          <p:cNvSpPr/>
          <p:nvPr/>
        </p:nvSpPr>
        <p:spPr bwMode="auto">
          <a:xfrm>
            <a:off x="4030980" y="1645920"/>
            <a:ext cx="1310640" cy="189328"/>
          </a:xfrm>
          <a:prstGeom prst="rect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cxnSp>
        <p:nvCxnSpPr>
          <p:cNvPr id="7" name="Gerade Verbindung mit Pfeil 6"/>
          <p:cNvCxnSpPr>
            <a:stCxn id="3" idx="1"/>
          </p:cNvCxnSpPr>
          <p:nvPr/>
        </p:nvCxnSpPr>
        <p:spPr bwMode="auto">
          <a:xfrm flipH="1">
            <a:off x="1127760" y="1740584"/>
            <a:ext cx="2903220" cy="1696036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3981" y="2986089"/>
            <a:ext cx="3604260" cy="789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reihandform 7"/>
          <p:cNvSpPr/>
          <p:nvPr/>
        </p:nvSpPr>
        <p:spPr bwMode="auto">
          <a:xfrm>
            <a:off x="2369819" y="3380841"/>
            <a:ext cx="2804161" cy="2852319"/>
          </a:xfrm>
          <a:custGeom>
            <a:avLst/>
            <a:gdLst>
              <a:gd name="connsiteX0" fmla="*/ 0 w 2628900"/>
              <a:gd name="connsiteY0" fmla="*/ 2697480 h 2697480"/>
              <a:gd name="connsiteX1" fmla="*/ 2430780 w 2628900"/>
              <a:gd name="connsiteY1" fmla="*/ 1409700 h 2697480"/>
              <a:gd name="connsiteX2" fmla="*/ 2438400 w 2628900"/>
              <a:gd name="connsiteY2" fmla="*/ 0 h 2697480"/>
              <a:gd name="connsiteX3" fmla="*/ 2628900 w 2628900"/>
              <a:gd name="connsiteY3" fmla="*/ 0 h 2697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8900" h="2697480">
                <a:moveTo>
                  <a:pt x="0" y="2697480"/>
                </a:moveTo>
                <a:lnTo>
                  <a:pt x="2430780" y="1409700"/>
                </a:lnTo>
                <a:lnTo>
                  <a:pt x="2438400" y="0"/>
                </a:lnTo>
                <a:lnTo>
                  <a:pt x="2628900" y="0"/>
                </a:lnTo>
              </a:path>
            </a:pathLst>
          </a:cu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sp>
        <p:nvSpPr>
          <p:cNvPr id="12" name="Freihandform 11"/>
          <p:cNvSpPr/>
          <p:nvPr/>
        </p:nvSpPr>
        <p:spPr bwMode="auto">
          <a:xfrm>
            <a:off x="5349240" y="1729740"/>
            <a:ext cx="1554480" cy="1447800"/>
          </a:xfrm>
          <a:custGeom>
            <a:avLst/>
            <a:gdLst>
              <a:gd name="connsiteX0" fmla="*/ 0 w 1554480"/>
              <a:gd name="connsiteY0" fmla="*/ 0 h 1447800"/>
              <a:gd name="connsiteX1" fmla="*/ 1135380 w 1554480"/>
              <a:gd name="connsiteY1" fmla="*/ 45720 h 1447800"/>
              <a:gd name="connsiteX2" fmla="*/ 1554480 w 1554480"/>
              <a:gd name="connsiteY2" fmla="*/ 144780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54480" h="1447800">
                <a:moveTo>
                  <a:pt x="0" y="0"/>
                </a:moveTo>
                <a:lnTo>
                  <a:pt x="1135380" y="45720"/>
                </a:lnTo>
                <a:lnTo>
                  <a:pt x="1554480" y="1447800"/>
                </a:lnTo>
              </a:path>
            </a:pathLst>
          </a:cu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sp>
        <p:nvSpPr>
          <p:cNvPr id="15" name="Rechteck 14"/>
          <p:cNvSpPr/>
          <p:nvPr/>
        </p:nvSpPr>
        <p:spPr bwMode="auto">
          <a:xfrm>
            <a:off x="6728460" y="3230880"/>
            <a:ext cx="632460" cy="205740"/>
          </a:xfrm>
          <a:prstGeom prst="rect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0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 Narrow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81" b="35810"/>
          <a:stretch/>
        </p:blipFill>
        <p:spPr bwMode="auto">
          <a:xfrm>
            <a:off x="5173980" y="3856383"/>
            <a:ext cx="3967784" cy="2544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Ellipse 15"/>
          <p:cNvSpPr/>
          <p:nvPr/>
        </p:nvSpPr>
        <p:spPr bwMode="auto">
          <a:xfrm>
            <a:off x="1127760" y="3039773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1</a:t>
            </a:r>
            <a:endParaRPr lang="en-GB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/>
            </a:endParaRPr>
          </a:p>
        </p:txBody>
      </p:sp>
      <p:sp>
        <p:nvSpPr>
          <p:cNvPr id="26" name="Ellipse 25"/>
          <p:cNvSpPr/>
          <p:nvPr/>
        </p:nvSpPr>
        <p:spPr bwMode="auto">
          <a:xfrm>
            <a:off x="2463800" y="5782973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2</a:t>
            </a:r>
            <a:endParaRPr lang="en-GB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/>
            </a:endParaRPr>
          </a:p>
        </p:txBody>
      </p:sp>
      <p:sp>
        <p:nvSpPr>
          <p:cNvPr id="27" name="Ellipse 26"/>
          <p:cNvSpPr/>
          <p:nvPr/>
        </p:nvSpPr>
        <p:spPr bwMode="auto">
          <a:xfrm>
            <a:off x="4771004" y="3248716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3</a:t>
            </a:r>
            <a:endParaRPr lang="en-GB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/>
            </a:endParaRPr>
          </a:p>
        </p:txBody>
      </p:sp>
      <p:sp>
        <p:nvSpPr>
          <p:cNvPr id="28" name="Ellipse 27"/>
          <p:cNvSpPr/>
          <p:nvPr/>
        </p:nvSpPr>
        <p:spPr bwMode="auto">
          <a:xfrm>
            <a:off x="6601460" y="2482948"/>
            <a:ext cx="254000" cy="254000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</a:rPr>
              <a:t>4</a:t>
            </a:r>
            <a:endParaRPr lang="en-GB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504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pPr defTabSz="957263" eaLnBrk="1" hangingPunct="1"/>
            <a:r>
              <a:rPr lang="de-DE" dirty="0" smtClean="0"/>
              <a:t>Daten Extraktion</a:t>
            </a:r>
          </a:p>
        </p:txBody>
      </p:sp>
      <p:sp>
        <p:nvSpPr>
          <p:cNvPr id="24" name="Textfeld 21"/>
          <p:cNvSpPr txBox="1">
            <a:spLocks noChangeArrowheads="1"/>
          </p:cNvSpPr>
          <p:nvPr/>
        </p:nvSpPr>
        <p:spPr bwMode="auto">
          <a:xfrm>
            <a:off x="304800" y="1219200"/>
            <a:ext cx="8807450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180975" indent="-1809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/>
            <a:r>
              <a:rPr lang="de-DE" sz="1800" b="1" dirty="0"/>
              <a:t>Zusammenfassung der Daten:</a:t>
            </a:r>
          </a:p>
          <a:p>
            <a:pPr marL="0" indent="0" algn="l"/>
            <a:r>
              <a:rPr lang="de-DE" sz="1400" dirty="0"/>
              <a:t>Die so entstandenen Daten werden  zu einem Gesamt Ergebnis im </a:t>
            </a:r>
            <a:r>
              <a:rPr lang="de-DE" sz="1400" dirty="0" err="1"/>
              <a:t>PLMJobManager</a:t>
            </a:r>
            <a:r>
              <a:rPr lang="de-DE" sz="1400" dirty="0"/>
              <a:t> zusammengeführt.  </a:t>
            </a:r>
            <a:r>
              <a:rPr lang="de-DE" sz="1400" dirty="0" smtClean="0"/>
              <a:t>Jedes </a:t>
            </a:r>
            <a:r>
              <a:rPr lang="de-DE" sz="1400" dirty="0"/>
              <a:t>Ergebnis eines Objektes (</a:t>
            </a:r>
            <a:r>
              <a:rPr lang="de-DE" sz="1400" dirty="0" err="1"/>
              <a:t>Part‘s</a:t>
            </a:r>
            <a:r>
              <a:rPr lang="de-DE" sz="1400" dirty="0"/>
              <a:t>) wird mit seinen Teilergebnissen beschrieben</a:t>
            </a:r>
            <a:r>
              <a:rPr lang="de-DE" sz="1400" dirty="0" smtClean="0"/>
              <a:t>.</a:t>
            </a:r>
            <a:endParaRPr lang="en-US" sz="1800" dirty="0">
              <a:latin typeface="Calibri" pitchFamily="34" charset="0"/>
              <a:cs typeface="Arial" charset="0"/>
            </a:endParaRP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PH</a:t>
            </a:r>
            <a:r>
              <a:rPr lang="en-US" sz="1800" dirty="0">
                <a:latin typeface="Calibri" pitchFamily="34" charset="0"/>
                <a:cs typeface="Arial" charset="0"/>
              </a:rPr>
              <a:t>	= 	Part Header (from 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>
                <a:latin typeface="Calibri" pitchFamily="34" charset="0"/>
                <a:cs typeface="Arial" charset="0"/>
              </a:rPr>
              <a:t>MD 	= 	Model Data (from 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>
                <a:latin typeface="Calibri" pitchFamily="34" charset="0"/>
                <a:cs typeface="Arial" charset="0"/>
              </a:rPr>
              <a:t>AS	= 	Assembly Data (from 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>
                <a:latin typeface="Calibri" pitchFamily="34" charset="0"/>
                <a:cs typeface="Arial" charset="0"/>
              </a:rPr>
              <a:t>DR	=	Drawing Data (from 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EN	=	Entity Data Dim/Text (from 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PPM	= 	</a:t>
            </a:r>
            <a:r>
              <a:rPr lang="en-US" sz="1800" dirty="0" err="1" smtClean="0">
                <a:latin typeface="Calibri" pitchFamily="34" charset="0"/>
                <a:cs typeface="Arial" charset="0"/>
              </a:rPr>
              <a:t>Dif.tif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 (from Drawing compare)</a:t>
            </a:r>
            <a:br>
              <a:rPr lang="en-US" sz="1800" dirty="0" smtClean="0">
                <a:latin typeface="Calibri" pitchFamily="34" charset="0"/>
                <a:cs typeface="Arial" charset="0"/>
              </a:rPr>
            </a:br>
            <a:endParaRPr lang="en-US" sz="1800" dirty="0" smtClean="0">
              <a:latin typeface="Calibri" pitchFamily="34" charset="0"/>
              <a:cs typeface="Arial" charset="0"/>
            </a:endParaRPr>
          </a:p>
          <a:p>
            <a:pPr lvl="1" algn="l" defTabSz="914400" eaLnBrk="1" hangingPunct="1">
              <a:buFont typeface="Symbol" pitchFamily="18" charset="2"/>
              <a:buChar char="-"/>
            </a:pPr>
            <a:r>
              <a:rPr lang="de-DE" sz="1400" dirty="0" smtClean="0">
                <a:sym typeface="Wingdings" pitchFamily="2" charset="2"/>
              </a:rPr>
              <a:t>Ist </a:t>
            </a:r>
            <a:r>
              <a:rPr lang="de-DE" sz="1400" dirty="0">
                <a:sym typeface="Wingdings" pitchFamily="2" charset="2"/>
              </a:rPr>
              <a:t>der </a:t>
            </a:r>
            <a:r>
              <a:rPr lang="de-DE" sz="1400" dirty="0" err="1">
                <a:sym typeface="Wingdings" pitchFamily="2" charset="2"/>
              </a:rPr>
              <a:t>Result</a:t>
            </a:r>
            <a:r>
              <a:rPr lang="de-DE" sz="1400" dirty="0">
                <a:sym typeface="Wingdings" pitchFamily="2" charset="2"/>
              </a:rPr>
              <a:t> Code = 0 so sind keine Abweichungen ermittelt worden</a:t>
            </a:r>
            <a:br>
              <a:rPr lang="de-DE" sz="1400" dirty="0">
                <a:sym typeface="Wingdings" pitchFamily="2" charset="2"/>
              </a:rPr>
            </a:br>
            <a:r>
              <a:rPr lang="de-DE" sz="1400" dirty="0">
                <a:sym typeface="Wingdings" pitchFamily="2" charset="2"/>
              </a:rPr>
              <a:t>Beispiel:</a:t>
            </a:r>
            <a:r>
              <a:rPr lang="en-US" sz="1400" dirty="0" smtClean="0">
                <a:latin typeface="Calibri" pitchFamily="34" charset="0"/>
                <a:cs typeface="Arial" charset="0"/>
                <a:sym typeface="Wingdings" pitchFamily="2" charset="2"/>
              </a:rPr>
              <a:t> </a:t>
            </a:r>
            <a:r>
              <a:rPr lang="en-US" sz="1400" dirty="0">
                <a:latin typeface="Calibri" pitchFamily="34" charset="0"/>
                <a:cs typeface="Arial" charset="0"/>
                <a:sym typeface="Wingdings" pitchFamily="2" charset="2"/>
              </a:rPr>
              <a:t/>
            </a:r>
            <a:br>
              <a:rPr lang="en-US" sz="1400" dirty="0">
                <a:latin typeface="Calibri" pitchFamily="34" charset="0"/>
                <a:cs typeface="Arial" charset="0"/>
                <a:sym typeface="Wingdings" pitchFamily="2" charset="2"/>
              </a:rPr>
            </a:b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[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PH:OK] [MD:OK] [AS:OK] [DR:OK] </a:t>
            </a: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[EN:OK] [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PPM:OK</a:t>
            </a: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]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/>
            </a:r>
            <a:b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</a:b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/>
            </a:r>
            <a:b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</a:br>
            <a:endParaRPr lang="en-US" sz="1800" dirty="0" smtClean="0">
              <a:latin typeface="Calibri" pitchFamily="34" charset="0"/>
              <a:cs typeface="Arial" charset="0"/>
              <a:sym typeface="Wingdings" pitchFamily="2" charset="2"/>
            </a:endParaRPr>
          </a:p>
          <a:p>
            <a:pPr lvl="1" algn="l" defTabSz="914400" eaLnBrk="1" hangingPunct="1">
              <a:buFont typeface="Symbol" pitchFamily="18" charset="2"/>
              <a:buChar char="-"/>
            </a:pPr>
            <a:r>
              <a:rPr lang="de-DE" sz="1200" dirty="0">
                <a:sym typeface="Wingdings" pitchFamily="2" charset="2"/>
              </a:rPr>
              <a:t>Ist der </a:t>
            </a:r>
            <a:r>
              <a:rPr lang="de-DE" sz="1200" dirty="0" err="1">
                <a:sym typeface="Wingdings" pitchFamily="2" charset="2"/>
              </a:rPr>
              <a:t>Result</a:t>
            </a:r>
            <a:r>
              <a:rPr lang="de-DE" sz="1200" dirty="0">
                <a:sym typeface="Wingdings" pitchFamily="2" charset="2"/>
              </a:rPr>
              <a:t> Code &gt; 0 so sind Abweichungen ermittelt worden  hier muss eine Prüfung stattfinden</a:t>
            </a:r>
            <a:br>
              <a:rPr lang="de-DE" sz="1200" dirty="0">
                <a:sym typeface="Wingdings" pitchFamily="2" charset="2"/>
              </a:rPr>
            </a:br>
            <a:r>
              <a:rPr lang="de-DE" sz="1200" dirty="0">
                <a:sym typeface="Wingdings" pitchFamily="2" charset="2"/>
              </a:rPr>
              <a:t>Beispiel:</a:t>
            </a:r>
            <a:r>
              <a:rPr lang="en-US" sz="1200" dirty="0">
                <a:latin typeface="Calibri" pitchFamily="34" charset="0"/>
                <a:cs typeface="Arial" charset="0"/>
                <a:sym typeface="Wingdings" pitchFamily="2" charset="2"/>
              </a:rPr>
              <a:t/>
            </a:r>
            <a:br>
              <a:rPr lang="en-US" sz="1200" dirty="0">
                <a:latin typeface="Calibri" pitchFamily="34" charset="0"/>
                <a:cs typeface="Arial" charset="0"/>
                <a:sym typeface="Wingdings" pitchFamily="2" charset="2"/>
              </a:rPr>
            </a:b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[PH:OK] [</a:t>
            </a:r>
            <a:r>
              <a:rPr lang="en-US" sz="1800" dirty="0" err="1" smtClean="0">
                <a:solidFill>
                  <a:srgbClr val="FF0000"/>
                </a:solidFill>
                <a:latin typeface="Calibri" pitchFamily="34" charset="0"/>
                <a:cs typeface="Arial" charset="0"/>
                <a:sym typeface="Wingdings" pitchFamily="2" charset="2"/>
              </a:rPr>
              <a:t>MD:ERR:Lay;Refs;AS.Comp;DR.View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] [AS:OK] [DR:OK] </a:t>
            </a: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[EN:OK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] [</a:t>
            </a:r>
            <a:r>
              <a:rPr lang="en-US" sz="1800" dirty="0">
                <a:solidFill>
                  <a:srgbClr val="FF0000"/>
                </a:solidFill>
                <a:latin typeface="Calibri" pitchFamily="34" charset="0"/>
                <a:cs typeface="Arial" charset="0"/>
                <a:sym typeface="Wingdings" pitchFamily="2" charset="2"/>
              </a:rPr>
              <a:t>PPM:3078</a:t>
            </a: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]</a:t>
            </a:r>
            <a:endParaRPr lang="en-US" sz="1200" dirty="0">
              <a:latin typeface="Calibri" pitchFamily="34" charset="0"/>
              <a:cs typeface="Arial" charset="0"/>
            </a:endParaRPr>
          </a:p>
        </p:txBody>
      </p:sp>
      <p:sp>
        <p:nvSpPr>
          <p:cNvPr id="25" name="Ellipse 22"/>
          <p:cNvSpPr>
            <a:spLocks noChangeArrowheads="1"/>
          </p:cNvSpPr>
          <p:nvPr/>
        </p:nvSpPr>
        <p:spPr bwMode="auto">
          <a:xfrm>
            <a:off x="5376196" y="1935163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1</a:t>
            </a:r>
          </a:p>
        </p:txBody>
      </p:sp>
      <p:sp>
        <p:nvSpPr>
          <p:cNvPr id="26" name="Ellipse 23"/>
          <p:cNvSpPr>
            <a:spLocks noChangeArrowheads="1"/>
          </p:cNvSpPr>
          <p:nvPr/>
        </p:nvSpPr>
        <p:spPr bwMode="auto">
          <a:xfrm>
            <a:off x="622300" y="45983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1</a:t>
            </a:r>
          </a:p>
        </p:txBody>
      </p:sp>
      <p:sp>
        <p:nvSpPr>
          <p:cNvPr id="27" name="Ellipse 24"/>
          <p:cNvSpPr>
            <a:spLocks noChangeArrowheads="1"/>
          </p:cNvSpPr>
          <p:nvPr/>
        </p:nvSpPr>
        <p:spPr bwMode="auto">
          <a:xfrm>
            <a:off x="5376196" y="2220913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2</a:t>
            </a:r>
          </a:p>
        </p:txBody>
      </p:sp>
      <p:sp>
        <p:nvSpPr>
          <p:cNvPr id="28" name="Ellipse 25"/>
          <p:cNvSpPr>
            <a:spLocks noChangeArrowheads="1"/>
          </p:cNvSpPr>
          <p:nvPr/>
        </p:nvSpPr>
        <p:spPr bwMode="auto">
          <a:xfrm>
            <a:off x="1404938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2</a:t>
            </a:r>
          </a:p>
        </p:txBody>
      </p:sp>
      <p:sp>
        <p:nvSpPr>
          <p:cNvPr id="29" name="Ellipse 26"/>
          <p:cNvSpPr>
            <a:spLocks noChangeArrowheads="1"/>
          </p:cNvSpPr>
          <p:nvPr/>
        </p:nvSpPr>
        <p:spPr bwMode="auto">
          <a:xfrm>
            <a:off x="5376196" y="2505076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3</a:t>
            </a:r>
          </a:p>
        </p:txBody>
      </p:sp>
      <p:sp>
        <p:nvSpPr>
          <p:cNvPr id="30" name="Ellipse 32"/>
          <p:cNvSpPr>
            <a:spLocks noChangeArrowheads="1"/>
          </p:cNvSpPr>
          <p:nvPr/>
        </p:nvSpPr>
        <p:spPr bwMode="auto">
          <a:xfrm>
            <a:off x="5376196" y="2790826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4</a:t>
            </a:r>
          </a:p>
        </p:txBody>
      </p:sp>
      <p:sp>
        <p:nvSpPr>
          <p:cNvPr id="31" name="Ellipse 33"/>
          <p:cNvSpPr>
            <a:spLocks noChangeArrowheads="1"/>
          </p:cNvSpPr>
          <p:nvPr/>
        </p:nvSpPr>
        <p:spPr bwMode="auto">
          <a:xfrm>
            <a:off x="5376196" y="3074988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5</a:t>
            </a:r>
          </a:p>
        </p:txBody>
      </p:sp>
      <p:sp>
        <p:nvSpPr>
          <p:cNvPr id="32" name="Ellipse 34"/>
          <p:cNvSpPr>
            <a:spLocks noChangeArrowheads="1"/>
          </p:cNvSpPr>
          <p:nvPr/>
        </p:nvSpPr>
        <p:spPr bwMode="auto">
          <a:xfrm>
            <a:off x="4619625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6</a:t>
            </a:r>
          </a:p>
        </p:txBody>
      </p:sp>
      <p:sp>
        <p:nvSpPr>
          <p:cNvPr id="33" name="Ellipse 35"/>
          <p:cNvSpPr>
            <a:spLocks noChangeArrowheads="1"/>
          </p:cNvSpPr>
          <p:nvPr/>
        </p:nvSpPr>
        <p:spPr bwMode="auto">
          <a:xfrm>
            <a:off x="2224088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3</a:t>
            </a:r>
          </a:p>
        </p:txBody>
      </p:sp>
      <p:sp>
        <p:nvSpPr>
          <p:cNvPr id="34" name="Ellipse 36"/>
          <p:cNvSpPr>
            <a:spLocks noChangeArrowheads="1"/>
          </p:cNvSpPr>
          <p:nvPr/>
        </p:nvSpPr>
        <p:spPr bwMode="auto">
          <a:xfrm>
            <a:off x="3028950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 dirty="0">
                <a:cs typeface="Arial" charset="0"/>
              </a:rPr>
              <a:t>4</a:t>
            </a:r>
          </a:p>
        </p:txBody>
      </p:sp>
      <p:sp>
        <p:nvSpPr>
          <p:cNvPr id="35" name="Ellipse 37"/>
          <p:cNvSpPr>
            <a:spLocks noChangeArrowheads="1"/>
          </p:cNvSpPr>
          <p:nvPr/>
        </p:nvSpPr>
        <p:spPr bwMode="auto">
          <a:xfrm>
            <a:off x="3792538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5</a:t>
            </a:r>
          </a:p>
        </p:txBody>
      </p:sp>
      <p:sp>
        <p:nvSpPr>
          <p:cNvPr id="36" name="Ellipse 38"/>
          <p:cNvSpPr>
            <a:spLocks noChangeArrowheads="1"/>
          </p:cNvSpPr>
          <p:nvPr/>
        </p:nvSpPr>
        <p:spPr bwMode="auto">
          <a:xfrm>
            <a:off x="5376196" y="3360738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6</a:t>
            </a:r>
          </a:p>
        </p:txBody>
      </p:sp>
      <p:sp>
        <p:nvSpPr>
          <p:cNvPr id="37" name="Ellipse 39"/>
          <p:cNvSpPr>
            <a:spLocks noChangeArrowheads="1"/>
          </p:cNvSpPr>
          <p:nvPr/>
        </p:nvSpPr>
        <p:spPr bwMode="auto">
          <a:xfrm>
            <a:off x="622300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1</a:t>
            </a:r>
          </a:p>
        </p:txBody>
      </p:sp>
      <p:sp>
        <p:nvSpPr>
          <p:cNvPr id="38" name="Ellipse 40"/>
          <p:cNvSpPr>
            <a:spLocks noChangeArrowheads="1"/>
          </p:cNvSpPr>
          <p:nvPr/>
        </p:nvSpPr>
        <p:spPr bwMode="auto">
          <a:xfrm>
            <a:off x="1369705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2</a:t>
            </a:r>
          </a:p>
        </p:txBody>
      </p:sp>
      <p:sp>
        <p:nvSpPr>
          <p:cNvPr id="39" name="Ellipse 41"/>
          <p:cNvSpPr>
            <a:spLocks noChangeArrowheads="1"/>
          </p:cNvSpPr>
          <p:nvPr/>
        </p:nvSpPr>
        <p:spPr bwMode="auto">
          <a:xfrm>
            <a:off x="7228422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6</a:t>
            </a:r>
          </a:p>
        </p:txBody>
      </p:sp>
      <p:sp>
        <p:nvSpPr>
          <p:cNvPr id="40" name="Ellipse 42"/>
          <p:cNvSpPr>
            <a:spLocks noChangeArrowheads="1"/>
          </p:cNvSpPr>
          <p:nvPr/>
        </p:nvSpPr>
        <p:spPr bwMode="auto">
          <a:xfrm>
            <a:off x="4904322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3</a:t>
            </a:r>
          </a:p>
        </p:txBody>
      </p:sp>
      <p:sp>
        <p:nvSpPr>
          <p:cNvPr id="41" name="Ellipse 43"/>
          <p:cNvSpPr>
            <a:spLocks noChangeArrowheads="1"/>
          </p:cNvSpPr>
          <p:nvPr/>
        </p:nvSpPr>
        <p:spPr bwMode="auto">
          <a:xfrm>
            <a:off x="5696484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4</a:t>
            </a:r>
          </a:p>
        </p:txBody>
      </p:sp>
      <p:sp>
        <p:nvSpPr>
          <p:cNvPr id="42" name="Ellipse 44"/>
          <p:cNvSpPr>
            <a:spLocks noChangeArrowheads="1"/>
          </p:cNvSpPr>
          <p:nvPr/>
        </p:nvSpPr>
        <p:spPr bwMode="auto">
          <a:xfrm>
            <a:off x="6434672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432443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GENSWF_OUTPUT_FILE_NAME" val="CheckBox_Dokumentation_Analyse"/>
  <p:tag name="ISPRING_RESOURCE_PATHS_HASH" val="94b0f9a2ce84e864a328139283993d548c239c2d"/>
</p:tagLst>
</file>

<file path=ppt/theme/theme1.xml><?xml version="1.0" encoding="utf-8"?>
<a:theme xmlns:a="http://schemas.openxmlformats.org/drawingml/2006/main" name="JF Masterfoli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CC"/>
      </a:hlink>
      <a:folHlink>
        <a:srgbClr val="808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 Narrow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1600" dirty="0" smtClean="0"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office\vorlagen\Präsentationsdesigns\KBA Präsentationsvorlage.pot</Template>
  <TotalTime>0</TotalTime>
  <Words>937</Words>
  <Application>Microsoft Office PowerPoint</Application>
  <PresentationFormat>A4-Papier (210x297 mm)</PresentationFormat>
  <Paragraphs>383</Paragraphs>
  <Slides>22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JF Masterfolie</vt:lpstr>
      <vt:lpstr>Titel</vt:lpstr>
      <vt:lpstr>Inhaltsverzeichnis</vt:lpstr>
      <vt:lpstr>CheckBox process description</vt:lpstr>
      <vt:lpstr>JobManager Settings</vt:lpstr>
      <vt:lpstr>JobManager CheckBox Script</vt:lpstr>
      <vt:lpstr>Extract Data with NX version 1 / version 2</vt:lpstr>
      <vt:lpstr>Daten Extraktion</vt:lpstr>
      <vt:lpstr>JobManager Settings</vt:lpstr>
      <vt:lpstr>Daten Extraktion</vt:lpstr>
      <vt:lpstr>CB-Settings</vt:lpstr>
      <vt:lpstr>CB-Settings</vt:lpstr>
      <vt:lpstr>CB-Settings</vt:lpstr>
      <vt:lpstr># Auswerten der Ergebnisse</vt:lpstr>
      <vt:lpstr>Ablage der CB-Daten im CB Archiv (neu 18.08.2012)</vt:lpstr>
      <vt:lpstr>Dokumentation Objekte: Zuordnung Dimension and Text Entity 26</vt:lpstr>
      <vt:lpstr>Die Funktionen der CheckBox: „Überprüfung des 3D-Modells“</vt:lpstr>
      <vt:lpstr>Die Funktionen der Check-Box: „Überprüfung von Baugruppen“ Settings</vt:lpstr>
      <vt:lpstr>Dokumentation Objekte: Auswertung Entity 25 / 26</vt:lpstr>
      <vt:lpstr>Dokumentation Objekte: Auswertung Entity 25 / 26 Compair Methode</vt:lpstr>
      <vt:lpstr>NXCheckBox V2.0.0.2 30.01.2012 Details: MomentOfIntertinaN1 + CentrOfGrafitiN1</vt:lpstr>
      <vt:lpstr>NXCheckBox V2.0.0.2 30.01.2012 Details: MomentOfIntertinaN1 + CentrOfGrafitiN1</vt:lpstr>
      <vt:lpstr># TiF Erzeugung Specification </vt:lpstr>
    </vt:vector>
  </TitlesOfParts>
  <Company>Dipl.-Ing. (FH) Josef Feuerstein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CheckBox Dokumentation Data Analyse</dc:title>
  <dc:creator>JFES (Josef Feuerstein)</dc:creator>
  <cp:lastModifiedBy>Josef Feuerstein</cp:lastModifiedBy>
  <cp:revision>826</cp:revision>
  <cp:lastPrinted>2000-09-28T14:08:21Z</cp:lastPrinted>
  <dcterms:created xsi:type="dcterms:W3CDTF">2009-05-11T21:21:01Z</dcterms:created>
  <dcterms:modified xsi:type="dcterms:W3CDTF">2013-02-02T17:03:55Z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eplaceAllVariables">
    <vt:bool>false</vt:bool>
  </property>
  <property fmtid="{D5CDD505-2E9C-101B-9397-08002B2CF9AE}" pid="3" name="#Datum#">
    <vt:lpwstr>#Datum#</vt:lpwstr>
  </property>
  <property fmtid="{D5CDD505-2E9C-101B-9397-08002B2CF9AE}" pid="4" name="#PrjNr#">
    <vt:lpwstr>#PrjNr#</vt:lpwstr>
  </property>
  <property fmtid="{D5CDD505-2E9C-101B-9397-08002B2CF9AE}" pid="5" name="#Doc_NE#">
    <vt:lpwstr>#Doc_NE#</vt:lpwstr>
  </property>
  <property fmtid="{D5CDD505-2E9C-101B-9397-08002B2CF9AE}" pid="6" name="#PrjTitel#">
    <vt:lpwstr>#PrjTitel#</vt:lpwstr>
  </property>
  <property fmtid="{D5CDD505-2E9C-101B-9397-08002B2CF9AE}" pid="7" name="#Betreff#">
    <vt:lpwstr>#Betreff#</vt:lpwstr>
  </property>
  <property fmtid="{D5CDD505-2E9C-101B-9397-08002B2CF9AE}" pid="8" name="#ma_namenskuerzel#">
    <vt:lpwstr>#ma_namenskuerzel#</vt:lpwstr>
  </property>
  <property fmtid="{D5CDD505-2E9C-101B-9397-08002B2CF9AE}" pid="9" name="#TG_NAME#">
    <vt:lpwstr>#TG_NAME#</vt:lpwstr>
  </property>
  <property fmtid="{D5CDD505-2E9C-101B-9397-08002B2CF9AE}" pid="10" name="#ma_Vorname#">
    <vt:lpwstr>#ma_Vorname#</vt:lpwstr>
  </property>
  <property fmtid="{D5CDD505-2E9C-101B-9397-08002B2CF9AE}" pid="11" name="#ma_Nachname#">
    <vt:lpwstr>#ma_Nachname#</vt:lpwstr>
  </property>
  <property fmtid="{D5CDD505-2E9C-101B-9397-08002B2CF9AE}" pid="12" name="#ma_EmailG#">
    <vt:lpwstr>#ma_EmailG#</vt:lpwstr>
  </property>
  <property fmtid="{D5CDD505-2E9C-101B-9397-08002B2CF9AE}" pid="13" name="JFt_Release_PPT_DPNE">
    <vt:lpwstr>V:\JobManager\ProgEntw\Ver02\JobManagerV2\90-DATA\CustomerNameShort_SettingsGlobal\10-JobScripts\CheckBox\CheckBox_Dokumentation_Application_02Analyse_JFES_Release.pptx</vt:lpwstr>
  </property>
  <property fmtid="{D5CDD505-2E9C-101B-9397-08002B2CF9AE}" pid="14" name="JFt_Release_PDF_DPNE">
    <vt:lpwstr>V:\JobManager\ProgEntw\Ver02\JobManagerV2\90-DATA\CustomerNameShort_SettingsGlobal\10-JobScripts\CheckBox\Documentation.Application\CheckBox_Dokumentation_Application_02Analyse_JFES.pdf</vt:lpwstr>
  </property>
</Properties>
</file>