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5" r:id="rId2"/>
  </p:sldMasterIdLst>
  <p:notesMasterIdLst>
    <p:notesMasterId r:id="rId25"/>
  </p:notesMasterIdLst>
  <p:handoutMasterIdLst>
    <p:handoutMasterId r:id="rId26"/>
  </p:handoutMasterIdLst>
  <p:sldIdLst>
    <p:sldId id="510" r:id="rId3"/>
    <p:sldId id="511" r:id="rId4"/>
    <p:sldId id="460" r:id="rId5"/>
    <p:sldId id="483" r:id="rId6"/>
    <p:sldId id="461" r:id="rId7"/>
    <p:sldId id="463" r:id="rId8"/>
    <p:sldId id="443" r:id="rId9"/>
    <p:sldId id="486" r:id="rId10"/>
    <p:sldId id="487" r:id="rId11"/>
    <p:sldId id="488" r:id="rId12"/>
    <p:sldId id="489" r:id="rId13"/>
    <p:sldId id="490" r:id="rId14"/>
    <p:sldId id="475" r:id="rId15"/>
    <p:sldId id="478" r:id="rId16"/>
    <p:sldId id="446" r:id="rId17"/>
    <p:sldId id="484" r:id="rId18"/>
    <p:sldId id="452" r:id="rId19"/>
    <p:sldId id="494" r:id="rId20"/>
    <p:sldId id="495" r:id="rId21"/>
    <p:sldId id="498" r:id="rId22"/>
    <p:sldId id="496" r:id="rId23"/>
    <p:sldId id="499" r:id="rId24"/>
  </p:sldIdLst>
  <p:sldSz cx="9906000" cy="6858000" type="A4"/>
  <p:notesSz cx="6669088" cy="9926638"/>
  <p:custDataLst>
    <p:tags r:id="rId27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accent2"/>
        </a:solidFill>
        <a:latin typeface="Arial Narrow" pitchFamily="34" charset="0"/>
        <a:ea typeface="ＭＳ Ｐゴシック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B151C668-7FEF-46E6-A237-B80F32D7C724}">
          <p14:sldIdLst>
            <p14:sldId id="510"/>
            <p14:sldId id="511"/>
          </p14:sldIdLst>
        </p14:section>
        <p14:section name="CheckBox Grundlagen" id="{9DE5FC7E-D346-40B2-9B1A-5D05DB069CC1}">
          <p14:sldIdLst>
            <p14:sldId id="460"/>
            <p14:sldId id="483"/>
            <p14:sldId id="461"/>
          </p14:sldIdLst>
        </p14:section>
        <p14:section name="Konzept und Vorgehensweise" id="{DB92390B-3C51-4496-9FCE-35C0236EFEF7}">
          <p14:sldIdLst>
            <p14:sldId id="463"/>
            <p14:sldId id="443"/>
            <p14:sldId id="486"/>
            <p14:sldId id="487"/>
            <p14:sldId id="488"/>
            <p14:sldId id="489"/>
            <p14:sldId id="490"/>
            <p14:sldId id="475"/>
            <p14:sldId id="478"/>
            <p14:sldId id="446"/>
            <p14:sldId id="484"/>
            <p14:sldId id="452"/>
          </p14:sldIdLst>
        </p14:section>
        <p14:section name="Beschreibung der Funktionen" id="{2AB0D03E-F04E-49BA-9165-A4D58311430E}">
          <p14:sldIdLst>
            <p14:sldId id="494"/>
            <p14:sldId id="495"/>
            <p14:sldId id="498"/>
            <p14:sldId id="496"/>
            <p14:sldId id="499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sef Feuerstein" initials="J.Fe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00"/>
    <a:srgbClr val="FFFF99"/>
    <a:srgbClr val="FFFF00"/>
    <a:srgbClr val="FFCC00"/>
    <a:srgbClr val="0033CC"/>
    <a:srgbClr val="009900"/>
    <a:srgbClr val="DDDDDD"/>
    <a:srgbClr val="0099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75DCB02-9BB8-47FD-8907-85C794F793BA}" styleName="Designformatvorlage 1 - Akz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6" autoAdjust="0"/>
    <p:restoredTop sz="81897" autoAdjust="0"/>
  </p:normalViewPr>
  <p:slideViewPr>
    <p:cSldViewPr snapToGrid="0">
      <p:cViewPr>
        <p:scale>
          <a:sx n="100" d="100"/>
          <a:sy n="100" d="100"/>
        </p:scale>
        <p:origin x="-1242" y="-144"/>
      </p:cViewPr>
      <p:guideLst>
        <p:guide orient="horz" pos="352"/>
        <p:guide orient="horz" pos="4059"/>
        <p:guide orient="horz" pos="554"/>
        <p:guide pos="74"/>
      </p:guideLst>
    </p:cSldViewPr>
  </p:slideViewPr>
  <p:outlineViewPr>
    <p:cViewPr>
      <p:scale>
        <a:sx n="50" d="100"/>
        <a:sy n="50" d="100"/>
      </p:scale>
      <p:origin x="0" y="0"/>
    </p:cViewPr>
    <p:sldLst>
      <p:sld r:id="rId1" collapse="1"/>
      <p:sld r:id="rId2" collapse="1"/>
    </p:sldLst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-1824" y="-90"/>
      </p:cViewPr>
      <p:guideLst>
        <p:guide orient="horz" pos="3127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7.xml"/><Relationship Id="rId1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3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l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86388" y="0"/>
            <a:ext cx="1317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r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677400"/>
            <a:ext cx="896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l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207125" y="9677400"/>
            <a:ext cx="4968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r" defTabSz="925513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8E1EE8FB-4E14-4D2E-83F2-0F5BFF54E2A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4999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636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351463" y="0"/>
            <a:ext cx="1317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49288" y="744538"/>
            <a:ext cx="5376862" cy="37226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716463"/>
            <a:ext cx="4545012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 smtClean="0"/>
              <a:t>Klicken Sie, um die Textformatierung des Masters zu bearbeiten.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650413"/>
            <a:ext cx="8969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l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172200" y="9650413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63" tIns="46032" rIns="92063" bIns="46032" numCol="1" anchor="b" anchorCtr="0" compatLnSpc="1">
            <a:prstTxWarp prst="textNoShape">
              <a:avLst/>
            </a:prstTxWarp>
            <a:spAutoFit/>
          </a:bodyPr>
          <a:lstStyle>
            <a:lvl1pPr algn="r" defTabSz="935038" eaLnBrk="0" hangingPunct="0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780D1DE3-D6B6-4D3C-916C-36704D0745C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20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60375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916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82713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43088" algn="l" defTabSz="9255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7B833D-96C1-4796-9932-8FCDB4DC384D}" type="slidenum">
              <a:rPr lang="en-US" smtClean="0">
                <a:solidFill>
                  <a:srgbClr val="C0504D"/>
                </a:solidFill>
              </a:rPr>
              <a:pPr/>
              <a:t>1</a:t>
            </a:fld>
            <a:endParaRPr lang="en-US" smtClean="0">
              <a:solidFill>
                <a:srgbClr val="C0504D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716463"/>
            <a:ext cx="2911475" cy="274637"/>
          </a:xfrm>
          <a:noFill/>
          <a:ln/>
        </p:spPr>
        <p:txBody>
          <a:bodyPr/>
          <a:lstStyle/>
          <a:p>
            <a:pPr eaLnBrk="1" hangingPunct="1"/>
            <a:r>
              <a:rPr lang="de-DE" sz="1600" dirty="0" smtClean="0"/>
              <a:t>Diese Dokument Veröffentlichen nach:</a:t>
            </a:r>
          </a:p>
          <a:p>
            <a:pPr eaLnBrk="1" hangingPunct="1"/>
            <a:r>
              <a:rPr lang="de-DE" sz="1600" smtClean="0"/>
              <a:t>"V:\JobManager\ProgEntw\Ver02\JobManagerV2\90-DATA\CustomerNameShort_SettingsGlobal\10-JobScripts\CheckBox\Documentation.Application\CheckBox_Dokumentation_Application_01Konzept_JFES.pdf"</a:t>
            </a:r>
            <a:endParaRPr lang="de-DE" sz="1600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B9010C-660D-4B20-8EE9-B5AD1555DA58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778250" y="9428163"/>
            <a:ext cx="28892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354" tIns="45999" rIns="92354" bIns="45999" anchor="b"/>
          <a:lstStyle/>
          <a:p>
            <a:pPr algn="r" defTabSz="444500">
              <a:buClr>
                <a:srgbClr val="E09A44"/>
              </a:buClr>
              <a:buSzPct val="100000"/>
              <a:buFont typeface="Arial" charset="0"/>
              <a:buNone/>
              <a:tabLst>
                <a:tab pos="0" algn="l"/>
                <a:tab pos="442913" algn="l"/>
                <a:tab pos="889000" algn="l"/>
                <a:tab pos="1333500" algn="l"/>
                <a:tab pos="1778000" algn="l"/>
                <a:tab pos="2224088" algn="l"/>
                <a:tab pos="2668588" algn="l"/>
                <a:tab pos="3113088" algn="l"/>
                <a:tab pos="3559175" algn="l"/>
                <a:tab pos="4003675" algn="l"/>
                <a:tab pos="4448175" algn="l"/>
                <a:tab pos="4892675" algn="l"/>
                <a:tab pos="5338763" algn="l"/>
                <a:tab pos="5783263" algn="l"/>
                <a:tab pos="6227763" algn="l"/>
                <a:tab pos="6673850" algn="l"/>
                <a:tab pos="7118350" algn="l"/>
                <a:tab pos="7562850" algn="l"/>
                <a:tab pos="8008938" algn="l"/>
                <a:tab pos="8453438" algn="l"/>
                <a:tab pos="8897938" algn="l"/>
              </a:tabLst>
            </a:pPr>
            <a:fld id="{C0042831-D49F-4D1D-A393-1A0129512A7C}" type="slidenum">
              <a:rPr lang="en-GB" sz="1300">
                <a:solidFill>
                  <a:srgbClr val="000000"/>
                </a:solidFill>
                <a:latin typeface="Arial" charset="0"/>
                <a:cs typeface="Lucida Sans Unicode" pitchFamily="34" charset="0"/>
              </a:rPr>
              <a:pPr algn="r" defTabSz="444500">
                <a:buClr>
                  <a:srgbClr val="E09A44"/>
                </a:buClr>
                <a:buSzPct val="100000"/>
                <a:buFont typeface="Arial" charset="0"/>
                <a:buNone/>
                <a:tabLst>
                  <a:tab pos="0" algn="l"/>
                  <a:tab pos="442913" algn="l"/>
                  <a:tab pos="889000" algn="l"/>
                  <a:tab pos="1333500" algn="l"/>
                  <a:tab pos="1778000" algn="l"/>
                  <a:tab pos="2224088" algn="l"/>
                  <a:tab pos="2668588" algn="l"/>
                  <a:tab pos="3113088" algn="l"/>
                  <a:tab pos="3559175" algn="l"/>
                  <a:tab pos="4003675" algn="l"/>
                  <a:tab pos="4448175" algn="l"/>
                  <a:tab pos="4892675" algn="l"/>
                  <a:tab pos="5338763" algn="l"/>
                  <a:tab pos="5783263" algn="l"/>
                  <a:tab pos="6227763" algn="l"/>
                  <a:tab pos="6673850" algn="l"/>
                  <a:tab pos="7118350" algn="l"/>
                  <a:tab pos="7562850" algn="l"/>
                  <a:tab pos="8008938" algn="l"/>
                  <a:tab pos="8453438" algn="l"/>
                  <a:tab pos="8897938" algn="l"/>
                </a:tabLst>
              </a:pPr>
              <a:t>12</a:t>
            </a:fld>
            <a:endParaRPr lang="en-GB" sz="1300">
              <a:solidFill>
                <a:srgbClr val="000000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236538" y="744538"/>
            <a:ext cx="5272087" cy="3722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25" name="Text Box 4"/>
          <p:cNvSpPr>
            <a:spLocks noGrp="1" noChangeArrowheads="1"/>
          </p:cNvSpPr>
          <p:nvPr>
            <p:ph type="body"/>
          </p:nvPr>
        </p:nvSpPr>
        <p:spPr>
          <a:xfrm>
            <a:off x="373063" y="4714875"/>
            <a:ext cx="6038850" cy="4465638"/>
          </a:xfrm>
          <a:noFill/>
          <a:ln/>
        </p:spPr>
        <p:txBody>
          <a:bodyPr anchor="ctr"/>
          <a:lstStyle/>
          <a:p>
            <a:pPr defTabSz="914400"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B9010C-660D-4B20-8EE9-B5AD1555DA58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778250" y="9428163"/>
            <a:ext cx="28892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354" tIns="45999" rIns="92354" bIns="45999" anchor="b"/>
          <a:lstStyle/>
          <a:p>
            <a:pPr algn="r" defTabSz="444500">
              <a:buClr>
                <a:srgbClr val="E09A44"/>
              </a:buClr>
              <a:buSzPct val="100000"/>
              <a:buFont typeface="Arial" charset="0"/>
              <a:buNone/>
              <a:tabLst>
                <a:tab pos="0" algn="l"/>
                <a:tab pos="442913" algn="l"/>
                <a:tab pos="889000" algn="l"/>
                <a:tab pos="1333500" algn="l"/>
                <a:tab pos="1778000" algn="l"/>
                <a:tab pos="2224088" algn="l"/>
                <a:tab pos="2668588" algn="l"/>
                <a:tab pos="3113088" algn="l"/>
                <a:tab pos="3559175" algn="l"/>
                <a:tab pos="4003675" algn="l"/>
                <a:tab pos="4448175" algn="l"/>
                <a:tab pos="4892675" algn="l"/>
                <a:tab pos="5338763" algn="l"/>
                <a:tab pos="5783263" algn="l"/>
                <a:tab pos="6227763" algn="l"/>
                <a:tab pos="6673850" algn="l"/>
                <a:tab pos="7118350" algn="l"/>
                <a:tab pos="7562850" algn="l"/>
                <a:tab pos="8008938" algn="l"/>
                <a:tab pos="8453438" algn="l"/>
                <a:tab pos="8897938" algn="l"/>
              </a:tabLst>
            </a:pPr>
            <a:fld id="{C0042831-D49F-4D1D-A393-1A0129512A7C}" type="slidenum">
              <a:rPr lang="en-GB" sz="1300">
                <a:solidFill>
                  <a:srgbClr val="000000"/>
                </a:solidFill>
                <a:latin typeface="Arial" charset="0"/>
                <a:cs typeface="Lucida Sans Unicode" pitchFamily="34" charset="0"/>
              </a:rPr>
              <a:pPr algn="r" defTabSz="444500">
                <a:buClr>
                  <a:srgbClr val="E09A44"/>
                </a:buClr>
                <a:buSzPct val="100000"/>
                <a:buFont typeface="Arial" charset="0"/>
                <a:buNone/>
                <a:tabLst>
                  <a:tab pos="0" algn="l"/>
                  <a:tab pos="442913" algn="l"/>
                  <a:tab pos="889000" algn="l"/>
                  <a:tab pos="1333500" algn="l"/>
                  <a:tab pos="1778000" algn="l"/>
                  <a:tab pos="2224088" algn="l"/>
                  <a:tab pos="2668588" algn="l"/>
                  <a:tab pos="3113088" algn="l"/>
                  <a:tab pos="3559175" algn="l"/>
                  <a:tab pos="4003675" algn="l"/>
                  <a:tab pos="4448175" algn="l"/>
                  <a:tab pos="4892675" algn="l"/>
                  <a:tab pos="5338763" algn="l"/>
                  <a:tab pos="5783263" algn="l"/>
                  <a:tab pos="6227763" algn="l"/>
                  <a:tab pos="6673850" algn="l"/>
                  <a:tab pos="7118350" algn="l"/>
                  <a:tab pos="7562850" algn="l"/>
                  <a:tab pos="8008938" algn="l"/>
                  <a:tab pos="8453438" algn="l"/>
                  <a:tab pos="8897938" algn="l"/>
                </a:tabLst>
              </a:pPr>
              <a:t>13</a:t>
            </a:fld>
            <a:endParaRPr lang="en-GB" sz="1300">
              <a:solidFill>
                <a:srgbClr val="000000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236538" y="744538"/>
            <a:ext cx="5272087" cy="3722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25" name="Text Box 4"/>
          <p:cNvSpPr>
            <a:spLocks noGrp="1" noChangeArrowheads="1"/>
          </p:cNvSpPr>
          <p:nvPr>
            <p:ph type="body"/>
          </p:nvPr>
        </p:nvSpPr>
        <p:spPr>
          <a:xfrm>
            <a:off x="373063" y="4714875"/>
            <a:ext cx="6038850" cy="4465638"/>
          </a:xfrm>
          <a:noFill/>
          <a:ln/>
        </p:spPr>
        <p:txBody>
          <a:bodyPr anchor="ctr"/>
          <a:lstStyle/>
          <a:p>
            <a:pPr defTabSz="914400"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de-DE" sz="1200" b="1" kern="0" dirty="0" smtClean="0">
                <a:solidFill>
                  <a:srgbClr val="000000"/>
                </a:solidFill>
                <a:latin typeface="Arial"/>
              </a:rPr>
              <a:t>Ich bin sehr optimistisch das unser Ziel:</a:t>
            </a:r>
          </a:p>
          <a:p>
            <a:pPr algn="l"/>
            <a:r>
              <a:rPr lang="de-DE" sz="1200" b="1" kern="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de-DE" sz="1200" b="1" kern="0" dirty="0" smtClean="0">
                <a:solidFill>
                  <a:srgbClr val="000000"/>
                </a:solidFill>
                <a:latin typeface="Arial"/>
              </a:rPr>
            </a:br>
            <a:r>
              <a:rPr lang="de-DE" sz="1200" kern="0" dirty="0" smtClean="0">
                <a:solidFill>
                  <a:srgbClr val="000000"/>
                </a:solidFill>
                <a:latin typeface="Arial"/>
              </a:rPr>
              <a:t>Versionsumstellungen im Hinblick auf die Sicherung der Qualität der „eigenen Daten“ und die Qualität der „Software Komponenten“ durch das CheckBox Konzept Optimiert wird.</a:t>
            </a:r>
            <a:endParaRPr lang="de-DE" sz="9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80D1DE3-D6B6-4D3C-916C-36704D0745C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98205" y="9647421"/>
            <a:ext cx="270883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4139" indent="-286207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4829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2760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60692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8623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6555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34486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92418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fld id="{837AA2B1-DF50-4771-BDBE-D255E670C4E2}" type="slidenum">
              <a:rPr lang="en-US" sz="1200">
                <a:latin typeface="Arial" pitchFamily="34" charset="0"/>
              </a:rPr>
              <a:pPr/>
              <a:t>18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6670" y="4716744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98205" y="9647421"/>
            <a:ext cx="270883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4139" indent="-286207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4829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2760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60692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8623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6555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34486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92418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fld id="{697DC0B0-F85B-426F-8B79-50DA5282F073}" type="slidenum">
              <a:rPr lang="en-US" sz="1200">
                <a:latin typeface="Arial" pitchFamily="34" charset="0"/>
              </a:rPr>
              <a:pPr/>
              <a:t>19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6670" y="4716744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98205" y="9647421"/>
            <a:ext cx="270883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4139" indent="-286207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4829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2760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60692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8623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6555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34486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92418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fld id="{20DA5380-D110-47B2-ABBA-83841C8B5857}" type="slidenum">
              <a:rPr lang="en-US" sz="1200">
                <a:latin typeface="Arial" pitchFamily="34" charset="0"/>
              </a:rPr>
              <a:pPr/>
              <a:t>20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6670" y="4716744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98205" y="9647421"/>
            <a:ext cx="270883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4139" indent="-286207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4829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2760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60692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8623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6555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34486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92418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fld id="{50DA5738-5E71-4027-B3D8-E13B20E7A4CA}" type="slidenum">
              <a:rPr lang="en-US" sz="1200">
                <a:latin typeface="Arial" pitchFamily="34" charset="0"/>
              </a:rPr>
              <a:pPr/>
              <a:t>21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6670" y="4716744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98205" y="9647421"/>
            <a:ext cx="270883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744139" indent="-286207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4829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2760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60692" indent="-228966" defTabSz="934944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8623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6555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34486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92418" indent="-228966" algn="ctr" defTabSz="934944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fld id="{3924BA9F-2D28-4B42-AA96-492BB3C0E7B5}" type="slidenum">
              <a:rPr lang="en-US" sz="1200">
                <a:latin typeface="Arial" pitchFamily="34" charset="0"/>
              </a:rPr>
              <a:pPr/>
              <a:t>22</a:t>
            </a:fld>
            <a:endParaRPr lang="en-US" sz="1200">
              <a:latin typeface="Arial" pitchFamily="34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6670" y="4716744"/>
            <a:ext cx="185989" cy="27762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98205" y="9647421"/>
            <a:ext cx="270883" cy="277629"/>
          </a:xfrm>
          <a:noFill/>
        </p:spPr>
        <p:txBody>
          <a:bodyPr/>
          <a:lstStyle/>
          <a:p>
            <a:fld id="{B7483C68-CF1F-40B7-A37F-2BAB0711998B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6669" y="4716744"/>
            <a:ext cx="5575847" cy="513830"/>
          </a:xfrm>
          <a:noFill/>
          <a:ln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de-DE" smtClean="0">
                <a:solidFill>
                  <a:schemeClr val="accent2"/>
                </a:solidFill>
              </a:rPr>
              <a:t>Am Schluss wird dann häufig nach dem Prinzip gehandelt „Augen zu und durch“</a:t>
            </a:r>
          </a:p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98205" y="9647421"/>
            <a:ext cx="270883" cy="277629"/>
          </a:xfrm>
          <a:noFill/>
        </p:spPr>
        <p:txBody>
          <a:bodyPr/>
          <a:lstStyle/>
          <a:p>
            <a:fld id="{B7483C68-CF1F-40B7-A37F-2BAB0711998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6669" y="4716744"/>
            <a:ext cx="5575847" cy="513830"/>
          </a:xfrm>
          <a:noFill/>
          <a:ln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de-DE" smtClean="0">
                <a:solidFill>
                  <a:schemeClr val="accent2"/>
                </a:solidFill>
              </a:rPr>
              <a:t>Am Schluss wird dann häufig nach dem Prinzip gehandelt „Augen zu und durch“</a:t>
            </a:r>
          </a:p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6398205" y="9647421"/>
            <a:ext cx="270883" cy="277629"/>
          </a:xfrm>
          <a:noFill/>
        </p:spPr>
        <p:txBody>
          <a:bodyPr/>
          <a:lstStyle/>
          <a:p>
            <a:fld id="{1F794AA1-4913-4481-99C9-56579A2914B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6670" y="4716744"/>
            <a:ext cx="185989" cy="277629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B9010C-660D-4B20-8EE9-B5AD1555DA58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778250" y="9428163"/>
            <a:ext cx="28892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354" tIns="45999" rIns="92354" bIns="45999" anchor="b"/>
          <a:lstStyle/>
          <a:p>
            <a:pPr algn="r" defTabSz="444500">
              <a:buClr>
                <a:srgbClr val="E09A44"/>
              </a:buClr>
              <a:buSzPct val="100000"/>
              <a:buFont typeface="Arial" charset="0"/>
              <a:buNone/>
              <a:tabLst>
                <a:tab pos="0" algn="l"/>
                <a:tab pos="442913" algn="l"/>
                <a:tab pos="889000" algn="l"/>
                <a:tab pos="1333500" algn="l"/>
                <a:tab pos="1778000" algn="l"/>
                <a:tab pos="2224088" algn="l"/>
                <a:tab pos="2668588" algn="l"/>
                <a:tab pos="3113088" algn="l"/>
                <a:tab pos="3559175" algn="l"/>
                <a:tab pos="4003675" algn="l"/>
                <a:tab pos="4448175" algn="l"/>
                <a:tab pos="4892675" algn="l"/>
                <a:tab pos="5338763" algn="l"/>
                <a:tab pos="5783263" algn="l"/>
                <a:tab pos="6227763" algn="l"/>
                <a:tab pos="6673850" algn="l"/>
                <a:tab pos="7118350" algn="l"/>
                <a:tab pos="7562850" algn="l"/>
                <a:tab pos="8008938" algn="l"/>
                <a:tab pos="8453438" algn="l"/>
                <a:tab pos="8897938" algn="l"/>
              </a:tabLst>
            </a:pPr>
            <a:fld id="{C0042831-D49F-4D1D-A393-1A0129512A7C}" type="slidenum">
              <a:rPr lang="en-GB" sz="1300">
                <a:solidFill>
                  <a:srgbClr val="000000"/>
                </a:solidFill>
                <a:latin typeface="Arial" charset="0"/>
                <a:cs typeface="Lucida Sans Unicode" pitchFamily="34" charset="0"/>
              </a:rPr>
              <a:pPr algn="r" defTabSz="444500">
                <a:buClr>
                  <a:srgbClr val="E09A44"/>
                </a:buClr>
                <a:buSzPct val="100000"/>
                <a:buFont typeface="Arial" charset="0"/>
                <a:buNone/>
                <a:tabLst>
                  <a:tab pos="0" algn="l"/>
                  <a:tab pos="442913" algn="l"/>
                  <a:tab pos="889000" algn="l"/>
                  <a:tab pos="1333500" algn="l"/>
                  <a:tab pos="1778000" algn="l"/>
                  <a:tab pos="2224088" algn="l"/>
                  <a:tab pos="2668588" algn="l"/>
                  <a:tab pos="3113088" algn="l"/>
                  <a:tab pos="3559175" algn="l"/>
                  <a:tab pos="4003675" algn="l"/>
                  <a:tab pos="4448175" algn="l"/>
                  <a:tab pos="4892675" algn="l"/>
                  <a:tab pos="5338763" algn="l"/>
                  <a:tab pos="5783263" algn="l"/>
                  <a:tab pos="6227763" algn="l"/>
                  <a:tab pos="6673850" algn="l"/>
                  <a:tab pos="7118350" algn="l"/>
                  <a:tab pos="7562850" algn="l"/>
                  <a:tab pos="8008938" algn="l"/>
                  <a:tab pos="8453438" algn="l"/>
                  <a:tab pos="8897938" algn="l"/>
                </a:tabLst>
              </a:pPr>
              <a:t>7</a:t>
            </a:fld>
            <a:endParaRPr lang="en-GB" sz="1300">
              <a:solidFill>
                <a:srgbClr val="000000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236538" y="744538"/>
            <a:ext cx="5272087" cy="3722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25" name="Text Box 4"/>
          <p:cNvSpPr>
            <a:spLocks noGrp="1" noChangeArrowheads="1"/>
          </p:cNvSpPr>
          <p:nvPr>
            <p:ph type="body"/>
          </p:nvPr>
        </p:nvSpPr>
        <p:spPr>
          <a:xfrm>
            <a:off x="373063" y="4714875"/>
            <a:ext cx="6038850" cy="4465638"/>
          </a:xfrm>
          <a:noFill/>
          <a:ln/>
        </p:spPr>
        <p:txBody>
          <a:bodyPr anchor="ctr"/>
          <a:lstStyle/>
          <a:p>
            <a:pPr defTabSz="914400"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B9010C-660D-4B20-8EE9-B5AD1555DA58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778250" y="9428163"/>
            <a:ext cx="28892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354" tIns="45999" rIns="92354" bIns="45999" anchor="b"/>
          <a:lstStyle/>
          <a:p>
            <a:pPr algn="r" defTabSz="444500">
              <a:buClr>
                <a:srgbClr val="E09A44"/>
              </a:buClr>
              <a:buSzPct val="100000"/>
              <a:buFont typeface="Arial" charset="0"/>
              <a:buNone/>
              <a:tabLst>
                <a:tab pos="0" algn="l"/>
                <a:tab pos="442913" algn="l"/>
                <a:tab pos="889000" algn="l"/>
                <a:tab pos="1333500" algn="l"/>
                <a:tab pos="1778000" algn="l"/>
                <a:tab pos="2224088" algn="l"/>
                <a:tab pos="2668588" algn="l"/>
                <a:tab pos="3113088" algn="l"/>
                <a:tab pos="3559175" algn="l"/>
                <a:tab pos="4003675" algn="l"/>
                <a:tab pos="4448175" algn="l"/>
                <a:tab pos="4892675" algn="l"/>
                <a:tab pos="5338763" algn="l"/>
                <a:tab pos="5783263" algn="l"/>
                <a:tab pos="6227763" algn="l"/>
                <a:tab pos="6673850" algn="l"/>
                <a:tab pos="7118350" algn="l"/>
                <a:tab pos="7562850" algn="l"/>
                <a:tab pos="8008938" algn="l"/>
                <a:tab pos="8453438" algn="l"/>
                <a:tab pos="8897938" algn="l"/>
              </a:tabLst>
            </a:pPr>
            <a:fld id="{C0042831-D49F-4D1D-A393-1A0129512A7C}" type="slidenum">
              <a:rPr lang="en-GB" sz="1300">
                <a:solidFill>
                  <a:srgbClr val="000000"/>
                </a:solidFill>
                <a:latin typeface="Arial" charset="0"/>
                <a:cs typeface="Lucida Sans Unicode" pitchFamily="34" charset="0"/>
              </a:rPr>
              <a:pPr algn="r" defTabSz="444500">
                <a:buClr>
                  <a:srgbClr val="E09A44"/>
                </a:buClr>
                <a:buSzPct val="100000"/>
                <a:buFont typeface="Arial" charset="0"/>
                <a:buNone/>
                <a:tabLst>
                  <a:tab pos="0" algn="l"/>
                  <a:tab pos="442913" algn="l"/>
                  <a:tab pos="889000" algn="l"/>
                  <a:tab pos="1333500" algn="l"/>
                  <a:tab pos="1778000" algn="l"/>
                  <a:tab pos="2224088" algn="l"/>
                  <a:tab pos="2668588" algn="l"/>
                  <a:tab pos="3113088" algn="l"/>
                  <a:tab pos="3559175" algn="l"/>
                  <a:tab pos="4003675" algn="l"/>
                  <a:tab pos="4448175" algn="l"/>
                  <a:tab pos="4892675" algn="l"/>
                  <a:tab pos="5338763" algn="l"/>
                  <a:tab pos="5783263" algn="l"/>
                  <a:tab pos="6227763" algn="l"/>
                  <a:tab pos="6673850" algn="l"/>
                  <a:tab pos="7118350" algn="l"/>
                  <a:tab pos="7562850" algn="l"/>
                  <a:tab pos="8008938" algn="l"/>
                  <a:tab pos="8453438" algn="l"/>
                  <a:tab pos="8897938" algn="l"/>
                </a:tabLst>
              </a:pPr>
              <a:t>8</a:t>
            </a:fld>
            <a:endParaRPr lang="en-GB" sz="1300">
              <a:solidFill>
                <a:srgbClr val="000000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236538" y="744538"/>
            <a:ext cx="5272087" cy="3722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25" name="Text Box 4"/>
          <p:cNvSpPr>
            <a:spLocks noGrp="1" noChangeArrowheads="1"/>
          </p:cNvSpPr>
          <p:nvPr>
            <p:ph type="body"/>
          </p:nvPr>
        </p:nvSpPr>
        <p:spPr>
          <a:xfrm>
            <a:off x="373063" y="4714875"/>
            <a:ext cx="6038850" cy="4465638"/>
          </a:xfrm>
          <a:noFill/>
          <a:ln/>
        </p:spPr>
        <p:txBody>
          <a:bodyPr anchor="ctr"/>
          <a:lstStyle/>
          <a:p>
            <a:pPr defTabSz="914400"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B9010C-660D-4B20-8EE9-B5AD1555DA58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778250" y="9428163"/>
            <a:ext cx="28892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354" tIns="45999" rIns="92354" bIns="45999" anchor="b"/>
          <a:lstStyle/>
          <a:p>
            <a:pPr algn="r" defTabSz="444500">
              <a:buClr>
                <a:srgbClr val="E09A44"/>
              </a:buClr>
              <a:buSzPct val="100000"/>
              <a:buFont typeface="Arial" charset="0"/>
              <a:buNone/>
              <a:tabLst>
                <a:tab pos="0" algn="l"/>
                <a:tab pos="442913" algn="l"/>
                <a:tab pos="889000" algn="l"/>
                <a:tab pos="1333500" algn="l"/>
                <a:tab pos="1778000" algn="l"/>
                <a:tab pos="2224088" algn="l"/>
                <a:tab pos="2668588" algn="l"/>
                <a:tab pos="3113088" algn="l"/>
                <a:tab pos="3559175" algn="l"/>
                <a:tab pos="4003675" algn="l"/>
                <a:tab pos="4448175" algn="l"/>
                <a:tab pos="4892675" algn="l"/>
                <a:tab pos="5338763" algn="l"/>
                <a:tab pos="5783263" algn="l"/>
                <a:tab pos="6227763" algn="l"/>
                <a:tab pos="6673850" algn="l"/>
                <a:tab pos="7118350" algn="l"/>
                <a:tab pos="7562850" algn="l"/>
                <a:tab pos="8008938" algn="l"/>
                <a:tab pos="8453438" algn="l"/>
                <a:tab pos="8897938" algn="l"/>
              </a:tabLst>
            </a:pPr>
            <a:fld id="{C0042831-D49F-4D1D-A393-1A0129512A7C}" type="slidenum">
              <a:rPr lang="en-GB" sz="1300">
                <a:solidFill>
                  <a:srgbClr val="000000"/>
                </a:solidFill>
                <a:latin typeface="Arial" charset="0"/>
                <a:cs typeface="Lucida Sans Unicode" pitchFamily="34" charset="0"/>
              </a:rPr>
              <a:pPr algn="r" defTabSz="444500">
                <a:buClr>
                  <a:srgbClr val="E09A44"/>
                </a:buClr>
                <a:buSzPct val="100000"/>
                <a:buFont typeface="Arial" charset="0"/>
                <a:buNone/>
                <a:tabLst>
                  <a:tab pos="0" algn="l"/>
                  <a:tab pos="442913" algn="l"/>
                  <a:tab pos="889000" algn="l"/>
                  <a:tab pos="1333500" algn="l"/>
                  <a:tab pos="1778000" algn="l"/>
                  <a:tab pos="2224088" algn="l"/>
                  <a:tab pos="2668588" algn="l"/>
                  <a:tab pos="3113088" algn="l"/>
                  <a:tab pos="3559175" algn="l"/>
                  <a:tab pos="4003675" algn="l"/>
                  <a:tab pos="4448175" algn="l"/>
                  <a:tab pos="4892675" algn="l"/>
                  <a:tab pos="5338763" algn="l"/>
                  <a:tab pos="5783263" algn="l"/>
                  <a:tab pos="6227763" algn="l"/>
                  <a:tab pos="6673850" algn="l"/>
                  <a:tab pos="7118350" algn="l"/>
                  <a:tab pos="7562850" algn="l"/>
                  <a:tab pos="8008938" algn="l"/>
                  <a:tab pos="8453438" algn="l"/>
                  <a:tab pos="8897938" algn="l"/>
                </a:tabLst>
              </a:pPr>
              <a:t>9</a:t>
            </a:fld>
            <a:endParaRPr lang="en-GB" sz="1300">
              <a:solidFill>
                <a:srgbClr val="000000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236538" y="744538"/>
            <a:ext cx="5272087" cy="3722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25" name="Text Box 4"/>
          <p:cNvSpPr>
            <a:spLocks noGrp="1" noChangeArrowheads="1"/>
          </p:cNvSpPr>
          <p:nvPr>
            <p:ph type="body"/>
          </p:nvPr>
        </p:nvSpPr>
        <p:spPr>
          <a:xfrm>
            <a:off x="373063" y="4714875"/>
            <a:ext cx="6038850" cy="4465638"/>
          </a:xfrm>
          <a:noFill/>
          <a:ln/>
        </p:spPr>
        <p:txBody>
          <a:bodyPr anchor="ctr"/>
          <a:lstStyle/>
          <a:p>
            <a:pPr defTabSz="914400"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B9010C-660D-4B20-8EE9-B5AD1555DA5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778250" y="9428163"/>
            <a:ext cx="28892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354" tIns="45999" rIns="92354" bIns="45999" anchor="b"/>
          <a:lstStyle/>
          <a:p>
            <a:pPr algn="r" defTabSz="444500">
              <a:buClr>
                <a:srgbClr val="E09A44"/>
              </a:buClr>
              <a:buSzPct val="100000"/>
              <a:buFont typeface="Arial" charset="0"/>
              <a:buNone/>
              <a:tabLst>
                <a:tab pos="0" algn="l"/>
                <a:tab pos="442913" algn="l"/>
                <a:tab pos="889000" algn="l"/>
                <a:tab pos="1333500" algn="l"/>
                <a:tab pos="1778000" algn="l"/>
                <a:tab pos="2224088" algn="l"/>
                <a:tab pos="2668588" algn="l"/>
                <a:tab pos="3113088" algn="l"/>
                <a:tab pos="3559175" algn="l"/>
                <a:tab pos="4003675" algn="l"/>
                <a:tab pos="4448175" algn="l"/>
                <a:tab pos="4892675" algn="l"/>
                <a:tab pos="5338763" algn="l"/>
                <a:tab pos="5783263" algn="l"/>
                <a:tab pos="6227763" algn="l"/>
                <a:tab pos="6673850" algn="l"/>
                <a:tab pos="7118350" algn="l"/>
                <a:tab pos="7562850" algn="l"/>
                <a:tab pos="8008938" algn="l"/>
                <a:tab pos="8453438" algn="l"/>
                <a:tab pos="8897938" algn="l"/>
              </a:tabLst>
            </a:pPr>
            <a:fld id="{C0042831-D49F-4D1D-A393-1A0129512A7C}" type="slidenum">
              <a:rPr lang="en-GB" sz="1300">
                <a:solidFill>
                  <a:srgbClr val="000000"/>
                </a:solidFill>
                <a:latin typeface="Arial" charset="0"/>
                <a:cs typeface="Lucida Sans Unicode" pitchFamily="34" charset="0"/>
              </a:rPr>
              <a:pPr algn="r" defTabSz="444500">
                <a:buClr>
                  <a:srgbClr val="E09A44"/>
                </a:buClr>
                <a:buSzPct val="100000"/>
                <a:buFont typeface="Arial" charset="0"/>
                <a:buNone/>
                <a:tabLst>
                  <a:tab pos="0" algn="l"/>
                  <a:tab pos="442913" algn="l"/>
                  <a:tab pos="889000" algn="l"/>
                  <a:tab pos="1333500" algn="l"/>
                  <a:tab pos="1778000" algn="l"/>
                  <a:tab pos="2224088" algn="l"/>
                  <a:tab pos="2668588" algn="l"/>
                  <a:tab pos="3113088" algn="l"/>
                  <a:tab pos="3559175" algn="l"/>
                  <a:tab pos="4003675" algn="l"/>
                  <a:tab pos="4448175" algn="l"/>
                  <a:tab pos="4892675" algn="l"/>
                  <a:tab pos="5338763" algn="l"/>
                  <a:tab pos="5783263" algn="l"/>
                  <a:tab pos="6227763" algn="l"/>
                  <a:tab pos="6673850" algn="l"/>
                  <a:tab pos="7118350" algn="l"/>
                  <a:tab pos="7562850" algn="l"/>
                  <a:tab pos="8008938" algn="l"/>
                  <a:tab pos="8453438" algn="l"/>
                  <a:tab pos="8897938" algn="l"/>
                </a:tabLst>
              </a:pPr>
              <a:t>10</a:t>
            </a:fld>
            <a:endParaRPr lang="en-GB" sz="1300">
              <a:solidFill>
                <a:srgbClr val="000000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236538" y="744538"/>
            <a:ext cx="5272087" cy="3722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25" name="Text Box 4"/>
          <p:cNvSpPr>
            <a:spLocks noGrp="1" noChangeArrowheads="1"/>
          </p:cNvSpPr>
          <p:nvPr>
            <p:ph type="body"/>
          </p:nvPr>
        </p:nvSpPr>
        <p:spPr>
          <a:xfrm>
            <a:off x="373063" y="4714875"/>
            <a:ext cx="6038850" cy="4465638"/>
          </a:xfrm>
          <a:noFill/>
          <a:ln/>
        </p:spPr>
        <p:txBody>
          <a:bodyPr anchor="ctr"/>
          <a:lstStyle/>
          <a:p>
            <a:pPr defTabSz="914400"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B9010C-660D-4B20-8EE9-B5AD1555DA58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3778250" y="9428163"/>
            <a:ext cx="2889250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2354" tIns="45999" rIns="92354" bIns="45999" anchor="b"/>
          <a:lstStyle/>
          <a:p>
            <a:pPr algn="r" defTabSz="444500">
              <a:buClr>
                <a:srgbClr val="E09A44"/>
              </a:buClr>
              <a:buSzPct val="100000"/>
              <a:buFont typeface="Arial" charset="0"/>
              <a:buNone/>
              <a:tabLst>
                <a:tab pos="0" algn="l"/>
                <a:tab pos="442913" algn="l"/>
                <a:tab pos="889000" algn="l"/>
                <a:tab pos="1333500" algn="l"/>
                <a:tab pos="1778000" algn="l"/>
                <a:tab pos="2224088" algn="l"/>
                <a:tab pos="2668588" algn="l"/>
                <a:tab pos="3113088" algn="l"/>
                <a:tab pos="3559175" algn="l"/>
                <a:tab pos="4003675" algn="l"/>
                <a:tab pos="4448175" algn="l"/>
                <a:tab pos="4892675" algn="l"/>
                <a:tab pos="5338763" algn="l"/>
                <a:tab pos="5783263" algn="l"/>
                <a:tab pos="6227763" algn="l"/>
                <a:tab pos="6673850" algn="l"/>
                <a:tab pos="7118350" algn="l"/>
                <a:tab pos="7562850" algn="l"/>
                <a:tab pos="8008938" algn="l"/>
                <a:tab pos="8453438" algn="l"/>
                <a:tab pos="8897938" algn="l"/>
              </a:tabLst>
            </a:pPr>
            <a:fld id="{C0042831-D49F-4D1D-A393-1A0129512A7C}" type="slidenum">
              <a:rPr lang="en-GB" sz="1300">
                <a:solidFill>
                  <a:srgbClr val="000000"/>
                </a:solidFill>
                <a:latin typeface="Arial" charset="0"/>
                <a:cs typeface="Lucida Sans Unicode" pitchFamily="34" charset="0"/>
              </a:rPr>
              <a:pPr algn="r" defTabSz="444500">
                <a:buClr>
                  <a:srgbClr val="E09A44"/>
                </a:buClr>
                <a:buSzPct val="100000"/>
                <a:buFont typeface="Arial" charset="0"/>
                <a:buNone/>
                <a:tabLst>
                  <a:tab pos="0" algn="l"/>
                  <a:tab pos="442913" algn="l"/>
                  <a:tab pos="889000" algn="l"/>
                  <a:tab pos="1333500" algn="l"/>
                  <a:tab pos="1778000" algn="l"/>
                  <a:tab pos="2224088" algn="l"/>
                  <a:tab pos="2668588" algn="l"/>
                  <a:tab pos="3113088" algn="l"/>
                  <a:tab pos="3559175" algn="l"/>
                  <a:tab pos="4003675" algn="l"/>
                  <a:tab pos="4448175" algn="l"/>
                  <a:tab pos="4892675" algn="l"/>
                  <a:tab pos="5338763" algn="l"/>
                  <a:tab pos="5783263" algn="l"/>
                  <a:tab pos="6227763" algn="l"/>
                  <a:tab pos="6673850" algn="l"/>
                  <a:tab pos="7118350" algn="l"/>
                  <a:tab pos="7562850" algn="l"/>
                  <a:tab pos="8008938" algn="l"/>
                  <a:tab pos="8453438" algn="l"/>
                  <a:tab pos="8897938" algn="l"/>
                </a:tabLst>
              </a:pPr>
              <a:t>11</a:t>
            </a:fld>
            <a:endParaRPr lang="en-GB" sz="1300">
              <a:solidFill>
                <a:srgbClr val="000000"/>
              </a:solidFill>
              <a:latin typeface="Arial" charset="0"/>
              <a:cs typeface="Lucida Sans Unicode" pitchFamily="34" charset="0"/>
            </a:endParaRPr>
          </a:p>
        </p:txBody>
      </p:sp>
      <p:sp>
        <p:nvSpPr>
          <p:cNvPr id="30724" name="Text Box 3"/>
          <p:cNvSpPr txBox="1">
            <a:spLocks noChangeArrowheads="1"/>
          </p:cNvSpPr>
          <p:nvPr/>
        </p:nvSpPr>
        <p:spPr bwMode="auto">
          <a:xfrm>
            <a:off x="236538" y="744538"/>
            <a:ext cx="5272087" cy="37226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30725" name="Text Box 4"/>
          <p:cNvSpPr>
            <a:spLocks noGrp="1" noChangeArrowheads="1"/>
          </p:cNvSpPr>
          <p:nvPr>
            <p:ph type="body"/>
          </p:nvPr>
        </p:nvSpPr>
        <p:spPr>
          <a:xfrm>
            <a:off x="373063" y="4714875"/>
            <a:ext cx="6038850" cy="4465638"/>
          </a:xfrm>
          <a:noFill/>
          <a:ln/>
        </p:spPr>
        <p:txBody>
          <a:bodyPr anchor="ctr"/>
          <a:lstStyle/>
          <a:p>
            <a:pPr defTabSz="914400"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2931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375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79372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3174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w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w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9"/>
          <p:cNvSpPr>
            <a:spLocks noChangeArrowheads="1"/>
          </p:cNvSpPr>
          <p:nvPr userDrawn="1"/>
        </p:nvSpPr>
        <p:spPr bwMode="auto">
          <a:xfrm>
            <a:off x="-856" y="1186"/>
            <a:ext cx="9906856" cy="989414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 dirty="0"/>
          </a:p>
        </p:txBody>
      </p:sp>
      <p:sp>
        <p:nvSpPr>
          <p:cNvPr id="3074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447675"/>
            <a:ext cx="955833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dirty="0" smtClean="0"/>
          </a:p>
        </p:txBody>
      </p:sp>
      <p:sp>
        <p:nvSpPr>
          <p:cNvPr id="1076" name="Rectangle 52"/>
          <p:cNvSpPr>
            <a:spLocks noChangeArrowheads="1"/>
          </p:cNvSpPr>
          <p:nvPr userDrawn="1"/>
        </p:nvSpPr>
        <p:spPr bwMode="auto">
          <a:xfrm>
            <a:off x="117475" y="0"/>
            <a:ext cx="4953000" cy="276999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  <a:defRPr/>
            </a:pPr>
            <a:r>
              <a:rPr lang="de-DE" sz="1200" b="1" dirty="0">
                <a:solidFill>
                  <a:schemeClr val="tx1"/>
                </a:solidFill>
                <a:cs typeface="Times New Roman" pitchFamily="18" charset="0"/>
              </a:rPr>
              <a:t>Projekt: </a:t>
            </a:r>
            <a:r>
              <a:rPr lang="de-DE" sz="1200" b="1" dirty="0" smtClean="0">
                <a:solidFill>
                  <a:schemeClr val="tx1"/>
                </a:solidFill>
                <a:cs typeface="Times New Roman" pitchFamily="18" charset="0"/>
              </a:rPr>
              <a:t>CheckBox</a:t>
            </a:r>
            <a:endParaRPr lang="de-DE" sz="12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066" y="58738"/>
            <a:ext cx="4642904" cy="520700"/>
          </a:xfrm>
          <a:prstGeom prst="rect">
            <a:avLst/>
          </a:prstGeom>
        </p:spPr>
      </p:pic>
      <p:sp>
        <p:nvSpPr>
          <p:cNvPr id="12" name="Rectangle 23"/>
          <p:cNvSpPr>
            <a:spLocks noChangeArrowheads="1"/>
          </p:cNvSpPr>
          <p:nvPr userDrawn="1"/>
        </p:nvSpPr>
        <p:spPr bwMode="auto">
          <a:xfrm>
            <a:off x="1889125" y="6664325"/>
            <a:ext cx="7842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eaLnBrk="0" hangingPunct="0">
              <a:defRPr/>
            </a:pPr>
            <a:r>
              <a:rPr lang="de-DE" sz="900">
                <a:solidFill>
                  <a:srgbClr val="3333CC"/>
                </a:solidFill>
                <a:latin typeface="Arial" charset="0"/>
              </a:rPr>
              <a:t>Seite:</a:t>
            </a:r>
            <a:r>
              <a:rPr lang="de-DE" sz="900">
                <a:solidFill>
                  <a:srgbClr val="000000"/>
                </a:solidFill>
                <a:latin typeface="Arial" charset="0"/>
              </a:rPr>
              <a:t> </a:t>
            </a:r>
            <a:fld id="{89223A1D-226E-4E65-89C0-0B0C88849A09}" type="slidenum">
              <a:rPr lang="de-DE" sz="900">
                <a:solidFill>
                  <a:srgbClr val="000000"/>
                </a:solidFill>
                <a:latin typeface="Arial" charset="0"/>
              </a:rPr>
              <a:pPr algn="r" eaLnBrk="0" hangingPunct="0">
                <a:defRPr/>
              </a:pPr>
              <a:t>‹Nr.›</a:t>
            </a:fld>
            <a:r>
              <a:rPr lang="de-DE" sz="9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13" name="Text Box 50"/>
          <p:cNvSpPr txBox="1">
            <a:spLocks noChangeArrowheads="1"/>
          </p:cNvSpPr>
          <p:nvPr userDrawn="1"/>
        </p:nvSpPr>
        <p:spPr bwMode="auto">
          <a:xfrm>
            <a:off x="258763" y="6618288"/>
            <a:ext cx="9647237" cy="184666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200" b="1" dirty="0">
                <a:solidFill>
                  <a:srgbClr val="1D287A"/>
                </a:solidFill>
                <a:latin typeface="Symbol" pitchFamily="18" charset="2"/>
              </a:rPr>
              <a:t>ã</a:t>
            </a:r>
            <a:r>
              <a:rPr lang="en-US" b="1" dirty="0">
                <a:solidFill>
                  <a:srgbClr val="1D287A"/>
                </a:solidFill>
                <a:latin typeface="Arial" charset="0"/>
              </a:rPr>
              <a:t>J.FES</a:t>
            </a:r>
            <a:r>
              <a:rPr lang="de-DE" dirty="0">
                <a:solidFill>
                  <a:srgbClr val="3333CC"/>
                </a:solidFill>
              </a:rPr>
              <a:t> Dokument</a:t>
            </a:r>
            <a:r>
              <a:rPr lang="de-DE" sz="9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de-DE" sz="900" dirty="0" smtClean="0">
                <a:solidFill>
                  <a:srgbClr val="000000"/>
                </a:solidFill>
                <a:latin typeface="Arial" charset="0"/>
              </a:rPr>
              <a:t>[CheckBox_Dokumentation_Analyse_JFES.pptx]  </a:t>
            </a:r>
            <a:r>
              <a:rPr lang="de-DE" sz="900" dirty="0">
                <a:solidFill>
                  <a:srgbClr val="000000"/>
                </a:solidFill>
              </a:rPr>
              <a:t>(Josef Feuerstein) </a:t>
            </a:r>
            <a:r>
              <a:rPr lang="de-DE" dirty="0">
                <a:solidFill>
                  <a:srgbClr val="3333CC"/>
                </a:solidFill>
              </a:rPr>
              <a:t>Stand vom: </a:t>
            </a:r>
            <a:r>
              <a:rPr lang="de-DE" dirty="0" smtClean="0">
                <a:solidFill>
                  <a:srgbClr val="3333CC"/>
                </a:solidFill>
              </a:rPr>
              <a:t>[02.02.2013</a:t>
            </a:r>
            <a:r>
              <a:rPr lang="de-DE" dirty="0" smtClean="0">
                <a:solidFill>
                  <a:srgbClr val="3333CC"/>
                </a:solidFill>
              </a:rPr>
              <a:t>]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>
                <a:solidFill>
                  <a:srgbClr val="000000"/>
                </a:solidFill>
              </a:rPr>
              <a:t>gedruckt am: </a:t>
            </a:r>
            <a:fld id="{A091BE7A-D0CC-4A65-A35F-EB427A8C5A2F}" type="datetime1">
              <a:rPr lang="de-DE">
                <a:solidFill>
                  <a:srgbClr val="000000"/>
                </a:solidFill>
              </a:rPr>
              <a:pPr algn="l">
                <a:spcBef>
                  <a:spcPct val="50000"/>
                </a:spcBef>
                <a:defRPr/>
              </a:pPr>
              <a:t>02.02.2013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4" name="Line 34"/>
          <p:cNvSpPr>
            <a:spLocks noChangeShapeType="1"/>
          </p:cNvSpPr>
          <p:nvPr userDrawn="1"/>
        </p:nvSpPr>
        <p:spPr bwMode="auto">
          <a:xfrm flipV="1">
            <a:off x="0" y="6618288"/>
            <a:ext cx="9906000" cy="1506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en-GB">
              <a:solidFill>
                <a:srgbClr val="3333CC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</p:sldLayoutIdLst>
  <p:txStyles>
    <p:titleStyle>
      <a:lvl1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71500" indent="-190500" algn="l" rtl="0" eaLnBrk="0" fontAlgn="base" hangingPunct="0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2pPr>
      <a:lvl3pPr marL="952500" indent="-190500" algn="l" rtl="0" eaLnBrk="0" fontAlgn="base" hangingPunct="0">
        <a:spcBef>
          <a:spcPct val="20000"/>
        </a:spcBef>
        <a:spcAft>
          <a:spcPct val="0"/>
        </a:spcAft>
        <a:buChar char="•"/>
        <a:defRPr sz="1200" b="1">
          <a:solidFill>
            <a:schemeClr val="tx1"/>
          </a:solidFill>
          <a:latin typeface="+mn-lt"/>
          <a:ea typeface="ＭＳ Ｐゴシック" charset="-128"/>
        </a:defRPr>
      </a:lvl3pPr>
      <a:lvl4pPr marL="1333500" indent="-1905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ＭＳ Ｐゴシック" charset="-128"/>
        </a:defRPr>
      </a:lvl4pPr>
      <a:lvl5pPr marL="1714500" indent="-1905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21717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6pPr>
      <a:lvl7pPr marL="26289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7pPr>
      <a:lvl8pPr marL="30861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8pPr>
      <a:lvl9pPr marL="35433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9"/>
          <p:cNvSpPr>
            <a:spLocks noChangeArrowheads="1"/>
          </p:cNvSpPr>
          <p:nvPr userDrawn="1"/>
        </p:nvSpPr>
        <p:spPr bwMode="auto">
          <a:xfrm>
            <a:off x="-856" y="1186"/>
            <a:ext cx="9906856" cy="989414"/>
          </a:xfrm>
          <a:prstGeom prst="rect">
            <a:avLst/>
          </a:prstGeom>
          <a:gradFill rotWithShape="0">
            <a:gsLst>
              <a:gs pos="0">
                <a:srgbClr val="DDE5FF"/>
              </a:gs>
              <a:gs pos="50000">
                <a:srgbClr val="8DA8FF"/>
              </a:gs>
              <a:gs pos="100000">
                <a:srgbClr val="DDE5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/>
          <a:p>
            <a:pPr>
              <a:spcBef>
                <a:spcPct val="50000"/>
              </a:spcBef>
            </a:pPr>
            <a:endParaRPr lang="de-DE" dirty="0">
              <a:solidFill>
                <a:srgbClr val="3333CC"/>
              </a:solidFill>
            </a:endParaRPr>
          </a:p>
        </p:txBody>
      </p:sp>
      <p:sp>
        <p:nvSpPr>
          <p:cNvPr id="3074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447675"/>
            <a:ext cx="9558338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endParaRPr lang="de-DE" dirty="0" smtClean="0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1889125" y="6664325"/>
            <a:ext cx="7842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 eaLnBrk="0" hangingPunct="0">
              <a:defRPr/>
            </a:pPr>
            <a:r>
              <a:rPr lang="de-DE" sz="900">
                <a:solidFill>
                  <a:srgbClr val="3333CC"/>
                </a:solidFill>
                <a:latin typeface="Arial" charset="0"/>
              </a:rPr>
              <a:t>Seite:</a:t>
            </a:r>
            <a:r>
              <a:rPr lang="de-DE" sz="900">
                <a:solidFill>
                  <a:srgbClr val="000000"/>
                </a:solidFill>
                <a:latin typeface="Arial" charset="0"/>
              </a:rPr>
              <a:t> </a:t>
            </a:r>
            <a:fld id="{89223A1D-226E-4E65-89C0-0B0C88849A09}" type="slidenum">
              <a:rPr lang="de-DE" sz="900">
                <a:solidFill>
                  <a:srgbClr val="000000"/>
                </a:solidFill>
                <a:latin typeface="Arial" charset="0"/>
              </a:rPr>
              <a:pPr algn="r" eaLnBrk="0" hangingPunct="0">
                <a:defRPr/>
              </a:pPr>
              <a:t>‹Nr.›</a:t>
            </a:fld>
            <a:r>
              <a:rPr lang="de-DE" sz="90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1074" name="Text Box 50"/>
          <p:cNvSpPr txBox="1">
            <a:spLocks noChangeArrowheads="1"/>
          </p:cNvSpPr>
          <p:nvPr userDrawn="1"/>
        </p:nvSpPr>
        <p:spPr bwMode="auto">
          <a:xfrm>
            <a:off x="258763" y="6618288"/>
            <a:ext cx="9647237" cy="184666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1200" b="1" dirty="0">
                <a:solidFill>
                  <a:srgbClr val="1D287A"/>
                </a:solidFill>
                <a:latin typeface="Symbol" pitchFamily="18" charset="2"/>
              </a:rPr>
              <a:t>ã</a:t>
            </a:r>
            <a:r>
              <a:rPr lang="en-US" b="1" dirty="0">
                <a:solidFill>
                  <a:srgbClr val="1D287A"/>
                </a:solidFill>
                <a:latin typeface="Arial" charset="0"/>
              </a:rPr>
              <a:t>J.FES</a:t>
            </a:r>
            <a:r>
              <a:rPr lang="de-DE" dirty="0">
                <a:solidFill>
                  <a:srgbClr val="3333CC"/>
                </a:solidFill>
              </a:rPr>
              <a:t> Dokument</a:t>
            </a:r>
            <a:r>
              <a:rPr lang="de-DE" sz="900" dirty="0">
                <a:solidFill>
                  <a:srgbClr val="000000"/>
                </a:solidFill>
                <a:latin typeface="Arial" charset="0"/>
              </a:rPr>
              <a:t>: </a:t>
            </a:r>
            <a:r>
              <a:rPr lang="de-DE" sz="900" dirty="0" smtClean="0">
                <a:solidFill>
                  <a:srgbClr val="000000"/>
                </a:solidFill>
                <a:latin typeface="Arial" charset="0"/>
              </a:rPr>
              <a:t>[CheckBox_Dokumentation_Analyse_JFES.pptx]  </a:t>
            </a:r>
            <a:r>
              <a:rPr lang="de-DE" sz="900" dirty="0">
                <a:solidFill>
                  <a:srgbClr val="000000"/>
                </a:solidFill>
              </a:rPr>
              <a:t>(Josef Feuerstein) </a:t>
            </a:r>
            <a:r>
              <a:rPr lang="de-DE" dirty="0">
                <a:solidFill>
                  <a:srgbClr val="3333CC"/>
                </a:solidFill>
              </a:rPr>
              <a:t>Stand vom: </a:t>
            </a:r>
            <a:r>
              <a:rPr lang="de-DE" dirty="0" smtClean="0">
                <a:solidFill>
                  <a:srgbClr val="3333CC"/>
                </a:solidFill>
              </a:rPr>
              <a:t>[02.02.2013</a:t>
            </a:r>
            <a:r>
              <a:rPr lang="de-DE" dirty="0" smtClean="0">
                <a:solidFill>
                  <a:srgbClr val="3333CC"/>
                </a:solidFill>
              </a:rPr>
              <a:t>]</a:t>
            </a:r>
            <a:r>
              <a:rPr lang="de-DE" dirty="0" smtClean="0">
                <a:solidFill>
                  <a:srgbClr val="000000"/>
                </a:solidFill>
              </a:rPr>
              <a:t> </a:t>
            </a:r>
            <a:r>
              <a:rPr lang="de-DE" dirty="0">
                <a:solidFill>
                  <a:srgbClr val="000000"/>
                </a:solidFill>
              </a:rPr>
              <a:t>gedruckt am: </a:t>
            </a:r>
            <a:fld id="{A091BE7A-D0CC-4A65-A35F-EB427A8C5A2F}" type="datetime1">
              <a:rPr lang="de-DE">
                <a:solidFill>
                  <a:srgbClr val="000000"/>
                </a:solidFill>
              </a:rPr>
              <a:pPr algn="l">
                <a:spcBef>
                  <a:spcPct val="50000"/>
                </a:spcBef>
                <a:defRPr/>
              </a:pPr>
              <a:t>02.02.2013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076" name="Rectangle 52"/>
          <p:cNvSpPr>
            <a:spLocks noChangeArrowheads="1"/>
          </p:cNvSpPr>
          <p:nvPr userDrawn="1"/>
        </p:nvSpPr>
        <p:spPr bwMode="auto">
          <a:xfrm>
            <a:off x="117475" y="0"/>
            <a:ext cx="4953000" cy="276999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  <a:defRPr/>
            </a:pPr>
            <a:r>
              <a:rPr lang="de-DE" sz="1200" b="1" dirty="0">
                <a:solidFill>
                  <a:srgbClr val="000000"/>
                </a:solidFill>
                <a:cs typeface="Times New Roman" pitchFamily="18" charset="0"/>
              </a:rPr>
              <a:t>Projekt: </a:t>
            </a:r>
            <a:r>
              <a:rPr lang="de-DE" sz="1200" b="1" dirty="0" smtClean="0">
                <a:solidFill>
                  <a:srgbClr val="000000"/>
                </a:solidFill>
                <a:cs typeface="Times New Roman" pitchFamily="18" charset="0"/>
              </a:rPr>
              <a:t>CheckBox</a:t>
            </a:r>
            <a:endParaRPr lang="de-DE" sz="1200" b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066" y="58738"/>
            <a:ext cx="4642904" cy="520700"/>
          </a:xfrm>
          <a:prstGeom prst="rect">
            <a:avLst/>
          </a:prstGeom>
        </p:spPr>
      </p:pic>
      <p:sp>
        <p:nvSpPr>
          <p:cNvPr id="10" name="Line 34"/>
          <p:cNvSpPr>
            <a:spLocks noChangeShapeType="1"/>
          </p:cNvSpPr>
          <p:nvPr userDrawn="1"/>
        </p:nvSpPr>
        <p:spPr bwMode="auto">
          <a:xfrm flipV="1">
            <a:off x="0" y="6618288"/>
            <a:ext cx="9906000" cy="1506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endParaRPr lang="en-GB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33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</p:sldLayoutIdLst>
  <p:txStyles>
    <p:titleStyle>
      <a:lvl1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6pPr>
      <a:lvl7pPr marL="9144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7pPr>
      <a:lvl8pPr marL="13716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8pPr>
      <a:lvl9pPr marL="1828800" algn="l" rtl="0" fontAlgn="base">
        <a:lnSpc>
          <a:spcPts val="3500"/>
        </a:lnSpc>
        <a:spcBef>
          <a:spcPct val="0"/>
        </a:spcBef>
        <a:spcAft>
          <a:spcPct val="0"/>
        </a:spcAft>
        <a:defRPr b="1">
          <a:solidFill>
            <a:srgbClr val="1D287A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71500" indent="-190500" algn="l" rtl="0" eaLnBrk="0" fontAlgn="base" hangingPunct="0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2pPr>
      <a:lvl3pPr marL="952500" indent="-190500" algn="l" rtl="0" eaLnBrk="0" fontAlgn="base" hangingPunct="0">
        <a:spcBef>
          <a:spcPct val="20000"/>
        </a:spcBef>
        <a:spcAft>
          <a:spcPct val="0"/>
        </a:spcAft>
        <a:buChar char="•"/>
        <a:defRPr sz="1200" b="1">
          <a:solidFill>
            <a:schemeClr val="tx1"/>
          </a:solidFill>
          <a:latin typeface="+mn-lt"/>
          <a:ea typeface="ＭＳ Ｐゴシック" charset="-128"/>
        </a:defRPr>
      </a:lvl3pPr>
      <a:lvl4pPr marL="1333500" indent="-1905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  <a:ea typeface="ＭＳ Ｐゴシック" charset="-128"/>
        </a:defRPr>
      </a:lvl4pPr>
      <a:lvl5pPr marL="1714500" indent="-190500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5pPr>
      <a:lvl6pPr marL="21717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6pPr>
      <a:lvl7pPr marL="26289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7pPr>
      <a:lvl8pPr marL="30861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8pPr>
      <a:lvl9pPr marL="3543300" indent="-190500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7.xml"/><Relationship Id="rId3" Type="http://schemas.openxmlformats.org/officeDocument/2006/relationships/slide" Target="slide5.xml"/><Relationship Id="rId7" Type="http://schemas.openxmlformats.org/officeDocument/2006/relationships/slide" Target="slide15.xml"/><Relationship Id="rId12" Type="http://schemas.openxmlformats.org/officeDocument/2006/relationships/slide" Target="slide2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8.xml"/><Relationship Id="rId6" Type="http://schemas.openxmlformats.org/officeDocument/2006/relationships/slide" Target="slide13.xml"/><Relationship Id="rId11" Type="http://schemas.openxmlformats.org/officeDocument/2006/relationships/slide" Target="slide20.xml"/><Relationship Id="rId5" Type="http://schemas.openxmlformats.org/officeDocument/2006/relationships/slide" Target="slide7.xml"/><Relationship Id="rId10" Type="http://schemas.openxmlformats.org/officeDocument/2006/relationships/slide" Target="slide19.xml"/><Relationship Id="rId4" Type="http://schemas.openxmlformats.org/officeDocument/2006/relationships/slide" Target="slide6.xml"/><Relationship Id="rId9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wmf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412038" y="6213909"/>
            <a:ext cx="232886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6451" tIns="48225" rIns="96451" bIns="48225">
            <a:spAutoFit/>
          </a:bodyPr>
          <a:lstStyle>
            <a:lvl1pPr defTabSz="957263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57263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57263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57263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57263" eaLnBrk="0" hangingPunct="0"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75000"/>
              </a:lnSpc>
              <a:spcBef>
                <a:spcPct val="50000"/>
              </a:spcBef>
              <a:buSzPct val="75000"/>
              <a:buFont typeface="Monotype Sorts"/>
              <a:buNone/>
            </a:pPr>
            <a:r>
              <a:rPr lang="de-DE" dirty="0">
                <a:solidFill>
                  <a:srgbClr val="000000"/>
                </a:solidFill>
                <a:latin typeface="Verdana" pitchFamily="34" charset="0"/>
              </a:rPr>
              <a:t>Erstellt von: Josef Feuerstein</a:t>
            </a:r>
            <a:endParaRPr lang="de-DE" sz="700" dirty="0">
              <a:solidFill>
                <a:srgbClr val="000000"/>
              </a:solidFill>
              <a:latin typeface="Verdana" pitchFamily="34" charset="0"/>
            </a:endParaRPr>
          </a:p>
        </p:txBody>
      </p:sp>
      <p:pic>
        <p:nvPicPr>
          <p:cNvPr id="12" name="Picture 18" descr="MyAppl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975" y="1196976"/>
            <a:ext cx="4176713" cy="284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V:\JobManager\ProgEntw\Ver02\08-Icons-und-Logos\LogosZurSoftware\Web\PlmJobManager_CheckBoxLog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025" y="2617788"/>
            <a:ext cx="2030413" cy="157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1123950" y="3971925"/>
            <a:ext cx="7658100" cy="2348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5" tIns="36005" rIns="36005" bIns="36005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</a:defRPr>
            </a:lvl6pPr>
            <a:lvl7pPr marL="914400" algn="l" rtl="0"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</a:defRPr>
            </a:lvl7pPr>
            <a:lvl8pPr marL="1371600" algn="l" rtl="0"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</a:defRPr>
            </a:lvl8pPr>
            <a:lvl9pPr marL="1828800" algn="l" rtl="0"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1D287A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de-DE" sz="5700" i="1" dirty="0" err="1" smtClean="0"/>
              <a:t>CheckBox</a:t>
            </a:r>
            <a:r>
              <a:rPr lang="de-DE" sz="5700" i="1" dirty="0" smtClean="0"/>
              <a:t> </a:t>
            </a:r>
            <a:br>
              <a:rPr lang="de-DE" sz="5700" i="1" dirty="0" smtClean="0"/>
            </a:br>
            <a:r>
              <a:rPr lang="de-DE" sz="4400" i="1" dirty="0" smtClean="0"/>
              <a:t>mit dem PLMJobManager</a:t>
            </a:r>
            <a:br>
              <a:rPr lang="de-DE" sz="4400" i="1" dirty="0" smtClean="0"/>
            </a:br>
            <a:r>
              <a:rPr lang="de-DE" sz="4400" i="1" dirty="0" smtClean="0"/>
              <a:t>Konzept</a:t>
            </a:r>
          </a:p>
        </p:txBody>
      </p:sp>
    </p:spTree>
    <p:extLst>
      <p:ext uri="{BB962C8B-B14F-4D97-AF65-F5344CB8AC3E}">
        <p14:creationId xmlns:p14="http://schemas.microsoft.com/office/powerpoint/2010/main" val="20951477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16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defTabSz="957263" eaLnBrk="1" hangingPunct="1"/>
            <a:r>
              <a:rPr lang="de-DE" dirty="0" smtClean="0"/>
              <a:t>Daten Extraktion</a:t>
            </a: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 bwMode="auto">
          <a:xfrm>
            <a:off x="6477000" y="6356350"/>
            <a:ext cx="457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742950" indent="-285750" algn="ct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1143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600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20574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/>
            <a:fld id="{D84E6893-863C-43F7-82F7-303F50F1C9BD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10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3" name="Textfeld 19"/>
          <p:cNvSpPr txBox="1">
            <a:spLocks noChangeArrowheads="1"/>
          </p:cNvSpPr>
          <p:nvPr/>
        </p:nvSpPr>
        <p:spPr bwMode="auto">
          <a:xfrm>
            <a:off x="263525" y="1274763"/>
            <a:ext cx="20081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 defTabSz="914400" eaLnBrk="1" hangingPunct="1"/>
            <a:r>
              <a:rPr lang="en-US" sz="1600" dirty="0">
                <a:cs typeface="Arial" charset="0"/>
              </a:rPr>
              <a:t>DifReport.txt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14488"/>
            <a:ext cx="8083550" cy="461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2657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16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defTabSz="957263" eaLnBrk="1" hangingPunct="1"/>
            <a:r>
              <a:rPr lang="de-DE" dirty="0" smtClean="0"/>
              <a:t>Daten Extraktion</a:t>
            </a:r>
          </a:p>
        </p:txBody>
      </p:sp>
      <p:cxnSp>
        <p:nvCxnSpPr>
          <p:cNvPr id="32" name="Gerade Verbindung mit Pfeil 12"/>
          <p:cNvCxnSpPr>
            <a:cxnSpLocks noChangeShapeType="1"/>
            <a:endCxn id="50" idx="1"/>
          </p:cNvCxnSpPr>
          <p:nvPr/>
        </p:nvCxnSpPr>
        <p:spPr bwMode="auto">
          <a:xfrm flipV="1">
            <a:off x="2709863" y="3062288"/>
            <a:ext cx="938212" cy="595312"/>
          </a:xfrm>
          <a:prstGeom prst="straightConnector1">
            <a:avLst/>
          </a:prstGeom>
          <a:noFill/>
          <a:ln w="57150">
            <a:solidFill>
              <a:srgbClr val="E96B1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Gerade Verbindung mit Pfeil 13"/>
          <p:cNvCxnSpPr>
            <a:cxnSpLocks noChangeShapeType="1"/>
            <a:stCxn id="51" idx="3"/>
          </p:cNvCxnSpPr>
          <p:nvPr/>
        </p:nvCxnSpPr>
        <p:spPr bwMode="auto">
          <a:xfrm>
            <a:off x="2709863" y="3770313"/>
            <a:ext cx="938212" cy="765175"/>
          </a:xfrm>
          <a:prstGeom prst="straightConnector1">
            <a:avLst/>
          </a:prstGeom>
          <a:noFill/>
          <a:ln w="57150">
            <a:solidFill>
              <a:srgbClr val="E96B1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4" name="Textfeld 33"/>
          <p:cNvSpPr txBox="1"/>
          <p:nvPr/>
        </p:nvSpPr>
        <p:spPr>
          <a:xfrm>
            <a:off x="990600" y="2589213"/>
            <a:ext cx="1095375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rPr>
              <a:t>Dif.tif</a:t>
            </a:r>
          </a:p>
        </p:txBody>
      </p:sp>
      <p:cxnSp>
        <p:nvCxnSpPr>
          <p:cNvPr id="35" name="Gerade Verbindung mit Pfeil 16"/>
          <p:cNvCxnSpPr>
            <a:cxnSpLocks noChangeShapeType="1"/>
            <a:stCxn id="48" idx="1"/>
            <a:endCxn id="50" idx="3"/>
          </p:cNvCxnSpPr>
          <p:nvPr/>
        </p:nvCxnSpPr>
        <p:spPr bwMode="auto">
          <a:xfrm flipH="1" flipV="1">
            <a:off x="5705475" y="3062288"/>
            <a:ext cx="754063" cy="704850"/>
          </a:xfrm>
          <a:prstGeom prst="straightConnector1">
            <a:avLst/>
          </a:prstGeom>
          <a:noFill/>
          <a:ln w="57150">
            <a:solidFill>
              <a:srgbClr val="E96B1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Gerade Verbindung mit Pfeil 17"/>
          <p:cNvCxnSpPr>
            <a:cxnSpLocks noChangeShapeType="1"/>
          </p:cNvCxnSpPr>
          <p:nvPr/>
        </p:nvCxnSpPr>
        <p:spPr bwMode="auto">
          <a:xfrm flipH="1">
            <a:off x="5572125" y="3963988"/>
            <a:ext cx="887413" cy="609600"/>
          </a:xfrm>
          <a:prstGeom prst="straightConnector1">
            <a:avLst/>
          </a:prstGeom>
          <a:noFill/>
          <a:ln w="57150">
            <a:solidFill>
              <a:srgbClr val="E96B1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Textfeld 36"/>
          <p:cNvSpPr txBox="1"/>
          <p:nvPr/>
        </p:nvSpPr>
        <p:spPr>
          <a:xfrm>
            <a:off x="6624638" y="2489200"/>
            <a:ext cx="1408112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</a:rPr>
              <a:t>Merge.tif</a:t>
            </a:r>
          </a:p>
        </p:txBody>
      </p:sp>
      <p:sp>
        <p:nvSpPr>
          <p:cNvPr id="38" name="Textfeld 27"/>
          <p:cNvSpPr txBox="1">
            <a:spLocks noChangeArrowheads="1"/>
          </p:cNvSpPr>
          <p:nvPr/>
        </p:nvSpPr>
        <p:spPr bwMode="auto">
          <a:xfrm>
            <a:off x="373063" y="1371600"/>
            <a:ext cx="30226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600" dirty="0" err="1">
                <a:cs typeface="Arial" charset="0"/>
              </a:rPr>
              <a:t>CheckBox</a:t>
            </a:r>
            <a:r>
              <a:rPr lang="en-US" sz="1600" dirty="0">
                <a:cs typeface="Arial" charset="0"/>
              </a:rPr>
              <a:t> extracts CGM files from specifications. These CGM files are used to create output data.</a:t>
            </a:r>
            <a:br>
              <a:rPr lang="en-US" sz="1600" dirty="0">
                <a:cs typeface="Arial" charset="0"/>
              </a:rPr>
            </a:br>
            <a:endParaRPr lang="en-US" sz="1600" dirty="0">
              <a:cs typeface="Arial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 rot="5400000">
            <a:off x="4341677" y="4778089"/>
            <a:ext cx="677108" cy="2578453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2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ea typeface="+mn-ea"/>
              </a:rPr>
              <a:t>NX7.5.cgm</a:t>
            </a:r>
          </a:p>
        </p:txBody>
      </p:sp>
      <p:sp>
        <p:nvSpPr>
          <p:cNvPr id="40" name="Pfeil nach rechts 30"/>
          <p:cNvSpPr>
            <a:spLocks noChangeArrowheads="1"/>
          </p:cNvSpPr>
          <p:nvPr/>
        </p:nvSpPr>
        <p:spPr bwMode="auto">
          <a:xfrm rot="5400000">
            <a:off x="4295775" y="1736725"/>
            <a:ext cx="474663" cy="620713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9525" algn="ctr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rot="10800000" vert="eaVert"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41" name="Pfeil nach rechts 31"/>
          <p:cNvSpPr>
            <a:spLocks noChangeArrowheads="1"/>
          </p:cNvSpPr>
          <p:nvPr/>
        </p:nvSpPr>
        <p:spPr bwMode="auto">
          <a:xfrm rot="16200000">
            <a:off x="4457700" y="5360988"/>
            <a:ext cx="401638" cy="620712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9525" algn="ctr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vert="eaVert"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42" name="Pfeil nach unten 51"/>
          <p:cNvSpPr>
            <a:spLocks noChangeArrowheads="1"/>
          </p:cNvSpPr>
          <p:nvPr/>
        </p:nvSpPr>
        <p:spPr bwMode="auto">
          <a:xfrm>
            <a:off x="7091363" y="4725988"/>
            <a:ext cx="766762" cy="831850"/>
          </a:xfrm>
          <a:prstGeom prst="downArrow">
            <a:avLst>
              <a:gd name="adj1" fmla="val 50000"/>
              <a:gd name="adj2" fmla="val 50035"/>
            </a:avLst>
          </a:prstGeom>
          <a:solidFill>
            <a:srgbClr val="4F81BD"/>
          </a:solidFill>
          <a:ln w="9525" algn="ctr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43" name="Textfeld 52"/>
          <p:cNvSpPr txBox="1">
            <a:spLocks noChangeArrowheads="1"/>
          </p:cNvSpPr>
          <p:nvPr/>
        </p:nvSpPr>
        <p:spPr bwMode="auto">
          <a:xfrm>
            <a:off x="228600" y="5486400"/>
            <a:ext cx="31670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600">
                <a:cs typeface="Arial" charset="0"/>
              </a:rPr>
              <a:t>From this file we extract the </a:t>
            </a:r>
            <a:r>
              <a:rPr lang="en-US" sz="1600">
                <a:solidFill>
                  <a:srgbClr val="FF0000"/>
                </a:solidFill>
                <a:cs typeface="Arial" charset="0"/>
              </a:rPr>
              <a:t>PPM </a:t>
            </a:r>
            <a:r>
              <a:rPr lang="en-US" sz="1600">
                <a:cs typeface="Arial" charset="0"/>
              </a:rPr>
              <a:t>value which shows if drawings have differences. </a:t>
            </a:r>
          </a:p>
        </p:txBody>
      </p:sp>
      <p:sp>
        <p:nvSpPr>
          <p:cNvPr id="44" name="Pfeil nach unten 53"/>
          <p:cNvSpPr>
            <a:spLocks noChangeArrowheads="1"/>
          </p:cNvSpPr>
          <p:nvPr/>
        </p:nvSpPr>
        <p:spPr bwMode="auto">
          <a:xfrm>
            <a:off x="1112838" y="4725988"/>
            <a:ext cx="766762" cy="831850"/>
          </a:xfrm>
          <a:prstGeom prst="downArrow">
            <a:avLst>
              <a:gd name="adj1" fmla="val 50000"/>
              <a:gd name="adj2" fmla="val 50035"/>
            </a:avLst>
          </a:prstGeom>
          <a:solidFill>
            <a:srgbClr val="4F81BD"/>
          </a:solidFill>
          <a:ln w="9525" algn="ctr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45" name="Textfeld 54"/>
          <p:cNvSpPr txBox="1">
            <a:spLocks noChangeArrowheads="1"/>
          </p:cNvSpPr>
          <p:nvPr/>
        </p:nvSpPr>
        <p:spPr bwMode="auto">
          <a:xfrm>
            <a:off x="5986463" y="5486400"/>
            <a:ext cx="311308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600">
                <a:cs typeface="Arial" charset="0"/>
              </a:rPr>
              <a:t>Merge.tif can be used to see differences between drawings.</a:t>
            </a:r>
            <a:r>
              <a:rPr lang="en-US" sz="2400" b="1">
                <a:cs typeface="Arial" charset="0"/>
              </a:rPr>
              <a:t> </a:t>
            </a:r>
          </a:p>
        </p:txBody>
      </p:sp>
      <p:sp>
        <p:nvSpPr>
          <p:cNvPr id="46" name="Text Box 43"/>
          <p:cNvSpPr txBox="1">
            <a:spLocks noChangeArrowheads="1"/>
          </p:cNvSpPr>
          <p:nvPr/>
        </p:nvSpPr>
        <p:spPr bwMode="auto">
          <a:xfrm>
            <a:off x="3657600" y="1292225"/>
            <a:ext cx="20224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</a:rPr>
              <a:t>NX3.cgm</a:t>
            </a:r>
          </a:p>
        </p:txBody>
      </p:sp>
      <p:sp>
        <p:nvSpPr>
          <p:cNvPr id="47" name="Textfeld 27"/>
          <p:cNvSpPr txBox="1">
            <a:spLocks noChangeArrowheads="1"/>
          </p:cNvSpPr>
          <p:nvPr/>
        </p:nvSpPr>
        <p:spPr bwMode="auto">
          <a:xfrm>
            <a:off x="6324600" y="1473200"/>
            <a:ext cx="2590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600">
                <a:cs typeface="Arial" charset="0"/>
              </a:rPr>
              <a:t>This method was developed by Thomas Körner from B/S/H.</a:t>
            </a:r>
          </a:p>
        </p:txBody>
      </p:sp>
      <p:pic>
        <p:nvPicPr>
          <p:cNvPr id="48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9538" y="2959100"/>
            <a:ext cx="2282825" cy="1614488"/>
          </a:xfrm>
          <a:prstGeom prst="rect">
            <a:avLst/>
          </a:prstGeom>
          <a:noFill/>
          <a:ln w="9525" algn="ctr">
            <a:solidFill>
              <a:srgbClr val="FF0000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3963988"/>
            <a:ext cx="2068513" cy="1462087"/>
          </a:xfrm>
          <a:prstGeom prst="rect">
            <a:avLst/>
          </a:prstGeom>
          <a:noFill/>
          <a:ln w="9525" algn="ctr">
            <a:solidFill>
              <a:srgbClr val="FF0000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2335213"/>
            <a:ext cx="2057400" cy="1454150"/>
          </a:xfrm>
          <a:prstGeom prst="rect">
            <a:avLst/>
          </a:prstGeom>
          <a:noFill/>
          <a:ln w="9525" algn="ctr">
            <a:solidFill>
              <a:srgbClr val="FF0000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" name="Picture 3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" y="2971800"/>
            <a:ext cx="2259013" cy="1597025"/>
          </a:xfrm>
          <a:prstGeom prst="rect">
            <a:avLst/>
          </a:prstGeom>
          <a:noFill/>
          <a:ln w="9525">
            <a:solidFill>
              <a:srgbClr val="FF0000"/>
            </a:solidFill>
            <a:prstDash val="sys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Ellipse 27"/>
          <p:cNvSpPr>
            <a:spLocks noChangeArrowheads="1"/>
          </p:cNvSpPr>
          <p:nvPr/>
        </p:nvSpPr>
        <p:spPr bwMode="auto">
          <a:xfrm>
            <a:off x="4968875" y="2590800"/>
            <a:ext cx="254000" cy="25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Ellipse 57"/>
          <p:cNvSpPr>
            <a:spLocks noChangeArrowheads="1"/>
          </p:cNvSpPr>
          <p:nvPr/>
        </p:nvSpPr>
        <p:spPr bwMode="auto">
          <a:xfrm>
            <a:off x="5472113" y="3940175"/>
            <a:ext cx="254000" cy="25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Ellipse 58"/>
          <p:cNvSpPr>
            <a:spLocks noChangeArrowheads="1"/>
          </p:cNvSpPr>
          <p:nvPr/>
        </p:nvSpPr>
        <p:spPr bwMode="auto">
          <a:xfrm>
            <a:off x="4438650" y="2976563"/>
            <a:ext cx="254000" cy="25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Ellipse 59"/>
          <p:cNvSpPr>
            <a:spLocks noChangeArrowheads="1"/>
          </p:cNvSpPr>
          <p:nvPr/>
        </p:nvSpPr>
        <p:spPr bwMode="auto">
          <a:xfrm>
            <a:off x="4448175" y="5260975"/>
            <a:ext cx="254000" cy="254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Ellipse 60"/>
          <p:cNvSpPr>
            <a:spLocks noChangeArrowheads="1"/>
          </p:cNvSpPr>
          <p:nvPr/>
        </p:nvSpPr>
        <p:spPr bwMode="auto">
          <a:xfrm>
            <a:off x="8483600" y="2849563"/>
            <a:ext cx="258763" cy="381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Ellipse 61"/>
          <p:cNvSpPr>
            <a:spLocks noChangeArrowheads="1"/>
          </p:cNvSpPr>
          <p:nvPr/>
        </p:nvSpPr>
        <p:spPr bwMode="auto">
          <a:xfrm>
            <a:off x="7902575" y="3170238"/>
            <a:ext cx="260350" cy="381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Ellipse 62"/>
          <p:cNvSpPr>
            <a:spLocks noChangeArrowheads="1"/>
          </p:cNvSpPr>
          <p:nvPr/>
        </p:nvSpPr>
        <p:spPr bwMode="auto">
          <a:xfrm>
            <a:off x="7329488" y="4298950"/>
            <a:ext cx="258762" cy="381000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0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200069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16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pPr defTabSz="957263" eaLnBrk="1" hangingPunct="1"/>
            <a:r>
              <a:rPr lang="de-DE" dirty="0" smtClean="0"/>
              <a:t>Daten Extraktion</a:t>
            </a:r>
          </a:p>
        </p:txBody>
      </p:sp>
      <p:sp>
        <p:nvSpPr>
          <p:cNvPr id="24" name="Textfeld 21"/>
          <p:cNvSpPr txBox="1">
            <a:spLocks noChangeArrowheads="1"/>
          </p:cNvSpPr>
          <p:nvPr/>
        </p:nvSpPr>
        <p:spPr bwMode="auto">
          <a:xfrm>
            <a:off x="304800" y="1219200"/>
            <a:ext cx="8807450" cy="464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180975" indent="-180975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/>
            <a:r>
              <a:rPr lang="de-DE" sz="1800" b="1" dirty="0"/>
              <a:t>Zusammenfassung der Daten:</a:t>
            </a:r>
          </a:p>
          <a:p>
            <a:pPr marL="0" indent="0" algn="l"/>
            <a:r>
              <a:rPr lang="de-DE" sz="1400" dirty="0"/>
              <a:t>Die so entstandenen Daten werden  zu einem Gesamt Ergebnis im </a:t>
            </a:r>
            <a:r>
              <a:rPr lang="de-DE" sz="1400" dirty="0" err="1"/>
              <a:t>PLMJobManager</a:t>
            </a:r>
            <a:r>
              <a:rPr lang="de-DE" sz="1400" dirty="0"/>
              <a:t> zusammengeführt.  </a:t>
            </a:r>
            <a:r>
              <a:rPr lang="de-DE" sz="1400" dirty="0" smtClean="0"/>
              <a:t>Jedes </a:t>
            </a:r>
            <a:r>
              <a:rPr lang="de-DE" sz="1400" dirty="0"/>
              <a:t>Ergebnis eines Objektes (</a:t>
            </a:r>
            <a:r>
              <a:rPr lang="de-DE" sz="1400" dirty="0" err="1"/>
              <a:t>Part‘s</a:t>
            </a:r>
            <a:r>
              <a:rPr lang="de-DE" sz="1400" dirty="0"/>
              <a:t>) wird mit seinen Teilergebnissen beschrieben</a:t>
            </a:r>
            <a:r>
              <a:rPr lang="de-DE" sz="1400" dirty="0" smtClean="0"/>
              <a:t>.</a:t>
            </a:r>
            <a:endParaRPr lang="en-US" sz="1800" dirty="0">
              <a:latin typeface="Calibri" pitchFamily="34" charset="0"/>
              <a:cs typeface="Arial" charset="0"/>
            </a:endParaRP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PH</a:t>
            </a:r>
            <a:r>
              <a:rPr lang="en-US" sz="1800" dirty="0">
                <a:latin typeface="Calibri" pitchFamily="34" charset="0"/>
                <a:cs typeface="Arial" charset="0"/>
              </a:rPr>
              <a:t>	= 	Part Header (from XML)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>
                <a:latin typeface="Calibri" pitchFamily="34" charset="0"/>
                <a:cs typeface="Arial" charset="0"/>
              </a:rPr>
              <a:t>MD 	= 	Model Data (from XML)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>
                <a:latin typeface="Calibri" pitchFamily="34" charset="0"/>
                <a:cs typeface="Arial" charset="0"/>
              </a:rPr>
              <a:t>AS	= 	Assembly Data (from XML)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>
                <a:latin typeface="Calibri" pitchFamily="34" charset="0"/>
                <a:cs typeface="Arial" charset="0"/>
              </a:rPr>
              <a:t>DR	=	Drawing Data (from XML)</a:t>
            </a: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EN	=	Entity Data Dim/Text (from XML)</a:t>
            </a:r>
            <a:endParaRPr lang="en-US" sz="1800" dirty="0" smtClean="0">
              <a:latin typeface="Calibri" pitchFamily="34" charset="0"/>
              <a:cs typeface="Arial" charset="0"/>
            </a:endParaRPr>
          </a:p>
          <a:p>
            <a:pPr algn="l" defTabSz="914400" eaLnBrk="1" hangingPunct="1">
              <a:buFontTx/>
              <a:buChar char="-"/>
            </a:pPr>
            <a:r>
              <a:rPr lang="en-US" sz="1800" dirty="0" smtClean="0">
                <a:latin typeface="Calibri" pitchFamily="34" charset="0"/>
                <a:cs typeface="Arial" charset="0"/>
              </a:rPr>
              <a:t>PPM	= 	</a:t>
            </a:r>
            <a:r>
              <a:rPr lang="en-US" sz="1800" dirty="0" err="1" smtClean="0">
                <a:latin typeface="Calibri" pitchFamily="34" charset="0"/>
                <a:cs typeface="Arial" charset="0"/>
              </a:rPr>
              <a:t>Dif.tif</a:t>
            </a:r>
            <a:r>
              <a:rPr lang="en-US" sz="1800" dirty="0" smtClean="0">
                <a:latin typeface="Calibri" pitchFamily="34" charset="0"/>
                <a:cs typeface="Arial" charset="0"/>
              </a:rPr>
              <a:t> (from Drawing compare)</a:t>
            </a:r>
            <a:br>
              <a:rPr lang="en-US" sz="1800" dirty="0" smtClean="0">
                <a:latin typeface="Calibri" pitchFamily="34" charset="0"/>
                <a:cs typeface="Arial" charset="0"/>
              </a:rPr>
            </a:br>
            <a:endParaRPr lang="en-US" sz="1800" dirty="0" smtClean="0">
              <a:latin typeface="Calibri" pitchFamily="34" charset="0"/>
              <a:cs typeface="Arial" charset="0"/>
            </a:endParaRPr>
          </a:p>
          <a:p>
            <a:pPr lvl="1" algn="l" defTabSz="914400" eaLnBrk="1" hangingPunct="1">
              <a:buFont typeface="Symbol" pitchFamily="18" charset="2"/>
              <a:buChar char="-"/>
            </a:pPr>
            <a:r>
              <a:rPr lang="de-DE" sz="1400" dirty="0" smtClean="0">
                <a:sym typeface="Wingdings" pitchFamily="2" charset="2"/>
              </a:rPr>
              <a:t>Ist </a:t>
            </a:r>
            <a:r>
              <a:rPr lang="de-DE" sz="1400" dirty="0">
                <a:sym typeface="Wingdings" pitchFamily="2" charset="2"/>
              </a:rPr>
              <a:t>der </a:t>
            </a:r>
            <a:r>
              <a:rPr lang="de-DE" sz="1400" dirty="0" err="1">
                <a:sym typeface="Wingdings" pitchFamily="2" charset="2"/>
              </a:rPr>
              <a:t>Result</a:t>
            </a:r>
            <a:r>
              <a:rPr lang="de-DE" sz="1400" dirty="0">
                <a:sym typeface="Wingdings" pitchFamily="2" charset="2"/>
              </a:rPr>
              <a:t> Code = 0 so sind keine Abweichungen ermittelt worden</a:t>
            </a:r>
            <a:br>
              <a:rPr lang="de-DE" sz="1400" dirty="0">
                <a:sym typeface="Wingdings" pitchFamily="2" charset="2"/>
              </a:rPr>
            </a:br>
            <a:r>
              <a:rPr lang="de-DE" sz="1400" dirty="0">
                <a:sym typeface="Wingdings" pitchFamily="2" charset="2"/>
              </a:rPr>
              <a:t>Beispiel:</a:t>
            </a:r>
            <a:r>
              <a:rPr lang="en-US" sz="1400" dirty="0" smtClean="0">
                <a:latin typeface="Calibri" pitchFamily="34" charset="0"/>
                <a:cs typeface="Arial" charset="0"/>
                <a:sym typeface="Wingdings" pitchFamily="2" charset="2"/>
              </a:rPr>
              <a:t> </a:t>
            </a:r>
            <a:r>
              <a:rPr lang="en-US" sz="1400" dirty="0">
                <a:latin typeface="Calibri" pitchFamily="34" charset="0"/>
                <a:cs typeface="Arial" charset="0"/>
                <a:sym typeface="Wingdings" pitchFamily="2" charset="2"/>
              </a:rPr>
              <a:t/>
            </a:r>
            <a:br>
              <a:rPr lang="en-US" sz="1400" dirty="0">
                <a:latin typeface="Calibri" pitchFamily="34" charset="0"/>
                <a:cs typeface="Arial" charset="0"/>
                <a:sym typeface="Wingdings" pitchFamily="2" charset="2"/>
              </a:rPr>
            </a:br>
            <a:r>
              <a:rPr lang="en-US" sz="1800" dirty="0" smtClean="0">
                <a:latin typeface="Calibri" pitchFamily="34" charset="0"/>
                <a:cs typeface="Arial" charset="0"/>
                <a:sym typeface="Wingdings" pitchFamily="2" charset="2"/>
              </a:rPr>
              <a:t>[</a:t>
            </a: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>PH:OK] [MD:OK] [AS:OK] [DR:OK] </a:t>
            </a:r>
            <a:r>
              <a:rPr lang="en-US" sz="1800" dirty="0" smtClean="0">
                <a:latin typeface="Calibri" pitchFamily="34" charset="0"/>
                <a:cs typeface="Arial" charset="0"/>
                <a:sym typeface="Wingdings" pitchFamily="2" charset="2"/>
              </a:rPr>
              <a:t>[EN:OK] [</a:t>
            </a: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>PPM:OK</a:t>
            </a:r>
            <a:r>
              <a:rPr lang="en-US" sz="1800" dirty="0" smtClean="0">
                <a:latin typeface="Calibri" pitchFamily="34" charset="0"/>
                <a:cs typeface="Arial" charset="0"/>
                <a:sym typeface="Wingdings" pitchFamily="2" charset="2"/>
              </a:rPr>
              <a:t>]</a:t>
            </a: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/>
            </a:r>
            <a:b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</a:b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/>
            </a:r>
            <a:b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</a:br>
            <a:endParaRPr lang="en-US" sz="1800" dirty="0" smtClean="0">
              <a:latin typeface="Calibri" pitchFamily="34" charset="0"/>
              <a:cs typeface="Arial" charset="0"/>
              <a:sym typeface="Wingdings" pitchFamily="2" charset="2"/>
            </a:endParaRPr>
          </a:p>
          <a:p>
            <a:pPr lvl="1" algn="l" defTabSz="914400" eaLnBrk="1" hangingPunct="1">
              <a:buFont typeface="Symbol" pitchFamily="18" charset="2"/>
              <a:buChar char="-"/>
            </a:pPr>
            <a:r>
              <a:rPr lang="de-DE" sz="1200" dirty="0">
                <a:sym typeface="Wingdings" pitchFamily="2" charset="2"/>
              </a:rPr>
              <a:t>Ist der </a:t>
            </a:r>
            <a:r>
              <a:rPr lang="de-DE" sz="1200" dirty="0" err="1">
                <a:sym typeface="Wingdings" pitchFamily="2" charset="2"/>
              </a:rPr>
              <a:t>Result</a:t>
            </a:r>
            <a:r>
              <a:rPr lang="de-DE" sz="1200" dirty="0">
                <a:sym typeface="Wingdings" pitchFamily="2" charset="2"/>
              </a:rPr>
              <a:t> Code &gt; 0 so sind Abweichungen ermittelt worden  hier muss eine Prüfung stattfinden</a:t>
            </a:r>
            <a:br>
              <a:rPr lang="de-DE" sz="1200" dirty="0">
                <a:sym typeface="Wingdings" pitchFamily="2" charset="2"/>
              </a:rPr>
            </a:br>
            <a:r>
              <a:rPr lang="de-DE" sz="1200" dirty="0">
                <a:sym typeface="Wingdings" pitchFamily="2" charset="2"/>
              </a:rPr>
              <a:t>Beispiel:</a:t>
            </a:r>
            <a:r>
              <a:rPr lang="en-US" sz="1200" dirty="0">
                <a:latin typeface="Calibri" pitchFamily="34" charset="0"/>
                <a:cs typeface="Arial" charset="0"/>
                <a:sym typeface="Wingdings" pitchFamily="2" charset="2"/>
              </a:rPr>
              <a:t/>
            </a:r>
            <a:br>
              <a:rPr lang="en-US" sz="1200" dirty="0">
                <a:latin typeface="Calibri" pitchFamily="34" charset="0"/>
                <a:cs typeface="Arial" charset="0"/>
                <a:sym typeface="Wingdings" pitchFamily="2" charset="2"/>
              </a:rPr>
            </a:b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>[PH:OK] [</a:t>
            </a:r>
            <a:r>
              <a:rPr lang="en-US" sz="1800" dirty="0" err="1" smtClean="0">
                <a:solidFill>
                  <a:srgbClr val="FF0000"/>
                </a:solidFill>
                <a:latin typeface="Calibri" pitchFamily="34" charset="0"/>
                <a:cs typeface="Arial" charset="0"/>
                <a:sym typeface="Wingdings" pitchFamily="2" charset="2"/>
              </a:rPr>
              <a:t>MD:ERR:Lay;Refs;AS.Comp;DR.View</a:t>
            </a: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>] [AS:OK] [DR:OK] </a:t>
            </a:r>
            <a:r>
              <a:rPr lang="en-US" sz="1800" dirty="0" smtClean="0">
                <a:latin typeface="Calibri" pitchFamily="34" charset="0"/>
                <a:cs typeface="Arial" charset="0"/>
                <a:sym typeface="Wingdings" pitchFamily="2" charset="2"/>
              </a:rPr>
              <a:t>[EN:OK</a:t>
            </a:r>
            <a:r>
              <a:rPr lang="en-US" sz="1800" dirty="0">
                <a:latin typeface="Calibri" pitchFamily="34" charset="0"/>
                <a:cs typeface="Arial" charset="0"/>
                <a:sym typeface="Wingdings" pitchFamily="2" charset="2"/>
              </a:rPr>
              <a:t>] [</a:t>
            </a:r>
            <a:r>
              <a:rPr lang="en-US" sz="1800" dirty="0">
                <a:solidFill>
                  <a:srgbClr val="FF0000"/>
                </a:solidFill>
                <a:latin typeface="Calibri" pitchFamily="34" charset="0"/>
                <a:cs typeface="Arial" charset="0"/>
                <a:sym typeface="Wingdings" pitchFamily="2" charset="2"/>
              </a:rPr>
              <a:t>PPM:3078</a:t>
            </a:r>
            <a:r>
              <a:rPr lang="en-US" sz="1800" dirty="0" smtClean="0">
                <a:latin typeface="Calibri" pitchFamily="34" charset="0"/>
                <a:cs typeface="Arial" charset="0"/>
                <a:sym typeface="Wingdings" pitchFamily="2" charset="2"/>
              </a:rPr>
              <a:t>]</a:t>
            </a:r>
            <a:endParaRPr lang="en-US" sz="1200" dirty="0">
              <a:latin typeface="Calibri" pitchFamily="34" charset="0"/>
              <a:cs typeface="Arial" charset="0"/>
            </a:endParaRPr>
          </a:p>
        </p:txBody>
      </p:sp>
      <p:sp>
        <p:nvSpPr>
          <p:cNvPr id="25" name="Ellipse 22"/>
          <p:cNvSpPr>
            <a:spLocks noChangeArrowheads="1"/>
          </p:cNvSpPr>
          <p:nvPr/>
        </p:nvSpPr>
        <p:spPr bwMode="auto">
          <a:xfrm>
            <a:off x="5376196" y="1935163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1</a:t>
            </a:r>
          </a:p>
        </p:txBody>
      </p:sp>
      <p:sp>
        <p:nvSpPr>
          <p:cNvPr id="26" name="Ellipse 23"/>
          <p:cNvSpPr>
            <a:spLocks noChangeArrowheads="1"/>
          </p:cNvSpPr>
          <p:nvPr/>
        </p:nvSpPr>
        <p:spPr bwMode="auto">
          <a:xfrm>
            <a:off x="622300" y="4598360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1</a:t>
            </a:r>
          </a:p>
        </p:txBody>
      </p:sp>
      <p:sp>
        <p:nvSpPr>
          <p:cNvPr id="27" name="Ellipse 24"/>
          <p:cNvSpPr>
            <a:spLocks noChangeArrowheads="1"/>
          </p:cNvSpPr>
          <p:nvPr/>
        </p:nvSpPr>
        <p:spPr bwMode="auto">
          <a:xfrm>
            <a:off x="5376196" y="2220913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2</a:t>
            </a:r>
          </a:p>
        </p:txBody>
      </p:sp>
      <p:sp>
        <p:nvSpPr>
          <p:cNvPr id="28" name="Ellipse 25"/>
          <p:cNvSpPr>
            <a:spLocks noChangeArrowheads="1"/>
          </p:cNvSpPr>
          <p:nvPr/>
        </p:nvSpPr>
        <p:spPr bwMode="auto">
          <a:xfrm>
            <a:off x="1404938" y="4572960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2</a:t>
            </a:r>
          </a:p>
        </p:txBody>
      </p:sp>
      <p:sp>
        <p:nvSpPr>
          <p:cNvPr id="29" name="Ellipse 26"/>
          <p:cNvSpPr>
            <a:spLocks noChangeArrowheads="1"/>
          </p:cNvSpPr>
          <p:nvPr/>
        </p:nvSpPr>
        <p:spPr bwMode="auto">
          <a:xfrm>
            <a:off x="5376196" y="2505076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3</a:t>
            </a:r>
          </a:p>
        </p:txBody>
      </p:sp>
      <p:sp>
        <p:nvSpPr>
          <p:cNvPr id="30" name="Ellipse 32"/>
          <p:cNvSpPr>
            <a:spLocks noChangeArrowheads="1"/>
          </p:cNvSpPr>
          <p:nvPr/>
        </p:nvSpPr>
        <p:spPr bwMode="auto">
          <a:xfrm>
            <a:off x="5376196" y="2790826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4</a:t>
            </a:r>
          </a:p>
        </p:txBody>
      </p:sp>
      <p:sp>
        <p:nvSpPr>
          <p:cNvPr id="31" name="Ellipse 33"/>
          <p:cNvSpPr>
            <a:spLocks noChangeArrowheads="1"/>
          </p:cNvSpPr>
          <p:nvPr/>
        </p:nvSpPr>
        <p:spPr bwMode="auto">
          <a:xfrm>
            <a:off x="5376196" y="3074988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5</a:t>
            </a:r>
          </a:p>
        </p:txBody>
      </p:sp>
      <p:sp>
        <p:nvSpPr>
          <p:cNvPr id="32" name="Ellipse 34"/>
          <p:cNvSpPr>
            <a:spLocks noChangeArrowheads="1"/>
          </p:cNvSpPr>
          <p:nvPr/>
        </p:nvSpPr>
        <p:spPr bwMode="auto">
          <a:xfrm>
            <a:off x="4619625" y="4572960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6</a:t>
            </a:r>
          </a:p>
        </p:txBody>
      </p:sp>
      <p:sp>
        <p:nvSpPr>
          <p:cNvPr id="33" name="Ellipse 35"/>
          <p:cNvSpPr>
            <a:spLocks noChangeArrowheads="1"/>
          </p:cNvSpPr>
          <p:nvPr/>
        </p:nvSpPr>
        <p:spPr bwMode="auto">
          <a:xfrm>
            <a:off x="2224088" y="4572960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3</a:t>
            </a:r>
          </a:p>
        </p:txBody>
      </p:sp>
      <p:sp>
        <p:nvSpPr>
          <p:cNvPr id="34" name="Ellipse 36"/>
          <p:cNvSpPr>
            <a:spLocks noChangeArrowheads="1"/>
          </p:cNvSpPr>
          <p:nvPr/>
        </p:nvSpPr>
        <p:spPr bwMode="auto">
          <a:xfrm>
            <a:off x="3028950" y="4572960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 dirty="0">
                <a:cs typeface="Arial" charset="0"/>
              </a:rPr>
              <a:t>4</a:t>
            </a:r>
          </a:p>
        </p:txBody>
      </p:sp>
      <p:sp>
        <p:nvSpPr>
          <p:cNvPr id="35" name="Ellipse 37"/>
          <p:cNvSpPr>
            <a:spLocks noChangeArrowheads="1"/>
          </p:cNvSpPr>
          <p:nvPr/>
        </p:nvSpPr>
        <p:spPr bwMode="auto">
          <a:xfrm>
            <a:off x="3792538" y="4572960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5</a:t>
            </a:r>
          </a:p>
        </p:txBody>
      </p:sp>
      <p:sp>
        <p:nvSpPr>
          <p:cNvPr id="36" name="Ellipse 38"/>
          <p:cNvSpPr>
            <a:spLocks noChangeArrowheads="1"/>
          </p:cNvSpPr>
          <p:nvPr/>
        </p:nvSpPr>
        <p:spPr bwMode="auto">
          <a:xfrm>
            <a:off x="5376196" y="3360738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6</a:t>
            </a:r>
          </a:p>
        </p:txBody>
      </p:sp>
      <p:sp>
        <p:nvSpPr>
          <p:cNvPr id="37" name="Ellipse 39"/>
          <p:cNvSpPr>
            <a:spLocks noChangeArrowheads="1"/>
          </p:cNvSpPr>
          <p:nvPr/>
        </p:nvSpPr>
        <p:spPr bwMode="auto">
          <a:xfrm>
            <a:off x="622300" y="5819775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1</a:t>
            </a:r>
          </a:p>
        </p:txBody>
      </p:sp>
      <p:sp>
        <p:nvSpPr>
          <p:cNvPr id="38" name="Ellipse 40"/>
          <p:cNvSpPr>
            <a:spLocks noChangeArrowheads="1"/>
          </p:cNvSpPr>
          <p:nvPr/>
        </p:nvSpPr>
        <p:spPr bwMode="auto">
          <a:xfrm>
            <a:off x="1369705" y="5819775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2</a:t>
            </a:r>
          </a:p>
        </p:txBody>
      </p:sp>
      <p:sp>
        <p:nvSpPr>
          <p:cNvPr id="39" name="Ellipse 41"/>
          <p:cNvSpPr>
            <a:spLocks noChangeArrowheads="1"/>
          </p:cNvSpPr>
          <p:nvPr/>
        </p:nvSpPr>
        <p:spPr bwMode="auto">
          <a:xfrm>
            <a:off x="7228422" y="5819775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6</a:t>
            </a:r>
          </a:p>
        </p:txBody>
      </p:sp>
      <p:sp>
        <p:nvSpPr>
          <p:cNvPr id="40" name="Ellipse 42"/>
          <p:cNvSpPr>
            <a:spLocks noChangeArrowheads="1"/>
          </p:cNvSpPr>
          <p:nvPr/>
        </p:nvSpPr>
        <p:spPr bwMode="auto">
          <a:xfrm>
            <a:off x="4904322" y="5819775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3</a:t>
            </a:r>
          </a:p>
        </p:txBody>
      </p:sp>
      <p:sp>
        <p:nvSpPr>
          <p:cNvPr id="41" name="Ellipse 43"/>
          <p:cNvSpPr>
            <a:spLocks noChangeArrowheads="1"/>
          </p:cNvSpPr>
          <p:nvPr/>
        </p:nvSpPr>
        <p:spPr bwMode="auto">
          <a:xfrm>
            <a:off x="5696484" y="5819775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4</a:t>
            </a:r>
          </a:p>
        </p:txBody>
      </p:sp>
      <p:sp>
        <p:nvSpPr>
          <p:cNvPr id="42" name="Ellipse 44"/>
          <p:cNvSpPr>
            <a:spLocks noChangeArrowheads="1"/>
          </p:cNvSpPr>
          <p:nvPr/>
        </p:nvSpPr>
        <p:spPr bwMode="auto">
          <a:xfrm>
            <a:off x="6434672" y="5819775"/>
            <a:ext cx="254000" cy="254000"/>
          </a:xfrm>
          <a:prstGeom prst="ellipse">
            <a:avLst/>
          </a:prstGeom>
          <a:solidFill>
            <a:srgbClr val="FFFF00"/>
          </a:solidFill>
          <a:ln w="12700" algn="ctr">
            <a:solidFill>
              <a:schemeClr val="accent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defTabSz="914400"/>
            <a:r>
              <a:rPr lang="de-DE" sz="1000" b="1">
                <a:cs typeface="Arial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458518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258" y="1684767"/>
            <a:ext cx="3167062" cy="193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248865" y="999472"/>
            <a:ext cx="9228137" cy="2154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 defTabSz="449263">
              <a:spcBef>
                <a:spcPts val="625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1400" dirty="0" smtClean="0">
                <a:solidFill>
                  <a:srgbClr val="000000"/>
                </a:solidFill>
                <a:latin typeface="Verdana" pitchFamily="34" charset="0"/>
              </a:rPr>
              <a:t>Beispiel – Ablauf der Extraktion und Analyse der NX Daten</a:t>
            </a:r>
            <a:endParaRPr lang="de-DE" sz="1400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defTabSz="957263" eaLnBrk="1" hangingPunct="1"/>
            <a:r>
              <a:rPr lang="de-DE" dirty="0" smtClean="0"/>
              <a:t>Daten Analyse</a:t>
            </a:r>
          </a:p>
        </p:txBody>
      </p:sp>
      <p:grpSp>
        <p:nvGrpSpPr>
          <p:cNvPr id="14" name="Gruppieren 81"/>
          <p:cNvGrpSpPr/>
          <p:nvPr/>
        </p:nvGrpSpPr>
        <p:grpSpPr>
          <a:xfrm>
            <a:off x="5027545" y="1475365"/>
            <a:ext cx="1377950" cy="1196943"/>
            <a:chOff x="2276716" y="1865299"/>
            <a:chExt cx="931687" cy="789979"/>
          </a:xfrm>
        </p:grpSpPr>
        <p:pic>
          <p:nvPicPr>
            <p:cNvPr id="83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76716" y="1979660"/>
              <a:ext cx="897412" cy="67561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36195" dist="12700" dir="11400000" algn="tl" rotWithShape="0">
                <a:srgbClr val="000000">
                  <a:alpha val="33000"/>
                </a:srgbClr>
              </a:outerShdw>
            </a:effectLst>
            <a:scene3d>
              <a:camera prst="perspectiveContrastingLeftFacing">
                <a:rot lat="540000" lon="2100000" rev="0"/>
              </a:camera>
              <a:lightRig rig="soft" dir="t"/>
            </a:scene3d>
            <a:sp3d contourW="12700" prstMaterial="matte">
              <a:bevelT w="63500" h="50800"/>
              <a:contourClr>
                <a:srgbClr val="C0C0C0"/>
              </a:contourClr>
            </a:sp3d>
          </p:spPr>
        </p:pic>
        <p:sp>
          <p:nvSpPr>
            <p:cNvPr id="84" name="Rechteck 83"/>
            <p:cNvSpPr/>
            <p:nvPr/>
          </p:nvSpPr>
          <p:spPr>
            <a:xfrm rot="350763">
              <a:off x="2278340" y="1865299"/>
              <a:ext cx="93006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200" b="1" dirty="0" smtClean="0"/>
                <a:t>JobManager</a:t>
              </a:r>
              <a:endParaRPr lang="de-DE" sz="1200" b="1" dirty="0"/>
            </a:p>
          </p:txBody>
        </p:sp>
      </p:grpSp>
      <p:sp>
        <p:nvSpPr>
          <p:cNvPr id="97" name="Textfeld 96"/>
          <p:cNvSpPr txBox="1"/>
          <p:nvPr/>
        </p:nvSpPr>
        <p:spPr>
          <a:xfrm>
            <a:off x="6523316" y="1253702"/>
            <a:ext cx="3382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>
                <a:latin typeface="+mn-lt"/>
              </a:rPr>
              <a:t>Ergebnis: Analyse Daten werden in der JobServer </a:t>
            </a:r>
            <a:r>
              <a:rPr lang="de-DE" sz="1600" dirty="0" err="1" smtClean="0">
                <a:latin typeface="+mn-lt"/>
              </a:rPr>
              <a:t>Db</a:t>
            </a:r>
            <a:r>
              <a:rPr lang="de-DE" sz="1600" dirty="0" smtClean="0">
                <a:latin typeface="+mn-lt"/>
              </a:rPr>
              <a:t> festgehalten</a:t>
            </a:r>
          </a:p>
        </p:txBody>
      </p:sp>
      <p:sp>
        <p:nvSpPr>
          <p:cNvPr id="99" name="Textfeld 98"/>
          <p:cNvSpPr txBox="1"/>
          <p:nvPr/>
        </p:nvSpPr>
        <p:spPr>
          <a:xfrm>
            <a:off x="226054" y="1339128"/>
            <a:ext cx="3684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err="1" smtClean="0">
                <a:latin typeface="+mn-lt"/>
              </a:rPr>
              <a:t>Step</a:t>
            </a:r>
            <a:r>
              <a:rPr lang="de-DE" sz="1600" dirty="0" smtClean="0">
                <a:latin typeface="+mn-lt"/>
              </a:rPr>
              <a:t> 4: Analyse  Daten auswerten</a:t>
            </a:r>
          </a:p>
        </p:txBody>
      </p:sp>
      <p:sp>
        <p:nvSpPr>
          <p:cNvPr id="64" name="AutoShape 9"/>
          <p:cNvSpPr>
            <a:spLocks noChangeArrowheads="1"/>
          </p:cNvSpPr>
          <p:nvPr/>
        </p:nvSpPr>
        <p:spPr bwMode="auto">
          <a:xfrm>
            <a:off x="6843705" y="1803540"/>
            <a:ext cx="916357" cy="1022038"/>
          </a:xfrm>
          <a:prstGeom prst="can">
            <a:avLst>
              <a:gd name="adj" fmla="val 27444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 lIns="72000" tIns="180000" rIns="0" bIns="0" anchor="ctr"/>
          <a:lstStyle/>
          <a:p>
            <a:pPr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de-DE" sz="1200">
                <a:solidFill>
                  <a:schemeClr val="tx1"/>
                </a:solidFill>
                <a:latin typeface="Arial" charset="0"/>
              </a:rPr>
              <a:t>JobServer</a:t>
            </a:r>
            <a:br>
              <a:rPr lang="de-DE" sz="1200">
                <a:solidFill>
                  <a:schemeClr val="tx1"/>
                </a:solidFill>
                <a:latin typeface="Arial" charset="0"/>
              </a:rPr>
            </a:br>
            <a:r>
              <a:rPr lang="de-DE" sz="1200">
                <a:solidFill>
                  <a:schemeClr val="tx1"/>
                </a:solidFill>
                <a:latin typeface="Arial" charset="0"/>
              </a:rPr>
              <a:t>DB</a:t>
            </a: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69492" y="3475959"/>
            <a:ext cx="4222249" cy="3073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" name="Textfeld 77"/>
          <p:cNvSpPr txBox="1"/>
          <p:nvPr/>
        </p:nvSpPr>
        <p:spPr>
          <a:xfrm>
            <a:off x="2349327" y="3967672"/>
            <a:ext cx="1769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>
                <a:latin typeface="+mn-lt"/>
              </a:rPr>
              <a:t>Ergebnis: </a:t>
            </a:r>
            <a:br>
              <a:rPr lang="de-DE" sz="1600" dirty="0" smtClean="0">
                <a:latin typeface="+mn-lt"/>
              </a:rPr>
            </a:br>
            <a:r>
              <a:rPr lang="de-DE" sz="1600" dirty="0" smtClean="0">
                <a:latin typeface="+mn-lt"/>
              </a:rPr>
              <a:t>Analyse Daten im JobManager</a:t>
            </a:r>
          </a:p>
        </p:txBody>
      </p:sp>
      <p:sp>
        <p:nvSpPr>
          <p:cNvPr id="79" name="Line 16"/>
          <p:cNvSpPr>
            <a:spLocks noChangeShapeType="1"/>
          </p:cNvSpPr>
          <p:nvPr/>
        </p:nvSpPr>
        <p:spPr bwMode="auto">
          <a:xfrm flipH="1" flipV="1">
            <a:off x="7384130" y="2718723"/>
            <a:ext cx="5229" cy="790596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 type="triangle" w="med" len="med"/>
          </a:ln>
        </p:spPr>
        <p:txBody>
          <a:bodyPr wrap="square" lIns="0" tIns="0" rIns="0" bIns="0">
            <a:spAutoFit/>
          </a:bodyPr>
          <a:lstStyle/>
          <a:p>
            <a:endParaRPr lang="de-DE"/>
          </a:p>
        </p:txBody>
      </p:sp>
      <p:sp>
        <p:nvSpPr>
          <p:cNvPr id="96" name="Line 16"/>
          <p:cNvSpPr>
            <a:spLocks noChangeShapeType="1"/>
          </p:cNvSpPr>
          <p:nvPr/>
        </p:nvSpPr>
        <p:spPr bwMode="auto">
          <a:xfrm flipH="1">
            <a:off x="3385748" y="2232454"/>
            <a:ext cx="3501083" cy="1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 type="triangle" w="med" len="med"/>
          </a:ln>
        </p:spPr>
        <p:txBody>
          <a:bodyPr wrap="square" lIns="0" tIns="0" rIns="0" bIns="0">
            <a:spAutoFit/>
          </a:bodyPr>
          <a:lstStyle/>
          <a:p>
            <a:endParaRPr lang="de-DE"/>
          </a:p>
        </p:txBody>
      </p:sp>
      <p:sp>
        <p:nvSpPr>
          <p:cNvPr id="72" name="Textfeld 71"/>
          <p:cNvSpPr txBox="1"/>
          <p:nvPr/>
        </p:nvSpPr>
        <p:spPr>
          <a:xfrm>
            <a:off x="3677941" y="1997711"/>
            <a:ext cx="1184992" cy="461665"/>
          </a:xfrm>
          <a:prstGeom prst="rect">
            <a:avLst/>
          </a:prstGeom>
          <a:solidFill>
            <a:schemeClr val="bg1">
              <a:alpha val="62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de-DE" sz="1200" dirty="0" smtClean="0">
                <a:latin typeface="+mn-lt"/>
              </a:rPr>
              <a:t>Auswerten der</a:t>
            </a:r>
          </a:p>
          <a:p>
            <a:pPr algn="l"/>
            <a:r>
              <a:rPr lang="de-DE" sz="1200" dirty="0" smtClean="0">
                <a:latin typeface="+mn-lt"/>
              </a:rPr>
              <a:t>- XML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r>
              <a:rPr lang="de-DE" dirty="0" smtClean="0"/>
              <a:t>Daten Analyse</a:t>
            </a:r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607" y="1268628"/>
            <a:ext cx="6779172" cy="49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3122" y="2463111"/>
            <a:ext cx="2313445" cy="129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Gerade Verbindung mit Pfeil 23"/>
          <p:cNvCxnSpPr/>
          <p:nvPr/>
        </p:nvCxnSpPr>
        <p:spPr bwMode="auto">
          <a:xfrm rot="16200000" flipV="1">
            <a:off x="4135396" y="2578443"/>
            <a:ext cx="420129" cy="189471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26" name="Gerade Verbindung mit Pfeil 25"/>
          <p:cNvCxnSpPr/>
          <p:nvPr/>
        </p:nvCxnSpPr>
        <p:spPr bwMode="auto">
          <a:xfrm flipV="1">
            <a:off x="4423719" y="1598141"/>
            <a:ext cx="2932670" cy="716693"/>
          </a:xfrm>
          <a:prstGeom prst="straightConnector1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sp>
        <p:nvSpPr>
          <p:cNvPr id="28" name="Textfeld 27"/>
          <p:cNvSpPr txBox="1"/>
          <p:nvPr/>
        </p:nvSpPr>
        <p:spPr>
          <a:xfrm>
            <a:off x="98853" y="939113"/>
            <a:ext cx="9316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>
                <a:latin typeface="+mn-lt"/>
              </a:rPr>
              <a:t>Über die Oberfläche des JobManagers können die Ergebnisse aufgelistet  und eingesehen werden. 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72762" y="5067946"/>
            <a:ext cx="1612428" cy="337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feld 28"/>
          <p:cNvSpPr txBox="1"/>
          <p:nvPr/>
        </p:nvSpPr>
        <p:spPr>
          <a:xfrm>
            <a:off x="7274012" y="1375719"/>
            <a:ext cx="2467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>
                <a:latin typeface="+mn-lt"/>
              </a:rPr>
              <a:t>Über </a:t>
            </a:r>
            <a:r>
              <a:rPr lang="de-DE" sz="1600" dirty="0" err="1" smtClean="0">
                <a:latin typeface="+mn-lt"/>
              </a:rPr>
              <a:t>J.Link</a:t>
            </a:r>
            <a:r>
              <a:rPr lang="de-DE" sz="1600" dirty="0" smtClean="0">
                <a:latin typeface="+mn-lt"/>
              </a:rPr>
              <a:t> können die entstanden Daten schnell eingesehen werden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7438768" y="3830594"/>
            <a:ext cx="2467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dirty="0" smtClean="0">
                <a:latin typeface="+mn-lt"/>
              </a:rPr>
              <a:t>Ein Excel Export ermöglicht das ausleiten von Excel Listen zu weitern Analysen 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78966" y="5288435"/>
            <a:ext cx="1749885" cy="1145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7" name="Form 36"/>
          <p:cNvCxnSpPr/>
          <p:nvPr/>
        </p:nvCxnSpPr>
        <p:spPr bwMode="auto">
          <a:xfrm rot="16200000" flipH="1">
            <a:off x="7459736" y="5556047"/>
            <a:ext cx="720683" cy="185971"/>
          </a:xfrm>
          <a:prstGeom prst="bentConnector2">
            <a:avLst/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  <p:cxnSp>
        <p:nvCxnSpPr>
          <p:cNvPr id="39" name="Gewinkelte Verbindung 38"/>
          <p:cNvCxnSpPr>
            <a:endCxn id="1030" idx="1"/>
          </p:cNvCxnSpPr>
          <p:nvPr/>
        </p:nvCxnSpPr>
        <p:spPr bwMode="auto">
          <a:xfrm>
            <a:off x="263611" y="1449859"/>
            <a:ext cx="7309151" cy="3786940"/>
          </a:xfrm>
          <a:prstGeom prst="bentConnector3">
            <a:avLst>
              <a:gd name="adj1" fmla="val -1168"/>
            </a:avLst>
          </a:prstGeom>
          <a:noFill/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eaLnBrk="1" hangingPunct="1"/>
            <a:r>
              <a:rPr lang="de-DE" dirty="0" err="1" smtClean="0"/>
              <a:t>CheckBox</a:t>
            </a:r>
            <a:r>
              <a:rPr lang="de-DE" dirty="0" smtClean="0"/>
              <a:t> Zusammenfassung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1475" y="1152526"/>
            <a:ext cx="8915400" cy="3353571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6700" indent="-266700" eaLnBrk="1" hangingPunct="1">
              <a:lnSpc>
                <a:spcPct val="90000"/>
              </a:lnSpc>
              <a:buFontTx/>
              <a:buNone/>
            </a:pPr>
            <a:r>
              <a:rPr lang="de-DE" dirty="0" smtClean="0"/>
              <a:t>Durch die CheckBox werden folgende Daten geprüft:</a:t>
            </a:r>
          </a:p>
          <a:p>
            <a:pPr marL="266700" indent="-266700" eaLnBrk="1" hangingPunct="1">
              <a:lnSpc>
                <a:spcPct val="90000"/>
              </a:lnSpc>
              <a:buClr>
                <a:srgbClr val="009900"/>
              </a:buClr>
              <a:buFont typeface="Wingdings" pitchFamily="2" charset="2"/>
              <a:buChar char="ü"/>
            </a:pPr>
            <a:r>
              <a:rPr lang="de-DE" dirty="0" smtClean="0"/>
              <a:t>NX Part Header Daten</a:t>
            </a:r>
          </a:p>
          <a:p>
            <a:pPr marL="266700" indent="-266700" eaLnBrk="1" hangingPunct="1">
              <a:lnSpc>
                <a:spcPct val="90000"/>
              </a:lnSpc>
              <a:buClr>
                <a:srgbClr val="009900"/>
              </a:buClr>
              <a:buFont typeface="Wingdings" pitchFamily="2" charset="2"/>
              <a:buChar char="ü"/>
            </a:pPr>
            <a:r>
              <a:rPr lang="de-DE" dirty="0" smtClean="0"/>
              <a:t>NX Part 3D Modell Daten</a:t>
            </a:r>
          </a:p>
          <a:p>
            <a:pPr marL="266700" indent="-266700" eaLnBrk="1" hangingPunct="1">
              <a:lnSpc>
                <a:spcPct val="90000"/>
              </a:lnSpc>
              <a:buClr>
                <a:srgbClr val="009900"/>
              </a:buClr>
              <a:buFont typeface="Wingdings" pitchFamily="2" charset="2"/>
              <a:buChar char="ü"/>
            </a:pPr>
            <a:r>
              <a:rPr lang="de-DE" dirty="0" smtClean="0"/>
              <a:t>NX Part Baugruppendaten</a:t>
            </a:r>
          </a:p>
          <a:p>
            <a:pPr marL="266700" indent="-266700" eaLnBrk="1" hangingPunct="1">
              <a:lnSpc>
                <a:spcPct val="90000"/>
              </a:lnSpc>
              <a:buClr>
                <a:srgbClr val="009900"/>
              </a:buClr>
              <a:buFont typeface="Wingdings" pitchFamily="2" charset="2"/>
              <a:buChar char="ü"/>
            </a:pPr>
            <a:r>
              <a:rPr lang="de-DE" dirty="0" smtClean="0"/>
              <a:t>NX Part Zeichnungsdaten</a:t>
            </a:r>
          </a:p>
          <a:p>
            <a:pPr marL="266700" indent="-266700" eaLnBrk="1" hangingPunct="1">
              <a:lnSpc>
                <a:spcPct val="90000"/>
              </a:lnSpc>
              <a:buClr>
                <a:srgbClr val="009900"/>
              </a:buClr>
              <a:buFont typeface="Wingdings" pitchFamily="2" charset="2"/>
              <a:buChar char="ü"/>
            </a:pPr>
            <a:r>
              <a:rPr lang="de-DE" dirty="0" smtClean="0"/>
              <a:t>NX Performance Daten</a:t>
            </a:r>
          </a:p>
          <a:p>
            <a:pPr marL="266700" indent="-266700" eaLnBrk="1" hangingPunct="1">
              <a:lnSpc>
                <a:spcPct val="90000"/>
              </a:lnSpc>
              <a:buClr>
                <a:srgbClr val="009900"/>
              </a:buClr>
              <a:buFont typeface="Wingdings" pitchFamily="2" charset="2"/>
              <a:buChar char="ü"/>
            </a:pPr>
            <a:endParaRPr lang="de-DE" dirty="0" smtClean="0"/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r>
              <a:rPr lang="de-DE" dirty="0" smtClean="0"/>
              <a:t>Durch die CheckBox werden folgende Daten für Analysen automatisch generiert</a:t>
            </a:r>
          </a:p>
          <a:p>
            <a:pPr marL="266700" indent="-266700" eaLnBrk="1" hangingPunct="1">
              <a:lnSpc>
                <a:spcPct val="90000"/>
              </a:lnSpc>
              <a:buClr>
                <a:srgbClr val="009900"/>
              </a:buClr>
              <a:buFont typeface="Wingdings" pitchFamily="2" charset="2"/>
              <a:buChar char="ü"/>
            </a:pPr>
            <a:r>
              <a:rPr lang="de-DE" dirty="0" smtClean="0"/>
              <a:t>Auswertungen des </a:t>
            </a:r>
            <a:r>
              <a:rPr lang="de-DE" dirty="0" err="1" smtClean="0"/>
              <a:t>Dif‘s</a:t>
            </a:r>
            <a:r>
              <a:rPr lang="de-DE" dirty="0" smtClean="0"/>
              <a:t> der XML Daten</a:t>
            </a:r>
          </a:p>
          <a:p>
            <a:pPr marL="266700" indent="-266700" eaLnBrk="1" hangingPunct="1">
              <a:lnSpc>
                <a:spcPct val="90000"/>
              </a:lnSpc>
              <a:buClr>
                <a:srgbClr val="009900"/>
              </a:buClr>
              <a:buFont typeface="Wingdings" pitchFamily="2" charset="2"/>
              <a:buChar char="ü"/>
            </a:pPr>
            <a:r>
              <a:rPr lang="de-DE" dirty="0" err="1" smtClean="0"/>
              <a:t>Tif</a:t>
            </a:r>
            <a:r>
              <a:rPr lang="de-DE" dirty="0" smtClean="0"/>
              <a:t> Differenz Bild erstellt aus den exportierten .</a:t>
            </a:r>
            <a:r>
              <a:rPr lang="de-DE" dirty="0" err="1" smtClean="0"/>
              <a:t>Cgm</a:t>
            </a:r>
            <a:r>
              <a:rPr lang="de-DE" dirty="0" smtClean="0"/>
              <a:t> Files</a:t>
            </a:r>
          </a:p>
          <a:p>
            <a:pPr marL="266700" indent="-266700" eaLnBrk="1" hangingPunct="1">
              <a:lnSpc>
                <a:spcPct val="90000"/>
              </a:lnSpc>
              <a:buClr>
                <a:srgbClr val="009900"/>
              </a:buClr>
              <a:buFont typeface="Wingdings" pitchFamily="2" charset="2"/>
              <a:buChar char="ü"/>
            </a:pPr>
            <a:r>
              <a:rPr lang="de-DE" dirty="0" err="1" smtClean="0"/>
              <a:t>Prt</a:t>
            </a:r>
            <a:r>
              <a:rPr lang="de-DE" dirty="0" smtClean="0"/>
              <a:t> File mit zusammengefügten aus den exportierten .</a:t>
            </a:r>
            <a:r>
              <a:rPr lang="de-DE" dirty="0" err="1" smtClean="0"/>
              <a:t>Cgm</a:t>
            </a:r>
            <a:r>
              <a:rPr lang="de-DE" dirty="0" smtClean="0"/>
              <a:t> Files</a:t>
            </a:r>
          </a:p>
          <a:p>
            <a:pPr marL="266700" indent="-266700" eaLnBrk="1" hangingPunct="1">
              <a:lnSpc>
                <a:spcPct val="90000"/>
              </a:lnSpc>
              <a:buClr>
                <a:srgbClr val="009900"/>
              </a:buClr>
              <a:buFont typeface="Wingdings" pitchFamily="2" charset="2"/>
              <a:buChar char="ü"/>
            </a:pPr>
            <a:r>
              <a:rPr lang="de-DE" dirty="0" smtClean="0"/>
              <a:t>Auswerten der Ergebnisse über die Oberfläche des JobServers</a:t>
            </a:r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03437" y="5059191"/>
            <a:ext cx="5800725" cy="604837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3179806" y="5066270"/>
            <a:ext cx="667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7200" b="1" dirty="0" smtClean="0">
                <a:solidFill>
                  <a:srgbClr val="FF0000"/>
                </a:solidFill>
                <a:latin typeface="+mn-lt"/>
              </a:rPr>
              <a:t>+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2182178" y="5200910"/>
            <a:ext cx="1013867" cy="959316"/>
            <a:chOff x="1160463" y="3690737"/>
            <a:chExt cx="1202654" cy="1073351"/>
          </a:xfrm>
        </p:grpSpPr>
        <p:pic>
          <p:nvPicPr>
            <p:cNvPr id="12" name="Picture 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60463" y="3811588"/>
              <a:ext cx="952500" cy="952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9" descr="C:\Dokumente und Einstellungen\Jopp\Lokale Einstellungen\Temporary Internet Files\Content.IE5\MP91C2UI\j0441310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75543" y="3690737"/>
              <a:ext cx="787574" cy="83569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r>
              <a:rPr lang="de-DE" dirty="0" smtClean="0"/>
              <a:t>CheckBox Zusammenfassung</a:t>
            </a:r>
            <a:endParaRPr lang="de-DE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00598" y="1905218"/>
            <a:ext cx="9153525" cy="3200876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 sz="1600" dirty="0" smtClean="0">
                <a:solidFill>
                  <a:schemeClr val="tx1"/>
                </a:solidFill>
                <a:latin typeface="Arial" charset="0"/>
              </a:rPr>
              <a:t>Somit ist das anfangs genannte Ziel erreicht!</a:t>
            </a:r>
          </a:p>
          <a:p>
            <a:pPr>
              <a:spcBef>
                <a:spcPct val="50000"/>
              </a:spcBef>
            </a:pPr>
            <a:r>
              <a:rPr lang="de-DE" sz="3600" b="1" dirty="0" smtClean="0">
                <a:solidFill>
                  <a:schemeClr val="tx1"/>
                </a:solidFill>
                <a:latin typeface="Arial" charset="0"/>
              </a:rPr>
              <a:t>Mittels der CheckBox lässt sich eindeutig verifizieren ob die Daten der neuen Version gleich den Daten in der alten Version entsprechen.</a:t>
            </a:r>
          </a:p>
          <a:p>
            <a:pPr algn="l">
              <a:spcBef>
                <a:spcPct val="50000"/>
              </a:spcBef>
            </a:pPr>
            <a:endParaRPr lang="de-DE" sz="1600" dirty="0" smtClean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622" y="5389147"/>
            <a:ext cx="1429248" cy="51972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pPr defTabSz="1019175" eaLnBrk="1" hangingPunct="1"/>
            <a:r>
              <a:rPr lang="de-DE" sz="1700" dirty="0" smtClean="0"/>
              <a:t>Die beteiligten Unternehmen: Stand 11/2012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8894" y="1038269"/>
            <a:ext cx="9654231" cy="1533482"/>
          </a:xfrm>
          <a:solidFill>
            <a:srgbClr val="FFFFFF"/>
          </a:solidFill>
          <a:ln>
            <a:miter lim="800000"/>
            <a:headEnd/>
            <a:tailEnd/>
          </a:ln>
        </p:spPr>
        <p:txBody>
          <a:bodyPr wrap="square" lIns="85963" tIns="42981" rIns="85963" bIns="42981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0" indent="0" defTabSz="1019175" eaLnBrk="1" hangingPunct="1">
              <a:lnSpc>
                <a:spcPct val="90000"/>
              </a:lnSpc>
              <a:buNone/>
            </a:pPr>
            <a:endParaRPr lang="de-DE" sz="1400" b="0" dirty="0" smtClean="0"/>
          </a:p>
          <a:p>
            <a:pPr marL="0" indent="0" defTabSz="1019175" eaLnBrk="1" hangingPunct="1">
              <a:lnSpc>
                <a:spcPct val="90000"/>
              </a:lnSpc>
              <a:buNone/>
            </a:pPr>
            <a:r>
              <a:rPr lang="de-DE" sz="1400" b="0" dirty="0" smtClean="0"/>
              <a:t>An dieser Stelle möchte ich mich bei den beteiligten Unternehmen </a:t>
            </a:r>
            <a:r>
              <a:rPr lang="de-DE" sz="1400" dirty="0" smtClean="0"/>
              <a:t>BSH -- MTU -- KBA – RENK - ASML -- SPLM </a:t>
            </a:r>
            <a:r>
              <a:rPr lang="de-DE" sz="1400" b="0" dirty="0" smtClean="0"/>
              <a:t>für die gute Zusammenarbeit und das entgegengebrachte Vertrauen bedanken.   </a:t>
            </a:r>
            <a:br>
              <a:rPr lang="de-DE" sz="1400" b="0" dirty="0" smtClean="0"/>
            </a:br>
            <a:endParaRPr lang="de-DE" sz="1500" b="0" dirty="0" smtClean="0"/>
          </a:p>
          <a:p>
            <a:pPr marL="0" indent="0" defTabSz="1019175" eaLnBrk="1" hangingPunct="1">
              <a:lnSpc>
                <a:spcPct val="90000"/>
              </a:lnSpc>
              <a:buFontTx/>
              <a:buNone/>
            </a:pPr>
            <a:r>
              <a:rPr lang="de-DE" sz="1500" b="0" dirty="0" smtClean="0"/>
              <a:t>Besonderen Dank für die hervorragende Zusammenarbeit möchte ich richten an:</a:t>
            </a:r>
            <a:br>
              <a:rPr lang="de-DE" sz="1500" b="0" dirty="0" smtClean="0"/>
            </a:br>
            <a:r>
              <a:rPr lang="de-DE" sz="1500" dirty="0" smtClean="0"/>
              <a:t>Herrn Bernd Schieber (SPLM) </a:t>
            </a:r>
            <a:r>
              <a:rPr lang="de-DE" sz="1500" b="0" dirty="0" smtClean="0"/>
              <a:t>bei der Software Entwicklung </a:t>
            </a:r>
            <a:br>
              <a:rPr lang="de-DE" sz="1500" b="0" dirty="0" smtClean="0"/>
            </a:br>
            <a:r>
              <a:rPr lang="de-DE" sz="1500" dirty="0" smtClean="0"/>
              <a:t>Herrn Thomas Körner (BSH)</a:t>
            </a:r>
            <a:r>
              <a:rPr lang="de-DE" sz="1500" b="0" dirty="0" smtClean="0"/>
              <a:t> für den Input bei der Auswertung der CGM Files </a:t>
            </a:r>
          </a:p>
          <a:p>
            <a:pPr marL="180975" indent="-180975" defTabSz="1019175" eaLnBrk="1" hangingPunct="1">
              <a:lnSpc>
                <a:spcPct val="90000"/>
              </a:lnSpc>
              <a:buFontTx/>
              <a:buNone/>
            </a:pPr>
            <a:endParaRPr lang="de-DE" sz="1500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2287" y="4658451"/>
            <a:ext cx="1605163" cy="51053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 l="-5975" t="-12295" r="-5975" b="-2459"/>
          <a:stretch>
            <a:fillRect/>
          </a:stretch>
        </p:blipFill>
        <p:spPr bwMode="auto">
          <a:xfrm>
            <a:off x="2597334" y="2732071"/>
            <a:ext cx="1859868" cy="73140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8303" y="4658451"/>
            <a:ext cx="1477756" cy="80022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6" cstate="print"/>
          <a:srcRect l="-6200" t="-14375" r="-6773" b="-11875"/>
          <a:stretch>
            <a:fillRect/>
          </a:stretch>
        </p:blipFill>
        <p:spPr bwMode="auto">
          <a:xfrm>
            <a:off x="2390269" y="5096392"/>
            <a:ext cx="1381728" cy="85094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7" cstate="print"/>
          <a:srcRect l="-7377" t="-6693" r="-7377" b="-9055"/>
          <a:stretch>
            <a:fillRect/>
          </a:stretch>
        </p:blipFill>
        <p:spPr bwMode="auto">
          <a:xfrm>
            <a:off x="6947837" y="2624696"/>
            <a:ext cx="1120320" cy="117633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7" name="Rechteck 16"/>
          <p:cNvSpPr/>
          <p:nvPr/>
        </p:nvSpPr>
        <p:spPr>
          <a:xfrm>
            <a:off x="2520407" y="3495597"/>
            <a:ext cx="16396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200" dirty="0" smtClean="0"/>
              <a:t>Herr Karl Bertram</a:t>
            </a:r>
            <a:br>
              <a:rPr lang="de-DE" sz="1200" dirty="0" smtClean="0"/>
            </a:br>
            <a:r>
              <a:rPr lang="de-DE" sz="1200" dirty="0" smtClean="0"/>
              <a:t>Herr Thomas Körner </a:t>
            </a:r>
            <a:r>
              <a:rPr lang="de-DE" sz="1200" dirty="0"/>
              <a:t/>
            </a:r>
            <a:br>
              <a:rPr lang="de-DE" sz="1200" dirty="0"/>
            </a:br>
            <a:r>
              <a:rPr lang="de-DE" sz="1200" dirty="0" smtClean="0"/>
              <a:t>Mr. Krzysztof </a:t>
            </a:r>
            <a:r>
              <a:rPr lang="de-DE" sz="1200" dirty="0" err="1"/>
              <a:t>Duszkiewicz</a:t>
            </a:r>
            <a:endParaRPr lang="de-DE" sz="1200" dirty="0"/>
          </a:p>
        </p:txBody>
      </p:sp>
      <p:sp>
        <p:nvSpPr>
          <p:cNvPr id="18" name="Rechteck 17"/>
          <p:cNvSpPr/>
          <p:nvPr/>
        </p:nvSpPr>
        <p:spPr>
          <a:xfrm>
            <a:off x="331264" y="5527183"/>
            <a:ext cx="13853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200" dirty="0" smtClean="0"/>
              <a:t>Herr Reinhard Reim</a:t>
            </a:r>
          </a:p>
          <a:p>
            <a:pPr algn="l"/>
            <a:r>
              <a:rPr lang="de-DE" sz="1200" dirty="0" smtClean="0"/>
              <a:t>Herr Michael </a:t>
            </a:r>
            <a:r>
              <a:rPr lang="de-DE" sz="1200" dirty="0"/>
              <a:t>Conrad</a:t>
            </a:r>
            <a:br>
              <a:rPr lang="de-DE" sz="1200" dirty="0"/>
            </a:br>
            <a:r>
              <a:rPr lang="de-DE" sz="1200" dirty="0" smtClean="0"/>
              <a:t>Herr Norbert Zimmert</a:t>
            </a:r>
            <a:endParaRPr lang="de-DE" sz="1200" dirty="0"/>
          </a:p>
        </p:txBody>
      </p:sp>
      <p:sp>
        <p:nvSpPr>
          <p:cNvPr id="19" name="Rechteck 18"/>
          <p:cNvSpPr/>
          <p:nvPr/>
        </p:nvSpPr>
        <p:spPr>
          <a:xfrm>
            <a:off x="4098379" y="5232988"/>
            <a:ext cx="1740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200" dirty="0" smtClean="0"/>
              <a:t>Herr Dr. </a:t>
            </a:r>
            <a:r>
              <a:rPr lang="de-DE" sz="1200" dirty="0"/>
              <a:t>Christian Fedrowitz</a:t>
            </a:r>
            <a:br>
              <a:rPr lang="de-DE" sz="1200" dirty="0"/>
            </a:br>
            <a:r>
              <a:rPr lang="de-DE" sz="1200" dirty="0"/>
              <a:t>Herr Martino </a:t>
            </a:r>
            <a:r>
              <a:rPr lang="de-DE" sz="1200" dirty="0" err="1"/>
              <a:t>Rigotti</a:t>
            </a:r>
            <a:r>
              <a:rPr lang="de-DE" sz="1200" dirty="0"/>
              <a:t> </a:t>
            </a:r>
          </a:p>
        </p:txBody>
      </p:sp>
      <p:sp>
        <p:nvSpPr>
          <p:cNvPr id="20" name="Rechteck 19"/>
          <p:cNvSpPr/>
          <p:nvPr/>
        </p:nvSpPr>
        <p:spPr>
          <a:xfrm>
            <a:off x="6896534" y="3859942"/>
            <a:ext cx="13372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200" dirty="0" smtClean="0"/>
              <a:t>Herr Bernd Schieber</a:t>
            </a:r>
            <a:endParaRPr lang="de-DE" sz="1200" dirty="0"/>
          </a:p>
        </p:txBody>
      </p:sp>
      <p:sp>
        <p:nvSpPr>
          <p:cNvPr id="21" name="Rechteck 20"/>
          <p:cNvSpPr/>
          <p:nvPr/>
        </p:nvSpPr>
        <p:spPr>
          <a:xfrm>
            <a:off x="2257887" y="5977139"/>
            <a:ext cx="12693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DE" sz="1200" dirty="0" smtClean="0"/>
              <a:t>Herr Ulrich </a:t>
            </a:r>
            <a:r>
              <a:rPr lang="de-DE" sz="1200" dirty="0"/>
              <a:t>Lange</a:t>
            </a:r>
            <a:br>
              <a:rPr lang="de-DE" sz="1200" dirty="0"/>
            </a:br>
            <a:r>
              <a:rPr lang="de-DE" sz="1200" dirty="0"/>
              <a:t>Herr Helmut </a:t>
            </a:r>
            <a:r>
              <a:rPr lang="de-DE" sz="1200" dirty="0" smtClean="0"/>
              <a:t>Wirth</a:t>
            </a:r>
          </a:p>
        </p:txBody>
      </p:sp>
      <p:sp>
        <p:nvSpPr>
          <p:cNvPr id="24" name="Rechteck 23"/>
          <p:cNvSpPr/>
          <p:nvPr/>
        </p:nvSpPr>
        <p:spPr>
          <a:xfrm>
            <a:off x="5929231" y="6016242"/>
            <a:ext cx="13383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200" dirty="0" err="1" smtClean="0"/>
              <a:t>Mr</a:t>
            </a:r>
            <a:r>
              <a:rPr lang="de-DE" sz="1200" dirty="0"/>
              <a:t>, Maarten </a:t>
            </a:r>
            <a:r>
              <a:rPr lang="de-DE" sz="1200" dirty="0" err="1"/>
              <a:t>Romers</a:t>
            </a:r>
            <a:endParaRPr lang="de-DE" sz="1200" dirty="0"/>
          </a:p>
        </p:txBody>
      </p:sp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95084" y="5442125"/>
            <a:ext cx="1526557" cy="50674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9" cstate="print">
            <a:extLst/>
          </a:blip>
          <a:srcRect/>
          <a:stretch>
            <a:fillRect/>
          </a:stretch>
        </p:blipFill>
        <p:spPr bwMode="auto">
          <a:xfrm>
            <a:off x="7848359" y="4274984"/>
            <a:ext cx="1488273" cy="53332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9" name="Rechteck 28"/>
          <p:cNvSpPr/>
          <p:nvPr/>
        </p:nvSpPr>
        <p:spPr>
          <a:xfrm>
            <a:off x="7743002" y="4846125"/>
            <a:ext cx="139814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200" dirty="0" smtClean="0"/>
              <a:t>Herr Josef Feuerstein</a:t>
            </a:r>
            <a:endParaRPr lang="de-DE" sz="1200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89" y="3140778"/>
            <a:ext cx="1450482" cy="70963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5" name="Rechteck 34"/>
          <p:cNvSpPr/>
          <p:nvPr/>
        </p:nvSpPr>
        <p:spPr>
          <a:xfrm>
            <a:off x="341300" y="3935988"/>
            <a:ext cx="14895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1200" dirty="0" smtClean="0"/>
              <a:t>Herr Peter </a:t>
            </a:r>
            <a:r>
              <a:rPr lang="en-GB" sz="1200" dirty="0" err="1" smtClean="0"/>
              <a:t>Angenendt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sz="1200" dirty="0" smtClean="0"/>
              <a:t>Herr Michael </a:t>
            </a:r>
            <a:r>
              <a:rPr lang="en-GB" sz="1200" dirty="0" err="1"/>
              <a:t>Scheltens</a:t>
            </a:r>
            <a:endParaRPr lang="en-GB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0426" y="2929459"/>
            <a:ext cx="951021" cy="85177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1" name="Textfeld 30"/>
          <p:cNvSpPr txBox="1"/>
          <p:nvPr/>
        </p:nvSpPr>
        <p:spPr>
          <a:xfrm>
            <a:off x="5202268" y="3542801"/>
            <a:ext cx="8937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900" dirty="0" smtClean="0">
                <a:solidFill>
                  <a:schemeClr val="bg1"/>
                </a:solidFill>
                <a:latin typeface="+mn-lt"/>
              </a:rPr>
              <a:t>New 08.2012</a:t>
            </a:r>
          </a:p>
        </p:txBody>
      </p:sp>
      <p:sp>
        <p:nvSpPr>
          <p:cNvPr id="27" name="Rechteck 26"/>
          <p:cNvSpPr/>
          <p:nvPr/>
        </p:nvSpPr>
        <p:spPr>
          <a:xfrm>
            <a:off x="7968477" y="5947335"/>
            <a:ext cx="12715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200" dirty="0" smtClean="0"/>
              <a:t>Herr </a:t>
            </a:r>
            <a:r>
              <a:rPr lang="de-DE" sz="1200" dirty="0"/>
              <a:t>Reinhard Milz 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8654794" y="5332239"/>
            <a:ext cx="8937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900" dirty="0" smtClean="0">
                <a:solidFill>
                  <a:schemeClr val="tx1"/>
                </a:solidFill>
                <a:latin typeface="+mn-lt"/>
              </a:rPr>
              <a:t>New 08.2012</a:t>
            </a:r>
          </a:p>
        </p:txBody>
      </p:sp>
      <p:sp>
        <p:nvSpPr>
          <p:cNvPr id="33" name="Rechteck 32"/>
          <p:cNvSpPr/>
          <p:nvPr/>
        </p:nvSpPr>
        <p:spPr>
          <a:xfrm>
            <a:off x="5159051" y="3854401"/>
            <a:ext cx="14167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de-DE" sz="1200" dirty="0" smtClean="0"/>
              <a:t>Herr </a:t>
            </a:r>
            <a:r>
              <a:rPr lang="de-DE" sz="1200" dirty="0"/>
              <a:t>Ralf Wendschlag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Die Funktionen der </a:t>
            </a:r>
            <a:r>
              <a:rPr lang="de-DE" dirty="0" err="1" smtClean="0"/>
              <a:t>CheckBox</a:t>
            </a:r>
            <a:r>
              <a:rPr lang="de-DE" dirty="0" smtClean="0"/>
              <a:t>: Generierung der </a:t>
            </a:r>
            <a:r>
              <a:rPr lang="de-DE" dirty="0" err="1" smtClean="0"/>
              <a:t>Pre</a:t>
            </a:r>
            <a:r>
              <a:rPr lang="de-DE" dirty="0" smtClean="0"/>
              <a:t>-/Post-Daten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66700" y="1158875"/>
            <a:ext cx="9296400" cy="536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990600" indent="-447675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sz="1800" b="1">
                <a:solidFill>
                  <a:schemeClr val="tx1"/>
                </a:solidFill>
                <a:latin typeface="Arial" pitchFamily="34" charset="0"/>
              </a:rPr>
              <a:t>Allgemeine Anforderungen an die CheckBox Programme:</a:t>
            </a:r>
          </a:p>
          <a:p>
            <a:pPr algn="l" eaLnBrk="1" hangingPunct="1">
              <a:spcBef>
                <a:spcPct val="50000"/>
              </a:spcBef>
            </a:pPr>
            <a:endParaRPr lang="de-DE" sz="1400">
              <a:solidFill>
                <a:schemeClr val="tx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de-DE" sz="1400">
                <a:solidFill>
                  <a:schemeClr val="tx1"/>
                </a:solidFill>
                <a:latin typeface="Arial" pitchFamily="34" charset="0"/>
              </a:rPr>
              <a:t>Mit Hilfe von Commandline-Programmen (Batch-fähig!) werden die Pre-/Post-Daten generiert. Hierbei werden die Programmierschnittstellen (APIs) von NX und/oder TcEng verwendet (UG-Open und/oder ITK).</a:t>
            </a:r>
          </a:p>
          <a:p>
            <a:pPr algn="l" eaLnBrk="1" hangingPunct="1">
              <a:spcBef>
                <a:spcPct val="50000"/>
              </a:spcBef>
            </a:pPr>
            <a:r>
              <a:rPr lang="de-DE" sz="1400">
                <a:solidFill>
                  <a:schemeClr val="tx1"/>
                </a:solidFill>
                <a:latin typeface="Arial" pitchFamily="34" charset="0"/>
              </a:rPr>
              <a:t>Die Commandline-Prozeduren sollten ähnlich wie beispielsweise die Programme „ugToPv.exe“ oder „ugmanager_refile_program.exe“ gestaltet sein.</a:t>
            </a:r>
            <a:br>
              <a:rPr lang="de-DE" sz="1400">
                <a:solidFill>
                  <a:schemeClr val="tx1"/>
                </a:solidFill>
                <a:latin typeface="Arial" pitchFamily="34" charset="0"/>
              </a:rPr>
            </a:br>
            <a:endParaRPr lang="de-DE" sz="1400">
              <a:solidFill>
                <a:schemeClr val="tx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de-DE" sz="1400">
                <a:solidFill>
                  <a:schemeClr val="tx1"/>
                </a:solidFill>
                <a:latin typeface="Arial" pitchFamily="34" charset="0"/>
              </a:rPr>
              <a:t>Weiterhin sollten die Commandline-Prozeduren idealerweise unter dem „alten System“ (z.B. NX2) als auch unter dem „neuen System“ (z.B. NX6) lauffähig sein.</a:t>
            </a:r>
          </a:p>
          <a:p>
            <a:pPr algn="l" eaLnBrk="1" hangingPunct="1">
              <a:spcBef>
                <a:spcPct val="50000"/>
              </a:spcBef>
            </a:pPr>
            <a:r>
              <a:rPr lang="de-DE" sz="1400">
                <a:solidFill>
                  <a:schemeClr val="tx1"/>
                </a:solidFill>
                <a:latin typeface="Arial" pitchFamily="34" charset="0"/>
              </a:rPr>
              <a:t>In der aktuellen Phase werden von den NX-Elementen</a:t>
            </a:r>
          </a:p>
          <a:p>
            <a:pPr lvl="1" algn="l" eaLnBrk="1" hangingPunct="1">
              <a:spcBef>
                <a:spcPct val="50000"/>
              </a:spcBef>
              <a:buFontTx/>
              <a:buChar char="•"/>
            </a:pPr>
            <a:r>
              <a:rPr lang="de-DE" sz="1400">
                <a:solidFill>
                  <a:schemeClr val="tx1"/>
                </a:solidFill>
                <a:latin typeface="Arial" pitchFamily="34" charset="0"/>
              </a:rPr>
              <a:t> 3D-Modell, </a:t>
            </a:r>
          </a:p>
          <a:p>
            <a:pPr lvl="1" algn="l" eaLnBrk="1" hangingPunct="1">
              <a:spcBef>
                <a:spcPct val="50000"/>
              </a:spcBef>
              <a:buFontTx/>
              <a:buChar char="•"/>
            </a:pPr>
            <a:r>
              <a:rPr lang="de-DE" sz="1400">
                <a:solidFill>
                  <a:schemeClr val="tx1"/>
                </a:solidFill>
                <a:latin typeface="Arial" pitchFamily="34" charset="0"/>
              </a:rPr>
              <a:t> Baugruppen und</a:t>
            </a:r>
          </a:p>
          <a:p>
            <a:pPr lvl="1" algn="l" eaLnBrk="1" hangingPunct="1">
              <a:spcBef>
                <a:spcPct val="50000"/>
              </a:spcBef>
              <a:buFontTx/>
              <a:buChar char="•"/>
            </a:pPr>
            <a:r>
              <a:rPr lang="de-DE" sz="1400">
                <a:solidFill>
                  <a:schemeClr val="tx1"/>
                </a:solidFill>
                <a:latin typeface="Arial" pitchFamily="34" charset="0"/>
              </a:rPr>
              <a:t> Zeichnungen</a:t>
            </a:r>
          </a:p>
          <a:p>
            <a:pPr algn="l" eaLnBrk="1" hangingPunct="1">
              <a:spcBef>
                <a:spcPct val="50000"/>
              </a:spcBef>
            </a:pPr>
            <a:r>
              <a:rPr lang="de-DE" sz="1400">
                <a:solidFill>
                  <a:schemeClr val="tx1"/>
                </a:solidFill>
                <a:latin typeface="Arial" pitchFamily="34" charset="0"/>
              </a:rPr>
              <a:t>Pre-/Post-Daten generiert und überprüft.</a:t>
            </a:r>
          </a:p>
          <a:p>
            <a:pPr algn="l" eaLnBrk="1" hangingPunct="1">
              <a:spcBef>
                <a:spcPct val="50000"/>
              </a:spcBef>
            </a:pPr>
            <a:r>
              <a:rPr lang="de-DE" sz="1400">
                <a:solidFill>
                  <a:schemeClr val="tx1"/>
                </a:solidFill>
                <a:latin typeface="Arial" pitchFamily="34" charset="0"/>
              </a:rPr>
              <a:t>In einer folgenden Phase soll auch möglich sein Überprüfung von Pre-/Post-Daten aus dem</a:t>
            </a:r>
          </a:p>
          <a:p>
            <a:pPr lvl="1" algn="l" eaLnBrk="1" hangingPunct="1">
              <a:spcBef>
                <a:spcPct val="50000"/>
              </a:spcBef>
              <a:buFontTx/>
              <a:buChar char="•"/>
            </a:pPr>
            <a:r>
              <a:rPr lang="de-DE" sz="1400">
                <a:solidFill>
                  <a:schemeClr val="tx1"/>
                </a:solidFill>
                <a:latin typeface="Arial" pitchFamily="34" charset="0"/>
              </a:rPr>
              <a:t> CAM-Daten</a:t>
            </a:r>
          </a:p>
          <a:p>
            <a:pPr lvl="1" algn="l" eaLnBrk="1" hangingPunct="1">
              <a:spcBef>
                <a:spcPct val="50000"/>
              </a:spcBef>
              <a:buFontTx/>
              <a:buChar char="•"/>
            </a:pPr>
            <a:r>
              <a:rPr lang="de-DE" sz="1400">
                <a:solidFill>
                  <a:schemeClr val="tx1"/>
                </a:solidFill>
                <a:latin typeface="Arial" pitchFamily="34" charset="0"/>
              </a:rPr>
              <a:t> TcEng-Daten</a:t>
            </a:r>
          </a:p>
          <a:p>
            <a:pPr algn="l" eaLnBrk="1" hangingPunct="1">
              <a:spcBef>
                <a:spcPct val="50000"/>
              </a:spcBef>
            </a:pPr>
            <a:r>
              <a:rPr lang="de-DE" sz="1400">
                <a:solidFill>
                  <a:schemeClr val="tx1"/>
                </a:solidFill>
                <a:latin typeface="Arial" pitchFamily="34" charset="0"/>
              </a:rPr>
              <a:t>zu prüfen.</a:t>
            </a:r>
          </a:p>
        </p:txBody>
      </p:sp>
    </p:spTree>
    <p:extLst>
      <p:ext uri="{BB962C8B-B14F-4D97-AF65-F5344CB8AC3E}">
        <p14:creationId xmlns:p14="http://schemas.microsoft.com/office/powerpoint/2010/main" val="265903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Die Funktionen der CheckBox: „Überprüfung des 3D-Modells“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06237" y="1019713"/>
            <a:ext cx="9620250" cy="509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2573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990600" indent="-447675" eaLnBrk="0" hangingPunct="0">
              <a:tabLst>
                <a:tab pos="12573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tabLst>
                <a:tab pos="12573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tabLst>
                <a:tab pos="12573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tabLst>
                <a:tab pos="12573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2573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</a:pP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Je </a:t>
            </a: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ReferenzSet</a:t>
            </a: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 (</a:t>
            </a: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RefSet</a:t>
            </a: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) des 3D-Modells sollen die folgenden Parameter ausgegeben werden:</a:t>
            </a: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Volumen (addiert)</a:t>
            </a: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Oberfläche </a:t>
            </a: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Schwerpunkt </a:t>
            </a: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Trägheitsmoment</a:t>
            </a: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Verallgemeinertes Trägheitsmoment (gleiche Gewichtung der Features) </a:t>
            </a:r>
            <a:r>
              <a:rPr lang="de-DE" sz="1200" dirty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 prüfen!! </a:t>
            </a:r>
            <a:endParaRPr lang="de-DE" sz="1200" dirty="0">
              <a:solidFill>
                <a:schemeClr val="tx1"/>
              </a:solidFill>
              <a:latin typeface="Arial" pitchFamily="34" charset="0"/>
            </a:endParaRP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Anzahl der 3D-Volumenkörper</a:t>
            </a: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Anzahl der 3D-Features  </a:t>
            </a:r>
            <a:r>
              <a:rPr lang="de-DE" sz="1200" dirty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 Unterscheiden nach </a:t>
            </a:r>
            <a:r>
              <a:rPr lang="de-DE" sz="1200" dirty="0" err="1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Stati</a:t>
            </a:r>
            <a:r>
              <a:rPr lang="de-DE" sz="1200" dirty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 (inaktiv, out </a:t>
            </a:r>
            <a:r>
              <a:rPr lang="de-DE" sz="1200" dirty="0" err="1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of</a:t>
            </a:r>
            <a:r>
              <a:rPr lang="de-DE" sz="1200" dirty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de-DE" sz="1200" dirty="0" err="1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date</a:t>
            </a:r>
            <a:r>
              <a:rPr lang="de-DE" sz="1200" dirty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, unterdrückt, etc.) </a:t>
            </a:r>
            <a:endParaRPr lang="de-DE" sz="1200" dirty="0">
              <a:solidFill>
                <a:schemeClr val="tx1"/>
              </a:solidFill>
              <a:latin typeface="Arial" pitchFamily="34" charset="0"/>
            </a:endParaRP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Anzahl der 2D-Objekte (Drahtgeometrie</a:t>
            </a:r>
            <a:r>
              <a:rPr lang="de-DE" sz="1200" dirty="0" smtClean="0">
                <a:solidFill>
                  <a:schemeClr val="tx1"/>
                </a:solidFill>
                <a:latin typeface="Arial" pitchFamily="34" charset="0"/>
              </a:rPr>
              <a:t>)</a:t>
            </a:r>
            <a:endParaRPr lang="de-DE" sz="1200" dirty="0">
              <a:solidFill>
                <a:schemeClr val="tx1"/>
              </a:solidFill>
              <a:latin typeface="Arial" pitchFamily="34" charset="0"/>
            </a:endParaRP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Anzahl der Objekte je Layer</a:t>
            </a: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Ausgabe der Liste mit Expressions- /Ausdrücke</a:t>
            </a: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Update All Feature (Option)</a:t>
            </a:r>
            <a:br>
              <a:rPr lang="de-DE" sz="1200" dirty="0">
                <a:solidFill>
                  <a:schemeClr val="tx1"/>
                </a:solidFill>
                <a:latin typeface="Arial" pitchFamily="34" charset="0"/>
              </a:rPr>
            </a:br>
            <a:endParaRPr lang="de-DE" sz="1200" dirty="0">
              <a:solidFill>
                <a:schemeClr val="tx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Beschreibung der </a:t>
            </a: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Commandline</a:t>
            </a: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 Parameter</a:t>
            </a:r>
            <a:endParaRPr lang="de-DE" sz="1600" dirty="0">
              <a:solidFill>
                <a:schemeClr val="accent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Programmname: 	: NxCheckBox.exe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Parameter:	 -u=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TceUser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–p=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TceUserPassword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 </a:t>
            </a:r>
            <a:br>
              <a:rPr lang="de-DE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 -Action=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ModelGetData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 -log=LogFileName.txt 		(enthält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Debug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- und Konsolen-Ausgaben des Programms)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 -part=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PartCliName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		(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Cli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-Name des 3D-Modells)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 -partList=MyPartsList.txt 		(Dateiname der Datei die die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Partlisten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im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Cli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-Format enthält)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 -AnalyseDatFile=MyAnalyseOutFile.txt  	(in diese Datei werden die Ergebnisdaten im CSV-Format geschrieben)</a:t>
            </a:r>
            <a:br>
              <a:rPr lang="de-DE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			Aufbau: PartCliName;Vaue1;Value2;…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ValueN</a:t>
            </a:r>
            <a:endParaRPr lang="de-DE" dirty="0">
              <a:solidFill>
                <a:schemeClr val="tx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 -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partListMapAnalyseDatFile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in dieser Datei steht wie die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AnalyseDatFiles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für die in der</a:t>
            </a:r>
            <a:br>
              <a:rPr lang="de-DE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				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AnalyseDatFile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angegeben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CliNamen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heißen Aufbau:</a:t>
            </a:r>
            <a:br>
              <a:rPr lang="de-DE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				</a:t>
            </a:r>
            <a:r>
              <a:rPr lang="de-DE" sz="800" dirty="0">
                <a:solidFill>
                  <a:schemeClr val="tx1"/>
                </a:solidFill>
                <a:latin typeface="Arial" pitchFamily="34" charset="0"/>
              </a:rPr>
              <a:t>@DB/MyPartCliName4711/A;C:\</a:t>
            </a:r>
            <a:r>
              <a:rPr lang="de-DE" sz="800" dirty="0" err="1">
                <a:solidFill>
                  <a:schemeClr val="tx1"/>
                </a:solidFill>
                <a:latin typeface="Arial" pitchFamily="34" charset="0"/>
              </a:rPr>
              <a:t>Temp</a:t>
            </a:r>
            <a:r>
              <a:rPr lang="de-DE" sz="800" dirty="0">
                <a:solidFill>
                  <a:schemeClr val="tx1"/>
                </a:solidFill>
                <a:latin typeface="Arial" pitchFamily="34" charset="0"/>
              </a:rPr>
              <a:t>\MyPartCliName4711_A_Model.txt</a:t>
            </a:r>
            <a:br>
              <a:rPr lang="de-DE" sz="800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sz="900" dirty="0">
                <a:solidFill>
                  <a:schemeClr val="tx1"/>
                </a:solidFill>
              </a:rPr>
              <a:t> 				</a:t>
            </a:r>
            <a:r>
              <a:rPr lang="de-DE" sz="800" dirty="0">
                <a:solidFill>
                  <a:schemeClr val="tx1"/>
                </a:solidFill>
                <a:latin typeface="Arial" pitchFamily="34" charset="0"/>
              </a:rPr>
              <a:t>@DB/MyPartCliName4712/B;C:\</a:t>
            </a:r>
            <a:r>
              <a:rPr lang="de-DE" sz="800" dirty="0" err="1">
                <a:solidFill>
                  <a:schemeClr val="tx1"/>
                </a:solidFill>
                <a:latin typeface="Arial" pitchFamily="34" charset="0"/>
              </a:rPr>
              <a:t>Temp</a:t>
            </a:r>
            <a:r>
              <a:rPr lang="de-DE" sz="800" dirty="0">
                <a:solidFill>
                  <a:schemeClr val="tx1"/>
                </a:solidFill>
                <a:latin typeface="Arial" pitchFamily="34" charset="0"/>
              </a:rPr>
              <a:t>\MyPartCliName4712_B_Model.txt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1019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Inhaltsverzeichnis</a:t>
            </a:r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127000" y="1019175"/>
            <a:ext cx="9652000" cy="280076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>
                <a:tab pos="7924800" algn="l"/>
              </a:tabLst>
              <a:defRPr/>
            </a:pPr>
            <a:r>
              <a:rPr lang="de-DE" sz="1600" smtClean="0">
                <a:latin typeface="Arial"/>
                <a:hlinkClick r:id="rId2" action="ppaction://hlinksldjump"/>
              </a:rPr>
              <a:t>Einleitung – Beschreibung der Ausgangssituation</a:t>
            </a:r>
            <a:r>
              <a:rPr lang="de-DE" sz="1600" smtClean="0">
                <a:latin typeface="Arial"/>
              </a:rPr>
              <a:t>	Folien: 3 - 4
</a:t>
            </a:r>
            <a:r>
              <a:rPr lang="de-DE" sz="1600" smtClean="0">
                <a:latin typeface="Arial"/>
                <a:hlinkClick r:id="rId3" action="ppaction://hlinksldjump"/>
              </a:rPr>
              <a:t>Die Funktionen der CheckBox</a:t>
            </a:r>
            <a:r>
              <a:rPr lang="de-DE" sz="1600" smtClean="0">
                <a:latin typeface="Arial"/>
              </a:rPr>
              <a:t>	Folie: 5
</a:t>
            </a:r>
            <a:r>
              <a:rPr lang="de-DE" sz="1600" smtClean="0">
                <a:latin typeface="Arial"/>
                <a:hlinkClick r:id="rId4" action="ppaction://hlinksldjump"/>
              </a:rPr>
              <a:t>Konzept und Vorgehensweise</a:t>
            </a:r>
            <a:r>
              <a:rPr lang="de-DE" sz="1600" smtClean="0">
                <a:latin typeface="Arial"/>
              </a:rPr>
              <a:t>	Folie: 6
</a:t>
            </a:r>
            <a:r>
              <a:rPr lang="de-DE" sz="1600" smtClean="0">
                <a:latin typeface="Arial"/>
                <a:hlinkClick r:id="rId5" action="ppaction://hlinksldjump"/>
              </a:rPr>
              <a:t>Daten Extraktion</a:t>
            </a:r>
            <a:r>
              <a:rPr lang="de-DE" sz="1600" smtClean="0">
                <a:latin typeface="Arial"/>
              </a:rPr>
              <a:t>	Folien: 7 - 12
</a:t>
            </a:r>
            <a:r>
              <a:rPr lang="de-DE" sz="1600" smtClean="0">
                <a:latin typeface="Arial"/>
                <a:hlinkClick r:id="rId6" action="ppaction://hlinksldjump"/>
              </a:rPr>
              <a:t>Daten Analyse</a:t>
            </a:r>
            <a:r>
              <a:rPr lang="de-DE" sz="1600" smtClean="0">
                <a:latin typeface="Arial"/>
              </a:rPr>
              <a:t>	Folien: 13 - 14
</a:t>
            </a:r>
            <a:r>
              <a:rPr lang="de-DE" sz="1600" smtClean="0">
                <a:latin typeface="Arial"/>
                <a:hlinkClick r:id="rId7" action="ppaction://hlinksldjump"/>
              </a:rPr>
              <a:t>CheckBox Zusammenfassung</a:t>
            </a:r>
            <a:r>
              <a:rPr lang="de-DE" sz="1600" smtClean="0">
                <a:latin typeface="Arial"/>
              </a:rPr>
              <a:t>	Folien: 15 - 16
</a:t>
            </a:r>
            <a:r>
              <a:rPr lang="de-DE" sz="1600" smtClean="0">
                <a:latin typeface="Arial"/>
                <a:hlinkClick r:id="rId8" action="ppaction://hlinksldjump"/>
              </a:rPr>
              <a:t>Die beteiligten Unternehmen: Stand 11/2012</a:t>
            </a:r>
            <a:r>
              <a:rPr lang="de-DE" sz="1600" smtClean="0">
                <a:latin typeface="Arial"/>
              </a:rPr>
              <a:t>	Folie: 17
</a:t>
            </a:r>
            <a:r>
              <a:rPr lang="de-DE" sz="1600" smtClean="0">
                <a:latin typeface="Arial"/>
                <a:hlinkClick r:id="rId9" action="ppaction://hlinksldjump"/>
              </a:rPr>
              <a:t>Die Funktionen der CheckBox: Generierung der Pre-/Post-Daten</a:t>
            </a:r>
            <a:r>
              <a:rPr lang="de-DE" sz="1600" smtClean="0">
                <a:latin typeface="Arial"/>
              </a:rPr>
              <a:t>	Folie: 18
</a:t>
            </a:r>
            <a:r>
              <a:rPr lang="de-DE" sz="1600" smtClean="0">
                <a:latin typeface="Arial"/>
                <a:hlinkClick r:id="rId10" action="ppaction://hlinksldjump"/>
              </a:rPr>
              <a:t>Die Funktionen der CheckBox: „Überprüfung des 3D-Modells“</a:t>
            </a:r>
            <a:r>
              <a:rPr lang="de-DE" sz="1600" smtClean="0">
                <a:latin typeface="Arial"/>
              </a:rPr>
              <a:t>	Folie: 19
</a:t>
            </a:r>
            <a:r>
              <a:rPr lang="de-DE" sz="1600" smtClean="0">
                <a:latin typeface="Arial"/>
                <a:hlinkClick r:id="rId11" action="ppaction://hlinksldjump"/>
              </a:rPr>
              <a:t>Die Funktionen der Check-Box: „Überprüfung von Baugruppen“</a:t>
            </a:r>
            <a:r>
              <a:rPr lang="de-DE" sz="1600" smtClean="0">
                <a:latin typeface="Arial"/>
              </a:rPr>
              <a:t>	Folie: 20
</a:t>
            </a:r>
            <a:r>
              <a:rPr lang="de-DE" sz="1600" smtClean="0">
                <a:latin typeface="Arial"/>
                <a:hlinkClick r:id="rId12" action="ppaction://hlinksldjump"/>
              </a:rPr>
              <a:t>Die Funktionen der Check-Box: Überprüfung der Zeichnungen</a:t>
            </a:r>
            <a:r>
              <a:rPr lang="de-DE" sz="1600" smtClean="0">
                <a:latin typeface="Arial"/>
              </a:rPr>
              <a:t>	Folie: 21</a:t>
            </a:r>
            <a:endParaRPr lang="de-DE" sz="1600" dirty="0" smtClean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365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Die Funktionen der Check-Box: „Überprüfung von Baugruppen“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47650" y="968375"/>
            <a:ext cx="9620250" cy="560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990600" indent="-447675" eaLnBrk="0" hangingPunct="0"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</a:pP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Je Baugruppe sollen bzgl. der Komponenten die folgenden Parameter, geordnet nach Levels, ausgegeben werden:</a:t>
            </a: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Transformationsmatrix</a:t>
            </a: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 err="1">
                <a:solidFill>
                  <a:schemeClr val="tx1"/>
                </a:solidFill>
                <a:latin typeface="Arial" pitchFamily="34" charset="0"/>
              </a:rPr>
              <a:t>Callouts</a:t>
            </a:r>
            <a:endParaRPr lang="de-DE" sz="1200" dirty="0">
              <a:solidFill>
                <a:schemeClr val="tx1"/>
              </a:solidFill>
              <a:latin typeface="Arial" pitchFamily="34" charset="0"/>
            </a:endParaRP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 dirty="0">
                <a:solidFill>
                  <a:schemeClr val="tx1"/>
                </a:solidFill>
                <a:latin typeface="Arial" pitchFamily="34" charset="0"/>
              </a:rPr>
              <a:t>etc.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Beschreibung der </a:t>
            </a:r>
            <a:r>
              <a:rPr lang="de-DE" sz="1600" dirty="0" err="1">
                <a:solidFill>
                  <a:schemeClr val="tx1"/>
                </a:solidFill>
                <a:latin typeface="Arial" pitchFamily="34" charset="0"/>
              </a:rPr>
              <a:t>Commandline</a:t>
            </a:r>
            <a:r>
              <a:rPr lang="de-DE" sz="1600" dirty="0">
                <a:solidFill>
                  <a:schemeClr val="tx1"/>
                </a:solidFill>
                <a:latin typeface="Arial" pitchFamily="34" charset="0"/>
              </a:rPr>
              <a:t> Parameter: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Programmname 	: NxCheckBox.exe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Parameter	 -u=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TceUser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–p=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TceUserPassword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de-DE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	 -Action=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AssemblyGetData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 -log=LogFileName.txt 		</a:t>
            </a:r>
            <a:r>
              <a:rPr lang="de-DE" dirty="0" smtClean="0">
                <a:solidFill>
                  <a:schemeClr val="tx1"/>
                </a:solidFill>
                <a:latin typeface="Arial" pitchFamily="34" charset="0"/>
              </a:rPr>
              <a:t>enthält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Debug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und Konsolen ausgaben des </a:t>
            </a:r>
            <a:r>
              <a:rPr lang="de-DE" dirty="0" smtClean="0">
                <a:solidFill>
                  <a:schemeClr val="tx1"/>
                </a:solidFill>
                <a:latin typeface="Arial" pitchFamily="34" charset="0"/>
              </a:rPr>
              <a:t>Programms</a:t>
            </a:r>
            <a:endParaRPr lang="de-DE" dirty="0">
              <a:solidFill>
                <a:schemeClr val="tx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 -part=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PartCliName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		</a:t>
            </a:r>
            <a:r>
              <a:rPr lang="de-DE" dirty="0" err="1" smtClean="0">
                <a:solidFill>
                  <a:schemeClr val="tx1"/>
                </a:solidFill>
                <a:latin typeface="Arial" pitchFamily="34" charset="0"/>
              </a:rPr>
              <a:t>Cli</a:t>
            </a:r>
            <a:r>
              <a:rPr lang="de-DE" dirty="0" smtClean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Name des 3D </a:t>
            </a:r>
            <a:r>
              <a:rPr lang="de-DE" dirty="0" smtClean="0">
                <a:solidFill>
                  <a:schemeClr val="tx1"/>
                </a:solidFill>
                <a:latin typeface="Arial" pitchFamily="34" charset="0"/>
              </a:rPr>
              <a:t>Modells</a:t>
            </a:r>
            <a:endParaRPr lang="de-DE" dirty="0">
              <a:solidFill>
                <a:schemeClr val="tx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 -partList=MyPartsList.txt 		</a:t>
            </a:r>
            <a:r>
              <a:rPr lang="de-DE" dirty="0" smtClean="0">
                <a:solidFill>
                  <a:schemeClr val="tx1"/>
                </a:solidFill>
                <a:latin typeface="Arial" pitchFamily="34" charset="0"/>
              </a:rPr>
              <a:t>Dateiname 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der Datei die die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Partlisten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im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CliFormat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de-DE" dirty="0" smtClean="0">
                <a:solidFill>
                  <a:schemeClr val="tx1"/>
                </a:solidFill>
                <a:latin typeface="Arial" pitchFamily="34" charset="0"/>
              </a:rPr>
              <a:t>enthält</a:t>
            </a:r>
            <a:endParaRPr lang="de-DE" dirty="0">
              <a:solidFill>
                <a:schemeClr val="tx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 -AnalyseDatFile=MyAnalyseOutFile.txt  	</a:t>
            </a:r>
            <a:r>
              <a:rPr lang="de-DE" dirty="0" smtClean="0">
                <a:solidFill>
                  <a:schemeClr val="tx1"/>
                </a:solidFill>
                <a:latin typeface="Arial" pitchFamily="34" charset="0"/>
              </a:rPr>
              <a:t>in 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diese Datei werden die Ergebnisdaten im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csv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Format </a:t>
            </a:r>
            <a:r>
              <a:rPr lang="de-DE" dirty="0" smtClean="0">
                <a:solidFill>
                  <a:schemeClr val="tx1"/>
                </a:solidFill>
                <a:latin typeface="Arial" pitchFamily="34" charset="0"/>
              </a:rPr>
              <a:t>geschrieben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de-DE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			Aufbau: </a:t>
            </a:r>
            <a:r>
              <a:rPr lang="de-DE" sz="900" dirty="0" err="1">
                <a:solidFill>
                  <a:schemeClr val="tx1"/>
                </a:solidFill>
              </a:rPr>
              <a:t>Handle;ITEM_ID;ITEM_REV;CALLOUT;X;Y;Z;XACHSE</a:t>
            </a:r>
            <a:r>
              <a:rPr lang="de-DE" sz="900" dirty="0">
                <a:solidFill>
                  <a:schemeClr val="tx1"/>
                </a:solidFill>
              </a:rPr>
              <a:t>[1];XACHSE[2];…;ZACHSE[3]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de-DE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 -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partListMapAnalyseDatFile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in dieser Datei steht wie die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AnalyseDatFiles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für die in der</a:t>
            </a:r>
            <a:br>
              <a:rPr lang="de-DE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				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AnalyseDatFile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angegeben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CliNamen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heißen Aufbau:</a:t>
            </a:r>
            <a:br>
              <a:rPr lang="de-DE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				</a:t>
            </a:r>
            <a:r>
              <a:rPr lang="de-DE" sz="800" dirty="0">
                <a:solidFill>
                  <a:schemeClr val="tx1"/>
                </a:solidFill>
                <a:latin typeface="Arial" pitchFamily="34" charset="0"/>
              </a:rPr>
              <a:t>@DB/MyPartCliName4711/A;C:\</a:t>
            </a:r>
            <a:r>
              <a:rPr lang="de-DE" sz="800" dirty="0" err="1">
                <a:solidFill>
                  <a:schemeClr val="tx1"/>
                </a:solidFill>
                <a:latin typeface="Arial" pitchFamily="34" charset="0"/>
              </a:rPr>
              <a:t>Temp</a:t>
            </a:r>
            <a:r>
              <a:rPr lang="de-DE" sz="800" dirty="0">
                <a:solidFill>
                  <a:schemeClr val="tx1"/>
                </a:solidFill>
                <a:latin typeface="Arial" pitchFamily="34" charset="0"/>
              </a:rPr>
              <a:t>\MyPartCliName4711_A_Model.txt</a:t>
            </a:r>
            <a:br>
              <a:rPr lang="de-DE" sz="800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sz="900" dirty="0">
                <a:solidFill>
                  <a:schemeClr val="tx1"/>
                </a:solidFill>
              </a:rPr>
              <a:t> 				</a:t>
            </a:r>
            <a:r>
              <a:rPr lang="de-DE" sz="800" dirty="0">
                <a:solidFill>
                  <a:schemeClr val="tx1"/>
                </a:solidFill>
                <a:latin typeface="Arial" pitchFamily="34" charset="0"/>
              </a:rPr>
              <a:t>@DB/MyPartCliName4712/B;C:\</a:t>
            </a:r>
            <a:r>
              <a:rPr lang="de-DE" sz="800" dirty="0" err="1">
                <a:solidFill>
                  <a:schemeClr val="tx1"/>
                </a:solidFill>
                <a:latin typeface="Arial" pitchFamily="34" charset="0"/>
              </a:rPr>
              <a:t>Temp</a:t>
            </a:r>
            <a:r>
              <a:rPr lang="de-DE" sz="800" dirty="0">
                <a:solidFill>
                  <a:schemeClr val="tx1"/>
                </a:solidFill>
                <a:latin typeface="Arial" pitchFamily="34" charset="0"/>
              </a:rPr>
              <a:t>\MyPartCliName4712_B_Model.txt</a:t>
            </a:r>
            <a:br>
              <a:rPr lang="de-DE" sz="800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sz="800" dirty="0">
                <a:solidFill>
                  <a:schemeClr val="tx1"/>
                </a:solidFill>
                <a:latin typeface="Arial" pitchFamily="34" charset="0"/>
              </a:rPr>
              <a:t>	 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-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StruktureSync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=Yes/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No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	mit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StruktureSync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=Yes wird eine Strukturaktualisierung vor dem 							ermitteln der Daten erzwungen. </a:t>
            </a:r>
            <a:endParaRPr lang="de-DE" b="1" dirty="0">
              <a:solidFill>
                <a:schemeClr val="accent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-Levels=1			Anzahl der zu betrachtenden Ebenen </a:t>
            </a:r>
            <a:br>
              <a:rPr lang="de-DE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			1=bis zur 1.ten Ebene .. </a:t>
            </a:r>
            <a:br>
              <a:rPr lang="de-DE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			2=bis zur 2.ten Ebene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			All=bis zur tiefsten Ebene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Ausgabe folgender Zusätzlicher Daten: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-Anzahl der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WaveLinks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nach Status </a:t>
            </a:r>
            <a:br>
              <a:rPr lang="de-DE" dirty="0">
                <a:solidFill>
                  <a:schemeClr val="tx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-Anzahl der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Matings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nach Type</a:t>
            </a:r>
            <a:endParaRPr lang="de-DE" b="1" dirty="0">
              <a:solidFill>
                <a:schemeClr val="accent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-Anzahl der Arrangements </a:t>
            </a:r>
            <a:r>
              <a:rPr lang="de-DE" b="1" dirty="0">
                <a:solidFill>
                  <a:schemeClr val="accent1"/>
                </a:solidFill>
                <a:latin typeface="Arial" pitchFamily="34" charset="0"/>
              </a:rPr>
              <a:t/>
            </a:r>
            <a:br>
              <a:rPr lang="de-DE" b="1" dirty="0">
                <a:solidFill>
                  <a:schemeClr val="accent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-Anzahl der Unterdrückten Komponenten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-Anzahl der Unterdrückten nach Expression </a:t>
            </a:r>
            <a:r>
              <a:rPr lang="de-DE" b="1" dirty="0">
                <a:solidFill>
                  <a:schemeClr val="accent1"/>
                </a:solidFill>
                <a:latin typeface="Arial" pitchFamily="34" charset="0"/>
              </a:rPr>
              <a:t/>
            </a:r>
            <a:br>
              <a:rPr lang="de-DE" b="1" dirty="0">
                <a:solidFill>
                  <a:schemeClr val="accent1"/>
                </a:solidFill>
                <a:latin typeface="Arial" pitchFamily="34" charset="0"/>
              </a:rPr>
            </a:b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	-Konsistenz zwischen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Tce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BOM und NX vergleichen</a:t>
            </a:r>
            <a:endParaRPr lang="de-DE" b="1" dirty="0">
              <a:solidFill>
                <a:schemeClr val="accent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Hinweis: Es soll noch geprüft werden wie die Komponenten Daten über alle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</a:rPr>
              <a:t>Leves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</a:rPr>
              <a:t> abgelegt werden können um diese sinnvoll via 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 </a:t>
            </a:r>
            <a:r>
              <a:rPr lang="de-DE" dirty="0" err="1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Pre</a:t>
            </a:r>
            <a:r>
              <a:rPr lang="de-DE" dirty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  Post vergleich zu können</a:t>
            </a:r>
          </a:p>
        </p:txBody>
      </p:sp>
    </p:spTree>
    <p:extLst>
      <p:ext uri="{BB962C8B-B14F-4D97-AF65-F5344CB8AC3E}">
        <p14:creationId xmlns:p14="http://schemas.microsoft.com/office/powerpoint/2010/main" val="285312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Die Funktionen der Check-Box: Überprüfung der Zeichnungen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57175" y="903288"/>
            <a:ext cx="9296400" cy="551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162050" algn="l"/>
                <a:tab pos="40386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1076325" indent="-533400" eaLnBrk="0" hangingPunct="0">
              <a:tabLst>
                <a:tab pos="1162050" algn="l"/>
                <a:tab pos="40386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tabLst>
                <a:tab pos="1162050" algn="l"/>
                <a:tab pos="40386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tabLst>
                <a:tab pos="1162050" algn="l"/>
                <a:tab pos="40386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tabLst>
                <a:tab pos="1162050" algn="l"/>
                <a:tab pos="40386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2050" algn="l"/>
                <a:tab pos="40386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2050" algn="l"/>
                <a:tab pos="40386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2050" algn="l"/>
                <a:tab pos="40386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2050" algn="l"/>
                <a:tab pos="4038600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</a:pPr>
            <a:r>
              <a:rPr lang="de-DE" sz="1600">
                <a:solidFill>
                  <a:schemeClr val="tx1"/>
                </a:solidFill>
                <a:latin typeface="Arial" pitchFamily="34" charset="0"/>
              </a:rPr>
              <a:t>Je Zeichnung sollen folgende Dokumente ausgegeben werden:</a:t>
            </a: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>
                <a:solidFill>
                  <a:schemeClr val="tx1"/>
                </a:solidFill>
                <a:latin typeface="Arial" pitchFamily="34" charset="0"/>
              </a:rPr>
              <a:t>CGM-Datei</a:t>
            </a:r>
          </a:p>
          <a:p>
            <a:pPr lvl="1" algn="l" eaLnBrk="1" hangingPunct="1">
              <a:spcBef>
                <a:spcPct val="10000"/>
              </a:spcBef>
              <a:buClr>
                <a:schemeClr val="tx1"/>
              </a:buClr>
              <a:buFontTx/>
              <a:buChar char="-"/>
            </a:pPr>
            <a:r>
              <a:rPr lang="de-DE" sz="1200">
                <a:solidFill>
                  <a:schemeClr val="tx1"/>
                </a:solidFill>
                <a:latin typeface="Arial" pitchFamily="34" charset="0"/>
              </a:rPr>
              <a:t>HPGL-Datei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sz="1600">
                <a:solidFill>
                  <a:schemeClr val="tx1"/>
                </a:solidFill>
                <a:latin typeface="Arial" pitchFamily="34" charset="0"/>
              </a:rPr>
              <a:t>Beschreibung der Commandline Parameter: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Programmname 	: NxCheckBox.exe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Parameter	 -u=TceUser –p=TceUserPassword</a:t>
            </a:r>
            <a:br>
              <a:rPr lang="de-DE">
                <a:solidFill>
                  <a:schemeClr val="tx1"/>
                </a:solidFill>
                <a:latin typeface="Arial" pitchFamily="34" charset="0"/>
              </a:rPr>
            </a:br>
            <a:r>
              <a:rPr lang="de-DE">
                <a:solidFill>
                  <a:schemeClr val="tx1"/>
                </a:solidFill>
                <a:latin typeface="Arial" pitchFamily="34" charset="0"/>
              </a:rPr>
              <a:t> 	 -Action=SpecGetData 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	 -log=LogFileName.txt 	(enthält Debug und Konsolen ausgaben des Programms)</a:t>
            </a:r>
            <a:br>
              <a:rPr lang="de-DE">
                <a:solidFill>
                  <a:schemeClr val="tx1"/>
                </a:solidFill>
                <a:latin typeface="Arial" pitchFamily="34" charset="0"/>
              </a:rPr>
            </a:br>
            <a:r>
              <a:rPr lang="de-DE">
                <a:solidFill>
                  <a:schemeClr val="tx1"/>
                </a:solidFill>
                <a:latin typeface="Arial" pitchFamily="34" charset="0"/>
              </a:rPr>
              <a:t>	 -part=PartCliName 	(Cli Name des 3D Modells)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</a:rPr>
              <a:t>	 -AnalyseDatFile=MyAnalyseOutFile.txt  	(in diese Datei werden die Ergebnisdaten im csv Format geschrieben)</a:t>
            </a:r>
            <a:br>
              <a:rPr lang="de-DE">
                <a:solidFill>
                  <a:schemeClr val="tx1"/>
                </a:solidFill>
              </a:rPr>
            </a:br>
            <a:r>
              <a:rPr lang="de-DE">
                <a:solidFill>
                  <a:schemeClr val="tx1"/>
                </a:solidFill>
              </a:rPr>
              <a:t>		Aufbau: Handle;ITEM_ID;ITEM_REV;CALLOUT;X;Y;Z;XACHSE[1];XACHSE[2];…;ZACHSE[3]</a:t>
            </a:r>
            <a:br>
              <a:rPr lang="de-DE">
                <a:solidFill>
                  <a:schemeClr val="tx1"/>
                </a:solidFill>
              </a:rPr>
            </a:br>
            <a:r>
              <a:rPr lang="de-DE">
                <a:solidFill>
                  <a:schemeClr val="tx1"/>
                </a:solidFill>
                <a:latin typeface="Arial" pitchFamily="34" charset="0"/>
              </a:rPr>
              <a:t>	 -partListAndMapAnalyseDatFile	in dieser Datei steht die zu verarbeitenden Objekte sowie die Namen der </a:t>
            </a:r>
            <a:br>
              <a:rPr lang="de-DE">
                <a:solidFill>
                  <a:schemeClr val="tx1"/>
                </a:solidFill>
                <a:latin typeface="Arial" pitchFamily="34" charset="0"/>
              </a:rPr>
            </a:br>
            <a:r>
              <a:rPr lang="de-DE">
                <a:solidFill>
                  <a:schemeClr val="tx1"/>
                </a:solidFill>
                <a:latin typeface="Arial" pitchFamily="34" charset="0"/>
              </a:rPr>
              <a:t>		AnalyseDatFile angegeben CliNamen heißen Aufbau:</a:t>
            </a:r>
            <a:br>
              <a:rPr lang="de-DE">
                <a:solidFill>
                  <a:schemeClr val="tx1"/>
                </a:solidFill>
                <a:latin typeface="Arial" pitchFamily="34" charset="0"/>
              </a:rPr>
            </a:br>
            <a:r>
              <a:rPr lang="de-DE">
                <a:solidFill>
                  <a:schemeClr val="tx1"/>
                </a:solidFill>
                <a:latin typeface="Arial" pitchFamily="34" charset="0"/>
              </a:rPr>
              <a:t> 		</a:t>
            </a:r>
            <a:r>
              <a:rPr lang="de-DE" sz="800">
                <a:solidFill>
                  <a:schemeClr val="tx1"/>
                </a:solidFill>
                <a:latin typeface="Arial" pitchFamily="34" charset="0"/>
              </a:rPr>
              <a:t>@DB/4711/A/specification/Z1;C:\Temp\MyPartCliName4711_A_Model.txt</a:t>
            </a:r>
            <a:br>
              <a:rPr lang="de-DE" sz="800">
                <a:solidFill>
                  <a:schemeClr val="tx1"/>
                </a:solidFill>
                <a:latin typeface="Arial" pitchFamily="34" charset="0"/>
              </a:rPr>
            </a:br>
            <a:r>
              <a:rPr lang="de-DE" sz="800">
                <a:solidFill>
                  <a:schemeClr val="tx1"/>
                </a:solidFill>
                <a:latin typeface="Arial" pitchFamily="34" charset="0"/>
              </a:rPr>
              <a:t>		@DB/4711/A/specification/Z1;C:\Temp\MyPartCliName4711_A_Model.txt</a:t>
            </a:r>
            <a:br>
              <a:rPr lang="de-DE" sz="800">
                <a:solidFill>
                  <a:schemeClr val="tx1"/>
                </a:solidFill>
                <a:latin typeface="Arial" pitchFamily="34" charset="0"/>
              </a:rPr>
            </a:br>
            <a:r>
              <a:rPr lang="de-DE" sz="900">
                <a:solidFill>
                  <a:schemeClr val="tx1"/>
                </a:solidFill>
              </a:rPr>
              <a:t>	</a:t>
            </a:r>
            <a:r>
              <a:rPr lang="de-DE" sz="80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de-DE">
                <a:solidFill>
                  <a:schemeClr val="tx1"/>
                </a:solidFill>
                <a:latin typeface="Arial" pitchFamily="34" charset="0"/>
              </a:rPr>
              <a:t>-StruktureSync=Yes/No	mit StruktureSync=Yes wird eine Strukturaktualisierung vor dem 			ermitteln der Daten erzwungen. </a:t>
            </a:r>
            <a:endParaRPr lang="de-DE" b="1">
              <a:solidFill>
                <a:schemeClr val="accent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	 -UpdateAllViews	Die Ansichten der Blätter sollen vor der Datenanalyse 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		aktualisiert werden.</a:t>
            </a:r>
            <a:br>
              <a:rPr lang="de-DE">
                <a:solidFill>
                  <a:schemeClr val="tx1"/>
                </a:solidFill>
                <a:latin typeface="Arial" pitchFamily="34" charset="0"/>
              </a:rPr>
            </a:br>
            <a:r>
              <a:rPr lang="de-DE">
                <a:solidFill>
                  <a:schemeClr val="tx1"/>
                </a:solidFill>
                <a:latin typeface="Arial" pitchFamily="34" charset="0"/>
              </a:rPr>
              <a:t>	 -Sheet=Blatt1;Blatt2	Namensliste der zu verarbeitenden Blätter _ALL_= alle Blätter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	 -ExtractCGM_toDir=C:\Temp\My4711	Gibt den Pfad an in den die CGM Dateien abgelegt werden sollen.</a:t>
            </a:r>
            <a:br>
              <a:rPr lang="de-DE">
                <a:solidFill>
                  <a:schemeClr val="tx1"/>
                </a:solidFill>
                <a:latin typeface="Arial" pitchFamily="34" charset="0"/>
              </a:rPr>
            </a:br>
            <a:r>
              <a:rPr lang="de-DE">
                <a:solidFill>
                  <a:schemeClr val="tx1"/>
                </a:solidFill>
                <a:latin typeface="Arial" pitchFamily="34" charset="0"/>
              </a:rPr>
              <a:t>		Die Namen der CGM Dateien sollen nach zusammengesetzt werden aus:</a:t>
            </a:r>
            <a:br>
              <a:rPr lang="de-DE">
                <a:solidFill>
                  <a:schemeClr val="tx1"/>
                </a:solidFill>
                <a:latin typeface="Arial" pitchFamily="34" charset="0"/>
              </a:rPr>
            </a:br>
            <a:r>
              <a:rPr lang="de-DE">
                <a:solidFill>
                  <a:schemeClr val="tx1"/>
                </a:solidFill>
                <a:latin typeface="Arial" pitchFamily="34" charset="0"/>
              </a:rPr>
              <a:t>		</a:t>
            </a:r>
            <a:r>
              <a:rPr lang="de-DE" sz="1200">
                <a:solidFill>
                  <a:schemeClr val="tx1"/>
                </a:solidFill>
              </a:rPr>
              <a:t>Extract CGM_toDir\PartName_PartRev_SheetName.cgm 	</a:t>
            </a:r>
            <a:br>
              <a:rPr lang="de-DE" sz="1200">
                <a:solidFill>
                  <a:schemeClr val="tx1"/>
                </a:solidFill>
              </a:rPr>
            </a:br>
            <a:r>
              <a:rPr lang="de-DE" sz="1200">
                <a:solidFill>
                  <a:schemeClr val="tx1"/>
                </a:solidFill>
              </a:rPr>
              <a:t>Ausgabe folgender Zusätzlicher Daten: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sz="1200">
                <a:solidFill>
                  <a:schemeClr val="tx1"/>
                </a:solidFill>
              </a:rPr>
              <a:t>	- Anzahl Views </a:t>
            </a:r>
            <a:br>
              <a:rPr lang="de-DE" sz="1200">
                <a:solidFill>
                  <a:schemeClr val="tx1"/>
                </a:solidFill>
              </a:rPr>
            </a:br>
            <a:r>
              <a:rPr lang="de-DE" sz="1200">
                <a:solidFill>
                  <a:schemeClr val="tx1"/>
                </a:solidFill>
              </a:rPr>
              <a:t>	- Views mit Namen Origin Extents Scale …</a:t>
            </a:r>
            <a:br>
              <a:rPr lang="de-DE" sz="1200">
                <a:solidFill>
                  <a:schemeClr val="tx1"/>
                </a:solidFill>
              </a:rPr>
            </a:br>
            <a:r>
              <a:rPr lang="de-DE" sz="1200">
                <a:solidFill>
                  <a:schemeClr val="tx1"/>
                </a:solidFill>
              </a:rPr>
              <a:t>	- Anzahl der Retained Objects</a:t>
            </a:r>
            <a:r>
              <a:rPr lang="de-DE" sz="1200" b="1">
                <a:solidFill>
                  <a:schemeClr val="tx1"/>
                </a:solidFill>
              </a:rPr>
              <a:t> </a:t>
            </a:r>
            <a:r>
              <a:rPr lang="de-DE" sz="1200">
                <a:solidFill>
                  <a:schemeClr val="tx1"/>
                </a:solidFill>
              </a:rPr>
              <a:t/>
            </a:r>
            <a:br>
              <a:rPr lang="de-DE" sz="1200">
                <a:solidFill>
                  <a:schemeClr val="tx1"/>
                </a:solidFill>
              </a:rPr>
            </a:br>
            <a:r>
              <a:rPr lang="de-DE" sz="1200">
                <a:solidFill>
                  <a:schemeClr val="tx1"/>
                </a:solidFill>
              </a:rPr>
              <a:t>	- Anzahl Masse GDNT Notes Patternlist (Name Einfügepunkt X Y Scale)</a:t>
            </a:r>
            <a:br>
              <a:rPr lang="de-DE" sz="1200">
                <a:solidFill>
                  <a:schemeClr val="tx1"/>
                </a:solidFill>
              </a:rPr>
            </a:br>
            <a:r>
              <a:rPr lang="de-DE" sz="1200">
                <a:solidFill>
                  <a:schemeClr val="tx1"/>
                </a:solidFill>
              </a:rPr>
              <a:t>	- Liste der Bemaßungsobjekte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sz="1200">
                <a:solidFill>
                  <a:schemeClr val="tx1"/>
                </a:solidFill>
              </a:rPr>
              <a:t/>
            </a:r>
            <a:br>
              <a:rPr lang="de-DE" sz="1200">
                <a:solidFill>
                  <a:schemeClr val="tx1"/>
                </a:solidFill>
              </a:rPr>
            </a:br>
            <a:r>
              <a:rPr lang="de-DE" sz="1200">
                <a:solidFill>
                  <a:schemeClr val="tx1"/>
                </a:solidFill>
              </a:rPr>
              <a:t>Vergleich der CGM‘s/Hpgl‘s via Automatisierung wird angestrebt: Hinweise siehe OpenSource </a:t>
            </a:r>
            <a:r>
              <a:rPr lang="de-DE">
                <a:solidFill>
                  <a:schemeClr val="tx1"/>
                </a:solidFill>
              </a:rPr>
              <a:t>http://imagemagick.org/</a:t>
            </a:r>
            <a:r>
              <a:rPr lang="de-DE" sz="1200">
                <a:solidFill>
                  <a:schemeClr val="tx1"/>
                </a:solidFill>
              </a:rPr>
              <a:t> D:\ugs\ugnx5\ugssamples\compare_drawings</a:t>
            </a:r>
          </a:p>
        </p:txBody>
      </p:sp>
    </p:spTree>
    <p:extLst>
      <p:ext uri="{BB962C8B-B14F-4D97-AF65-F5344CB8AC3E}">
        <p14:creationId xmlns:p14="http://schemas.microsoft.com/office/powerpoint/2010/main" val="347199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pPr eaLnBrk="1" hangingPunct="1"/>
            <a:r>
              <a:rPr lang="de-DE" dirty="0" smtClean="0"/>
              <a:t># Die Funktionen der Check-Box: „Speichern/Speichern unter“ (neu 22.3.2011)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93675" y="960438"/>
            <a:ext cx="9498013" cy="495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1pPr>
            <a:lvl2pPr marL="1276350" indent="-285750" eaLnBrk="0" hangingPunct="0"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2pPr>
            <a:lvl3pPr marL="1143000" indent="-228600" eaLnBrk="0" hangingPunct="0"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3pPr>
            <a:lvl4pPr marL="1600200" indent="-228600" eaLnBrk="0" hangingPunct="0"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4pPr>
            <a:lvl5pPr marL="2057400" indent="-228600" eaLnBrk="0" hangingPunct="0"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 sz="1000">
                <a:solidFill>
                  <a:schemeClr val="accent2"/>
                </a:solidFill>
                <a:latin typeface="Arial Narrow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</a:pPr>
            <a:r>
              <a:rPr lang="de-DE" sz="1600">
                <a:solidFill>
                  <a:schemeClr val="tx1"/>
                </a:solidFill>
                <a:latin typeface="Arial" pitchFamily="34" charset="0"/>
              </a:rPr>
              <a:t>Die CheckBox Software soll die die Möglichkeit haben ein Speichern bzw. ein Speichern unter durchführen zu können. Die Funktion soll als Abschluss Aktion durchgeführt werden. </a:t>
            </a:r>
          </a:p>
          <a:p>
            <a:pPr algn="l" eaLnBrk="1" hangingPunct="1">
              <a:spcBef>
                <a:spcPct val="50000"/>
              </a:spcBef>
              <a:buClr>
                <a:srgbClr val="FF9900"/>
              </a:buClr>
              <a:buFont typeface="Wingdings" pitchFamily="2" charset="2"/>
              <a:buNone/>
            </a:pPr>
            <a:r>
              <a:rPr lang="de-DE" sz="1600">
                <a:solidFill>
                  <a:schemeClr val="tx1"/>
                </a:solidFill>
                <a:latin typeface="Arial" pitchFamily="34" charset="0"/>
              </a:rPr>
              <a:t>Im XML Datenfile soll festgehalten werden:</a:t>
            </a:r>
          </a:p>
          <a:p>
            <a:pPr lvl="1" algn="l" eaLnBrk="1" hangingPunct="1">
              <a:spcBef>
                <a:spcPts val="2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1600">
                <a:solidFill>
                  <a:schemeClr val="tx1"/>
                </a:solidFill>
                <a:latin typeface="Arial" pitchFamily="34" charset="0"/>
              </a:rPr>
              <a:t>Wurde die Operation erfolgreich abgeschlossen</a:t>
            </a:r>
          </a:p>
          <a:p>
            <a:pPr lvl="1" algn="l" eaLnBrk="1" hangingPunct="1">
              <a:spcBef>
                <a:spcPts val="200"/>
              </a:spcBef>
              <a:buClr>
                <a:srgbClr val="FF9900"/>
              </a:buClr>
              <a:buFont typeface="Wingdings" pitchFamily="2" charset="2"/>
              <a:buChar char="§"/>
            </a:pPr>
            <a:r>
              <a:rPr lang="de-DE" sz="1600">
                <a:solidFill>
                  <a:schemeClr val="tx1"/>
                </a:solidFill>
                <a:latin typeface="Arial" pitchFamily="34" charset="0"/>
              </a:rPr>
              <a:t>wie lange diese gebraucht hat.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endParaRPr lang="de-DE">
              <a:solidFill>
                <a:schemeClr val="tx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 sz="1600">
                <a:solidFill>
                  <a:schemeClr val="tx1"/>
                </a:solidFill>
                <a:latin typeface="Arial" pitchFamily="34" charset="0"/>
              </a:rPr>
              <a:t>Beschreibung der Commandline Parameter: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Programmname 	: NxCheckBox.exe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Parameter	 -saveWorkpart		führt ein speichern des geladenen Workparts durch (gleich wie speichern aktives Teil)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	 -saveWorkpartAs=Item\Rev	führt ein speichern des Workparts auf ein neues Part durch </a:t>
            </a:r>
            <a:br>
              <a:rPr lang="de-DE">
                <a:solidFill>
                  <a:schemeClr val="tx1"/>
                </a:solidFill>
                <a:latin typeface="Arial" pitchFamily="34" charset="0"/>
              </a:rPr>
            </a:br>
            <a:r>
              <a:rPr lang="de-DE">
                <a:solidFill>
                  <a:schemeClr val="tx1"/>
                </a:solidFill>
                <a:latin typeface="Arial" pitchFamily="34" charset="0"/>
              </a:rPr>
              <a:t>				Diese Funktion kann nur in Kombination mit dem Schalter -part=@DB/Item/Rev angewendet werden.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endParaRPr lang="de-DE">
              <a:solidFill>
                <a:schemeClr val="tx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Offener Punkt: 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  <a:buFontTx/>
              <a:buChar char="-"/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Soll –saveWorkpartAs nur auf Master Parts angewendet werden?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  <a:buFontTx/>
              <a:buChar char="-"/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Soll –saveWorkpartAs auch NonMaster Parts erzeugen können?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  <a:buFontTx/>
              <a:buChar char="-"/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Weitere Randbedingungen die es beim speichern der Parts zu berücksichtigen sind bitte absprechen.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  <a:buFontTx/>
              <a:buChar char="-"/>
            </a:pPr>
            <a:endParaRPr lang="de-DE">
              <a:solidFill>
                <a:schemeClr val="tx1"/>
              </a:solidFill>
              <a:latin typeface="Arial" pitchFamily="34" charset="0"/>
            </a:endParaRP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Vorschlag zu den Ausgabe der Daten: 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&lt;SaveData&gt;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  &lt;ResultCode&gt;0&lt;/ResultCod&gt;   	!! </a:t>
            </a:r>
            <a:r>
              <a:rPr lang="de-DE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 0 = Ok keine Fehler  1 Error Speichern konnte nicht durchgeführt werden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  &lt;ResultMessage&gt;save succes&lt;/ResultMessage&gt;   	</a:t>
            </a:r>
            <a:r>
              <a:rPr lang="de-DE">
                <a:solidFill>
                  <a:schemeClr val="tx1"/>
                </a:solidFill>
              </a:rPr>
              <a:t>!! Freie Text Meldung die sich aus dem Save Process ergibt </a:t>
            </a:r>
            <a:r>
              <a:rPr lang="de-DE">
                <a:solidFill>
                  <a:srgbClr val="FF0000"/>
                </a:solidFill>
              </a:rPr>
              <a:t>Hinweis dieses Feld nur erstellen wenn techn. sinnvoll</a:t>
            </a:r>
            <a:r>
              <a:rPr lang="de-DE">
                <a:solidFill>
                  <a:schemeClr val="tx1"/>
                </a:solidFill>
                <a:latin typeface="Arial" pitchFamily="34" charset="0"/>
              </a:rPr>
              <a:t>  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  &lt;StartDateTime&gt;2011-03-17 19:25.03&lt;/StartDateTime&gt;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  &lt;EndDateTime&gt;2011-03-17 19:27.21&lt;/EndDateTime&gt;</a:t>
            </a:r>
          </a:p>
          <a:p>
            <a:pPr algn="l" eaLnBrk="1" hangingPunct="1">
              <a:spcBef>
                <a:spcPct val="10000"/>
              </a:spcBef>
              <a:buClr>
                <a:srgbClr val="FF9900"/>
              </a:buClr>
            </a:pPr>
            <a:r>
              <a:rPr lang="de-DE">
                <a:solidFill>
                  <a:schemeClr val="tx1"/>
                </a:solidFill>
                <a:latin typeface="Arial" pitchFamily="34" charset="0"/>
              </a:rPr>
              <a:t>&lt;/ SaveData&gt;</a:t>
            </a:r>
            <a:endParaRPr lang="de-DE">
              <a:solidFill>
                <a:schemeClr val="tx1"/>
              </a:solidFill>
              <a:latin typeface="Arial" pitchFamily="34" charset="0"/>
              <a:sym typeface="Wingdings" pitchFamily="2" charset="2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223786" y="5569858"/>
            <a:ext cx="399596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de-DE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Neu 22.3.2011</a:t>
            </a:r>
          </a:p>
        </p:txBody>
      </p:sp>
    </p:spTree>
    <p:extLst>
      <p:ext uri="{BB962C8B-B14F-4D97-AF65-F5344CB8AC3E}">
        <p14:creationId xmlns:p14="http://schemas.microsoft.com/office/powerpoint/2010/main" val="160747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eaLnBrk="1" hangingPunct="1"/>
            <a:r>
              <a:rPr lang="de-DE" dirty="0" smtClean="0"/>
              <a:t>Einleitung – Beschreibung der Ausgangssituation</a:t>
            </a:r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351440" y="1214382"/>
            <a:ext cx="9153525" cy="5401479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 sz="1600" b="1" dirty="0">
                <a:solidFill>
                  <a:schemeClr val="tx1"/>
                </a:solidFill>
                <a:latin typeface="Arial" charset="0"/>
              </a:rPr>
              <a:t>Jeder Kunde der einen NX Versionswechsel plant stellt sich die folgenden Fragen</a:t>
            </a:r>
            <a:r>
              <a:rPr lang="de-DE" sz="1600" dirty="0">
                <a:solidFill>
                  <a:schemeClr val="tx1"/>
                </a:solidFill>
                <a:latin typeface="Arial" charset="0"/>
              </a:rPr>
              <a:t>: </a:t>
            </a:r>
          </a:p>
          <a:p>
            <a:pPr marL="630238" lvl="1" indent="-273050" algn="l">
              <a:spcBef>
                <a:spcPct val="50000"/>
              </a:spcBef>
              <a:buBlip>
                <a:blip r:embed="rId3"/>
              </a:buBlip>
            </a:pPr>
            <a:r>
              <a:rPr lang="de-DE" sz="1600" dirty="0">
                <a:solidFill>
                  <a:schemeClr val="tx1"/>
                </a:solidFill>
                <a:latin typeface="Arial" charset="0"/>
              </a:rPr>
              <a:t>Verändern sich </a:t>
            </a:r>
            <a:r>
              <a:rPr lang="de-DE" sz="1600" b="1" dirty="0">
                <a:solidFill>
                  <a:schemeClr val="tx1"/>
                </a:solidFill>
                <a:latin typeface="Arial" charset="0"/>
              </a:rPr>
              <a:t>„meine Daten“</a:t>
            </a:r>
            <a:r>
              <a:rPr lang="de-DE" sz="1600" dirty="0">
                <a:solidFill>
                  <a:schemeClr val="tx1"/>
                </a:solidFill>
                <a:latin typeface="Arial" charset="0"/>
              </a:rPr>
              <a:t> durch die Konvertierung auf die neue Version?</a:t>
            </a:r>
          </a:p>
          <a:p>
            <a:pPr marL="630238" lvl="1" indent="-273050" algn="l">
              <a:spcBef>
                <a:spcPct val="50000"/>
              </a:spcBef>
              <a:buBlip>
                <a:blip r:embed="rId3"/>
              </a:buBlip>
            </a:pPr>
            <a:r>
              <a:rPr lang="de-DE" sz="1600" dirty="0">
                <a:solidFill>
                  <a:schemeClr val="tx1"/>
                </a:solidFill>
                <a:latin typeface="Arial" charset="0"/>
              </a:rPr>
              <a:t>Können alle </a:t>
            </a:r>
            <a:r>
              <a:rPr lang="de-DE" sz="1600" b="1" dirty="0">
                <a:solidFill>
                  <a:schemeClr val="tx1"/>
                </a:solidFill>
                <a:latin typeface="Arial" charset="0"/>
              </a:rPr>
              <a:t>„meine Daten“</a:t>
            </a:r>
            <a:r>
              <a:rPr lang="de-DE" sz="1600" dirty="0">
                <a:solidFill>
                  <a:schemeClr val="tx1"/>
                </a:solidFill>
                <a:latin typeface="Arial" charset="0"/>
              </a:rPr>
              <a:t> weiterhin geöffnet, bearbeitet und gespeichert werden?</a:t>
            </a:r>
          </a:p>
          <a:p>
            <a:pPr marL="630238" lvl="1" indent="-273050" algn="l">
              <a:spcBef>
                <a:spcPct val="50000"/>
              </a:spcBef>
              <a:buBlip>
                <a:blip r:embed="rId3"/>
              </a:buBlip>
            </a:pPr>
            <a:r>
              <a:rPr lang="de-DE" sz="1600" dirty="0">
                <a:solidFill>
                  <a:schemeClr val="tx1"/>
                </a:solidFill>
                <a:latin typeface="Arial" charset="0"/>
              </a:rPr>
              <a:t>Sind </a:t>
            </a:r>
            <a:r>
              <a:rPr lang="de-DE" sz="1600" b="1" dirty="0">
                <a:solidFill>
                  <a:schemeClr val="tx1"/>
                </a:solidFill>
                <a:latin typeface="Arial" charset="0"/>
              </a:rPr>
              <a:t>„meine Daten“</a:t>
            </a:r>
            <a:r>
              <a:rPr lang="de-DE" sz="1600" dirty="0">
                <a:solidFill>
                  <a:schemeClr val="tx1"/>
                </a:solidFill>
                <a:latin typeface="Arial" charset="0"/>
              </a:rPr>
              <a:t> mit der neuen Version in gleicher Weise handhabbar wie in der aktuellen </a:t>
            </a:r>
            <a:r>
              <a:rPr lang="de-DE" sz="1600" dirty="0" smtClean="0">
                <a:solidFill>
                  <a:schemeClr val="tx1"/>
                </a:solidFill>
                <a:latin typeface="Arial" charset="0"/>
              </a:rPr>
              <a:t>produktiven </a:t>
            </a:r>
            <a:r>
              <a:rPr lang="de-DE" sz="1600" dirty="0">
                <a:solidFill>
                  <a:schemeClr val="tx1"/>
                </a:solidFill>
                <a:latin typeface="Arial" charset="0"/>
              </a:rPr>
              <a:t>Version?</a:t>
            </a:r>
          </a:p>
          <a:p>
            <a:pPr algn="l">
              <a:spcBef>
                <a:spcPct val="50000"/>
              </a:spcBef>
            </a:pPr>
            <a:r>
              <a:rPr lang="de-DE" sz="1600" dirty="0">
                <a:solidFill>
                  <a:schemeClr val="tx1"/>
                </a:solidFill>
                <a:latin typeface="Arial" charset="0"/>
              </a:rPr>
              <a:t>Diese Fragen können nur beantwortet werden wenn die </a:t>
            </a:r>
            <a:r>
              <a:rPr lang="de-DE" sz="1600" b="1" dirty="0">
                <a:solidFill>
                  <a:schemeClr val="tx1"/>
                </a:solidFill>
                <a:latin typeface="Arial" charset="0"/>
              </a:rPr>
              <a:t>„eigenen Daten“</a:t>
            </a:r>
            <a:r>
              <a:rPr lang="de-DE" sz="1600" dirty="0">
                <a:solidFill>
                  <a:schemeClr val="tx1"/>
                </a:solidFill>
                <a:latin typeface="Arial" charset="0"/>
              </a:rPr>
              <a:t> mit geeigneten Mitteln überprüft werden!  </a:t>
            </a:r>
          </a:p>
          <a:p>
            <a:pPr algn="l">
              <a:spcBef>
                <a:spcPct val="50000"/>
              </a:spcBef>
            </a:pPr>
            <a:r>
              <a:rPr lang="de-DE" sz="1600" dirty="0">
                <a:solidFill>
                  <a:schemeClr val="tx1"/>
                </a:solidFill>
                <a:latin typeface="Arial" charset="0"/>
              </a:rPr>
              <a:t>Eine </a:t>
            </a:r>
            <a:r>
              <a:rPr lang="de-DE" sz="1600" b="1" dirty="0">
                <a:solidFill>
                  <a:schemeClr val="tx1"/>
                </a:solidFill>
                <a:latin typeface="Arial" charset="0"/>
              </a:rPr>
              <a:t>manuelle Überprüfung</a:t>
            </a:r>
            <a:r>
              <a:rPr lang="de-DE" sz="1600" dirty="0">
                <a:solidFill>
                  <a:schemeClr val="tx1"/>
                </a:solidFill>
                <a:latin typeface="Arial" charset="0"/>
              </a:rPr>
              <a:t> ist sehr umfangreich und erfordert einen immensen Zeitaufwand. Zudem sind die Prüfungen nur dann erfolgreich wenn solche manuellen Prüfungen systematisch vorgenommen werden</a:t>
            </a:r>
            <a:r>
              <a:rPr lang="de-DE" sz="1600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de-DE" sz="1600" dirty="0">
              <a:solidFill>
                <a:schemeClr val="tx1"/>
              </a:solidFill>
              <a:latin typeface="Arial" charset="0"/>
            </a:endParaRPr>
          </a:p>
          <a:p>
            <a:pPr algn="l">
              <a:spcBef>
                <a:spcPct val="50000"/>
              </a:spcBef>
            </a:pPr>
            <a:r>
              <a:rPr lang="de-DE" sz="1600" dirty="0">
                <a:solidFill>
                  <a:schemeClr val="tx1"/>
                </a:solidFill>
                <a:latin typeface="Arial" charset="0"/>
              </a:rPr>
              <a:t>Der </a:t>
            </a:r>
            <a:r>
              <a:rPr lang="de-DE" sz="1600" b="1" dirty="0">
                <a:solidFill>
                  <a:schemeClr val="tx1"/>
                </a:solidFill>
                <a:latin typeface="Arial" charset="0"/>
              </a:rPr>
              <a:t>immense Zeitaufwand</a:t>
            </a:r>
            <a:r>
              <a:rPr lang="de-DE" sz="1600" dirty="0">
                <a:solidFill>
                  <a:schemeClr val="tx1"/>
                </a:solidFill>
                <a:latin typeface="Arial" charset="0"/>
              </a:rPr>
              <a:t> für manuelle Prüfungen führt in der Praxis dazu, dass dieser Teil der Umstellung meist nur oberflächlich behandelt wird</a:t>
            </a:r>
            <a:r>
              <a:rPr lang="de-DE" sz="1600" dirty="0" smtClean="0">
                <a:solidFill>
                  <a:schemeClr val="tx1"/>
                </a:solidFill>
                <a:latin typeface="Arial" charset="0"/>
              </a:rPr>
              <a:t>.</a:t>
            </a:r>
          </a:p>
          <a:p>
            <a:pPr algn="l">
              <a:spcBef>
                <a:spcPct val="50000"/>
              </a:spcBef>
            </a:pPr>
            <a:r>
              <a:rPr lang="de-DE" sz="1800" dirty="0" smtClean="0">
                <a:solidFill>
                  <a:srgbClr val="1D287A"/>
                </a:solidFill>
                <a:latin typeface="Arial" charset="0"/>
              </a:rPr>
              <a:t>Um diese Fragen zu beantworten wurde in Zusammenarbeit mit den Unternehmen </a:t>
            </a:r>
            <a:r>
              <a:rPr lang="de-DE" sz="1800" b="1" dirty="0" smtClean="0">
                <a:solidFill>
                  <a:srgbClr val="1D287A"/>
                </a:solidFill>
                <a:latin typeface="Arial" charset="0"/>
              </a:rPr>
              <a:t>BSH</a:t>
            </a:r>
            <a:r>
              <a:rPr lang="de-DE" sz="1800" dirty="0" smtClean="0">
                <a:solidFill>
                  <a:srgbClr val="1D287A"/>
                </a:solidFill>
                <a:latin typeface="Arial" charset="0"/>
              </a:rPr>
              <a:t>, </a:t>
            </a:r>
            <a:r>
              <a:rPr lang="de-DE" sz="1800" b="1" dirty="0" smtClean="0">
                <a:solidFill>
                  <a:srgbClr val="1D287A"/>
                </a:solidFill>
                <a:latin typeface="Arial" charset="0"/>
              </a:rPr>
              <a:t>KBA</a:t>
            </a:r>
            <a:r>
              <a:rPr lang="de-DE" sz="1800" dirty="0" smtClean="0">
                <a:solidFill>
                  <a:srgbClr val="1D287A"/>
                </a:solidFill>
                <a:latin typeface="Arial" charset="0"/>
              </a:rPr>
              <a:t>, </a:t>
            </a:r>
            <a:r>
              <a:rPr lang="de-DE" sz="1800" b="1" dirty="0" smtClean="0">
                <a:solidFill>
                  <a:srgbClr val="1D287A"/>
                </a:solidFill>
                <a:latin typeface="Arial" charset="0"/>
              </a:rPr>
              <a:t>MTU</a:t>
            </a:r>
            <a:r>
              <a:rPr lang="de-DE" sz="1800" dirty="0" smtClean="0">
                <a:solidFill>
                  <a:srgbClr val="1D287A"/>
                </a:solidFill>
                <a:latin typeface="Arial" charset="0"/>
              </a:rPr>
              <a:t>, </a:t>
            </a:r>
            <a:r>
              <a:rPr lang="de-DE" sz="1800" b="1" dirty="0" smtClean="0">
                <a:solidFill>
                  <a:srgbClr val="1D287A"/>
                </a:solidFill>
                <a:latin typeface="Arial" charset="0"/>
              </a:rPr>
              <a:t>Renk, ASML, </a:t>
            </a:r>
            <a:r>
              <a:rPr lang="de-DE" sz="1800" dirty="0" smtClean="0">
                <a:solidFill>
                  <a:srgbClr val="1D287A"/>
                </a:solidFill>
                <a:latin typeface="Arial" charset="0"/>
              </a:rPr>
              <a:t>und </a:t>
            </a:r>
            <a:r>
              <a:rPr lang="de-DE" sz="1800" b="1" dirty="0" smtClean="0">
                <a:solidFill>
                  <a:srgbClr val="1D287A"/>
                </a:solidFill>
                <a:latin typeface="Arial" charset="0"/>
              </a:rPr>
              <a:t>S-PLM</a:t>
            </a:r>
            <a:r>
              <a:rPr lang="de-DE" sz="1800" dirty="0" smtClean="0">
                <a:solidFill>
                  <a:srgbClr val="1D287A"/>
                </a:solidFill>
                <a:latin typeface="Arial" charset="0"/>
              </a:rPr>
              <a:t>  die Software CheckBox entwickelt. Die Software CheckBox wird im zusammenspiel mit dem PLMJobManager in diesem Vortrag vorgestellt.</a:t>
            </a:r>
          </a:p>
          <a:p>
            <a:pPr algn="l">
              <a:spcBef>
                <a:spcPct val="50000"/>
              </a:spcBef>
            </a:pPr>
            <a:endParaRPr lang="de-DE" sz="16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eaLnBrk="1" hangingPunct="1"/>
            <a:r>
              <a:rPr lang="de-DE" dirty="0" smtClean="0"/>
              <a:t>Einleitung – Beschreibung der Ausgangssituation</a:t>
            </a:r>
          </a:p>
        </p:txBody>
      </p:sp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352425" y="987425"/>
            <a:ext cx="9153525" cy="3631763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de-DE" sz="1600" dirty="0" smtClean="0">
                <a:solidFill>
                  <a:schemeClr val="tx1"/>
                </a:solidFill>
                <a:latin typeface="Arial" charset="0"/>
              </a:rPr>
              <a:t>Das Ziel:</a:t>
            </a:r>
          </a:p>
          <a:p>
            <a:pPr algn="l">
              <a:spcBef>
                <a:spcPct val="50000"/>
              </a:spcBef>
            </a:pPr>
            <a:r>
              <a:rPr lang="de-DE" sz="1600" dirty="0" smtClean="0">
                <a:solidFill>
                  <a:schemeClr val="tx1"/>
                </a:solidFill>
                <a:latin typeface="Arial" charset="0"/>
              </a:rPr>
              <a:t>Entwicklung eines Tools mittels dessen die folgende Frage beantwortet werden kann:</a:t>
            </a:r>
          </a:p>
          <a:p>
            <a:pPr>
              <a:spcBef>
                <a:spcPct val="50000"/>
              </a:spcBef>
            </a:pPr>
            <a:r>
              <a:rPr lang="de-DE" sz="3600" b="1" dirty="0" smtClean="0">
                <a:solidFill>
                  <a:schemeClr val="tx1"/>
                </a:solidFill>
                <a:latin typeface="Arial" charset="0"/>
              </a:rPr>
              <a:t>Entsprechen die Daten der neuen Version gleich den Daten in der alten Version?</a:t>
            </a:r>
          </a:p>
          <a:p>
            <a:pPr algn="l">
              <a:spcBef>
                <a:spcPct val="50000"/>
              </a:spcBef>
            </a:pPr>
            <a:endParaRPr lang="de-DE" sz="1600" dirty="0" smtClean="0">
              <a:solidFill>
                <a:schemeClr val="tx1"/>
              </a:solidFill>
              <a:latin typeface="Arial" charset="0"/>
            </a:endParaRPr>
          </a:p>
          <a:p>
            <a:pPr algn="l">
              <a:spcBef>
                <a:spcPct val="50000"/>
              </a:spcBef>
            </a:pPr>
            <a:r>
              <a:rPr lang="de-DE" sz="1600" dirty="0" smtClean="0">
                <a:solidFill>
                  <a:schemeClr val="tx1"/>
                </a:solidFill>
                <a:latin typeface="Arial" charset="0"/>
              </a:rPr>
              <a:t>Die folgenden Folien zeigen das Konzept wie mit Hilfe der CheckBox und des </a:t>
            </a:r>
            <a:r>
              <a:rPr lang="de-DE" sz="1600" dirty="0" err="1" smtClean="0">
                <a:solidFill>
                  <a:schemeClr val="tx1"/>
                </a:solidFill>
                <a:latin typeface="Arial" charset="0"/>
              </a:rPr>
              <a:t>PLMJobManagers</a:t>
            </a:r>
            <a:r>
              <a:rPr lang="de-DE" sz="1600" dirty="0" smtClean="0">
                <a:solidFill>
                  <a:schemeClr val="tx1"/>
                </a:solidFill>
                <a:latin typeface="Arial" charset="0"/>
              </a:rPr>
              <a:t> die Daten auf sichere Weise automatisiert überprüft werden können.</a:t>
            </a:r>
            <a:endParaRPr lang="de-DE" sz="16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448841"/>
          </a:xfrm>
        </p:spPr>
        <p:txBody>
          <a:bodyPr/>
          <a:lstStyle/>
          <a:p>
            <a:pPr eaLnBrk="1" hangingPunct="1"/>
            <a:r>
              <a:rPr lang="de-DE" dirty="0" smtClean="0"/>
              <a:t>Die Funktionen der CheckBox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66700" y="1158875"/>
            <a:ext cx="9296400" cy="4555093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400" b="1" dirty="0">
                <a:solidFill>
                  <a:schemeClr val="tx1"/>
                </a:solidFill>
                <a:latin typeface="Arial" charset="0"/>
              </a:rPr>
              <a:t>Allgemeine Anforderungen an die CheckBox Programme:</a:t>
            </a:r>
          </a:p>
          <a:p>
            <a:pPr algn="l">
              <a:spcBef>
                <a:spcPct val="50000"/>
              </a:spcBef>
            </a:pPr>
            <a:endParaRPr lang="de-DE" sz="1400" dirty="0">
              <a:solidFill>
                <a:schemeClr val="tx1"/>
              </a:solidFill>
              <a:latin typeface="Arial" charset="0"/>
            </a:endParaRPr>
          </a:p>
          <a:p>
            <a:pPr algn="l">
              <a:spcBef>
                <a:spcPct val="50000"/>
              </a:spcBef>
            </a:pPr>
            <a:r>
              <a:rPr lang="de-DE" sz="1400" dirty="0">
                <a:solidFill>
                  <a:schemeClr val="tx1"/>
                </a:solidFill>
                <a:latin typeface="Arial" charset="0"/>
              </a:rPr>
              <a:t>Mit Hilfe von </a:t>
            </a:r>
            <a:r>
              <a:rPr lang="de-DE" sz="1400" dirty="0" err="1">
                <a:solidFill>
                  <a:schemeClr val="tx1"/>
                </a:solidFill>
                <a:latin typeface="Arial" charset="0"/>
              </a:rPr>
              <a:t>Commandline</a:t>
            </a:r>
            <a:r>
              <a:rPr lang="de-DE" sz="1400" dirty="0">
                <a:solidFill>
                  <a:schemeClr val="tx1"/>
                </a:solidFill>
                <a:latin typeface="Arial" charset="0"/>
              </a:rPr>
              <a:t>-Programmen (Batch-fähig!) werden die </a:t>
            </a:r>
            <a:r>
              <a:rPr lang="de-DE" sz="1400" dirty="0" err="1">
                <a:solidFill>
                  <a:schemeClr val="tx1"/>
                </a:solidFill>
                <a:latin typeface="Arial" charset="0"/>
              </a:rPr>
              <a:t>Pre</a:t>
            </a:r>
            <a:r>
              <a:rPr lang="de-DE" sz="1400" dirty="0">
                <a:solidFill>
                  <a:schemeClr val="tx1"/>
                </a:solidFill>
                <a:latin typeface="Arial" charset="0"/>
              </a:rPr>
              <a:t>-/Post-Daten generiert. Hierbei werden die Programmierschnittstellen (APIs) von NX und/oder </a:t>
            </a:r>
            <a:r>
              <a:rPr lang="de-DE" sz="1400" dirty="0" err="1" smtClean="0">
                <a:solidFill>
                  <a:schemeClr val="tx1"/>
                </a:solidFill>
                <a:latin typeface="Arial" charset="0"/>
              </a:rPr>
              <a:t>Tc</a:t>
            </a:r>
            <a:r>
              <a:rPr lang="de-DE" sz="140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de-DE" sz="1400" dirty="0">
                <a:solidFill>
                  <a:schemeClr val="tx1"/>
                </a:solidFill>
                <a:latin typeface="Arial" charset="0"/>
              </a:rPr>
              <a:t>verwendet (UG-Open und/oder </a:t>
            </a:r>
            <a:r>
              <a:rPr lang="de-DE" sz="1400" dirty="0" smtClean="0">
                <a:solidFill>
                  <a:schemeClr val="tx1"/>
                </a:solidFill>
                <a:latin typeface="Arial" charset="0"/>
              </a:rPr>
              <a:t>ITK/ SQL).</a:t>
            </a:r>
            <a:endParaRPr lang="de-DE" sz="1400" dirty="0">
              <a:solidFill>
                <a:schemeClr val="tx1"/>
              </a:solidFill>
              <a:latin typeface="Arial" charset="0"/>
            </a:endParaRPr>
          </a:p>
          <a:p>
            <a:pPr algn="l">
              <a:spcBef>
                <a:spcPct val="50000"/>
              </a:spcBef>
            </a:pPr>
            <a:r>
              <a:rPr lang="de-DE" sz="1400" dirty="0">
                <a:solidFill>
                  <a:schemeClr val="tx1"/>
                </a:solidFill>
                <a:latin typeface="Arial" charset="0"/>
              </a:rPr>
              <a:t>Die </a:t>
            </a:r>
            <a:r>
              <a:rPr lang="de-DE" sz="1400" dirty="0" err="1">
                <a:solidFill>
                  <a:schemeClr val="tx1"/>
                </a:solidFill>
                <a:latin typeface="Arial" charset="0"/>
              </a:rPr>
              <a:t>Commandline</a:t>
            </a:r>
            <a:r>
              <a:rPr lang="de-DE" sz="1400" dirty="0">
                <a:solidFill>
                  <a:schemeClr val="tx1"/>
                </a:solidFill>
                <a:latin typeface="Arial" charset="0"/>
              </a:rPr>
              <a:t>-Prozeduren sollten ähnlich wie beispielsweise die Programme „ugToPv.exe“ oder „ugmanager_refile_program.exe“ gestaltet sein.</a:t>
            </a:r>
            <a:br>
              <a:rPr lang="de-DE" sz="1400" dirty="0">
                <a:solidFill>
                  <a:schemeClr val="tx1"/>
                </a:solidFill>
                <a:latin typeface="Arial" charset="0"/>
              </a:rPr>
            </a:br>
            <a:endParaRPr lang="de-DE" sz="1400" dirty="0">
              <a:solidFill>
                <a:schemeClr val="tx1"/>
              </a:solidFill>
              <a:latin typeface="Arial" charset="0"/>
            </a:endParaRPr>
          </a:p>
          <a:p>
            <a:pPr algn="l">
              <a:spcBef>
                <a:spcPct val="50000"/>
              </a:spcBef>
            </a:pPr>
            <a:r>
              <a:rPr lang="de-DE" sz="1400" dirty="0">
                <a:solidFill>
                  <a:schemeClr val="tx1"/>
                </a:solidFill>
                <a:latin typeface="Arial" charset="0"/>
              </a:rPr>
              <a:t>Weiterhin sollten die </a:t>
            </a:r>
            <a:r>
              <a:rPr lang="de-DE" sz="1400" dirty="0" err="1">
                <a:solidFill>
                  <a:schemeClr val="tx1"/>
                </a:solidFill>
                <a:latin typeface="Arial" charset="0"/>
              </a:rPr>
              <a:t>Commandline</a:t>
            </a:r>
            <a:r>
              <a:rPr lang="de-DE" sz="1400" dirty="0">
                <a:solidFill>
                  <a:schemeClr val="tx1"/>
                </a:solidFill>
                <a:latin typeface="Arial" charset="0"/>
              </a:rPr>
              <a:t>-Prozeduren idealerweise unter dem „alten System“ (z.B. NX2) als auch unter dem „neuen System“ (z.B. NX6) lauffähig sein.</a:t>
            </a:r>
          </a:p>
          <a:p>
            <a:pPr algn="l">
              <a:spcBef>
                <a:spcPct val="50000"/>
              </a:spcBef>
            </a:pPr>
            <a:r>
              <a:rPr lang="de-DE" sz="1400" dirty="0">
                <a:solidFill>
                  <a:schemeClr val="tx1"/>
                </a:solidFill>
                <a:latin typeface="Arial" charset="0"/>
              </a:rPr>
              <a:t>In der aktuellen Phase werden von den NX-Elementen</a:t>
            </a:r>
          </a:p>
          <a:p>
            <a:pPr marL="990600" lvl="1" indent="-447675" algn="l">
              <a:spcBef>
                <a:spcPct val="50000"/>
              </a:spcBef>
              <a:buBlip>
                <a:blip r:embed="rId3"/>
              </a:buBlip>
            </a:pPr>
            <a:r>
              <a:rPr lang="de-DE" sz="1400" dirty="0" smtClean="0">
                <a:solidFill>
                  <a:schemeClr val="tx1"/>
                </a:solidFill>
                <a:latin typeface="Arial" charset="0"/>
              </a:rPr>
              <a:t>Part Header Daten (Attribute Ausdrücke) </a:t>
            </a:r>
          </a:p>
          <a:p>
            <a:pPr marL="990600" lvl="1" indent="-447675" algn="l">
              <a:spcBef>
                <a:spcPct val="50000"/>
              </a:spcBef>
              <a:buBlip>
                <a:blip r:embed="rId3"/>
              </a:buBlip>
            </a:pPr>
            <a:r>
              <a:rPr lang="de-DE" sz="1400" dirty="0" smtClean="0">
                <a:solidFill>
                  <a:schemeClr val="tx1"/>
                </a:solidFill>
                <a:latin typeface="Arial" charset="0"/>
              </a:rPr>
              <a:t>3D-Modell </a:t>
            </a:r>
            <a:endParaRPr lang="de-DE" sz="1400" dirty="0">
              <a:solidFill>
                <a:schemeClr val="tx1"/>
              </a:solidFill>
              <a:latin typeface="Arial" charset="0"/>
            </a:endParaRPr>
          </a:p>
          <a:p>
            <a:pPr marL="990600" lvl="1" indent="-447675" algn="l">
              <a:spcBef>
                <a:spcPct val="50000"/>
              </a:spcBef>
              <a:buBlip>
                <a:blip r:embed="rId3"/>
              </a:buBlip>
            </a:pPr>
            <a:r>
              <a:rPr lang="de-DE" sz="14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de-DE" sz="1400" dirty="0" smtClean="0">
                <a:solidFill>
                  <a:schemeClr val="tx1"/>
                </a:solidFill>
                <a:latin typeface="Arial" charset="0"/>
              </a:rPr>
              <a:t>Baugruppen</a:t>
            </a:r>
            <a:endParaRPr lang="de-DE" sz="1400" dirty="0">
              <a:solidFill>
                <a:schemeClr val="tx1"/>
              </a:solidFill>
              <a:latin typeface="Arial" charset="0"/>
            </a:endParaRPr>
          </a:p>
          <a:p>
            <a:pPr marL="990600" lvl="1" indent="-447675" algn="l">
              <a:spcBef>
                <a:spcPct val="50000"/>
              </a:spcBef>
              <a:buBlip>
                <a:blip r:embed="rId3"/>
              </a:buBlip>
            </a:pPr>
            <a:r>
              <a:rPr lang="de-DE" sz="1400" dirty="0">
                <a:solidFill>
                  <a:schemeClr val="tx1"/>
                </a:solidFill>
                <a:latin typeface="Arial" charset="0"/>
              </a:rPr>
              <a:t> Zeichnungen</a:t>
            </a:r>
          </a:p>
          <a:p>
            <a:pPr algn="l">
              <a:spcBef>
                <a:spcPct val="50000"/>
              </a:spcBef>
            </a:pPr>
            <a:r>
              <a:rPr lang="de-DE" sz="1400" dirty="0" err="1">
                <a:solidFill>
                  <a:schemeClr val="tx1"/>
                </a:solidFill>
                <a:latin typeface="Arial" charset="0"/>
              </a:rPr>
              <a:t>Pre</a:t>
            </a:r>
            <a:r>
              <a:rPr lang="de-DE" sz="1400" dirty="0">
                <a:solidFill>
                  <a:schemeClr val="tx1"/>
                </a:solidFill>
                <a:latin typeface="Arial" charset="0"/>
              </a:rPr>
              <a:t>-/Post-Daten generiert und überprüft</a:t>
            </a:r>
            <a:r>
              <a:rPr lang="de-DE" sz="1400" dirty="0" smtClean="0">
                <a:solidFill>
                  <a:schemeClr val="tx1"/>
                </a:solidFill>
                <a:latin typeface="Arial" charset="0"/>
              </a:rPr>
              <a:t>.</a:t>
            </a:r>
            <a:endParaRPr lang="de-DE" sz="140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902235"/>
          </a:xfrm>
        </p:spPr>
        <p:txBody>
          <a:bodyPr/>
          <a:lstStyle/>
          <a:p>
            <a:r>
              <a:rPr lang="de-DE" dirty="0" smtClean="0"/>
              <a:t>Konzept und Vorgehensweise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5488" y="2830513"/>
            <a:ext cx="8420100" cy="1500187"/>
          </a:xfrm>
        </p:spPr>
        <p:txBody>
          <a:bodyPr/>
          <a:lstStyle/>
          <a:p>
            <a:r>
              <a:rPr lang="de-DE" dirty="0" smtClean="0"/>
              <a:t>Daten Extrahieren und Analysieren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3"/>
          <p:cNvSpPr txBox="1">
            <a:spLocks noChangeArrowheads="1"/>
          </p:cNvSpPr>
          <p:nvPr/>
        </p:nvSpPr>
        <p:spPr bwMode="auto">
          <a:xfrm>
            <a:off x="248865" y="999472"/>
            <a:ext cx="9228137" cy="2154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pPr algn="l" defTabSz="449263">
              <a:spcBef>
                <a:spcPts val="625"/>
              </a:spcBef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de-DE" sz="1400" dirty="0" smtClean="0">
                <a:solidFill>
                  <a:srgbClr val="000000"/>
                </a:solidFill>
                <a:latin typeface="Verdana" pitchFamily="34" charset="0"/>
              </a:rPr>
              <a:t>Beispiel – Ablauf der Extraktion und Analyse der NX Daten</a:t>
            </a:r>
            <a:endParaRPr lang="de-DE" sz="1400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defTabSz="957263" eaLnBrk="1" hangingPunct="1"/>
            <a:r>
              <a:rPr lang="de-DE" dirty="0" smtClean="0"/>
              <a:t>Daten Extraktion</a:t>
            </a:r>
          </a:p>
        </p:txBody>
      </p:sp>
      <p:pic>
        <p:nvPicPr>
          <p:cNvPr id="64" name="Picture 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1" b="272"/>
          <a:stretch>
            <a:fillRect/>
          </a:stretch>
        </p:blipFill>
        <p:spPr bwMode="auto">
          <a:xfrm>
            <a:off x="381000" y="5195888"/>
            <a:ext cx="2786063" cy="11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6" name="Gruppieren 60"/>
          <p:cNvGrpSpPr>
            <a:grpSpLocks/>
          </p:cNvGrpSpPr>
          <p:nvPr/>
        </p:nvGrpSpPr>
        <p:grpSpPr bwMode="auto">
          <a:xfrm>
            <a:off x="2249488" y="3446064"/>
            <a:ext cx="1081087" cy="1066800"/>
            <a:chOff x="2227914" y="1784835"/>
            <a:chExt cx="1082416" cy="1066800"/>
          </a:xfrm>
        </p:grpSpPr>
        <p:pic>
          <p:nvPicPr>
            <p:cNvPr id="67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76716" y="1979660"/>
              <a:ext cx="897412" cy="67561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36195" dist="12700" dir="11400000" algn="tl" rotWithShape="0">
                <a:srgbClr val="000000">
                  <a:alpha val="33000"/>
                </a:srgbClr>
              </a:outerShdw>
            </a:effectLst>
            <a:scene3d>
              <a:camera prst="perspectiveContrastingLeftFacing">
                <a:rot lat="540000" lon="2100000" rev="0"/>
              </a:camera>
              <a:lightRig rig="soft" dir="t"/>
            </a:scene3d>
            <a:sp3d contourW="12700" prstMaterial="matte">
              <a:bevelT w="63500" h="50800"/>
              <a:contourClr>
                <a:srgbClr val="C0C0C0"/>
              </a:contourClr>
            </a:sp3d>
          </p:spPr>
        </p:pic>
        <p:sp>
          <p:nvSpPr>
            <p:cNvPr id="68" name="Rechteck 62"/>
            <p:cNvSpPr>
              <a:spLocks noChangeArrowheads="1"/>
            </p:cNvSpPr>
            <p:nvPr/>
          </p:nvSpPr>
          <p:spPr bwMode="auto">
            <a:xfrm rot="350763">
              <a:off x="2227914" y="1824679"/>
              <a:ext cx="1082416" cy="274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/>
              <a:r>
                <a:rPr lang="en-US" sz="1200" b="1">
                  <a:cs typeface="Arial" charset="0"/>
                </a:rPr>
                <a:t>JobManager</a:t>
              </a:r>
            </a:p>
          </p:txBody>
        </p:sp>
      </p:grpSp>
      <p:grpSp>
        <p:nvGrpSpPr>
          <p:cNvPr id="69" name="Gruppieren 63"/>
          <p:cNvGrpSpPr>
            <a:grpSpLocks/>
          </p:cNvGrpSpPr>
          <p:nvPr/>
        </p:nvGrpSpPr>
        <p:grpSpPr bwMode="auto">
          <a:xfrm>
            <a:off x="2328863" y="1795571"/>
            <a:ext cx="1081087" cy="1068387"/>
            <a:chOff x="2227914" y="1782843"/>
            <a:chExt cx="1080840" cy="1066800"/>
          </a:xfrm>
        </p:grpSpPr>
        <p:pic>
          <p:nvPicPr>
            <p:cNvPr id="7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76716" y="1979660"/>
              <a:ext cx="897412" cy="67561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36195" dist="12700" dir="11400000" algn="tl" rotWithShape="0">
                <a:srgbClr val="000000">
                  <a:alpha val="33000"/>
                </a:srgbClr>
              </a:outerShdw>
            </a:effectLst>
            <a:scene3d>
              <a:camera prst="perspectiveContrastingLeftFacing">
                <a:rot lat="540000" lon="2100000" rev="0"/>
              </a:camera>
              <a:lightRig rig="soft" dir="t"/>
            </a:scene3d>
            <a:sp3d contourW="12700" prstMaterial="matte">
              <a:bevelT w="63500" h="50800"/>
              <a:contourClr>
                <a:srgbClr val="C0C0C0"/>
              </a:contourClr>
            </a:sp3d>
          </p:spPr>
        </p:pic>
        <p:sp>
          <p:nvSpPr>
            <p:cNvPr id="85" name="Rechteck 65"/>
            <p:cNvSpPr>
              <a:spLocks noChangeArrowheads="1"/>
            </p:cNvSpPr>
            <p:nvPr/>
          </p:nvSpPr>
          <p:spPr bwMode="auto">
            <a:xfrm rot="350763">
              <a:off x="2227914" y="1824679"/>
              <a:ext cx="1080840" cy="274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/>
              <a:r>
                <a:rPr lang="en-US" sz="1200" b="1">
                  <a:cs typeface="Arial" charset="0"/>
                </a:rPr>
                <a:t>JobManager</a:t>
              </a:r>
            </a:p>
          </p:txBody>
        </p:sp>
      </p:grpSp>
      <p:grpSp>
        <p:nvGrpSpPr>
          <p:cNvPr id="91" name="Gruppieren 66"/>
          <p:cNvGrpSpPr>
            <a:grpSpLocks/>
          </p:cNvGrpSpPr>
          <p:nvPr/>
        </p:nvGrpSpPr>
        <p:grpSpPr bwMode="auto">
          <a:xfrm>
            <a:off x="3579813" y="1836846"/>
            <a:ext cx="1200150" cy="942975"/>
            <a:chOff x="3392207" y="1788272"/>
            <a:chExt cx="1200150" cy="942975"/>
          </a:xfrm>
        </p:grpSpPr>
        <p:pic>
          <p:nvPicPr>
            <p:cNvPr id="92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2207" y="1788272"/>
              <a:ext cx="1200150" cy="942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3" name="Group 25"/>
            <p:cNvGrpSpPr>
              <a:grpSpLocks/>
            </p:cNvGrpSpPr>
            <p:nvPr/>
          </p:nvGrpSpPr>
          <p:grpSpPr bwMode="auto">
            <a:xfrm>
              <a:off x="3865282" y="1827962"/>
              <a:ext cx="631825" cy="657479"/>
              <a:chOff x="669" y="1528"/>
              <a:chExt cx="718" cy="714"/>
            </a:xfrm>
          </p:grpSpPr>
          <p:pic>
            <p:nvPicPr>
              <p:cNvPr id="94" name="Picture 26" descr="j032356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9" y="1528"/>
                <a:ext cx="718" cy="5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5" name="Text Box 27"/>
              <p:cNvSpPr txBox="1">
                <a:spLocks noChangeArrowheads="1"/>
              </p:cNvSpPr>
              <p:nvPr/>
            </p:nvSpPr>
            <p:spPr bwMode="auto">
              <a:xfrm>
                <a:off x="669" y="2086"/>
                <a:ext cx="718" cy="1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rgbClr val="00669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prstDash val="dash"/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defTabSz="914400" eaLnBrk="1" hangingPunct="1">
                  <a:spcBef>
                    <a:spcPct val="50000"/>
                  </a:spcBef>
                </a:pPr>
                <a:r>
                  <a:rPr lang="en-US" sz="700" b="1">
                    <a:solidFill>
                      <a:srgbClr val="FFCC00"/>
                    </a:solidFill>
                    <a:cs typeface="Arial" charset="0"/>
                  </a:rPr>
                  <a:t>JobClient - 1</a:t>
                </a:r>
              </a:p>
            </p:txBody>
          </p:sp>
        </p:grpSp>
      </p:grpSp>
      <p:sp>
        <p:nvSpPr>
          <p:cNvPr id="100" name="AutoShape 6"/>
          <p:cNvSpPr>
            <a:spLocks noChangeArrowheads="1"/>
          </p:cNvSpPr>
          <p:nvPr/>
        </p:nvSpPr>
        <p:spPr bwMode="auto">
          <a:xfrm>
            <a:off x="876300" y="1852721"/>
            <a:ext cx="981075" cy="1076325"/>
          </a:xfrm>
          <a:prstGeom prst="can">
            <a:avLst>
              <a:gd name="adj" fmla="val 26894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defTabSz="914400"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en-US" sz="1400" b="1">
                <a:cs typeface="Arial" charset="0"/>
              </a:rPr>
              <a:t/>
            </a:r>
            <a:br>
              <a:rPr lang="en-US" sz="1400" b="1">
                <a:cs typeface="Arial" charset="0"/>
              </a:rPr>
            </a:br>
            <a:r>
              <a:rPr lang="en-US" sz="1400" b="1">
                <a:cs typeface="Arial" charset="0"/>
              </a:rPr>
              <a:t>TC-DB</a:t>
            </a:r>
          </a:p>
        </p:txBody>
      </p:sp>
      <p:pic>
        <p:nvPicPr>
          <p:cNvPr id="101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1971783"/>
            <a:ext cx="4762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Line 16"/>
          <p:cNvSpPr>
            <a:spLocks noChangeShapeType="1"/>
          </p:cNvSpPr>
          <p:nvPr/>
        </p:nvSpPr>
        <p:spPr bwMode="auto">
          <a:xfrm flipH="1" flipV="1">
            <a:off x="1689100" y="2532171"/>
            <a:ext cx="4103688" cy="138112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sp>
        <p:nvSpPr>
          <p:cNvPr id="114" name="Textfeld 77"/>
          <p:cNvSpPr txBox="1">
            <a:spLocks noChangeArrowheads="1"/>
          </p:cNvSpPr>
          <p:nvPr/>
        </p:nvSpPr>
        <p:spPr bwMode="auto">
          <a:xfrm>
            <a:off x="169863" y="1520933"/>
            <a:ext cx="34099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600" b="1">
                <a:cs typeface="Arial" charset="0"/>
              </a:rPr>
              <a:t>Step 1: Extraction of NX3 Data</a:t>
            </a:r>
          </a:p>
        </p:txBody>
      </p:sp>
      <p:sp>
        <p:nvSpPr>
          <p:cNvPr id="115" name="Textfeld 78"/>
          <p:cNvSpPr txBox="1">
            <a:spLocks noChangeArrowheads="1"/>
          </p:cNvSpPr>
          <p:nvPr/>
        </p:nvSpPr>
        <p:spPr bwMode="auto">
          <a:xfrm>
            <a:off x="5748338" y="1686033"/>
            <a:ext cx="27225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600">
                <a:cs typeface="Arial" charset="0"/>
              </a:rPr>
              <a:t>Result: Extracted NX3 Data</a:t>
            </a:r>
          </a:p>
        </p:txBody>
      </p:sp>
      <p:grpSp>
        <p:nvGrpSpPr>
          <p:cNvPr id="116" name="Gruppieren 79"/>
          <p:cNvGrpSpPr>
            <a:grpSpLocks/>
          </p:cNvGrpSpPr>
          <p:nvPr/>
        </p:nvGrpSpPr>
        <p:grpSpPr bwMode="auto">
          <a:xfrm>
            <a:off x="3579813" y="3434951"/>
            <a:ext cx="1200150" cy="942975"/>
            <a:chOff x="3392207" y="1788272"/>
            <a:chExt cx="1200150" cy="942975"/>
          </a:xfrm>
        </p:grpSpPr>
        <p:pic>
          <p:nvPicPr>
            <p:cNvPr id="117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2207" y="1788272"/>
              <a:ext cx="1200150" cy="942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8" name="Group 25"/>
            <p:cNvGrpSpPr>
              <a:grpSpLocks/>
            </p:cNvGrpSpPr>
            <p:nvPr/>
          </p:nvGrpSpPr>
          <p:grpSpPr bwMode="auto">
            <a:xfrm>
              <a:off x="3865282" y="1827962"/>
              <a:ext cx="631825" cy="657479"/>
              <a:chOff x="669" y="1528"/>
              <a:chExt cx="718" cy="714"/>
            </a:xfrm>
          </p:grpSpPr>
          <p:pic>
            <p:nvPicPr>
              <p:cNvPr id="119" name="Picture 26" descr="j032356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9" y="1528"/>
                <a:ext cx="718" cy="5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0" name="Text Box 27"/>
              <p:cNvSpPr txBox="1">
                <a:spLocks noChangeArrowheads="1"/>
              </p:cNvSpPr>
              <p:nvPr/>
            </p:nvSpPr>
            <p:spPr bwMode="auto">
              <a:xfrm>
                <a:off x="669" y="2086"/>
                <a:ext cx="718" cy="1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rgbClr val="00669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prstDash val="dash"/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defTabSz="914400" eaLnBrk="1" hangingPunct="1">
                  <a:spcBef>
                    <a:spcPct val="50000"/>
                  </a:spcBef>
                </a:pPr>
                <a:r>
                  <a:rPr lang="en-US" sz="700" b="1">
                    <a:solidFill>
                      <a:srgbClr val="FFCC00"/>
                    </a:solidFill>
                    <a:cs typeface="Arial" charset="0"/>
                  </a:rPr>
                  <a:t>JobClient - 2</a:t>
                </a:r>
              </a:p>
            </p:txBody>
          </p:sp>
        </p:grpSp>
      </p:grpSp>
      <p:sp>
        <p:nvSpPr>
          <p:cNvPr id="121" name="AutoShape 6"/>
          <p:cNvSpPr>
            <a:spLocks noChangeArrowheads="1"/>
          </p:cNvSpPr>
          <p:nvPr/>
        </p:nvSpPr>
        <p:spPr bwMode="auto">
          <a:xfrm>
            <a:off x="876300" y="3449239"/>
            <a:ext cx="981075" cy="1076325"/>
          </a:xfrm>
          <a:prstGeom prst="can">
            <a:avLst>
              <a:gd name="adj" fmla="val 26894"/>
            </a:avLst>
          </a:prstGeom>
          <a:gradFill rotWithShape="1">
            <a:gsLst>
              <a:gs pos="0">
                <a:srgbClr val="F6B90C"/>
              </a:gs>
              <a:gs pos="50000">
                <a:srgbClr val="FFFF00"/>
              </a:gs>
              <a:gs pos="100000">
                <a:srgbClr val="F6B90C"/>
              </a:gs>
            </a:gsLst>
            <a:lin ang="0" scaled="1"/>
          </a:gradFill>
          <a:ln w="6350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ctr"/>
          <a:lstStyle/>
          <a:p>
            <a:pPr defTabSz="914400">
              <a:buClr>
                <a:srgbClr val="A3A3A3"/>
              </a:buClr>
              <a:buSzPct val="80000"/>
              <a:buFont typeface="Wingdings 3" pitchFamily="18" charset="2"/>
              <a:buNone/>
            </a:pPr>
            <a:r>
              <a:rPr lang="en-US" sz="1400" b="1">
                <a:cs typeface="Arial" charset="0"/>
              </a:rPr>
              <a:t/>
            </a:r>
            <a:br>
              <a:rPr lang="en-US" sz="1400" b="1">
                <a:cs typeface="Arial" charset="0"/>
              </a:rPr>
            </a:br>
            <a:r>
              <a:rPr lang="en-US" sz="1400" b="1">
                <a:cs typeface="Arial" charset="0"/>
              </a:rPr>
              <a:t>TC-DB</a:t>
            </a:r>
          </a:p>
        </p:txBody>
      </p:sp>
      <p:pic>
        <p:nvPicPr>
          <p:cNvPr id="122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3568301"/>
            <a:ext cx="4762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" name="Line 16"/>
          <p:cNvSpPr>
            <a:spLocks noChangeShapeType="1"/>
          </p:cNvSpPr>
          <p:nvPr/>
        </p:nvSpPr>
        <p:spPr bwMode="auto">
          <a:xfrm flipH="1" flipV="1">
            <a:off x="1687513" y="4133451"/>
            <a:ext cx="4105275" cy="66675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sp>
        <p:nvSpPr>
          <p:cNvPr id="124" name="Textfeld 87"/>
          <p:cNvSpPr txBox="1">
            <a:spLocks noChangeArrowheads="1"/>
          </p:cNvSpPr>
          <p:nvPr/>
        </p:nvSpPr>
        <p:spPr bwMode="auto">
          <a:xfrm>
            <a:off x="169863" y="3152376"/>
            <a:ext cx="34099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600" b="1">
                <a:cs typeface="Arial" charset="0"/>
              </a:rPr>
              <a:t>Step 2: Extraction NX7.5 Data</a:t>
            </a:r>
          </a:p>
        </p:txBody>
      </p:sp>
      <p:sp>
        <p:nvSpPr>
          <p:cNvPr id="125" name="Textfeld 88"/>
          <p:cNvSpPr txBox="1">
            <a:spLocks noChangeArrowheads="1"/>
          </p:cNvSpPr>
          <p:nvPr/>
        </p:nvSpPr>
        <p:spPr bwMode="auto">
          <a:xfrm>
            <a:off x="5746750" y="3101576"/>
            <a:ext cx="29178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600">
                <a:cs typeface="Arial" charset="0"/>
              </a:rPr>
              <a:t>Result: Extracted NX7.5 Data</a:t>
            </a:r>
          </a:p>
        </p:txBody>
      </p:sp>
      <p:sp>
        <p:nvSpPr>
          <p:cNvPr id="126" name="Rechteck 89"/>
          <p:cNvSpPr>
            <a:spLocks noChangeArrowheads="1"/>
          </p:cNvSpPr>
          <p:nvPr/>
        </p:nvSpPr>
        <p:spPr bwMode="auto">
          <a:xfrm>
            <a:off x="4924425" y="1801921"/>
            <a:ext cx="5222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sz="1200" b="1">
                <a:cs typeface="Arial" charset="0"/>
              </a:rPr>
              <a:t>NX3 </a:t>
            </a:r>
          </a:p>
        </p:txBody>
      </p:sp>
      <p:sp>
        <p:nvSpPr>
          <p:cNvPr id="127" name="Rechteck 90"/>
          <p:cNvSpPr>
            <a:spLocks noChangeArrowheads="1"/>
          </p:cNvSpPr>
          <p:nvPr/>
        </p:nvSpPr>
        <p:spPr bwMode="auto">
          <a:xfrm>
            <a:off x="4922838" y="3385739"/>
            <a:ext cx="6064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sz="1200" b="1">
                <a:cs typeface="Arial" charset="0"/>
              </a:rPr>
              <a:t>NX7.5</a:t>
            </a:r>
          </a:p>
        </p:txBody>
      </p:sp>
      <p:grpSp>
        <p:nvGrpSpPr>
          <p:cNvPr id="128" name="Gruppieren 91"/>
          <p:cNvGrpSpPr>
            <a:grpSpLocks/>
          </p:cNvGrpSpPr>
          <p:nvPr/>
        </p:nvGrpSpPr>
        <p:grpSpPr bwMode="auto">
          <a:xfrm>
            <a:off x="2365375" y="5186363"/>
            <a:ext cx="1081088" cy="1068387"/>
            <a:chOff x="2227914" y="1785069"/>
            <a:chExt cx="1080840" cy="1066800"/>
          </a:xfrm>
        </p:grpSpPr>
        <p:pic>
          <p:nvPicPr>
            <p:cNvPr id="129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276716" y="1979660"/>
              <a:ext cx="897412" cy="67561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rnd">
              <a:solidFill>
                <a:srgbClr val="FFFFFF"/>
              </a:solidFill>
            </a:ln>
            <a:effectLst>
              <a:outerShdw blurRad="36195" dist="12700" dir="11400000" algn="tl" rotWithShape="0">
                <a:srgbClr val="000000">
                  <a:alpha val="33000"/>
                </a:srgbClr>
              </a:outerShdw>
            </a:effectLst>
            <a:scene3d>
              <a:camera prst="perspectiveContrastingLeftFacing">
                <a:rot lat="540000" lon="2100000" rev="0"/>
              </a:camera>
              <a:lightRig rig="soft" dir="t"/>
            </a:scene3d>
            <a:sp3d contourW="12700" prstMaterial="matte">
              <a:bevelT w="63500" h="50800"/>
              <a:contourClr>
                <a:srgbClr val="C0C0C0"/>
              </a:contourClr>
            </a:sp3d>
          </p:spPr>
        </p:pic>
        <p:sp>
          <p:nvSpPr>
            <p:cNvPr id="130" name="Rechteck 93"/>
            <p:cNvSpPr>
              <a:spLocks noChangeArrowheads="1"/>
            </p:cNvSpPr>
            <p:nvPr/>
          </p:nvSpPr>
          <p:spPr bwMode="auto">
            <a:xfrm rot="350763">
              <a:off x="2227914" y="1824679"/>
              <a:ext cx="1080840" cy="274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914400"/>
              <a:r>
                <a:rPr lang="en-US" sz="1200" b="1">
                  <a:cs typeface="Arial" charset="0"/>
                </a:rPr>
                <a:t>JobManager</a:t>
              </a:r>
            </a:p>
          </p:txBody>
        </p:sp>
      </p:grpSp>
      <p:grpSp>
        <p:nvGrpSpPr>
          <p:cNvPr id="131" name="Gruppieren 94"/>
          <p:cNvGrpSpPr>
            <a:grpSpLocks/>
          </p:cNvGrpSpPr>
          <p:nvPr/>
        </p:nvGrpSpPr>
        <p:grpSpPr bwMode="auto">
          <a:xfrm>
            <a:off x="3608388" y="4921250"/>
            <a:ext cx="1200150" cy="942975"/>
            <a:chOff x="3392207" y="1788272"/>
            <a:chExt cx="1200150" cy="942975"/>
          </a:xfrm>
        </p:grpSpPr>
        <p:pic>
          <p:nvPicPr>
            <p:cNvPr id="132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2207" y="1788272"/>
              <a:ext cx="1200150" cy="942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33" name="Group 25"/>
            <p:cNvGrpSpPr>
              <a:grpSpLocks/>
            </p:cNvGrpSpPr>
            <p:nvPr/>
          </p:nvGrpSpPr>
          <p:grpSpPr bwMode="auto">
            <a:xfrm>
              <a:off x="3865282" y="1827962"/>
              <a:ext cx="631825" cy="657479"/>
              <a:chOff x="669" y="1528"/>
              <a:chExt cx="718" cy="714"/>
            </a:xfrm>
          </p:grpSpPr>
          <p:pic>
            <p:nvPicPr>
              <p:cNvPr id="134" name="Picture 26" descr="j0323564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9" y="1528"/>
                <a:ext cx="718" cy="5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5" name="Text Box 27"/>
              <p:cNvSpPr txBox="1">
                <a:spLocks noChangeArrowheads="1"/>
              </p:cNvSpPr>
              <p:nvPr/>
            </p:nvSpPr>
            <p:spPr bwMode="auto">
              <a:xfrm>
                <a:off x="669" y="2086"/>
                <a:ext cx="718" cy="156"/>
              </a:xfrm>
              <a:prstGeom prst="rect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rgbClr val="00669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28575">
                    <a:solidFill>
                      <a:srgbClr val="000000"/>
                    </a:solidFill>
                    <a:prstDash val="dash"/>
                    <a:miter lim="800000"/>
                    <a:headEnd/>
                    <a:tailEnd/>
                  </a14:hiddenLine>
                </a:ext>
              </a:extLst>
            </p:spPr>
            <p:txBody>
              <a:bodyPr lIns="18000" tIns="18000" rIns="18000" bIns="1800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34" charset="-128"/>
                  </a:defRPr>
                </a:lvl9pPr>
              </a:lstStyle>
              <a:p>
                <a:pPr defTabSz="914400" eaLnBrk="1" hangingPunct="1">
                  <a:spcBef>
                    <a:spcPct val="50000"/>
                  </a:spcBef>
                </a:pPr>
                <a:r>
                  <a:rPr lang="en-US" sz="700" b="1">
                    <a:solidFill>
                      <a:srgbClr val="FFCC00"/>
                    </a:solidFill>
                    <a:cs typeface="Arial" charset="0"/>
                  </a:rPr>
                  <a:t>JobClient - 3</a:t>
                </a:r>
              </a:p>
            </p:txBody>
          </p:sp>
        </p:grpSp>
      </p:grpSp>
      <p:sp>
        <p:nvSpPr>
          <p:cNvPr id="136" name="Line 16"/>
          <p:cNvSpPr>
            <a:spLocks noChangeShapeType="1"/>
          </p:cNvSpPr>
          <p:nvPr/>
        </p:nvSpPr>
        <p:spPr bwMode="auto">
          <a:xfrm flipH="1" flipV="1">
            <a:off x="1717675" y="6034088"/>
            <a:ext cx="4075113" cy="23812"/>
          </a:xfrm>
          <a:prstGeom prst="line">
            <a:avLst/>
          </a:prstGeom>
          <a:noFill/>
          <a:ln w="38100">
            <a:solidFill>
              <a:srgbClr val="E96B1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sp>
        <p:nvSpPr>
          <p:cNvPr id="137" name="Textfeld 100"/>
          <p:cNvSpPr txBox="1">
            <a:spLocks noChangeArrowheads="1"/>
          </p:cNvSpPr>
          <p:nvPr/>
        </p:nvSpPr>
        <p:spPr bwMode="auto">
          <a:xfrm>
            <a:off x="5746750" y="4684713"/>
            <a:ext cx="30241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600">
                <a:cs typeface="Arial" charset="0"/>
              </a:rPr>
              <a:t>Result: NX3-7.5 Analyze Data</a:t>
            </a:r>
          </a:p>
        </p:txBody>
      </p:sp>
      <p:sp>
        <p:nvSpPr>
          <p:cNvPr id="138" name="Rechteck 101"/>
          <p:cNvSpPr>
            <a:spLocks noChangeArrowheads="1"/>
          </p:cNvSpPr>
          <p:nvPr/>
        </p:nvSpPr>
        <p:spPr bwMode="auto">
          <a:xfrm>
            <a:off x="4922838" y="4897438"/>
            <a:ext cx="6810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sz="1200" b="1">
                <a:cs typeface="Arial" charset="0"/>
              </a:rPr>
              <a:t>Tools+</a:t>
            </a:r>
          </a:p>
        </p:txBody>
      </p:sp>
      <p:sp>
        <p:nvSpPr>
          <p:cNvPr id="139" name="Textfeld 102"/>
          <p:cNvSpPr txBox="1">
            <a:spLocks noChangeArrowheads="1"/>
          </p:cNvSpPr>
          <p:nvPr/>
        </p:nvSpPr>
        <p:spPr bwMode="auto">
          <a:xfrm>
            <a:off x="169863" y="4857750"/>
            <a:ext cx="34528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600" b="1">
                <a:cs typeface="Arial" charset="0"/>
              </a:rPr>
              <a:t>Step 3: Generate Analyze Data</a:t>
            </a:r>
          </a:p>
        </p:txBody>
      </p:sp>
      <p:sp>
        <p:nvSpPr>
          <p:cNvPr id="140" name="Textfeld 139"/>
          <p:cNvSpPr txBox="1"/>
          <p:nvPr/>
        </p:nvSpPr>
        <p:spPr>
          <a:xfrm>
            <a:off x="4924425" y="2400408"/>
            <a:ext cx="676275" cy="16986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4400">
              <a:defRPr/>
            </a:pPr>
            <a:r>
              <a:rPr lang="en-US" sz="1100" noProof="1">
                <a:solidFill>
                  <a:srgbClr val="FF0000"/>
                </a:solidFill>
                <a:latin typeface="+mn-lt"/>
                <a:ea typeface="+mn-ea"/>
              </a:rPr>
              <a:t>CheckBox</a:t>
            </a:r>
          </a:p>
        </p:txBody>
      </p:sp>
      <p:sp>
        <p:nvSpPr>
          <p:cNvPr id="141" name="Textfeld 140"/>
          <p:cNvSpPr txBox="1"/>
          <p:nvPr/>
        </p:nvSpPr>
        <p:spPr>
          <a:xfrm>
            <a:off x="4922838" y="3982639"/>
            <a:ext cx="676275" cy="1698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4400">
              <a:defRPr/>
            </a:pPr>
            <a:r>
              <a:rPr lang="en-US" sz="1100" noProof="1">
                <a:solidFill>
                  <a:srgbClr val="FF0000"/>
                </a:solidFill>
                <a:latin typeface="+mn-lt"/>
                <a:ea typeface="+mn-ea"/>
              </a:rPr>
              <a:t>CheckBox</a:t>
            </a:r>
          </a:p>
        </p:txBody>
      </p:sp>
      <p:sp>
        <p:nvSpPr>
          <p:cNvPr id="142" name="Textfeld 141"/>
          <p:cNvSpPr txBox="1"/>
          <p:nvPr/>
        </p:nvSpPr>
        <p:spPr>
          <a:xfrm>
            <a:off x="4922838" y="5487988"/>
            <a:ext cx="676275" cy="169862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4400">
              <a:defRPr/>
            </a:pPr>
            <a:r>
              <a:rPr lang="en-US" sz="1100" noProof="1">
                <a:solidFill>
                  <a:srgbClr val="FF0000"/>
                </a:solidFill>
                <a:latin typeface="+mn-lt"/>
                <a:ea typeface="+mn-ea"/>
              </a:rPr>
              <a:t>CheckBox</a:t>
            </a:r>
          </a:p>
        </p:txBody>
      </p:sp>
      <p:grpSp>
        <p:nvGrpSpPr>
          <p:cNvPr id="143" name="Gruppieren 106"/>
          <p:cNvGrpSpPr>
            <a:grpSpLocks/>
          </p:cNvGrpSpPr>
          <p:nvPr/>
        </p:nvGrpSpPr>
        <p:grpSpPr bwMode="auto">
          <a:xfrm>
            <a:off x="4924425" y="1984483"/>
            <a:ext cx="469900" cy="444500"/>
            <a:chOff x="1160463" y="3690737"/>
            <a:chExt cx="1202654" cy="1073351"/>
          </a:xfrm>
        </p:grpSpPr>
        <p:pic>
          <p:nvPicPr>
            <p:cNvPr id="144" name="Picture 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0463" y="3811588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5" name="Picture 9" descr="C:\Dokumente und Einstellungen\Jopp\Lokale Einstellungen\Temporary Internet Files\Content.IE5\MP91C2UI\j0441310[1]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5543" y="3690737"/>
              <a:ext cx="787574" cy="835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6" name="Gruppieren 109"/>
          <p:cNvGrpSpPr>
            <a:grpSpLocks/>
          </p:cNvGrpSpPr>
          <p:nvPr/>
        </p:nvGrpSpPr>
        <p:grpSpPr bwMode="auto">
          <a:xfrm>
            <a:off x="4922838" y="3569889"/>
            <a:ext cx="455612" cy="419100"/>
            <a:chOff x="1160463" y="3690737"/>
            <a:chExt cx="1202654" cy="1073351"/>
          </a:xfrm>
        </p:grpSpPr>
        <p:pic>
          <p:nvPicPr>
            <p:cNvPr id="147" name="Picture 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0463" y="3811588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8" name="Picture 9" descr="C:\Dokumente und Einstellungen\Jopp\Lokale Einstellungen\Temporary Internet Files\Content.IE5\MP91C2UI\j0441310[1].png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5543" y="3690737"/>
              <a:ext cx="787574" cy="835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9" name="Gruppieren 112"/>
          <p:cNvGrpSpPr>
            <a:grpSpLocks/>
          </p:cNvGrpSpPr>
          <p:nvPr/>
        </p:nvGrpSpPr>
        <p:grpSpPr bwMode="auto">
          <a:xfrm>
            <a:off x="4922838" y="5076825"/>
            <a:ext cx="469900" cy="444500"/>
            <a:chOff x="1160463" y="3690737"/>
            <a:chExt cx="1202654" cy="1073351"/>
          </a:xfrm>
        </p:grpSpPr>
        <p:pic>
          <p:nvPicPr>
            <p:cNvPr id="150" name="Picture 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0463" y="3811588"/>
              <a:ext cx="952500" cy="95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1" name="Picture 9" descr="C:\Dokumente und Einstellungen\Jopp\Lokale Einstellungen\Temporary Internet Files\Content.IE5\MP91C2UI\j0441310[1].pn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5543" y="3690737"/>
              <a:ext cx="787574" cy="835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3" name="Picture 6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175" y="2059096"/>
            <a:ext cx="3192463" cy="804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4" name="Picture 6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175" y="3457176"/>
            <a:ext cx="3167063" cy="79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5" name="Picture 6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9085" r="555" b="29112"/>
          <a:stretch>
            <a:fillRect/>
          </a:stretch>
        </p:blipFill>
        <p:spPr bwMode="auto">
          <a:xfrm>
            <a:off x="5849938" y="4994275"/>
            <a:ext cx="3159125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16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defTabSz="957263" eaLnBrk="1" hangingPunct="1"/>
            <a:r>
              <a:rPr lang="de-DE" dirty="0" smtClean="0"/>
              <a:t>Daten Extraktion</a:t>
            </a:r>
          </a:p>
        </p:txBody>
      </p:sp>
      <p:pic>
        <p:nvPicPr>
          <p:cNvPr id="61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2088" y="1689100"/>
            <a:ext cx="1458912" cy="469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1317625"/>
            <a:ext cx="1498600" cy="470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Line 16"/>
          <p:cNvSpPr>
            <a:spLocks noChangeShapeType="1"/>
          </p:cNvSpPr>
          <p:nvPr/>
        </p:nvSpPr>
        <p:spPr bwMode="auto">
          <a:xfrm flipH="1" flipV="1">
            <a:off x="1541463" y="1477963"/>
            <a:ext cx="3427412" cy="0"/>
          </a:xfrm>
          <a:prstGeom prst="line">
            <a:avLst/>
          </a:prstGeom>
          <a:noFill/>
          <a:ln w="57150">
            <a:solidFill>
              <a:srgbClr val="E96B1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sp>
        <p:nvSpPr>
          <p:cNvPr id="65" name="Textfeld 112"/>
          <p:cNvSpPr txBox="1">
            <a:spLocks noChangeArrowheads="1"/>
          </p:cNvSpPr>
          <p:nvPr/>
        </p:nvSpPr>
        <p:spPr bwMode="auto">
          <a:xfrm>
            <a:off x="4968875" y="1292225"/>
            <a:ext cx="3946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2000">
                <a:cs typeface="Arial" charset="0"/>
              </a:rPr>
              <a:t>Compare </a:t>
            </a:r>
            <a:r>
              <a:rPr lang="en-US" sz="2000">
                <a:cs typeface="Arial" charset="0"/>
                <a:sym typeface="Wingdings" pitchFamily="2" charset="2"/>
              </a:rPr>
              <a:t> </a:t>
            </a:r>
            <a:r>
              <a:rPr lang="en-US" sz="2000">
                <a:cs typeface="Arial" charset="0"/>
              </a:rPr>
              <a:t>Having Differences?</a:t>
            </a:r>
          </a:p>
        </p:txBody>
      </p:sp>
      <p:sp>
        <p:nvSpPr>
          <p:cNvPr id="71" name="Textfeld 70"/>
          <p:cNvSpPr txBox="1"/>
          <p:nvPr/>
        </p:nvSpPr>
        <p:spPr>
          <a:xfrm>
            <a:off x="5119688" y="3413125"/>
            <a:ext cx="2409825" cy="2379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>
              <a:defRPr/>
            </a:pPr>
            <a:r>
              <a:rPr lang="en-US" sz="1200" dirty="0">
                <a:ea typeface="+mn-ea"/>
              </a:rPr>
              <a:t>Create extended Data:</a:t>
            </a:r>
          </a:p>
          <a:p>
            <a:pPr marL="90488" indent="-90488" defTabSz="914400">
              <a:buFontTx/>
              <a:buChar char="-"/>
              <a:defRPr/>
            </a:pPr>
            <a:r>
              <a:rPr lang="en-US" sz="1200" dirty="0">
                <a:ea typeface="+mn-ea"/>
              </a:rPr>
              <a:t>DifReport.txt</a:t>
            </a:r>
          </a:p>
          <a:p>
            <a:pPr marL="90488" indent="-90488" defTabSz="914400">
              <a:buFontTx/>
              <a:buChar char="-"/>
              <a:defRPr/>
            </a:pPr>
            <a:r>
              <a:rPr lang="en-US" sz="1200" dirty="0">
                <a:ea typeface="+mn-ea"/>
              </a:rPr>
              <a:t>Dif.tif</a:t>
            </a:r>
          </a:p>
          <a:p>
            <a:pPr marL="90488" indent="-90488" defTabSz="914400">
              <a:buFontTx/>
              <a:buChar char="-"/>
              <a:defRPr/>
            </a:pPr>
            <a:r>
              <a:rPr lang="en-US" sz="1200" dirty="0">
                <a:ea typeface="+mn-ea"/>
              </a:rPr>
              <a:t>Merge.tif</a:t>
            </a:r>
          </a:p>
          <a:p>
            <a:pPr marL="90488" indent="-90488" defTabSz="914400">
              <a:buFontTx/>
              <a:buChar char="-"/>
              <a:defRPr/>
            </a:pPr>
            <a:r>
              <a:rPr lang="en-US" sz="1200" dirty="0">
                <a:ea typeface="+mn-ea"/>
              </a:rPr>
              <a:t>MergeCgm.prt</a:t>
            </a:r>
          </a:p>
          <a:p>
            <a:pPr marL="90488" indent="-90488" defTabSz="914400">
              <a:defRPr/>
            </a:pPr>
            <a:endParaRPr lang="en-US" sz="1000" dirty="0">
              <a:ea typeface="+mn-ea"/>
            </a:endParaRPr>
          </a:p>
          <a:p>
            <a:pPr defTabSz="914400">
              <a:defRPr/>
            </a:pPr>
            <a:r>
              <a:rPr lang="en-US" sz="1600" b="1" dirty="0">
                <a:solidFill>
                  <a:srgbClr val="E90649"/>
                </a:solidFill>
                <a:ea typeface="+mn-ea"/>
              </a:rPr>
              <a:t>Result is an Error:</a:t>
            </a:r>
          </a:p>
          <a:p>
            <a:pPr defTabSz="914400">
              <a:defRPr/>
            </a:pPr>
            <a:r>
              <a:rPr lang="en-US" sz="1600" b="1" dirty="0">
                <a:solidFill>
                  <a:srgbClr val="E90649"/>
                </a:solidFill>
                <a:ea typeface="+mn-ea"/>
              </a:rPr>
              <a:t>In this case it is required to Check what is the reason for this differences</a:t>
            </a:r>
          </a:p>
        </p:txBody>
      </p:sp>
      <p:sp>
        <p:nvSpPr>
          <p:cNvPr id="72" name="Line 16"/>
          <p:cNvSpPr>
            <a:spLocks noChangeShapeType="1"/>
          </p:cNvSpPr>
          <p:nvPr/>
        </p:nvSpPr>
        <p:spPr bwMode="auto">
          <a:xfrm flipV="1">
            <a:off x="5411788" y="2208213"/>
            <a:ext cx="1058862" cy="1131887"/>
          </a:xfrm>
          <a:prstGeom prst="line">
            <a:avLst/>
          </a:prstGeom>
          <a:noFill/>
          <a:ln w="57150">
            <a:solidFill>
              <a:srgbClr val="E96B1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sp>
        <p:nvSpPr>
          <p:cNvPr id="73" name="Line 16"/>
          <p:cNvSpPr>
            <a:spLocks noChangeShapeType="1"/>
          </p:cNvSpPr>
          <p:nvPr/>
        </p:nvSpPr>
        <p:spPr bwMode="auto">
          <a:xfrm flipH="1" flipV="1">
            <a:off x="7529513" y="2208213"/>
            <a:ext cx="36512" cy="1168400"/>
          </a:xfrm>
          <a:prstGeom prst="line">
            <a:avLst/>
          </a:prstGeom>
          <a:noFill/>
          <a:ln w="57150">
            <a:solidFill>
              <a:srgbClr val="E96B1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sp>
        <p:nvSpPr>
          <p:cNvPr id="74" name="Textfeld 120"/>
          <p:cNvSpPr txBox="1">
            <a:spLocks noChangeArrowheads="1"/>
          </p:cNvSpPr>
          <p:nvPr/>
        </p:nvSpPr>
        <p:spPr bwMode="auto">
          <a:xfrm>
            <a:off x="6361113" y="1879600"/>
            <a:ext cx="730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400" b="1">
                <a:cs typeface="Arial" charset="0"/>
              </a:rPr>
              <a:t>YES</a:t>
            </a:r>
          </a:p>
        </p:txBody>
      </p:sp>
      <p:sp>
        <p:nvSpPr>
          <p:cNvPr id="75" name="Textfeld 121"/>
          <p:cNvSpPr txBox="1">
            <a:spLocks noChangeArrowheads="1"/>
          </p:cNvSpPr>
          <p:nvPr/>
        </p:nvSpPr>
        <p:spPr bwMode="auto">
          <a:xfrm>
            <a:off x="7310438" y="1879600"/>
            <a:ext cx="7302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400" b="1">
                <a:cs typeface="Arial" charset="0"/>
              </a:rPr>
              <a:t>NO</a:t>
            </a:r>
          </a:p>
        </p:txBody>
      </p:sp>
      <p:sp>
        <p:nvSpPr>
          <p:cNvPr id="76" name="Textfeld 75"/>
          <p:cNvSpPr txBox="1"/>
          <p:nvPr/>
        </p:nvSpPr>
        <p:spPr>
          <a:xfrm rot="3088241">
            <a:off x="3086812" y="2162077"/>
            <a:ext cx="861774" cy="2966111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defTabSz="914400">
              <a:defRPr/>
            </a:pPr>
            <a:r>
              <a:rPr lang="de-DE" sz="4400" b="1" dirty="0">
                <a:solidFill>
                  <a:srgbClr val="FF0000"/>
                </a:solidFill>
                <a:ea typeface="+mn-ea"/>
              </a:rPr>
              <a:t>NX7.5.xml</a:t>
            </a:r>
          </a:p>
        </p:txBody>
      </p:sp>
      <p:sp>
        <p:nvSpPr>
          <p:cNvPr id="77" name="Textfeld 119"/>
          <p:cNvSpPr txBox="1">
            <a:spLocks noChangeArrowheads="1"/>
          </p:cNvSpPr>
          <p:nvPr/>
        </p:nvSpPr>
        <p:spPr bwMode="auto">
          <a:xfrm>
            <a:off x="7092950" y="3409950"/>
            <a:ext cx="1460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600" b="1">
                <a:solidFill>
                  <a:srgbClr val="00B050"/>
                </a:solidFill>
                <a:cs typeface="Arial" charset="0"/>
              </a:rPr>
              <a:t>Result Is OK</a:t>
            </a:r>
          </a:p>
        </p:txBody>
      </p:sp>
      <p:sp>
        <p:nvSpPr>
          <p:cNvPr id="78" name="Text Box 30"/>
          <p:cNvSpPr txBox="1">
            <a:spLocks noChangeArrowheads="1"/>
          </p:cNvSpPr>
          <p:nvPr/>
        </p:nvSpPr>
        <p:spPr bwMode="auto">
          <a:xfrm rot="19381025">
            <a:off x="304800" y="3032125"/>
            <a:ext cx="27511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>
              <a:spcBef>
                <a:spcPct val="50000"/>
              </a:spcBef>
            </a:pPr>
            <a:r>
              <a:rPr lang="en-US" sz="4400" b="1">
                <a:solidFill>
                  <a:srgbClr val="FF0000"/>
                </a:solidFill>
              </a:rPr>
              <a:t>NX3.xml</a:t>
            </a:r>
          </a:p>
        </p:txBody>
      </p:sp>
    </p:spTree>
    <p:extLst>
      <p:ext uri="{BB962C8B-B14F-4D97-AF65-F5344CB8AC3E}">
        <p14:creationId xmlns:p14="http://schemas.microsoft.com/office/powerpoint/2010/main" val="33429519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4" name="Rectangle 16"/>
          <p:cNvSpPr>
            <a:spLocks noGrp="1" noChangeArrowheads="1"/>
          </p:cNvSpPr>
          <p:nvPr>
            <p:ph type="title"/>
          </p:nvPr>
        </p:nvSpPr>
        <p:spPr>
          <a:xfrm>
            <a:off x="190500" y="447675"/>
            <a:ext cx="9558338" cy="389209"/>
          </a:xfrm>
        </p:spPr>
        <p:txBody>
          <a:bodyPr/>
          <a:lstStyle/>
          <a:p>
            <a:pPr defTabSz="957263" eaLnBrk="1" hangingPunct="1"/>
            <a:r>
              <a:rPr lang="de-DE" dirty="0" smtClean="0"/>
              <a:t>Daten Extraktion</a:t>
            </a: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 bwMode="auto">
          <a:xfrm>
            <a:off x="6477000" y="6356350"/>
            <a:ext cx="4572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1pPr>
            <a:lvl2pPr marL="742950" indent="-285750" algn="ct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2pPr>
            <a:lvl3pPr marL="11430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3pPr>
            <a:lvl4pPr marL="16002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4pPr>
            <a:lvl5pPr marL="2057400" indent="-228600" algn="ctr" rtl="0" eaLnBrk="0" fontAlgn="base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/>
            <a:fld id="{D84E6893-863C-43F7-82F7-303F50F1C9BD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9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7" name="Textfeld 19"/>
          <p:cNvSpPr txBox="1">
            <a:spLocks noChangeArrowheads="1"/>
          </p:cNvSpPr>
          <p:nvPr/>
        </p:nvSpPr>
        <p:spPr bwMode="auto">
          <a:xfrm>
            <a:off x="263525" y="1274763"/>
            <a:ext cx="20081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 defTabSz="914400" eaLnBrk="1" hangingPunct="1"/>
            <a:r>
              <a:rPr lang="en-US" sz="1600" dirty="0">
                <a:cs typeface="Arial" charset="0"/>
              </a:rPr>
              <a:t>Job Data:</a:t>
            </a:r>
          </a:p>
        </p:txBody>
      </p:sp>
      <p:sp>
        <p:nvSpPr>
          <p:cNvPr id="18" name="Textfeld 20"/>
          <p:cNvSpPr txBox="1">
            <a:spLocks noChangeArrowheads="1"/>
          </p:cNvSpPr>
          <p:nvPr/>
        </p:nvSpPr>
        <p:spPr bwMode="auto">
          <a:xfrm>
            <a:off x="3622675" y="1274763"/>
            <a:ext cx="20081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l" defTabSz="914400" eaLnBrk="1" hangingPunct="1"/>
            <a:r>
              <a:rPr lang="en-US" sz="1600" dirty="0" err="1">
                <a:cs typeface="Arial" charset="0"/>
              </a:rPr>
              <a:t>ModelData</a:t>
            </a:r>
            <a:r>
              <a:rPr lang="en-US" sz="1600" dirty="0">
                <a:cs typeface="Arial" charset="0"/>
              </a:rPr>
              <a:t>:</a:t>
            </a:r>
          </a:p>
        </p:txBody>
      </p:sp>
      <p:sp>
        <p:nvSpPr>
          <p:cNvPr id="19" name="Textfeld 24"/>
          <p:cNvSpPr txBox="1">
            <a:spLocks noChangeArrowheads="1"/>
          </p:cNvSpPr>
          <p:nvPr/>
        </p:nvSpPr>
        <p:spPr bwMode="auto">
          <a:xfrm>
            <a:off x="6288088" y="1274763"/>
            <a:ext cx="200818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400" eaLnBrk="1" hangingPunct="1"/>
            <a:r>
              <a:rPr lang="en-US" sz="1600" dirty="0">
                <a:cs typeface="Arial" charset="0"/>
              </a:rPr>
              <a:t>Component:</a:t>
            </a:r>
          </a:p>
        </p:txBody>
      </p:sp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"/>
          <a:stretch>
            <a:fillRect/>
          </a:stretch>
        </p:blipFill>
        <p:spPr bwMode="auto">
          <a:xfrm>
            <a:off x="373063" y="1612900"/>
            <a:ext cx="2901950" cy="455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213" y="1595438"/>
            <a:ext cx="1984375" cy="469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975" y="1638300"/>
            <a:ext cx="2366963" cy="464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Line 16"/>
          <p:cNvSpPr>
            <a:spLocks noChangeShapeType="1"/>
          </p:cNvSpPr>
          <p:nvPr/>
        </p:nvSpPr>
        <p:spPr bwMode="auto">
          <a:xfrm flipH="1" flipV="1">
            <a:off x="1443038" y="1454150"/>
            <a:ext cx="2060575" cy="1588"/>
          </a:xfrm>
          <a:prstGeom prst="line">
            <a:avLst/>
          </a:prstGeom>
          <a:noFill/>
          <a:ln w="57150">
            <a:solidFill>
              <a:srgbClr val="E96B1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  <p:sp>
        <p:nvSpPr>
          <p:cNvPr id="24" name="Line 16"/>
          <p:cNvSpPr>
            <a:spLocks noChangeShapeType="1"/>
          </p:cNvSpPr>
          <p:nvPr/>
        </p:nvSpPr>
        <p:spPr bwMode="auto">
          <a:xfrm flipH="1" flipV="1">
            <a:off x="4870450" y="1454150"/>
            <a:ext cx="1377950" cy="1588"/>
          </a:xfrm>
          <a:prstGeom prst="line">
            <a:avLst/>
          </a:prstGeom>
          <a:noFill/>
          <a:ln w="57150">
            <a:solidFill>
              <a:srgbClr val="E96B10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sp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31730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94b0f9a2ce84e864a328139283993d548c239c2d"/>
</p:tagLst>
</file>

<file path=ppt/theme/theme1.xml><?xml version="1.0" encoding="utf-8"?>
<a:theme xmlns:a="http://schemas.openxmlformats.org/drawingml/2006/main" name="JF Masterfoli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CC"/>
      </a:hlink>
      <a:folHlink>
        <a:srgbClr val="808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accent2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accent2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 Narrow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1600" dirty="0" smtClean="0"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JF Masterfoli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CC"/>
      </a:hlink>
      <a:folHlink>
        <a:srgbClr val="808080"/>
      </a:folHlink>
    </a:clrScheme>
    <a:fontScheme name="JF Masterfol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accent2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 Narrow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accent2"/>
          </a:solidFill>
          <a:prstDash val="dash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 Narrow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1600" dirty="0" smtClean="0">
            <a:latin typeface="+mn-lt"/>
          </a:defRPr>
        </a:defPPr>
      </a:lstStyle>
    </a:txDef>
  </a:objectDefaults>
  <a:extraClrSchemeLst>
    <a:extraClrScheme>
      <a:clrScheme name="JF Masterfol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F Masterfoli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F Masterfoli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office\vorlagen\Präsentationsdesigns\KBA Präsentationsvorlage.pot</Template>
  <TotalTime>0</TotalTime>
  <Words>1155</Words>
  <Application>Microsoft Office PowerPoint</Application>
  <PresentationFormat>A4-Papier (210x297 mm)</PresentationFormat>
  <Paragraphs>288</Paragraphs>
  <Slides>22</Slides>
  <Notes>17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22</vt:i4>
      </vt:variant>
    </vt:vector>
  </HeadingPairs>
  <TitlesOfParts>
    <vt:vector size="24" baseType="lpstr">
      <vt:lpstr>JF Masterfolie</vt:lpstr>
      <vt:lpstr>1_JF Masterfolie</vt:lpstr>
      <vt:lpstr>Titel</vt:lpstr>
      <vt:lpstr>Inhaltsverzeichnis</vt:lpstr>
      <vt:lpstr>Einleitung – Beschreibung der Ausgangssituation</vt:lpstr>
      <vt:lpstr>Einleitung – Beschreibung der Ausgangssituation</vt:lpstr>
      <vt:lpstr>Die Funktionen der CheckBox</vt:lpstr>
      <vt:lpstr>Konzept und Vorgehensweise</vt:lpstr>
      <vt:lpstr>Daten Extraktion</vt:lpstr>
      <vt:lpstr>Daten Extraktion</vt:lpstr>
      <vt:lpstr>Daten Extraktion</vt:lpstr>
      <vt:lpstr>Daten Extraktion</vt:lpstr>
      <vt:lpstr>Daten Extraktion</vt:lpstr>
      <vt:lpstr>Daten Extraktion</vt:lpstr>
      <vt:lpstr>Daten Analyse</vt:lpstr>
      <vt:lpstr>Daten Analyse</vt:lpstr>
      <vt:lpstr>CheckBox Zusammenfassung</vt:lpstr>
      <vt:lpstr>CheckBox Zusammenfassung</vt:lpstr>
      <vt:lpstr>Die beteiligten Unternehmen: Stand 11/2012</vt:lpstr>
      <vt:lpstr>Die Funktionen der CheckBox: Generierung der Pre-/Post-Daten</vt:lpstr>
      <vt:lpstr>Die Funktionen der CheckBox: „Überprüfung des 3D-Modells“</vt:lpstr>
      <vt:lpstr>Die Funktionen der Check-Box: „Überprüfung von Baugruppen“</vt:lpstr>
      <vt:lpstr>Die Funktionen der Check-Box: Überprüfung der Zeichnungen</vt:lpstr>
      <vt:lpstr># Die Funktionen der Check-Box: „Speichern/Speichern unter“ (neu 22.3.2011)</vt:lpstr>
    </vt:vector>
  </TitlesOfParts>
  <Company>Dipl.-Ing. (FH) Josef Feuerstein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Dokumentation: JTFileErzeugung mit dem PLMJobManager</dc:title>
  <dc:creator>JFES (Josef Feuerstein)</dc:creator>
  <cp:lastModifiedBy>Josef Feuerstein</cp:lastModifiedBy>
  <cp:revision>758</cp:revision>
  <cp:lastPrinted>2000-09-28T14:08:21Z</cp:lastPrinted>
  <dcterms:created xsi:type="dcterms:W3CDTF">2009-05-11T21:21:01Z</dcterms:created>
  <dcterms:modified xsi:type="dcterms:W3CDTF">2013-02-02T15:24:19Z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ReplaceAllVariables">
    <vt:bool>false</vt:bool>
  </property>
  <property fmtid="{D5CDD505-2E9C-101B-9397-08002B2CF9AE}" pid="3" name="#Datum#">
    <vt:lpwstr>#Datum#</vt:lpwstr>
  </property>
  <property fmtid="{D5CDD505-2E9C-101B-9397-08002B2CF9AE}" pid="4" name="#PrjNr#">
    <vt:lpwstr>#PrjNr#</vt:lpwstr>
  </property>
  <property fmtid="{D5CDD505-2E9C-101B-9397-08002B2CF9AE}" pid="5" name="#Doc_NE#">
    <vt:lpwstr>#Doc_NE#</vt:lpwstr>
  </property>
  <property fmtid="{D5CDD505-2E9C-101B-9397-08002B2CF9AE}" pid="6" name="#PrjTitel#">
    <vt:lpwstr>#PrjTitel#</vt:lpwstr>
  </property>
  <property fmtid="{D5CDD505-2E9C-101B-9397-08002B2CF9AE}" pid="7" name="#Betreff#">
    <vt:lpwstr>#Betreff#</vt:lpwstr>
  </property>
  <property fmtid="{D5CDD505-2E9C-101B-9397-08002B2CF9AE}" pid="8" name="#ma_namenskuerzel#">
    <vt:lpwstr>#ma_namenskuerzel#</vt:lpwstr>
  </property>
  <property fmtid="{D5CDD505-2E9C-101B-9397-08002B2CF9AE}" pid="9" name="#TG_NAME#">
    <vt:lpwstr>#TG_NAME#</vt:lpwstr>
  </property>
  <property fmtid="{D5CDD505-2E9C-101B-9397-08002B2CF9AE}" pid="10" name="#ma_Vorname#">
    <vt:lpwstr>#ma_Vorname#</vt:lpwstr>
  </property>
  <property fmtid="{D5CDD505-2E9C-101B-9397-08002B2CF9AE}" pid="11" name="#ma_Nachname#">
    <vt:lpwstr>#ma_Nachname#</vt:lpwstr>
  </property>
  <property fmtid="{D5CDD505-2E9C-101B-9397-08002B2CF9AE}" pid="12" name="#ma_EmailG#">
    <vt:lpwstr>#ma_EmailG#</vt:lpwstr>
  </property>
  <property fmtid="{D5CDD505-2E9C-101B-9397-08002B2CF9AE}" pid="13" name="JFt_Release_PPT_DPNE">
    <vt:lpwstr>V:\JobManager\ProgEntw\Ver02\JobManagerV2\90-DATA\CustomerNameShort_SettingsGlobal\10-JobScripts\CheckBox\Documentation.Application.Working\CheckBox_Dokumentation_Application_01Konzept_JFES_Release.pptx</vt:lpwstr>
  </property>
  <property fmtid="{D5CDD505-2E9C-101B-9397-08002B2CF9AE}" pid="14" name="JFt_Release_PDF_DPNE">
    <vt:lpwstr>V:\JobManager\ProgEntw\Ver02\JobManagerV2\90-DATA\CustomerNameShort_SettingsGlobal\10-JobScripts\CheckBox\Documentation.Application\CheckBox_Dokumentation_Application_01Konzept_JFES.pdf</vt:lpwstr>
  </property>
</Properties>
</file>