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520" r:id="rId2"/>
    <p:sldId id="565" r:id="rId3"/>
    <p:sldId id="585" r:id="rId4"/>
    <p:sldId id="554" r:id="rId5"/>
    <p:sldId id="583" r:id="rId6"/>
    <p:sldId id="584" r:id="rId7"/>
    <p:sldId id="582" r:id="rId8"/>
    <p:sldId id="581" r:id="rId9"/>
    <p:sldId id="589" r:id="rId10"/>
    <p:sldId id="586" r:id="rId11"/>
    <p:sldId id="588" r:id="rId12"/>
    <p:sldId id="567" r:id="rId13"/>
    <p:sldId id="571" r:id="rId14"/>
    <p:sldId id="570" r:id="rId15"/>
    <p:sldId id="569" r:id="rId16"/>
    <p:sldId id="572" r:id="rId17"/>
    <p:sldId id="577" r:id="rId18"/>
    <p:sldId id="578" r:id="rId19"/>
    <p:sldId id="573" r:id="rId20"/>
    <p:sldId id="575" r:id="rId21"/>
    <p:sldId id="574" r:id="rId22"/>
    <p:sldId id="576" r:id="rId23"/>
    <p:sldId id="579" r:id="rId24"/>
    <p:sldId id="580" r:id="rId25"/>
  </p:sldIdLst>
  <p:sldSz cx="9906000" cy="6858000" type="A4"/>
  <p:notesSz cx="6708775" cy="9774238"/>
  <p:defaultTextStyle>
    <a:defPPr>
      <a:defRPr lang="de-DE"/>
    </a:defPPr>
    <a:lvl1pPr algn="ctr" rtl="0" fontAlgn="base">
      <a:spcBef>
        <a:spcPct val="50000"/>
      </a:spcBef>
      <a:spcAft>
        <a:spcPct val="0"/>
      </a:spcAft>
      <a:defRPr sz="1000" kern="1200">
        <a:solidFill>
          <a:schemeClr val="tx1"/>
        </a:solidFill>
        <a:latin typeface="Arial" pitchFamily="34" charset="0"/>
        <a:ea typeface="+mn-ea"/>
        <a:cs typeface="+mn-cs"/>
      </a:defRPr>
    </a:lvl1pPr>
    <a:lvl2pPr marL="457200" algn="ctr" rtl="0" fontAlgn="base">
      <a:spcBef>
        <a:spcPct val="50000"/>
      </a:spcBef>
      <a:spcAft>
        <a:spcPct val="0"/>
      </a:spcAft>
      <a:defRPr sz="1000" kern="1200">
        <a:solidFill>
          <a:schemeClr val="tx1"/>
        </a:solidFill>
        <a:latin typeface="Arial" pitchFamily="34" charset="0"/>
        <a:ea typeface="+mn-ea"/>
        <a:cs typeface="+mn-cs"/>
      </a:defRPr>
    </a:lvl2pPr>
    <a:lvl3pPr marL="914400" algn="ctr" rtl="0" fontAlgn="base">
      <a:spcBef>
        <a:spcPct val="50000"/>
      </a:spcBef>
      <a:spcAft>
        <a:spcPct val="0"/>
      </a:spcAft>
      <a:defRPr sz="1000" kern="1200">
        <a:solidFill>
          <a:schemeClr val="tx1"/>
        </a:solidFill>
        <a:latin typeface="Arial" pitchFamily="34" charset="0"/>
        <a:ea typeface="+mn-ea"/>
        <a:cs typeface="+mn-cs"/>
      </a:defRPr>
    </a:lvl3pPr>
    <a:lvl4pPr marL="1371600" algn="ctr" rtl="0" fontAlgn="base">
      <a:spcBef>
        <a:spcPct val="50000"/>
      </a:spcBef>
      <a:spcAft>
        <a:spcPct val="0"/>
      </a:spcAft>
      <a:defRPr sz="1000" kern="1200">
        <a:solidFill>
          <a:schemeClr val="tx1"/>
        </a:solidFill>
        <a:latin typeface="Arial" pitchFamily="34" charset="0"/>
        <a:ea typeface="+mn-ea"/>
        <a:cs typeface="+mn-cs"/>
      </a:defRPr>
    </a:lvl4pPr>
    <a:lvl5pPr marL="1828800" algn="ctr" rtl="0" fontAlgn="base">
      <a:spcBef>
        <a:spcPct val="50000"/>
      </a:spcBef>
      <a:spcAft>
        <a:spcPct val="0"/>
      </a:spcAft>
      <a:defRPr sz="1000" kern="1200">
        <a:solidFill>
          <a:schemeClr val="tx1"/>
        </a:solidFill>
        <a:latin typeface="Arial" pitchFamily="34" charset="0"/>
        <a:ea typeface="+mn-ea"/>
        <a:cs typeface="+mn-cs"/>
      </a:defRPr>
    </a:lvl5pPr>
    <a:lvl6pPr marL="2286000" algn="l" defTabSz="914400" rtl="0" eaLnBrk="1" latinLnBrk="0" hangingPunct="1">
      <a:defRPr sz="1000" kern="1200">
        <a:solidFill>
          <a:schemeClr val="tx1"/>
        </a:solidFill>
        <a:latin typeface="Arial" pitchFamily="34" charset="0"/>
        <a:ea typeface="+mn-ea"/>
        <a:cs typeface="+mn-cs"/>
      </a:defRPr>
    </a:lvl6pPr>
    <a:lvl7pPr marL="2743200" algn="l" defTabSz="914400" rtl="0" eaLnBrk="1" latinLnBrk="0" hangingPunct="1">
      <a:defRPr sz="1000" kern="1200">
        <a:solidFill>
          <a:schemeClr val="tx1"/>
        </a:solidFill>
        <a:latin typeface="Arial" pitchFamily="34" charset="0"/>
        <a:ea typeface="+mn-ea"/>
        <a:cs typeface="+mn-cs"/>
      </a:defRPr>
    </a:lvl7pPr>
    <a:lvl8pPr marL="3200400" algn="l" defTabSz="914400" rtl="0" eaLnBrk="1" latinLnBrk="0" hangingPunct="1">
      <a:defRPr sz="1000" kern="1200">
        <a:solidFill>
          <a:schemeClr val="tx1"/>
        </a:solidFill>
        <a:latin typeface="Arial" pitchFamily="34" charset="0"/>
        <a:ea typeface="+mn-ea"/>
        <a:cs typeface="+mn-cs"/>
      </a:defRPr>
    </a:lvl8pPr>
    <a:lvl9pPr marL="3657600" algn="l" defTabSz="914400" rtl="0" eaLnBrk="1" latinLnBrk="0" hangingPunct="1">
      <a:defRPr sz="10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schemeClr val="tx1"/>
    </p:penClr>
  </p:showPr>
  <p:clrMru>
    <a:srgbClr val="D60093"/>
    <a:srgbClr val="EAEAEA"/>
    <a:srgbClr val="C0C0C0"/>
    <a:srgbClr val="333399"/>
    <a:srgbClr val="0033CC"/>
    <a:srgbClr val="89D8FF"/>
    <a:srgbClr val="FFFF00"/>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78" autoAdjust="0"/>
    <p:restoredTop sz="85244" autoAdjust="0"/>
  </p:normalViewPr>
  <p:slideViewPr>
    <p:cSldViewPr snapToObjects="1">
      <p:cViewPr>
        <p:scale>
          <a:sx n="100" d="100"/>
          <a:sy n="100" d="100"/>
        </p:scale>
        <p:origin x="-1566" y="-258"/>
      </p:cViewPr>
      <p:guideLst>
        <p:guide orient="horz" pos="754"/>
        <p:guide orient="horz" pos="2341"/>
        <p:guide orient="horz" pos="2478"/>
        <p:guide pos="210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Lst>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66" d="100"/>
          <a:sy n="66" d="100"/>
        </p:scale>
        <p:origin x="0" y="0"/>
      </p:cViewPr>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3" Type="http://schemas.openxmlformats.org/officeDocument/2006/relationships/slide" Target="slides/slide5.xml"/><Relationship Id="rId7" Type="http://schemas.openxmlformats.org/officeDocument/2006/relationships/slide" Target="slides/slide9.xml"/><Relationship Id="rId2" Type="http://schemas.openxmlformats.org/officeDocument/2006/relationships/slide" Target="slides/slide4.xml"/><Relationship Id="rId1" Type="http://schemas.openxmlformats.org/officeDocument/2006/relationships/slide" Target="slides/slide3.xml"/><Relationship Id="rId6" Type="http://schemas.openxmlformats.org/officeDocument/2006/relationships/slide" Target="slides/slide8.xml"/><Relationship Id="rId5" Type="http://schemas.openxmlformats.org/officeDocument/2006/relationships/slide" Target="slides/slide7.xml"/><Relationship Id="rId4"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7762" name="Rectangle 2"/>
          <p:cNvSpPr>
            <a:spLocks noGrp="1" noChangeArrowheads="1"/>
          </p:cNvSpPr>
          <p:nvPr>
            <p:ph type="hdr" sz="quarter"/>
          </p:nvPr>
        </p:nvSpPr>
        <p:spPr bwMode="auto">
          <a:xfrm>
            <a:off x="0" y="0"/>
            <a:ext cx="2908300" cy="490538"/>
          </a:xfrm>
          <a:prstGeom prst="rect">
            <a:avLst/>
          </a:prstGeom>
          <a:noFill/>
          <a:ln w="9525">
            <a:noFill/>
            <a:miter lim="800000"/>
            <a:headEnd/>
            <a:tailEnd/>
          </a:ln>
          <a:effectLst/>
        </p:spPr>
        <p:txBody>
          <a:bodyPr vert="horz" wrap="square" lIns="91612" tIns="45807" rIns="91612" bIns="45807" numCol="1" anchor="t" anchorCtr="0" compatLnSpc="1">
            <a:prstTxWarp prst="textNoShape">
              <a:avLst/>
            </a:prstTxWarp>
          </a:bodyPr>
          <a:lstStyle>
            <a:lvl1pPr algn="l" defTabSz="917575">
              <a:spcBef>
                <a:spcPct val="0"/>
              </a:spcBef>
              <a:defRPr sz="1300"/>
            </a:lvl1pPr>
          </a:lstStyle>
          <a:p>
            <a:pPr>
              <a:defRPr/>
            </a:pPr>
            <a:endParaRPr lang="de-DE"/>
          </a:p>
        </p:txBody>
      </p:sp>
      <p:sp>
        <p:nvSpPr>
          <p:cNvPr id="117763" name="Rectangle 3"/>
          <p:cNvSpPr>
            <a:spLocks noGrp="1" noChangeArrowheads="1"/>
          </p:cNvSpPr>
          <p:nvPr>
            <p:ph type="dt" sz="quarter" idx="1"/>
          </p:nvPr>
        </p:nvSpPr>
        <p:spPr bwMode="auto">
          <a:xfrm>
            <a:off x="3800475" y="0"/>
            <a:ext cx="2908300" cy="490538"/>
          </a:xfrm>
          <a:prstGeom prst="rect">
            <a:avLst/>
          </a:prstGeom>
          <a:noFill/>
          <a:ln w="9525">
            <a:noFill/>
            <a:miter lim="800000"/>
            <a:headEnd/>
            <a:tailEnd/>
          </a:ln>
          <a:effectLst/>
        </p:spPr>
        <p:txBody>
          <a:bodyPr vert="horz" wrap="square" lIns="91612" tIns="45807" rIns="91612" bIns="45807" numCol="1" anchor="t" anchorCtr="0" compatLnSpc="1">
            <a:prstTxWarp prst="textNoShape">
              <a:avLst/>
            </a:prstTxWarp>
          </a:bodyPr>
          <a:lstStyle>
            <a:lvl1pPr algn="r" defTabSz="917575">
              <a:spcBef>
                <a:spcPct val="0"/>
              </a:spcBef>
              <a:defRPr sz="1300"/>
            </a:lvl1pPr>
          </a:lstStyle>
          <a:p>
            <a:pPr>
              <a:defRPr/>
            </a:pPr>
            <a:endParaRPr lang="de-DE"/>
          </a:p>
        </p:txBody>
      </p:sp>
      <p:sp>
        <p:nvSpPr>
          <p:cNvPr id="117764" name="Rectangle 4"/>
          <p:cNvSpPr>
            <a:spLocks noGrp="1" noChangeArrowheads="1"/>
          </p:cNvSpPr>
          <p:nvPr>
            <p:ph type="ftr" sz="quarter" idx="2"/>
          </p:nvPr>
        </p:nvSpPr>
        <p:spPr bwMode="auto">
          <a:xfrm>
            <a:off x="0" y="9283700"/>
            <a:ext cx="2908300" cy="490538"/>
          </a:xfrm>
          <a:prstGeom prst="rect">
            <a:avLst/>
          </a:prstGeom>
          <a:noFill/>
          <a:ln w="9525">
            <a:noFill/>
            <a:miter lim="800000"/>
            <a:headEnd/>
            <a:tailEnd/>
          </a:ln>
          <a:effectLst/>
        </p:spPr>
        <p:txBody>
          <a:bodyPr vert="horz" wrap="square" lIns="91612" tIns="45807" rIns="91612" bIns="45807" numCol="1" anchor="b" anchorCtr="0" compatLnSpc="1">
            <a:prstTxWarp prst="textNoShape">
              <a:avLst/>
            </a:prstTxWarp>
          </a:bodyPr>
          <a:lstStyle>
            <a:lvl1pPr algn="l" defTabSz="917575">
              <a:spcBef>
                <a:spcPct val="0"/>
              </a:spcBef>
              <a:defRPr sz="1300"/>
            </a:lvl1pPr>
          </a:lstStyle>
          <a:p>
            <a:pPr>
              <a:defRPr/>
            </a:pPr>
            <a:endParaRPr lang="de-DE"/>
          </a:p>
        </p:txBody>
      </p:sp>
      <p:sp>
        <p:nvSpPr>
          <p:cNvPr id="117765" name="Rectangle 5"/>
          <p:cNvSpPr>
            <a:spLocks noGrp="1" noChangeArrowheads="1"/>
          </p:cNvSpPr>
          <p:nvPr>
            <p:ph type="sldNum" sz="quarter" idx="3"/>
          </p:nvPr>
        </p:nvSpPr>
        <p:spPr bwMode="auto">
          <a:xfrm>
            <a:off x="3800475" y="9283700"/>
            <a:ext cx="2908300" cy="490538"/>
          </a:xfrm>
          <a:prstGeom prst="rect">
            <a:avLst/>
          </a:prstGeom>
          <a:noFill/>
          <a:ln w="9525">
            <a:noFill/>
            <a:miter lim="800000"/>
            <a:headEnd/>
            <a:tailEnd/>
          </a:ln>
          <a:effectLst/>
        </p:spPr>
        <p:txBody>
          <a:bodyPr vert="horz" wrap="square" lIns="91612" tIns="45807" rIns="91612" bIns="45807" numCol="1" anchor="b" anchorCtr="0" compatLnSpc="1">
            <a:prstTxWarp prst="textNoShape">
              <a:avLst/>
            </a:prstTxWarp>
          </a:bodyPr>
          <a:lstStyle>
            <a:lvl1pPr algn="r" defTabSz="917575">
              <a:spcBef>
                <a:spcPct val="0"/>
              </a:spcBef>
              <a:defRPr sz="1300"/>
            </a:lvl1pPr>
          </a:lstStyle>
          <a:p>
            <a:pPr>
              <a:defRPr/>
            </a:pPr>
            <a:fld id="{D1B24F5C-4F12-453E-9A6E-3C56AE94D88C}" type="slidenum">
              <a:rPr lang="de-DE"/>
              <a:pPr>
                <a:defRPr/>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08300" cy="490538"/>
          </a:xfrm>
          <a:prstGeom prst="rect">
            <a:avLst/>
          </a:prstGeom>
          <a:noFill/>
          <a:ln w="9525">
            <a:noFill/>
            <a:miter lim="800000"/>
            <a:headEnd/>
            <a:tailEnd/>
          </a:ln>
          <a:effectLst/>
        </p:spPr>
        <p:txBody>
          <a:bodyPr vert="horz" wrap="square" lIns="91612" tIns="45807" rIns="91612" bIns="45807" numCol="1" anchor="t" anchorCtr="0" compatLnSpc="1">
            <a:prstTxWarp prst="textNoShape">
              <a:avLst/>
            </a:prstTxWarp>
          </a:bodyPr>
          <a:lstStyle>
            <a:lvl1pPr algn="l" defTabSz="917575">
              <a:spcBef>
                <a:spcPct val="0"/>
              </a:spcBef>
              <a:defRPr sz="1300"/>
            </a:lvl1pPr>
          </a:lstStyle>
          <a:p>
            <a:pPr>
              <a:defRPr/>
            </a:pPr>
            <a:endParaRPr lang="de-DE"/>
          </a:p>
        </p:txBody>
      </p:sp>
      <p:sp>
        <p:nvSpPr>
          <p:cNvPr id="3075" name="Rectangle 3"/>
          <p:cNvSpPr>
            <a:spLocks noGrp="1" noChangeArrowheads="1"/>
          </p:cNvSpPr>
          <p:nvPr>
            <p:ph type="dt" idx="1"/>
          </p:nvPr>
        </p:nvSpPr>
        <p:spPr bwMode="auto">
          <a:xfrm>
            <a:off x="3800475" y="0"/>
            <a:ext cx="2908300" cy="490538"/>
          </a:xfrm>
          <a:prstGeom prst="rect">
            <a:avLst/>
          </a:prstGeom>
          <a:noFill/>
          <a:ln w="9525">
            <a:noFill/>
            <a:miter lim="800000"/>
            <a:headEnd/>
            <a:tailEnd/>
          </a:ln>
          <a:effectLst/>
        </p:spPr>
        <p:txBody>
          <a:bodyPr vert="horz" wrap="square" lIns="91612" tIns="45807" rIns="91612" bIns="45807" numCol="1" anchor="t" anchorCtr="0" compatLnSpc="1">
            <a:prstTxWarp prst="textNoShape">
              <a:avLst/>
            </a:prstTxWarp>
          </a:bodyPr>
          <a:lstStyle>
            <a:lvl1pPr algn="r" defTabSz="917575">
              <a:spcBef>
                <a:spcPct val="0"/>
              </a:spcBef>
              <a:defRPr sz="1300"/>
            </a:lvl1pPr>
          </a:lstStyle>
          <a:p>
            <a:pPr>
              <a:defRPr/>
            </a:pPr>
            <a:endParaRPr lang="de-DE"/>
          </a:p>
        </p:txBody>
      </p:sp>
      <p:sp>
        <p:nvSpPr>
          <p:cNvPr id="25604" name="Rectangle 4"/>
          <p:cNvSpPr>
            <a:spLocks noChangeArrowheads="1" noTextEdit="1"/>
          </p:cNvSpPr>
          <p:nvPr>
            <p:ph type="sldImg" idx="2"/>
          </p:nvPr>
        </p:nvSpPr>
        <p:spPr bwMode="auto">
          <a:xfrm>
            <a:off x="242888" y="733425"/>
            <a:ext cx="5294312" cy="3665538"/>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374650" y="4643438"/>
            <a:ext cx="6076950" cy="4397375"/>
          </a:xfrm>
          <a:prstGeom prst="rect">
            <a:avLst/>
          </a:prstGeom>
          <a:noFill/>
          <a:ln w="9525">
            <a:noFill/>
            <a:miter lim="800000"/>
            <a:headEnd/>
            <a:tailEnd/>
          </a:ln>
          <a:effectLst/>
        </p:spPr>
        <p:txBody>
          <a:bodyPr vert="horz" wrap="square" lIns="91612" tIns="45807" rIns="91612" bIns="45807" numCol="1" anchor="t" anchorCtr="0" compatLnSpc="1">
            <a:prstTxWarp prst="textNoShape">
              <a:avLst/>
            </a:prstTxWarp>
          </a:bodyPr>
          <a:lstStyle/>
          <a:p>
            <a:pPr lvl="0"/>
            <a:r>
              <a:rPr lang="de-DE" noProof="0" smtClean="0"/>
              <a:t>Klicken Sie, um die Formate des Vorlagentextes zu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3078" name="Rectangle 6"/>
          <p:cNvSpPr>
            <a:spLocks noGrp="1" noChangeArrowheads="1"/>
          </p:cNvSpPr>
          <p:nvPr>
            <p:ph type="ftr" sz="quarter" idx="4"/>
          </p:nvPr>
        </p:nvSpPr>
        <p:spPr bwMode="auto">
          <a:xfrm>
            <a:off x="0" y="9283700"/>
            <a:ext cx="2908300" cy="490538"/>
          </a:xfrm>
          <a:prstGeom prst="rect">
            <a:avLst/>
          </a:prstGeom>
          <a:noFill/>
          <a:ln w="9525">
            <a:noFill/>
            <a:miter lim="800000"/>
            <a:headEnd/>
            <a:tailEnd/>
          </a:ln>
          <a:effectLst/>
        </p:spPr>
        <p:txBody>
          <a:bodyPr vert="horz" wrap="square" lIns="91612" tIns="45807" rIns="91612" bIns="45807" numCol="1" anchor="b" anchorCtr="0" compatLnSpc="1">
            <a:prstTxWarp prst="textNoShape">
              <a:avLst/>
            </a:prstTxWarp>
          </a:bodyPr>
          <a:lstStyle>
            <a:lvl1pPr algn="l" defTabSz="917575">
              <a:spcBef>
                <a:spcPct val="0"/>
              </a:spcBef>
              <a:defRPr sz="1300"/>
            </a:lvl1pPr>
          </a:lstStyle>
          <a:p>
            <a:pPr>
              <a:defRPr/>
            </a:pPr>
            <a:endParaRPr lang="de-DE"/>
          </a:p>
        </p:txBody>
      </p:sp>
      <p:sp>
        <p:nvSpPr>
          <p:cNvPr id="3079" name="Rectangle 7"/>
          <p:cNvSpPr>
            <a:spLocks noGrp="1" noChangeArrowheads="1"/>
          </p:cNvSpPr>
          <p:nvPr>
            <p:ph type="sldNum" sz="quarter" idx="5"/>
          </p:nvPr>
        </p:nvSpPr>
        <p:spPr bwMode="auto">
          <a:xfrm>
            <a:off x="3800475" y="9283700"/>
            <a:ext cx="2908300" cy="490538"/>
          </a:xfrm>
          <a:prstGeom prst="rect">
            <a:avLst/>
          </a:prstGeom>
          <a:noFill/>
          <a:ln w="9525">
            <a:noFill/>
            <a:miter lim="800000"/>
            <a:headEnd/>
            <a:tailEnd/>
          </a:ln>
          <a:effectLst/>
        </p:spPr>
        <p:txBody>
          <a:bodyPr vert="horz" wrap="square" lIns="91612" tIns="45807" rIns="91612" bIns="45807" numCol="1" anchor="b" anchorCtr="0" compatLnSpc="1">
            <a:prstTxWarp prst="textNoShape">
              <a:avLst/>
            </a:prstTxWarp>
          </a:bodyPr>
          <a:lstStyle>
            <a:lvl1pPr algn="r" defTabSz="917575">
              <a:spcBef>
                <a:spcPct val="0"/>
              </a:spcBef>
              <a:defRPr sz="1300"/>
            </a:lvl1pPr>
          </a:lstStyle>
          <a:p>
            <a:pPr>
              <a:defRPr/>
            </a:pPr>
            <a:fld id="{CA90F3AD-ED93-4AC9-AB09-E8BA55633CF2}"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lienbildplatzhalter 1"/>
          <p:cNvSpPr>
            <a:spLocks noGrp="1" noRot="1" noChangeAspect="1" noTextEdit="1"/>
          </p:cNvSpPr>
          <p:nvPr>
            <p:ph type="sldImg"/>
          </p:nvPr>
        </p:nvSpPr>
        <p:spPr>
          <a:ln/>
        </p:spPr>
      </p:sp>
      <p:sp>
        <p:nvSpPr>
          <p:cNvPr id="26627" name="Notizenplatzhalter 2"/>
          <p:cNvSpPr>
            <a:spLocks noGrp="1"/>
          </p:cNvSpPr>
          <p:nvPr>
            <p:ph type="body" idx="1"/>
          </p:nvPr>
        </p:nvSpPr>
        <p:spPr>
          <a:noFill/>
          <a:ln/>
        </p:spPr>
        <p:txBody>
          <a:bodyPr/>
          <a:lstStyle/>
          <a:p>
            <a:endParaRPr lang="de-DE" smtClean="0"/>
          </a:p>
        </p:txBody>
      </p:sp>
      <p:sp>
        <p:nvSpPr>
          <p:cNvPr id="26628" name="Foliennummernplatzhalter 3"/>
          <p:cNvSpPr>
            <a:spLocks noGrp="1"/>
          </p:cNvSpPr>
          <p:nvPr>
            <p:ph type="sldNum" sz="quarter" idx="5"/>
          </p:nvPr>
        </p:nvSpPr>
        <p:spPr>
          <a:noFill/>
        </p:spPr>
        <p:txBody>
          <a:bodyPr/>
          <a:lstStyle/>
          <a:p>
            <a:fld id="{D1CADF4A-2F65-4763-A1A8-09E416876411}" type="slidenum">
              <a:rPr lang="de-DE" smtClean="0"/>
              <a:pPr/>
              <a:t>3</a:t>
            </a:fld>
            <a:endParaRPr 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lienbildplatzhalter 1"/>
          <p:cNvSpPr>
            <a:spLocks noGrp="1" noRot="1" noChangeAspect="1" noTextEdit="1"/>
          </p:cNvSpPr>
          <p:nvPr>
            <p:ph type="sldImg"/>
          </p:nvPr>
        </p:nvSpPr>
        <p:spPr>
          <a:ln/>
        </p:spPr>
      </p:sp>
      <p:sp>
        <p:nvSpPr>
          <p:cNvPr id="27651" name="Notizenplatzhalter 2"/>
          <p:cNvSpPr>
            <a:spLocks noGrp="1"/>
          </p:cNvSpPr>
          <p:nvPr>
            <p:ph type="body" idx="1"/>
          </p:nvPr>
        </p:nvSpPr>
        <p:spPr>
          <a:noFill/>
          <a:ln/>
        </p:spPr>
        <p:txBody>
          <a:bodyPr/>
          <a:lstStyle/>
          <a:p>
            <a:endParaRPr lang="de-DE" smtClean="0"/>
          </a:p>
        </p:txBody>
      </p:sp>
      <p:sp>
        <p:nvSpPr>
          <p:cNvPr id="27652" name="Foliennummernplatzhalter 3"/>
          <p:cNvSpPr>
            <a:spLocks noGrp="1"/>
          </p:cNvSpPr>
          <p:nvPr>
            <p:ph type="sldNum" sz="quarter" idx="5"/>
          </p:nvPr>
        </p:nvSpPr>
        <p:spPr>
          <a:noFill/>
        </p:spPr>
        <p:txBody>
          <a:bodyPr/>
          <a:lstStyle/>
          <a:p>
            <a:fld id="{FBCDD118-ABC6-49C6-9980-28AB1AA3DFDB}" type="slidenum">
              <a:rPr lang="de-DE" smtClean="0"/>
              <a:pPr/>
              <a:t>4</a:t>
            </a:fld>
            <a:endParaRPr lang="de-D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a:ln/>
        </p:spPr>
      </p:sp>
      <p:sp>
        <p:nvSpPr>
          <p:cNvPr id="28675" name="Notizenplatzhalter 2"/>
          <p:cNvSpPr>
            <a:spLocks noGrp="1"/>
          </p:cNvSpPr>
          <p:nvPr>
            <p:ph type="body" idx="1"/>
          </p:nvPr>
        </p:nvSpPr>
        <p:spPr>
          <a:noFill/>
          <a:ln/>
        </p:spPr>
        <p:txBody>
          <a:bodyPr/>
          <a:lstStyle/>
          <a:p>
            <a:endParaRPr lang="de-DE" smtClean="0"/>
          </a:p>
        </p:txBody>
      </p:sp>
      <p:sp>
        <p:nvSpPr>
          <p:cNvPr id="28676" name="Foliennummernplatzhalter 3"/>
          <p:cNvSpPr>
            <a:spLocks noGrp="1"/>
          </p:cNvSpPr>
          <p:nvPr>
            <p:ph type="sldNum" sz="quarter" idx="5"/>
          </p:nvPr>
        </p:nvSpPr>
        <p:spPr>
          <a:noFill/>
        </p:spPr>
        <p:txBody>
          <a:bodyPr/>
          <a:lstStyle/>
          <a:p>
            <a:fld id="{07897EDD-383D-4F05-B52B-95D134374486}" type="slidenum">
              <a:rPr lang="de-DE" smtClean="0"/>
              <a:pPr/>
              <a:t>5</a:t>
            </a:fld>
            <a:endParaRPr 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a:ln/>
        </p:spPr>
      </p:sp>
      <p:sp>
        <p:nvSpPr>
          <p:cNvPr id="29699" name="Notizenplatzhalter 2"/>
          <p:cNvSpPr>
            <a:spLocks noGrp="1"/>
          </p:cNvSpPr>
          <p:nvPr>
            <p:ph type="body" idx="1"/>
          </p:nvPr>
        </p:nvSpPr>
        <p:spPr>
          <a:noFill/>
          <a:ln/>
        </p:spPr>
        <p:txBody>
          <a:bodyPr/>
          <a:lstStyle/>
          <a:p>
            <a:endParaRPr lang="de-DE" smtClean="0"/>
          </a:p>
        </p:txBody>
      </p:sp>
      <p:sp>
        <p:nvSpPr>
          <p:cNvPr id="29700" name="Foliennummernplatzhalter 3"/>
          <p:cNvSpPr>
            <a:spLocks noGrp="1"/>
          </p:cNvSpPr>
          <p:nvPr>
            <p:ph type="sldNum" sz="quarter" idx="5"/>
          </p:nvPr>
        </p:nvSpPr>
        <p:spPr>
          <a:noFill/>
        </p:spPr>
        <p:txBody>
          <a:bodyPr/>
          <a:lstStyle/>
          <a:p>
            <a:fld id="{67BDAA72-9C9B-4003-838F-5BC56C427580}" type="slidenum">
              <a:rPr lang="de-DE" smtClean="0"/>
              <a:pPr/>
              <a:t>6</a:t>
            </a:fld>
            <a:endParaRPr lang="de-D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lienbildplatzhalter 1"/>
          <p:cNvSpPr>
            <a:spLocks noGrp="1" noRot="1" noChangeAspect="1" noTextEdit="1"/>
          </p:cNvSpPr>
          <p:nvPr>
            <p:ph type="sldImg"/>
          </p:nvPr>
        </p:nvSpPr>
        <p:spPr>
          <a:ln/>
        </p:spPr>
      </p:sp>
      <p:sp>
        <p:nvSpPr>
          <p:cNvPr id="30723" name="Notizenplatzhalter 2"/>
          <p:cNvSpPr>
            <a:spLocks noGrp="1"/>
          </p:cNvSpPr>
          <p:nvPr>
            <p:ph type="body" idx="1"/>
          </p:nvPr>
        </p:nvSpPr>
        <p:spPr>
          <a:noFill/>
          <a:ln/>
        </p:spPr>
        <p:txBody>
          <a:bodyPr/>
          <a:lstStyle/>
          <a:p>
            <a:endParaRPr lang="de-DE" smtClean="0"/>
          </a:p>
        </p:txBody>
      </p:sp>
      <p:sp>
        <p:nvSpPr>
          <p:cNvPr id="30724" name="Foliennummernplatzhalter 3"/>
          <p:cNvSpPr>
            <a:spLocks noGrp="1"/>
          </p:cNvSpPr>
          <p:nvPr>
            <p:ph type="sldNum" sz="quarter" idx="5"/>
          </p:nvPr>
        </p:nvSpPr>
        <p:spPr>
          <a:noFill/>
        </p:spPr>
        <p:txBody>
          <a:bodyPr/>
          <a:lstStyle/>
          <a:p>
            <a:fld id="{AFA0FFEA-35CA-49A0-9EED-9396CB9576E7}" type="slidenum">
              <a:rPr lang="de-DE" smtClean="0"/>
              <a:pPr/>
              <a:t>7</a:t>
            </a:fld>
            <a:endParaRPr lang="de-D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lienbildplatzhalter 1"/>
          <p:cNvSpPr>
            <a:spLocks noGrp="1" noRot="1" noChangeAspect="1" noTextEdit="1"/>
          </p:cNvSpPr>
          <p:nvPr>
            <p:ph type="sldImg"/>
          </p:nvPr>
        </p:nvSpPr>
        <p:spPr>
          <a:ln/>
        </p:spPr>
      </p:sp>
      <p:sp>
        <p:nvSpPr>
          <p:cNvPr id="30723" name="Notizenplatzhalter 2"/>
          <p:cNvSpPr>
            <a:spLocks noGrp="1"/>
          </p:cNvSpPr>
          <p:nvPr>
            <p:ph type="body" idx="1"/>
          </p:nvPr>
        </p:nvSpPr>
        <p:spPr>
          <a:noFill/>
          <a:ln/>
        </p:spPr>
        <p:txBody>
          <a:bodyPr/>
          <a:lstStyle/>
          <a:p>
            <a:endParaRPr lang="de-DE" smtClean="0"/>
          </a:p>
        </p:txBody>
      </p:sp>
      <p:sp>
        <p:nvSpPr>
          <p:cNvPr id="30724" name="Foliennummernplatzhalter 3"/>
          <p:cNvSpPr>
            <a:spLocks noGrp="1"/>
          </p:cNvSpPr>
          <p:nvPr>
            <p:ph type="sldNum" sz="quarter" idx="5"/>
          </p:nvPr>
        </p:nvSpPr>
        <p:spPr>
          <a:noFill/>
        </p:spPr>
        <p:txBody>
          <a:bodyPr/>
          <a:lstStyle/>
          <a:p>
            <a:fld id="{AFA0FFEA-35CA-49A0-9EED-9396CB9576E7}" type="slidenum">
              <a:rPr lang="de-DE" smtClean="0"/>
              <a:pPr/>
              <a:t>9</a:t>
            </a:fld>
            <a:endParaRPr lang="de-D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1A787E6C-9665-45D8-9F94-35DE95B07CBD}" type="slidenum">
              <a:rPr lang="en-US" smtClean="0"/>
              <a:pPr/>
              <a:t>11</a:t>
            </a:fld>
            <a:endParaRPr lang="en-US"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892175" y="4643438"/>
            <a:ext cx="2233613" cy="271462"/>
          </a:xfrm>
          <a:noFill/>
          <a:ln/>
        </p:spPr>
        <p:txBody>
          <a:bodyPr/>
          <a:lstStyle/>
          <a:p>
            <a:endParaRPr lang="de-D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4A54FAF4-F06D-4209-9C8A-D3E8D14AC6C9}" type="slidenum">
              <a:rPr lang="de-DE" smtClean="0"/>
              <a:pPr/>
              <a:t>23</a:t>
            </a:fld>
            <a:endParaRPr lang="de-DE" smtClean="0"/>
          </a:p>
        </p:txBody>
      </p:sp>
      <p:sp>
        <p:nvSpPr>
          <p:cNvPr id="32771" name="Rectangle 2"/>
          <p:cNvSpPr>
            <a:spLocks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lnSpc>
                <a:spcPct val="80000"/>
              </a:lnSpc>
            </a:pPr>
            <a:r>
              <a:rPr lang="en-US" sz="800" smtClean="0"/>
              <a:t>UGSolutions</a:t>
            </a:r>
          </a:p>
          <a:p>
            <a:pPr eaLnBrk="1" hangingPunct="1">
              <a:lnSpc>
                <a:spcPct val="80000"/>
              </a:lnSpc>
            </a:pPr>
            <a:r>
              <a:rPr lang="en-US" sz="800" smtClean="0"/>
              <a:t>--------------------------------------------------------------------------------</a:t>
            </a:r>
          </a:p>
          <a:p>
            <a:pPr eaLnBrk="1" hangingPunct="1">
              <a:lnSpc>
                <a:spcPct val="80000"/>
              </a:lnSpc>
            </a:pPr>
            <a:r>
              <a:rPr lang="en-US" sz="800" smtClean="0"/>
              <a:t>Next Doc   New Search</a:t>
            </a:r>
          </a:p>
          <a:p>
            <a:pPr eaLnBrk="1" hangingPunct="1">
              <a:lnSpc>
                <a:spcPct val="80000"/>
              </a:lnSpc>
            </a:pPr>
            <a:r>
              <a:rPr lang="en-US" sz="800" smtClean="0"/>
              <a:t>--------------------------------------------------------------------------------</a:t>
            </a:r>
          </a:p>
          <a:p>
            <a:pPr eaLnBrk="1" hangingPunct="1">
              <a:lnSpc>
                <a:spcPct val="80000"/>
              </a:lnSpc>
            </a:pPr>
            <a:r>
              <a:rPr lang="en-US" sz="800" smtClean="0"/>
              <a:t>Subject: [PR-06168456] Angular dimension is flipping when opening and update the part file in NX 6.0.2</a:t>
            </a:r>
          </a:p>
          <a:p>
            <a:pPr eaLnBrk="1" hangingPunct="1">
              <a:lnSpc>
                <a:spcPct val="80000"/>
              </a:lnSpc>
            </a:pPr>
            <a:r>
              <a:rPr lang="en-US" sz="800" smtClean="0"/>
              <a:t>Description of Problem:</a:t>
            </a:r>
          </a:p>
          <a:p>
            <a:pPr eaLnBrk="1" hangingPunct="1">
              <a:lnSpc>
                <a:spcPct val="80000"/>
              </a:lnSpc>
            </a:pPr>
            <a:r>
              <a:rPr lang="en-US" sz="800" smtClean="0"/>
              <a:t>          IR Number:   6168456</a:t>
            </a:r>
          </a:p>
          <a:p>
            <a:pPr eaLnBrk="1" hangingPunct="1">
              <a:lnSpc>
                <a:spcPct val="80000"/>
              </a:lnSpc>
            </a:pPr>
            <a:r>
              <a:rPr lang="en-US" sz="800" smtClean="0"/>
              <a:t>           Priority:   1</a:t>
            </a:r>
          </a:p>
          <a:p>
            <a:pPr eaLnBrk="1" hangingPunct="1">
              <a:lnSpc>
                <a:spcPct val="80000"/>
              </a:lnSpc>
            </a:pPr>
            <a:r>
              <a:rPr lang="en-US" sz="800" smtClean="0"/>
              <a:t>     GTAC Urgency:     Yes</a:t>
            </a:r>
          </a:p>
          <a:p>
            <a:pPr eaLnBrk="1" hangingPunct="1">
              <a:lnSpc>
                <a:spcPct val="80000"/>
              </a:lnSpc>
            </a:pPr>
            <a:r>
              <a:rPr lang="en-US" sz="800" smtClean="0"/>
              <a:t>          PR Matrix:   1a</a:t>
            </a:r>
          </a:p>
          <a:p>
            <a:pPr eaLnBrk="1" hangingPunct="1">
              <a:lnSpc>
                <a:spcPct val="80000"/>
              </a:lnSpc>
            </a:pPr>
            <a:r>
              <a:rPr lang="en-US" sz="800" smtClean="0"/>
              <a:t>    ============================</a:t>
            </a:r>
          </a:p>
          <a:p>
            <a:pPr eaLnBrk="1" hangingPunct="1">
              <a:lnSpc>
                <a:spcPct val="80000"/>
              </a:lnSpc>
            </a:pPr>
            <a:endParaRPr lang="en-US" sz="800" smtClean="0"/>
          </a:p>
          <a:p>
            <a:pPr eaLnBrk="1" hangingPunct="1">
              <a:lnSpc>
                <a:spcPct val="80000"/>
              </a:lnSpc>
            </a:pPr>
            <a:r>
              <a:rPr lang="en-US" sz="800" smtClean="0"/>
              <a:t>Problem Description:</a:t>
            </a:r>
          </a:p>
          <a:p>
            <a:pPr eaLnBrk="1" hangingPunct="1">
              <a:lnSpc>
                <a:spcPct val="80000"/>
              </a:lnSpc>
            </a:pPr>
            <a:endParaRPr lang="en-US" sz="800" smtClean="0"/>
          </a:p>
          <a:p>
            <a:pPr eaLnBrk="1" hangingPunct="1">
              <a:lnSpc>
                <a:spcPct val="80000"/>
              </a:lnSpc>
            </a:pPr>
            <a:r>
              <a:rPr lang="en-US" sz="800" smtClean="0"/>
              <a:t>Angular dimension (2x 20 degress)in the right view is flipping when opening the part file and updating in NX 6.0.2. The customer was previously instructed to set the "Maintain Object Version On Update" in in the Customer Defaults and this is not helping. This dimension continues to flip from a 20 degree angle callout to a 160 degree angle callout. The associativity to the centerline appears correct, and when reassociating is not correcting it.</a:t>
            </a:r>
          </a:p>
          <a:p>
            <a:pPr eaLnBrk="1" hangingPunct="1">
              <a:lnSpc>
                <a:spcPct val="80000"/>
              </a:lnSpc>
            </a:pPr>
            <a:endParaRPr lang="en-US" sz="800" smtClean="0"/>
          </a:p>
          <a:p>
            <a:pPr eaLnBrk="1" hangingPunct="1">
              <a:lnSpc>
                <a:spcPct val="80000"/>
              </a:lnSpc>
            </a:pPr>
            <a:r>
              <a:rPr lang="en-US" sz="800" smtClean="0"/>
              <a:t>=============================================================================</a:t>
            </a:r>
          </a:p>
          <a:p>
            <a:pPr eaLnBrk="1" hangingPunct="1">
              <a:lnSpc>
                <a:spcPct val="80000"/>
              </a:lnSpc>
            </a:pPr>
            <a:r>
              <a:rPr lang="en-US" sz="800" smtClean="0"/>
              <a:t> NX Versions: NX 6.0.2.8, 6.0.3.6</a:t>
            </a:r>
          </a:p>
          <a:p>
            <a:pPr eaLnBrk="1" hangingPunct="1">
              <a:lnSpc>
                <a:spcPct val="80000"/>
              </a:lnSpc>
            </a:pPr>
            <a:r>
              <a:rPr lang="en-US" sz="800" smtClean="0"/>
              <a:t>Managed Mode:  No</a:t>
            </a:r>
          </a:p>
          <a:p>
            <a:pPr eaLnBrk="1" hangingPunct="1">
              <a:lnSpc>
                <a:spcPct val="80000"/>
              </a:lnSpc>
            </a:pPr>
            <a:r>
              <a:rPr lang="en-US" sz="800" smtClean="0"/>
              <a:t> Tc Versions: n/a</a:t>
            </a:r>
          </a:p>
          <a:p>
            <a:pPr eaLnBrk="1" hangingPunct="1">
              <a:lnSpc>
                <a:spcPct val="80000"/>
              </a:lnSpc>
            </a:pPr>
            <a:endParaRPr lang="en-US" sz="800" smtClean="0"/>
          </a:p>
          <a:p>
            <a:pPr eaLnBrk="1" hangingPunct="1">
              <a:lnSpc>
                <a:spcPct val="80000"/>
              </a:lnSpc>
            </a:pPr>
            <a:r>
              <a:rPr lang="en-US" sz="800" smtClean="0"/>
              <a:t>Containing:</a:t>
            </a:r>
          </a:p>
          <a:p>
            <a:pPr eaLnBrk="1" hangingPunct="1">
              <a:lnSpc>
                <a:spcPct val="80000"/>
              </a:lnSpc>
            </a:pPr>
            <a:r>
              <a:rPr lang="en-US" sz="800" smtClean="0"/>
              <a:t>-----------</a:t>
            </a:r>
          </a:p>
          <a:p>
            <a:pPr eaLnBrk="1" hangingPunct="1">
              <a:lnSpc>
                <a:spcPct val="80000"/>
              </a:lnSpc>
            </a:pPr>
            <a:r>
              <a:rPr lang="en-US" sz="800" smtClean="0"/>
              <a:t>Part:          82414090_DWG.prt</a:t>
            </a:r>
          </a:p>
          <a:p>
            <a:pPr eaLnBrk="1" hangingPunct="1">
              <a:lnSpc>
                <a:spcPct val="80000"/>
              </a:lnSpc>
            </a:pPr>
            <a:r>
              <a:rPr lang="en-US" sz="800" smtClean="0"/>
              <a:t>AVI:           n/a</a:t>
            </a:r>
          </a:p>
          <a:p>
            <a:pPr eaLnBrk="1" hangingPunct="1">
              <a:lnSpc>
                <a:spcPct val="80000"/>
              </a:lnSpc>
            </a:pPr>
            <a:r>
              <a:rPr lang="en-US" sz="800" smtClean="0"/>
              <a:t>Syslog:        n/a</a:t>
            </a:r>
          </a:p>
          <a:p>
            <a:pPr eaLnBrk="1" hangingPunct="1">
              <a:lnSpc>
                <a:spcPct val="80000"/>
              </a:lnSpc>
            </a:pPr>
            <a:r>
              <a:rPr lang="en-US" sz="800" smtClean="0"/>
              <a:t>Other Files:   n/a</a:t>
            </a:r>
          </a:p>
          <a:p>
            <a:pPr eaLnBrk="1" hangingPunct="1">
              <a:lnSpc>
                <a:spcPct val="80000"/>
              </a:lnSpc>
            </a:pPr>
            <a:r>
              <a:rPr lang="en-US" sz="800" smtClean="0"/>
              <a:t>Work Around:   n/a</a:t>
            </a:r>
          </a:p>
          <a:p>
            <a:pPr eaLnBrk="1" hangingPunct="1">
              <a:lnSpc>
                <a:spcPct val="80000"/>
              </a:lnSpc>
            </a:pPr>
            <a:endParaRPr lang="en-US" sz="800" smtClean="0"/>
          </a:p>
          <a:p>
            <a:pPr eaLnBrk="1" hangingPunct="1">
              <a:lnSpc>
                <a:spcPct val="80000"/>
              </a:lnSpc>
            </a:pPr>
            <a:r>
              <a:rPr lang="en-US" sz="800" smtClean="0"/>
              <a:t>Steps to Duplicate:</a:t>
            </a:r>
          </a:p>
          <a:p>
            <a:pPr eaLnBrk="1" hangingPunct="1">
              <a:lnSpc>
                <a:spcPct val="80000"/>
              </a:lnSpc>
            </a:pPr>
            <a:r>
              <a:rPr lang="en-US" sz="800" smtClean="0"/>
              <a:t>Open 82414090_DWG.prt in NX5 and NX6.</a:t>
            </a:r>
          </a:p>
          <a:p>
            <a:pPr eaLnBrk="1" hangingPunct="1">
              <a:lnSpc>
                <a:spcPct val="80000"/>
              </a:lnSpc>
            </a:pPr>
            <a:r>
              <a:rPr lang="en-US" sz="800" smtClean="0"/>
              <a:t>In NX5 the drawing after updating will retain the 2x 20 degrees.</a:t>
            </a:r>
          </a:p>
          <a:p>
            <a:pPr eaLnBrk="1" hangingPunct="1">
              <a:lnSpc>
                <a:spcPct val="80000"/>
              </a:lnSpc>
            </a:pPr>
            <a:r>
              <a:rPr lang="en-US" sz="800" smtClean="0"/>
              <a:t>In NX6 the drawing after updating will change the 2x 20 degrees to 2x 160 degrees.</a:t>
            </a:r>
          </a:p>
          <a:p>
            <a:pPr eaLnBrk="1" hangingPunct="1">
              <a:lnSpc>
                <a:spcPct val="80000"/>
              </a:lnSpc>
            </a:pPr>
            <a:endParaRPr lang="en-US" sz="800" smtClean="0"/>
          </a:p>
          <a:p>
            <a:pPr eaLnBrk="1" hangingPunct="1">
              <a:lnSpc>
                <a:spcPct val="80000"/>
              </a:lnSpc>
            </a:pPr>
            <a:r>
              <a:rPr lang="en-US" sz="800" smtClean="0"/>
              <a:t>Problem is part specific:      Yes / Unknown</a:t>
            </a:r>
          </a:p>
          <a:p>
            <a:pPr eaLnBrk="1" hangingPunct="1">
              <a:lnSpc>
                <a:spcPct val="80000"/>
              </a:lnSpc>
            </a:pPr>
            <a:r>
              <a:rPr lang="en-US" sz="800" smtClean="0"/>
              <a:t>Problem is OS specific:               No</a:t>
            </a:r>
          </a:p>
          <a:p>
            <a:pPr eaLnBrk="1" hangingPunct="1">
              <a:lnSpc>
                <a:spcPct val="80000"/>
              </a:lnSpc>
            </a:pPr>
            <a:endParaRPr lang="en-US" sz="800" smtClean="0"/>
          </a:p>
          <a:p>
            <a:pPr eaLnBrk="1" hangingPunct="1">
              <a:lnSpc>
                <a:spcPct val="80000"/>
              </a:lnSpc>
            </a:pPr>
            <a:r>
              <a:rPr lang="en-US" sz="800" smtClean="0"/>
              <a:t>Platform Information-</a:t>
            </a:r>
          </a:p>
          <a:p>
            <a:pPr eaLnBrk="1" hangingPunct="1">
              <a:lnSpc>
                <a:spcPct val="80000"/>
              </a:lnSpc>
            </a:pPr>
            <a:r>
              <a:rPr lang="en-US" sz="800" smtClean="0"/>
              <a:t>Problem is platform specific:  No</a:t>
            </a:r>
          </a:p>
          <a:p>
            <a:pPr eaLnBrk="1" hangingPunct="1">
              <a:lnSpc>
                <a:spcPct val="80000"/>
              </a:lnSpc>
            </a:pPr>
            <a:endParaRPr lang="en-US" sz="800" smtClean="0"/>
          </a:p>
          <a:p>
            <a:pPr eaLnBrk="1" hangingPunct="1">
              <a:lnSpc>
                <a:spcPct val="80000"/>
              </a:lnSpc>
            </a:pPr>
            <a:r>
              <a:rPr lang="en-US" sz="800" smtClean="0"/>
              <a:t>Problem verified on the following platforms and OS versions:</a:t>
            </a:r>
          </a:p>
          <a:p>
            <a:pPr eaLnBrk="1" hangingPunct="1">
              <a:lnSpc>
                <a:spcPct val="80000"/>
              </a:lnSpc>
            </a:pPr>
            <a:endParaRPr lang="en-US" sz="800" smtClean="0"/>
          </a:p>
          <a:p>
            <a:pPr eaLnBrk="1" hangingPunct="1">
              <a:lnSpc>
                <a:spcPct val="80000"/>
              </a:lnSpc>
            </a:pPr>
            <a:r>
              <a:rPr lang="en-US" sz="800" smtClean="0"/>
              <a:t>        Intel IV, WXP SP2</a:t>
            </a:r>
          </a:p>
          <a:p>
            <a:pPr eaLnBrk="1" hangingPunct="1">
              <a:lnSpc>
                <a:spcPct val="80000"/>
              </a:lnSpc>
            </a:pPr>
            <a:r>
              <a:rPr lang="en-US" sz="800" smtClean="0"/>
              <a:t>***** &lt;&lt;&lt;&lt;&lt; This PR has been closed.  The resolution was: &gt;&gt;&gt;&gt;&gt; *****</a:t>
            </a:r>
          </a:p>
          <a:p>
            <a:pPr eaLnBrk="1" hangingPunct="1">
              <a:lnSpc>
                <a:spcPct val="80000"/>
              </a:lnSpc>
            </a:pPr>
            <a:r>
              <a:rPr lang="en-US" sz="800" smtClean="0"/>
              <a:t>Siemens PLM believes that the problem you reported where an Angular dimensions flips when updated will be resolved by code changes made to the upcoming release of our software NX6.0.2. Turning on "Maintain Object versions" in Preference-&gt;Drafting-&gt;General before updating the view will not give the expected result.</a:t>
            </a:r>
          </a:p>
          <a:p>
            <a:pPr eaLnBrk="1" hangingPunct="1">
              <a:lnSpc>
                <a:spcPct val="80000"/>
              </a:lnSpc>
            </a:pPr>
            <a:endParaRPr lang="en-US" sz="800" smtClean="0"/>
          </a:p>
          <a:p>
            <a:pPr eaLnBrk="1" hangingPunct="1">
              <a:lnSpc>
                <a:spcPct val="80000"/>
              </a:lnSpc>
            </a:pPr>
            <a:r>
              <a:rPr lang="en-US" sz="800" smtClean="0"/>
              <a:t>PR Number  : 6168456</a:t>
            </a:r>
          </a:p>
          <a:p>
            <a:pPr eaLnBrk="1" hangingPunct="1">
              <a:lnSpc>
                <a:spcPct val="80000"/>
              </a:lnSpc>
            </a:pPr>
            <a:r>
              <a:rPr lang="en-US" sz="800" smtClean="0"/>
              <a:t>Date Opened: 09-jun-2009</a:t>
            </a:r>
          </a:p>
          <a:p>
            <a:pPr eaLnBrk="1" hangingPunct="1">
              <a:lnSpc>
                <a:spcPct val="80000"/>
              </a:lnSpc>
            </a:pPr>
            <a:r>
              <a:rPr lang="en-US" sz="800" smtClean="0"/>
              <a:t>Status     : FN</a:t>
            </a:r>
          </a:p>
          <a:p>
            <a:pPr eaLnBrk="1" hangingPunct="1">
              <a:lnSpc>
                <a:spcPct val="80000"/>
              </a:lnSpc>
            </a:pPr>
            <a:r>
              <a:rPr lang="en-US" sz="800" smtClean="0"/>
              <a:t>Priority   : 1</a:t>
            </a:r>
          </a:p>
          <a:p>
            <a:pPr eaLnBrk="1" hangingPunct="1">
              <a:lnSpc>
                <a:spcPct val="80000"/>
              </a:lnSpc>
            </a:pPr>
            <a:r>
              <a:rPr lang="en-US" sz="800" smtClean="0"/>
              <a:t>Family     : NX</a:t>
            </a:r>
          </a:p>
          <a:p>
            <a:pPr eaLnBrk="1" hangingPunct="1">
              <a:lnSpc>
                <a:spcPct val="80000"/>
              </a:lnSpc>
            </a:pPr>
            <a:r>
              <a:rPr lang="en-US" sz="800" smtClean="0"/>
              <a:t>Application: DRAFTING</a:t>
            </a:r>
          </a:p>
          <a:p>
            <a:pPr eaLnBrk="1" hangingPunct="1">
              <a:lnSpc>
                <a:spcPct val="80000"/>
              </a:lnSpc>
            </a:pPr>
            <a:r>
              <a:rPr lang="en-US" sz="800" smtClean="0"/>
              <a:t>Function   : ANNOTATION</a:t>
            </a:r>
          </a:p>
          <a:p>
            <a:pPr eaLnBrk="1" hangingPunct="1">
              <a:lnSpc>
                <a:spcPct val="80000"/>
              </a:lnSpc>
            </a:pPr>
            <a:r>
              <a:rPr lang="en-US" sz="800" smtClean="0"/>
              <a:t>Category   : INTERACTIVE</a:t>
            </a:r>
          </a:p>
          <a:p>
            <a:pPr eaLnBrk="1" hangingPunct="1">
              <a:lnSpc>
                <a:spcPct val="80000"/>
              </a:lnSpc>
            </a:pPr>
            <a:r>
              <a:rPr lang="en-US" sz="800" smtClean="0"/>
              <a:t>Release    : V6.0.2</a:t>
            </a:r>
          </a:p>
          <a:p>
            <a:pPr eaLnBrk="1" hangingPunct="1">
              <a:lnSpc>
                <a:spcPct val="80000"/>
              </a:lnSpc>
            </a:pPr>
            <a:r>
              <a:rPr lang="en-US" sz="800" smtClean="0"/>
              <a:t>Platform   : INTEL</a:t>
            </a:r>
          </a:p>
          <a:p>
            <a:pPr eaLnBrk="1" hangingPunct="1">
              <a:lnSpc>
                <a:spcPct val="80000"/>
              </a:lnSpc>
            </a:pPr>
            <a:r>
              <a:rPr lang="en-US" sz="800" smtClean="0"/>
              <a:t>OS         : WINDOW</a:t>
            </a:r>
          </a:p>
          <a:p>
            <a:pPr eaLnBrk="1" hangingPunct="1">
              <a:lnSpc>
                <a:spcPct val="80000"/>
              </a:lnSpc>
            </a:pPr>
            <a:r>
              <a:rPr lang="en-US" sz="800" smtClean="0"/>
              <a:t>OS Version : XP32_SP2</a:t>
            </a:r>
          </a:p>
          <a:p>
            <a:pPr eaLnBrk="1" hangingPunct="1">
              <a:lnSpc>
                <a:spcPct val="80000"/>
              </a:lnSpc>
            </a:pPr>
            <a:r>
              <a:rPr lang="en-US" sz="800" smtClean="0"/>
              <a:t>Terminal   : OTHER</a:t>
            </a:r>
          </a:p>
          <a:p>
            <a:pPr eaLnBrk="1" hangingPunct="1">
              <a:lnSpc>
                <a:spcPct val="80000"/>
              </a:lnSpc>
            </a:pPr>
            <a:r>
              <a:rPr lang="en-US" sz="800" smtClean="0"/>
              <a:t>Platform specific: Undetermined</a:t>
            </a:r>
          </a:p>
          <a:p>
            <a:pPr eaLnBrk="1" hangingPunct="1">
              <a:lnSpc>
                <a:spcPct val="80000"/>
              </a:lnSpc>
            </a:pPr>
            <a:endParaRPr lang="en-US" sz="800" smtClean="0"/>
          </a:p>
          <a:p>
            <a:pPr eaLnBrk="1" hangingPunct="1">
              <a:lnSpc>
                <a:spcPct val="80000"/>
              </a:lnSpc>
            </a:pPr>
            <a:r>
              <a:rPr lang="en-US" sz="800" smtClean="0"/>
              <a:t>UGSolutions</a:t>
            </a:r>
          </a:p>
          <a:p>
            <a:pPr eaLnBrk="1" hangingPunct="1">
              <a:lnSpc>
                <a:spcPct val="80000"/>
              </a:lnSpc>
            </a:pPr>
            <a:endParaRPr lang="en-US" sz="800" smtClean="0"/>
          </a:p>
          <a:p>
            <a:pPr eaLnBrk="1" hangingPunct="1">
              <a:lnSpc>
                <a:spcPct val="80000"/>
              </a:lnSpc>
            </a:pPr>
            <a:endParaRPr lang="en-US" sz="800" smtClean="0"/>
          </a:p>
          <a:p>
            <a:pPr eaLnBrk="1" hangingPunct="1">
              <a:lnSpc>
                <a:spcPct val="80000"/>
              </a:lnSpc>
            </a:pPr>
            <a:r>
              <a:rPr lang="en-US" sz="800" smtClean="0"/>
              <a:t>--------------------------------------------------------------------------------</a:t>
            </a:r>
          </a:p>
          <a:p>
            <a:pPr eaLnBrk="1" hangingPunct="1">
              <a:lnSpc>
                <a:spcPct val="80000"/>
              </a:lnSpc>
            </a:pPr>
            <a:endParaRPr lang="en-US" sz="800" smtClean="0"/>
          </a:p>
          <a:p>
            <a:pPr eaLnBrk="1" hangingPunct="1">
              <a:lnSpc>
                <a:spcPct val="80000"/>
              </a:lnSpc>
            </a:pPr>
            <a:r>
              <a:rPr lang="en-US" sz="800" smtClean="0"/>
              <a:t>Next Doc   New Search</a:t>
            </a:r>
          </a:p>
          <a:p>
            <a:pPr eaLnBrk="1" hangingPunct="1">
              <a:lnSpc>
                <a:spcPct val="80000"/>
              </a:lnSpc>
            </a:pPr>
            <a:endParaRPr lang="en-US" sz="800" smtClean="0"/>
          </a:p>
          <a:p>
            <a:pPr eaLnBrk="1" hangingPunct="1">
              <a:lnSpc>
                <a:spcPct val="80000"/>
              </a:lnSpc>
            </a:pPr>
            <a:endParaRPr lang="en-US" sz="800" smtClean="0"/>
          </a:p>
          <a:p>
            <a:pPr eaLnBrk="1" hangingPunct="1">
              <a:lnSpc>
                <a:spcPct val="80000"/>
              </a:lnSpc>
            </a:pPr>
            <a:r>
              <a:rPr lang="en-US" sz="800" smtClean="0"/>
              <a:t>--------------------------------------------------------------------------------</a:t>
            </a:r>
          </a:p>
          <a:p>
            <a:pPr eaLnBrk="1" hangingPunct="1">
              <a:lnSpc>
                <a:spcPct val="80000"/>
              </a:lnSpc>
            </a:pPr>
            <a:endParaRPr lang="en-US" sz="800" smtClean="0"/>
          </a:p>
          <a:p>
            <a:pPr eaLnBrk="1" hangingPunct="1">
              <a:lnSpc>
                <a:spcPct val="80000"/>
              </a:lnSpc>
            </a:pPr>
            <a:endParaRPr lang="en-US" sz="800" smtClean="0"/>
          </a:p>
          <a:p>
            <a:pPr eaLnBrk="1" hangingPunct="1">
              <a:lnSpc>
                <a:spcPct val="80000"/>
              </a:lnSpc>
            </a:pPr>
            <a:r>
              <a:rPr lang="en-US" sz="800" smtClean="0"/>
              <a:t>Subject: [PR-06168456] Angular dimension is flipping when opening and update the part file in NX 6.0.2</a:t>
            </a:r>
          </a:p>
          <a:p>
            <a:pPr eaLnBrk="1" hangingPunct="1">
              <a:lnSpc>
                <a:spcPct val="80000"/>
              </a:lnSpc>
            </a:pPr>
            <a:endParaRPr lang="en-US" sz="800" smtClean="0"/>
          </a:p>
          <a:p>
            <a:pPr eaLnBrk="1" hangingPunct="1">
              <a:lnSpc>
                <a:spcPct val="80000"/>
              </a:lnSpc>
            </a:pPr>
            <a:r>
              <a:rPr lang="en-US" sz="800" smtClean="0"/>
              <a:t>Description of Problem:</a:t>
            </a:r>
          </a:p>
          <a:p>
            <a:pPr eaLnBrk="1" hangingPunct="1">
              <a:lnSpc>
                <a:spcPct val="80000"/>
              </a:lnSpc>
            </a:pPr>
            <a:r>
              <a:rPr lang="en-US" sz="800" smtClean="0"/>
              <a:t>          IR Number:   6168456</a:t>
            </a:r>
          </a:p>
          <a:p>
            <a:pPr eaLnBrk="1" hangingPunct="1">
              <a:lnSpc>
                <a:spcPct val="80000"/>
              </a:lnSpc>
            </a:pPr>
            <a:r>
              <a:rPr lang="en-US" sz="800" smtClean="0"/>
              <a:t>           Priority:   1</a:t>
            </a:r>
          </a:p>
          <a:p>
            <a:pPr eaLnBrk="1" hangingPunct="1">
              <a:lnSpc>
                <a:spcPct val="80000"/>
              </a:lnSpc>
            </a:pPr>
            <a:r>
              <a:rPr lang="en-US" sz="800" smtClean="0"/>
              <a:t>     GTAC Urgency:     Yes</a:t>
            </a:r>
          </a:p>
          <a:p>
            <a:pPr eaLnBrk="1" hangingPunct="1">
              <a:lnSpc>
                <a:spcPct val="80000"/>
              </a:lnSpc>
            </a:pPr>
            <a:r>
              <a:rPr lang="en-US" sz="800" smtClean="0"/>
              <a:t>          PR Matrix:   1a</a:t>
            </a:r>
          </a:p>
          <a:p>
            <a:pPr eaLnBrk="1" hangingPunct="1">
              <a:lnSpc>
                <a:spcPct val="80000"/>
              </a:lnSpc>
            </a:pPr>
            <a:r>
              <a:rPr lang="en-US" sz="800" smtClean="0"/>
              <a:t>    ============================</a:t>
            </a:r>
          </a:p>
          <a:p>
            <a:pPr eaLnBrk="1" hangingPunct="1">
              <a:lnSpc>
                <a:spcPct val="80000"/>
              </a:lnSpc>
            </a:pPr>
            <a:endParaRPr lang="en-US" sz="800" smtClean="0"/>
          </a:p>
          <a:p>
            <a:pPr eaLnBrk="1" hangingPunct="1">
              <a:lnSpc>
                <a:spcPct val="80000"/>
              </a:lnSpc>
            </a:pPr>
            <a:r>
              <a:rPr lang="en-US" sz="800" smtClean="0"/>
              <a:t>Problem Description:</a:t>
            </a:r>
          </a:p>
          <a:p>
            <a:pPr eaLnBrk="1" hangingPunct="1">
              <a:lnSpc>
                <a:spcPct val="80000"/>
              </a:lnSpc>
            </a:pPr>
            <a:endParaRPr lang="en-US" sz="800" smtClean="0"/>
          </a:p>
          <a:p>
            <a:pPr eaLnBrk="1" hangingPunct="1">
              <a:lnSpc>
                <a:spcPct val="80000"/>
              </a:lnSpc>
            </a:pPr>
            <a:r>
              <a:rPr lang="en-US" sz="800" smtClean="0"/>
              <a:t>Angular dimension (2x 20 degress)in the right view is flipping when opening the part file and updating in NX 6.0.2. The customer was previously instructed to set the "Maintain Object Version On Update" in in the Customer Defaults and this is not helping. This dimension continues to flip from a 20 degree angle callout to a 160 degree angle callout. The associativity to the centerline appears correct, and when reassociating is not correcting it.</a:t>
            </a:r>
          </a:p>
          <a:p>
            <a:pPr eaLnBrk="1" hangingPunct="1">
              <a:lnSpc>
                <a:spcPct val="80000"/>
              </a:lnSpc>
            </a:pPr>
            <a:endParaRPr lang="en-US" sz="800" smtClean="0"/>
          </a:p>
          <a:p>
            <a:pPr eaLnBrk="1" hangingPunct="1">
              <a:lnSpc>
                <a:spcPct val="80000"/>
              </a:lnSpc>
            </a:pPr>
            <a:r>
              <a:rPr lang="en-US" sz="800" smtClean="0"/>
              <a:t>=============================================================================</a:t>
            </a:r>
          </a:p>
          <a:p>
            <a:pPr eaLnBrk="1" hangingPunct="1">
              <a:lnSpc>
                <a:spcPct val="80000"/>
              </a:lnSpc>
            </a:pPr>
            <a:r>
              <a:rPr lang="en-US" sz="800" smtClean="0"/>
              <a:t> NX Versions: NX 6.0.2.8, 6.0.3.6</a:t>
            </a:r>
          </a:p>
          <a:p>
            <a:pPr eaLnBrk="1" hangingPunct="1">
              <a:lnSpc>
                <a:spcPct val="80000"/>
              </a:lnSpc>
            </a:pPr>
            <a:r>
              <a:rPr lang="en-US" sz="800" smtClean="0"/>
              <a:t>Managed Mode:  No</a:t>
            </a:r>
          </a:p>
          <a:p>
            <a:pPr eaLnBrk="1" hangingPunct="1">
              <a:lnSpc>
                <a:spcPct val="80000"/>
              </a:lnSpc>
            </a:pPr>
            <a:r>
              <a:rPr lang="en-US" sz="800" smtClean="0"/>
              <a:t> Tc Versions: n/a</a:t>
            </a:r>
          </a:p>
          <a:p>
            <a:pPr eaLnBrk="1" hangingPunct="1">
              <a:lnSpc>
                <a:spcPct val="80000"/>
              </a:lnSpc>
            </a:pPr>
            <a:endParaRPr lang="en-US" sz="800" smtClean="0"/>
          </a:p>
          <a:p>
            <a:pPr eaLnBrk="1" hangingPunct="1">
              <a:lnSpc>
                <a:spcPct val="80000"/>
              </a:lnSpc>
            </a:pPr>
            <a:r>
              <a:rPr lang="en-US" sz="800" smtClean="0"/>
              <a:t>Containing:</a:t>
            </a:r>
          </a:p>
          <a:p>
            <a:pPr eaLnBrk="1" hangingPunct="1">
              <a:lnSpc>
                <a:spcPct val="80000"/>
              </a:lnSpc>
            </a:pPr>
            <a:r>
              <a:rPr lang="en-US" sz="800" smtClean="0"/>
              <a:t>-----------</a:t>
            </a:r>
          </a:p>
          <a:p>
            <a:pPr eaLnBrk="1" hangingPunct="1">
              <a:lnSpc>
                <a:spcPct val="80000"/>
              </a:lnSpc>
            </a:pPr>
            <a:r>
              <a:rPr lang="en-US" sz="800" smtClean="0"/>
              <a:t>Part:          82414090_DWG.prt</a:t>
            </a:r>
          </a:p>
          <a:p>
            <a:pPr eaLnBrk="1" hangingPunct="1">
              <a:lnSpc>
                <a:spcPct val="80000"/>
              </a:lnSpc>
            </a:pPr>
            <a:r>
              <a:rPr lang="en-US" sz="800" smtClean="0"/>
              <a:t>AVI:           n/a</a:t>
            </a:r>
          </a:p>
          <a:p>
            <a:pPr eaLnBrk="1" hangingPunct="1">
              <a:lnSpc>
                <a:spcPct val="80000"/>
              </a:lnSpc>
            </a:pPr>
            <a:r>
              <a:rPr lang="en-US" sz="800" smtClean="0"/>
              <a:t>Syslog:        n/a</a:t>
            </a:r>
          </a:p>
          <a:p>
            <a:pPr eaLnBrk="1" hangingPunct="1">
              <a:lnSpc>
                <a:spcPct val="80000"/>
              </a:lnSpc>
            </a:pPr>
            <a:r>
              <a:rPr lang="en-US" sz="800" smtClean="0"/>
              <a:t>Other Files:   n/a</a:t>
            </a:r>
          </a:p>
          <a:p>
            <a:pPr eaLnBrk="1" hangingPunct="1">
              <a:lnSpc>
                <a:spcPct val="80000"/>
              </a:lnSpc>
            </a:pPr>
            <a:r>
              <a:rPr lang="en-US" sz="800" smtClean="0"/>
              <a:t>Work Around:   n/a</a:t>
            </a:r>
          </a:p>
          <a:p>
            <a:pPr eaLnBrk="1" hangingPunct="1">
              <a:lnSpc>
                <a:spcPct val="80000"/>
              </a:lnSpc>
            </a:pPr>
            <a:endParaRPr lang="en-US" sz="800" smtClean="0"/>
          </a:p>
          <a:p>
            <a:pPr eaLnBrk="1" hangingPunct="1">
              <a:lnSpc>
                <a:spcPct val="80000"/>
              </a:lnSpc>
            </a:pPr>
            <a:r>
              <a:rPr lang="en-US" sz="800" smtClean="0"/>
              <a:t>Steps to Duplicate:</a:t>
            </a:r>
          </a:p>
          <a:p>
            <a:pPr eaLnBrk="1" hangingPunct="1">
              <a:lnSpc>
                <a:spcPct val="80000"/>
              </a:lnSpc>
            </a:pPr>
            <a:r>
              <a:rPr lang="en-US" sz="800" smtClean="0"/>
              <a:t>Open 82414090_DWG.prt in NX5 and NX6.</a:t>
            </a:r>
          </a:p>
          <a:p>
            <a:pPr eaLnBrk="1" hangingPunct="1">
              <a:lnSpc>
                <a:spcPct val="80000"/>
              </a:lnSpc>
            </a:pPr>
            <a:r>
              <a:rPr lang="en-US" sz="800" smtClean="0"/>
              <a:t>In NX5 the drawing after updating will retain the 2x 20 degrees.</a:t>
            </a:r>
          </a:p>
          <a:p>
            <a:pPr eaLnBrk="1" hangingPunct="1">
              <a:lnSpc>
                <a:spcPct val="80000"/>
              </a:lnSpc>
            </a:pPr>
            <a:r>
              <a:rPr lang="en-US" sz="800" smtClean="0"/>
              <a:t>In NX6 the drawing after updating will change the 2x 20 degrees to 2x 160 degrees.</a:t>
            </a:r>
          </a:p>
          <a:p>
            <a:pPr eaLnBrk="1" hangingPunct="1">
              <a:lnSpc>
                <a:spcPct val="80000"/>
              </a:lnSpc>
            </a:pPr>
            <a:endParaRPr lang="en-US" sz="800" smtClean="0"/>
          </a:p>
          <a:p>
            <a:pPr eaLnBrk="1" hangingPunct="1">
              <a:lnSpc>
                <a:spcPct val="80000"/>
              </a:lnSpc>
            </a:pPr>
            <a:r>
              <a:rPr lang="en-US" sz="800" smtClean="0"/>
              <a:t>Problem is part specific:      Yes / Unknown</a:t>
            </a:r>
          </a:p>
          <a:p>
            <a:pPr eaLnBrk="1" hangingPunct="1">
              <a:lnSpc>
                <a:spcPct val="80000"/>
              </a:lnSpc>
            </a:pPr>
            <a:r>
              <a:rPr lang="en-US" sz="800" smtClean="0"/>
              <a:t>Problem is OS specific:               No</a:t>
            </a:r>
          </a:p>
          <a:p>
            <a:pPr eaLnBrk="1" hangingPunct="1">
              <a:lnSpc>
                <a:spcPct val="80000"/>
              </a:lnSpc>
            </a:pPr>
            <a:endParaRPr lang="en-US" sz="800" smtClean="0"/>
          </a:p>
          <a:p>
            <a:pPr eaLnBrk="1" hangingPunct="1">
              <a:lnSpc>
                <a:spcPct val="80000"/>
              </a:lnSpc>
            </a:pPr>
            <a:r>
              <a:rPr lang="en-US" sz="800" smtClean="0"/>
              <a:t>Platform Information-</a:t>
            </a:r>
          </a:p>
          <a:p>
            <a:pPr eaLnBrk="1" hangingPunct="1">
              <a:lnSpc>
                <a:spcPct val="80000"/>
              </a:lnSpc>
            </a:pPr>
            <a:r>
              <a:rPr lang="en-US" sz="800" smtClean="0"/>
              <a:t>Problem is platform specific:  No</a:t>
            </a:r>
          </a:p>
          <a:p>
            <a:pPr eaLnBrk="1" hangingPunct="1">
              <a:lnSpc>
                <a:spcPct val="80000"/>
              </a:lnSpc>
            </a:pPr>
            <a:endParaRPr lang="en-US" sz="800" smtClean="0"/>
          </a:p>
          <a:p>
            <a:pPr eaLnBrk="1" hangingPunct="1">
              <a:lnSpc>
                <a:spcPct val="80000"/>
              </a:lnSpc>
            </a:pPr>
            <a:r>
              <a:rPr lang="en-US" sz="800" smtClean="0"/>
              <a:t>Problem verified on the following platforms and OS versions:</a:t>
            </a:r>
          </a:p>
          <a:p>
            <a:pPr eaLnBrk="1" hangingPunct="1">
              <a:lnSpc>
                <a:spcPct val="80000"/>
              </a:lnSpc>
            </a:pPr>
            <a:endParaRPr lang="en-US" sz="800" smtClean="0"/>
          </a:p>
          <a:p>
            <a:pPr eaLnBrk="1" hangingPunct="1">
              <a:lnSpc>
                <a:spcPct val="80000"/>
              </a:lnSpc>
            </a:pPr>
            <a:r>
              <a:rPr lang="en-US" sz="800" smtClean="0"/>
              <a:t>        Intel IV, WXP SP2</a:t>
            </a:r>
          </a:p>
          <a:p>
            <a:pPr eaLnBrk="1" hangingPunct="1">
              <a:lnSpc>
                <a:spcPct val="80000"/>
              </a:lnSpc>
            </a:pPr>
            <a:r>
              <a:rPr lang="en-US" sz="800" smtClean="0"/>
              <a:t>***** &lt;&lt;&lt;&lt;&lt; This PR has been closed.  The resolution was: &gt;&gt;&gt;&gt;&gt; *****</a:t>
            </a:r>
          </a:p>
          <a:p>
            <a:pPr eaLnBrk="1" hangingPunct="1">
              <a:lnSpc>
                <a:spcPct val="80000"/>
              </a:lnSpc>
            </a:pPr>
            <a:r>
              <a:rPr lang="en-US" sz="800" smtClean="0"/>
              <a:t>Siemens PLM believes that the problem you reported where an Angular dimensions flips when updated will be resolved by code changes made to the upcoming release of our software NX6.0.2. Turning on "Maintain Object versions" in Preference-&gt;Drafting-&gt;General before updating the view will not give the expected result.</a:t>
            </a:r>
          </a:p>
          <a:p>
            <a:pPr eaLnBrk="1" hangingPunct="1">
              <a:lnSpc>
                <a:spcPct val="80000"/>
              </a:lnSpc>
            </a:pPr>
            <a:endParaRPr lang="en-US" sz="800" smtClean="0"/>
          </a:p>
          <a:p>
            <a:pPr eaLnBrk="1" hangingPunct="1">
              <a:lnSpc>
                <a:spcPct val="80000"/>
              </a:lnSpc>
            </a:pPr>
            <a:r>
              <a:rPr lang="en-US" sz="800" smtClean="0"/>
              <a:t>PR Number  : 6168456</a:t>
            </a:r>
          </a:p>
          <a:p>
            <a:pPr eaLnBrk="1" hangingPunct="1">
              <a:lnSpc>
                <a:spcPct val="80000"/>
              </a:lnSpc>
            </a:pPr>
            <a:r>
              <a:rPr lang="en-US" sz="800" smtClean="0"/>
              <a:t>Date Opened: 09-jun-2009</a:t>
            </a:r>
          </a:p>
          <a:p>
            <a:pPr eaLnBrk="1" hangingPunct="1">
              <a:lnSpc>
                <a:spcPct val="80000"/>
              </a:lnSpc>
            </a:pPr>
            <a:r>
              <a:rPr lang="en-US" sz="800" smtClean="0"/>
              <a:t>Status     : FN</a:t>
            </a:r>
          </a:p>
          <a:p>
            <a:pPr eaLnBrk="1" hangingPunct="1">
              <a:lnSpc>
                <a:spcPct val="80000"/>
              </a:lnSpc>
            </a:pPr>
            <a:r>
              <a:rPr lang="en-US" sz="800" smtClean="0"/>
              <a:t>Priority   : 1</a:t>
            </a:r>
          </a:p>
          <a:p>
            <a:pPr eaLnBrk="1" hangingPunct="1">
              <a:lnSpc>
                <a:spcPct val="80000"/>
              </a:lnSpc>
            </a:pPr>
            <a:r>
              <a:rPr lang="en-US" sz="800" smtClean="0"/>
              <a:t>Family     : NX</a:t>
            </a:r>
          </a:p>
          <a:p>
            <a:pPr eaLnBrk="1" hangingPunct="1">
              <a:lnSpc>
                <a:spcPct val="80000"/>
              </a:lnSpc>
            </a:pPr>
            <a:r>
              <a:rPr lang="en-US" sz="800" smtClean="0"/>
              <a:t>Application: DRAFTING</a:t>
            </a:r>
          </a:p>
          <a:p>
            <a:pPr eaLnBrk="1" hangingPunct="1">
              <a:lnSpc>
                <a:spcPct val="80000"/>
              </a:lnSpc>
            </a:pPr>
            <a:r>
              <a:rPr lang="en-US" sz="800" smtClean="0"/>
              <a:t>Function   : ANNOTATION</a:t>
            </a:r>
          </a:p>
          <a:p>
            <a:pPr eaLnBrk="1" hangingPunct="1">
              <a:lnSpc>
                <a:spcPct val="80000"/>
              </a:lnSpc>
            </a:pPr>
            <a:r>
              <a:rPr lang="en-US" sz="800" smtClean="0"/>
              <a:t>Category   : INTERACTIVE</a:t>
            </a:r>
          </a:p>
          <a:p>
            <a:pPr eaLnBrk="1" hangingPunct="1">
              <a:lnSpc>
                <a:spcPct val="80000"/>
              </a:lnSpc>
            </a:pPr>
            <a:r>
              <a:rPr lang="en-US" sz="800" smtClean="0"/>
              <a:t>Release    : V6.0.2</a:t>
            </a:r>
          </a:p>
          <a:p>
            <a:pPr eaLnBrk="1" hangingPunct="1">
              <a:lnSpc>
                <a:spcPct val="80000"/>
              </a:lnSpc>
            </a:pPr>
            <a:r>
              <a:rPr lang="en-US" sz="800" smtClean="0"/>
              <a:t>Platform   : INTEL</a:t>
            </a:r>
          </a:p>
          <a:p>
            <a:pPr eaLnBrk="1" hangingPunct="1">
              <a:lnSpc>
                <a:spcPct val="80000"/>
              </a:lnSpc>
            </a:pPr>
            <a:r>
              <a:rPr lang="en-US" sz="800" smtClean="0"/>
              <a:t>OS         : WINDOW</a:t>
            </a:r>
          </a:p>
          <a:p>
            <a:pPr eaLnBrk="1" hangingPunct="1">
              <a:lnSpc>
                <a:spcPct val="80000"/>
              </a:lnSpc>
            </a:pPr>
            <a:r>
              <a:rPr lang="en-US" sz="800" smtClean="0"/>
              <a:t>OS Version : XP32_SP2</a:t>
            </a:r>
          </a:p>
          <a:p>
            <a:pPr eaLnBrk="1" hangingPunct="1">
              <a:lnSpc>
                <a:spcPct val="80000"/>
              </a:lnSpc>
            </a:pPr>
            <a:r>
              <a:rPr lang="en-US" sz="800" smtClean="0"/>
              <a:t>Terminal   : OTHER</a:t>
            </a:r>
          </a:p>
          <a:p>
            <a:pPr eaLnBrk="1" hangingPunct="1">
              <a:lnSpc>
                <a:spcPct val="80000"/>
              </a:lnSpc>
            </a:pPr>
            <a:r>
              <a:rPr lang="en-US" sz="800" smtClean="0"/>
              <a:t>Platform specific: Undetermined</a:t>
            </a:r>
          </a:p>
          <a:p>
            <a:pPr eaLnBrk="1" hangingPunct="1">
              <a:lnSpc>
                <a:spcPct val="80000"/>
              </a:lnSpc>
            </a:pPr>
            <a:endParaRPr lang="en-US" sz="800" smtClean="0"/>
          </a:p>
          <a:p>
            <a:pPr eaLnBrk="1" hangingPunct="1">
              <a:lnSpc>
                <a:spcPct val="80000"/>
              </a:lnSpc>
            </a:pPr>
            <a:endParaRPr lang="de-DE" sz="8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EB0B0256-7C0D-472A-9727-8D2A8F4BF810}" type="slidenum">
              <a:rPr lang="de-DE" smtClean="0"/>
              <a:pPr/>
              <a:t>24</a:t>
            </a:fld>
            <a:endParaRPr lang="de-DE" smtClean="0"/>
          </a:p>
        </p:txBody>
      </p:sp>
      <p:sp>
        <p:nvSpPr>
          <p:cNvPr id="33795" name="Rectangle 2"/>
          <p:cNvSpPr>
            <a:spLocks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lnSpc>
                <a:spcPct val="80000"/>
              </a:lnSpc>
            </a:pPr>
            <a:r>
              <a:rPr lang="en-US" sz="800" smtClean="0"/>
              <a:t>UGSolutions</a:t>
            </a:r>
          </a:p>
          <a:p>
            <a:pPr eaLnBrk="1" hangingPunct="1">
              <a:lnSpc>
                <a:spcPct val="80000"/>
              </a:lnSpc>
            </a:pPr>
            <a:r>
              <a:rPr lang="en-US" sz="800" smtClean="0"/>
              <a:t>--------------------------------------------------------------------------------</a:t>
            </a:r>
          </a:p>
          <a:p>
            <a:pPr eaLnBrk="1" hangingPunct="1">
              <a:lnSpc>
                <a:spcPct val="80000"/>
              </a:lnSpc>
            </a:pPr>
            <a:r>
              <a:rPr lang="en-US" sz="800" smtClean="0"/>
              <a:t>Next Doc   New Search</a:t>
            </a:r>
          </a:p>
          <a:p>
            <a:pPr eaLnBrk="1" hangingPunct="1">
              <a:lnSpc>
                <a:spcPct val="80000"/>
              </a:lnSpc>
            </a:pPr>
            <a:r>
              <a:rPr lang="en-US" sz="800" smtClean="0"/>
              <a:t>--------------------------------------------------------------------------------</a:t>
            </a:r>
          </a:p>
          <a:p>
            <a:pPr eaLnBrk="1" hangingPunct="1">
              <a:lnSpc>
                <a:spcPct val="80000"/>
              </a:lnSpc>
            </a:pPr>
            <a:r>
              <a:rPr lang="en-US" sz="800" smtClean="0"/>
              <a:t>Subject: [PR-06168456] Angular dimension is flipping when opening and update the part file in NX 6.0.2</a:t>
            </a:r>
          </a:p>
          <a:p>
            <a:pPr eaLnBrk="1" hangingPunct="1">
              <a:lnSpc>
                <a:spcPct val="80000"/>
              </a:lnSpc>
            </a:pPr>
            <a:r>
              <a:rPr lang="en-US" sz="800" smtClean="0"/>
              <a:t>Description of Problem:</a:t>
            </a:r>
          </a:p>
          <a:p>
            <a:pPr eaLnBrk="1" hangingPunct="1">
              <a:lnSpc>
                <a:spcPct val="80000"/>
              </a:lnSpc>
            </a:pPr>
            <a:r>
              <a:rPr lang="en-US" sz="800" smtClean="0"/>
              <a:t>          IR Number:   6168456</a:t>
            </a:r>
          </a:p>
          <a:p>
            <a:pPr eaLnBrk="1" hangingPunct="1">
              <a:lnSpc>
                <a:spcPct val="80000"/>
              </a:lnSpc>
            </a:pPr>
            <a:r>
              <a:rPr lang="en-US" sz="800" smtClean="0"/>
              <a:t>           Priority:   1</a:t>
            </a:r>
          </a:p>
          <a:p>
            <a:pPr eaLnBrk="1" hangingPunct="1">
              <a:lnSpc>
                <a:spcPct val="80000"/>
              </a:lnSpc>
            </a:pPr>
            <a:r>
              <a:rPr lang="en-US" sz="800" smtClean="0"/>
              <a:t>     GTAC Urgency:     Yes</a:t>
            </a:r>
          </a:p>
          <a:p>
            <a:pPr eaLnBrk="1" hangingPunct="1">
              <a:lnSpc>
                <a:spcPct val="80000"/>
              </a:lnSpc>
            </a:pPr>
            <a:r>
              <a:rPr lang="en-US" sz="800" smtClean="0"/>
              <a:t>          PR Matrix:   1a</a:t>
            </a:r>
          </a:p>
          <a:p>
            <a:pPr eaLnBrk="1" hangingPunct="1">
              <a:lnSpc>
                <a:spcPct val="80000"/>
              </a:lnSpc>
            </a:pPr>
            <a:r>
              <a:rPr lang="en-US" sz="800" smtClean="0"/>
              <a:t>    ============================</a:t>
            </a:r>
          </a:p>
          <a:p>
            <a:pPr eaLnBrk="1" hangingPunct="1">
              <a:lnSpc>
                <a:spcPct val="80000"/>
              </a:lnSpc>
            </a:pPr>
            <a:endParaRPr lang="en-US" sz="800" smtClean="0"/>
          </a:p>
          <a:p>
            <a:pPr eaLnBrk="1" hangingPunct="1">
              <a:lnSpc>
                <a:spcPct val="80000"/>
              </a:lnSpc>
            </a:pPr>
            <a:r>
              <a:rPr lang="en-US" sz="800" smtClean="0"/>
              <a:t>Problem Description:</a:t>
            </a:r>
          </a:p>
          <a:p>
            <a:pPr eaLnBrk="1" hangingPunct="1">
              <a:lnSpc>
                <a:spcPct val="80000"/>
              </a:lnSpc>
            </a:pPr>
            <a:endParaRPr lang="en-US" sz="800" smtClean="0"/>
          </a:p>
          <a:p>
            <a:pPr eaLnBrk="1" hangingPunct="1">
              <a:lnSpc>
                <a:spcPct val="80000"/>
              </a:lnSpc>
            </a:pPr>
            <a:r>
              <a:rPr lang="en-US" sz="800" smtClean="0"/>
              <a:t>Angular dimension (2x 20 degress)in the right view is flipping when opening the part file and updating in NX 6.0.2. The customer was previously instructed to set the "Maintain Object Version On Update" in in the Customer Defaults and this is not helping. This dimension continues to flip from a 20 degree angle callout to a 160 degree angle callout. The associativity to the centerline appears correct, and when reassociating is not correcting it.</a:t>
            </a:r>
          </a:p>
          <a:p>
            <a:pPr eaLnBrk="1" hangingPunct="1">
              <a:lnSpc>
                <a:spcPct val="80000"/>
              </a:lnSpc>
            </a:pPr>
            <a:endParaRPr lang="en-US" sz="800" smtClean="0"/>
          </a:p>
          <a:p>
            <a:pPr eaLnBrk="1" hangingPunct="1">
              <a:lnSpc>
                <a:spcPct val="80000"/>
              </a:lnSpc>
            </a:pPr>
            <a:r>
              <a:rPr lang="en-US" sz="800" smtClean="0"/>
              <a:t>=============================================================================</a:t>
            </a:r>
          </a:p>
          <a:p>
            <a:pPr eaLnBrk="1" hangingPunct="1">
              <a:lnSpc>
                <a:spcPct val="80000"/>
              </a:lnSpc>
            </a:pPr>
            <a:r>
              <a:rPr lang="en-US" sz="800" smtClean="0"/>
              <a:t> NX Versions: NX 6.0.2.8, 6.0.3.6</a:t>
            </a:r>
          </a:p>
          <a:p>
            <a:pPr eaLnBrk="1" hangingPunct="1">
              <a:lnSpc>
                <a:spcPct val="80000"/>
              </a:lnSpc>
            </a:pPr>
            <a:r>
              <a:rPr lang="en-US" sz="800" smtClean="0"/>
              <a:t>Managed Mode:  No</a:t>
            </a:r>
          </a:p>
          <a:p>
            <a:pPr eaLnBrk="1" hangingPunct="1">
              <a:lnSpc>
                <a:spcPct val="80000"/>
              </a:lnSpc>
            </a:pPr>
            <a:r>
              <a:rPr lang="en-US" sz="800" smtClean="0"/>
              <a:t> Tc Versions: n/a</a:t>
            </a:r>
          </a:p>
          <a:p>
            <a:pPr eaLnBrk="1" hangingPunct="1">
              <a:lnSpc>
                <a:spcPct val="80000"/>
              </a:lnSpc>
            </a:pPr>
            <a:endParaRPr lang="en-US" sz="800" smtClean="0"/>
          </a:p>
          <a:p>
            <a:pPr eaLnBrk="1" hangingPunct="1">
              <a:lnSpc>
                <a:spcPct val="80000"/>
              </a:lnSpc>
            </a:pPr>
            <a:r>
              <a:rPr lang="en-US" sz="800" smtClean="0"/>
              <a:t>Containing:</a:t>
            </a:r>
          </a:p>
          <a:p>
            <a:pPr eaLnBrk="1" hangingPunct="1">
              <a:lnSpc>
                <a:spcPct val="80000"/>
              </a:lnSpc>
            </a:pPr>
            <a:r>
              <a:rPr lang="en-US" sz="800" smtClean="0"/>
              <a:t>-----------</a:t>
            </a:r>
          </a:p>
          <a:p>
            <a:pPr eaLnBrk="1" hangingPunct="1">
              <a:lnSpc>
                <a:spcPct val="80000"/>
              </a:lnSpc>
            </a:pPr>
            <a:r>
              <a:rPr lang="en-US" sz="800" smtClean="0"/>
              <a:t>Part:          82414090_DWG.prt</a:t>
            </a:r>
          </a:p>
          <a:p>
            <a:pPr eaLnBrk="1" hangingPunct="1">
              <a:lnSpc>
                <a:spcPct val="80000"/>
              </a:lnSpc>
            </a:pPr>
            <a:r>
              <a:rPr lang="en-US" sz="800" smtClean="0"/>
              <a:t>AVI:           n/a</a:t>
            </a:r>
          </a:p>
          <a:p>
            <a:pPr eaLnBrk="1" hangingPunct="1">
              <a:lnSpc>
                <a:spcPct val="80000"/>
              </a:lnSpc>
            </a:pPr>
            <a:r>
              <a:rPr lang="en-US" sz="800" smtClean="0"/>
              <a:t>Syslog:        n/a</a:t>
            </a:r>
          </a:p>
          <a:p>
            <a:pPr eaLnBrk="1" hangingPunct="1">
              <a:lnSpc>
                <a:spcPct val="80000"/>
              </a:lnSpc>
            </a:pPr>
            <a:r>
              <a:rPr lang="en-US" sz="800" smtClean="0"/>
              <a:t>Other Files:   n/a</a:t>
            </a:r>
          </a:p>
          <a:p>
            <a:pPr eaLnBrk="1" hangingPunct="1">
              <a:lnSpc>
                <a:spcPct val="80000"/>
              </a:lnSpc>
            </a:pPr>
            <a:r>
              <a:rPr lang="en-US" sz="800" smtClean="0"/>
              <a:t>Work Around:   n/a</a:t>
            </a:r>
          </a:p>
          <a:p>
            <a:pPr eaLnBrk="1" hangingPunct="1">
              <a:lnSpc>
                <a:spcPct val="80000"/>
              </a:lnSpc>
            </a:pPr>
            <a:endParaRPr lang="en-US" sz="800" smtClean="0"/>
          </a:p>
          <a:p>
            <a:pPr eaLnBrk="1" hangingPunct="1">
              <a:lnSpc>
                <a:spcPct val="80000"/>
              </a:lnSpc>
            </a:pPr>
            <a:r>
              <a:rPr lang="en-US" sz="800" smtClean="0"/>
              <a:t>Steps to Duplicate:</a:t>
            </a:r>
          </a:p>
          <a:p>
            <a:pPr eaLnBrk="1" hangingPunct="1">
              <a:lnSpc>
                <a:spcPct val="80000"/>
              </a:lnSpc>
            </a:pPr>
            <a:r>
              <a:rPr lang="en-US" sz="800" smtClean="0"/>
              <a:t>Open 82414090_DWG.prt in NX5 and NX6.</a:t>
            </a:r>
          </a:p>
          <a:p>
            <a:pPr eaLnBrk="1" hangingPunct="1">
              <a:lnSpc>
                <a:spcPct val="80000"/>
              </a:lnSpc>
            </a:pPr>
            <a:r>
              <a:rPr lang="en-US" sz="800" smtClean="0"/>
              <a:t>In NX5 the drawing after updating will retain the 2x 20 degrees.</a:t>
            </a:r>
          </a:p>
          <a:p>
            <a:pPr eaLnBrk="1" hangingPunct="1">
              <a:lnSpc>
                <a:spcPct val="80000"/>
              </a:lnSpc>
            </a:pPr>
            <a:r>
              <a:rPr lang="en-US" sz="800" smtClean="0"/>
              <a:t>In NX6 the drawing after updating will change the 2x 20 degrees to 2x 160 degrees.</a:t>
            </a:r>
          </a:p>
          <a:p>
            <a:pPr eaLnBrk="1" hangingPunct="1">
              <a:lnSpc>
                <a:spcPct val="80000"/>
              </a:lnSpc>
            </a:pPr>
            <a:endParaRPr lang="en-US" sz="800" smtClean="0"/>
          </a:p>
          <a:p>
            <a:pPr eaLnBrk="1" hangingPunct="1">
              <a:lnSpc>
                <a:spcPct val="80000"/>
              </a:lnSpc>
            </a:pPr>
            <a:r>
              <a:rPr lang="en-US" sz="800" smtClean="0"/>
              <a:t>Problem is part specific:      Yes / Unknown</a:t>
            </a:r>
          </a:p>
          <a:p>
            <a:pPr eaLnBrk="1" hangingPunct="1">
              <a:lnSpc>
                <a:spcPct val="80000"/>
              </a:lnSpc>
            </a:pPr>
            <a:r>
              <a:rPr lang="en-US" sz="800" smtClean="0"/>
              <a:t>Problem is OS specific:               No</a:t>
            </a:r>
          </a:p>
          <a:p>
            <a:pPr eaLnBrk="1" hangingPunct="1">
              <a:lnSpc>
                <a:spcPct val="80000"/>
              </a:lnSpc>
            </a:pPr>
            <a:endParaRPr lang="en-US" sz="800" smtClean="0"/>
          </a:p>
          <a:p>
            <a:pPr eaLnBrk="1" hangingPunct="1">
              <a:lnSpc>
                <a:spcPct val="80000"/>
              </a:lnSpc>
            </a:pPr>
            <a:r>
              <a:rPr lang="en-US" sz="800" smtClean="0"/>
              <a:t>Platform Information-</a:t>
            </a:r>
          </a:p>
          <a:p>
            <a:pPr eaLnBrk="1" hangingPunct="1">
              <a:lnSpc>
                <a:spcPct val="80000"/>
              </a:lnSpc>
            </a:pPr>
            <a:r>
              <a:rPr lang="en-US" sz="800" smtClean="0"/>
              <a:t>Problem is platform specific:  No</a:t>
            </a:r>
          </a:p>
          <a:p>
            <a:pPr eaLnBrk="1" hangingPunct="1">
              <a:lnSpc>
                <a:spcPct val="80000"/>
              </a:lnSpc>
            </a:pPr>
            <a:endParaRPr lang="en-US" sz="800" smtClean="0"/>
          </a:p>
          <a:p>
            <a:pPr eaLnBrk="1" hangingPunct="1">
              <a:lnSpc>
                <a:spcPct val="80000"/>
              </a:lnSpc>
            </a:pPr>
            <a:r>
              <a:rPr lang="en-US" sz="800" smtClean="0"/>
              <a:t>Problem verified on the following platforms and OS versions:</a:t>
            </a:r>
          </a:p>
          <a:p>
            <a:pPr eaLnBrk="1" hangingPunct="1">
              <a:lnSpc>
                <a:spcPct val="80000"/>
              </a:lnSpc>
            </a:pPr>
            <a:endParaRPr lang="en-US" sz="800" smtClean="0"/>
          </a:p>
          <a:p>
            <a:pPr eaLnBrk="1" hangingPunct="1">
              <a:lnSpc>
                <a:spcPct val="80000"/>
              </a:lnSpc>
            </a:pPr>
            <a:r>
              <a:rPr lang="en-US" sz="800" smtClean="0"/>
              <a:t>        Intel IV, WXP SP2</a:t>
            </a:r>
          </a:p>
          <a:p>
            <a:pPr eaLnBrk="1" hangingPunct="1">
              <a:lnSpc>
                <a:spcPct val="80000"/>
              </a:lnSpc>
            </a:pPr>
            <a:r>
              <a:rPr lang="en-US" sz="800" smtClean="0"/>
              <a:t>***** &lt;&lt;&lt;&lt;&lt; This PR has been closed.  The resolution was: &gt;&gt;&gt;&gt;&gt; *****</a:t>
            </a:r>
          </a:p>
          <a:p>
            <a:pPr eaLnBrk="1" hangingPunct="1">
              <a:lnSpc>
                <a:spcPct val="80000"/>
              </a:lnSpc>
            </a:pPr>
            <a:r>
              <a:rPr lang="en-US" sz="800" smtClean="0"/>
              <a:t>Siemens PLM believes that the problem you reported where an Angular dimensions flips when updated will be resolved by code changes made to the upcoming release of our software NX6.0.2. Turning on "Maintain Object versions" in Preference-&gt;Drafting-&gt;General before updating the view will not give the expected result.</a:t>
            </a:r>
          </a:p>
          <a:p>
            <a:pPr eaLnBrk="1" hangingPunct="1">
              <a:lnSpc>
                <a:spcPct val="80000"/>
              </a:lnSpc>
            </a:pPr>
            <a:endParaRPr lang="en-US" sz="800" smtClean="0"/>
          </a:p>
          <a:p>
            <a:pPr eaLnBrk="1" hangingPunct="1">
              <a:lnSpc>
                <a:spcPct val="80000"/>
              </a:lnSpc>
            </a:pPr>
            <a:r>
              <a:rPr lang="en-US" sz="800" smtClean="0"/>
              <a:t>PR Number  : 6168456</a:t>
            </a:r>
          </a:p>
          <a:p>
            <a:pPr eaLnBrk="1" hangingPunct="1">
              <a:lnSpc>
                <a:spcPct val="80000"/>
              </a:lnSpc>
            </a:pPr>
            <a:r>
              <a:rPr lang="en-US" sz="800" smtClean="0"/>
              <a:t>Date Opened: 09-jun-2009</a:t>
            </a:r>
          </a:p>
          <a:p>
            <a:pPr eaLnBrk="1" hangingPunct="1">
              <a:lnSpc>
                <a:spcPct val="80000"/>
              </a:lnSpc>
            </a:pPr>
            <a:r>
              <a:rPr lang="en-US" sz="800" smtClean="0"/>
              <a:t>Status     : FN</a:t>
            </a:r>
          </a:p>
          <a:p>
            <a:pPr eaLnBrk="1" hangingPunct="1">
              <a:lnSpc>
                <a:spcPct val="80000"/>
              </a:lnSpc>
            </a:pPr>
            <a:r>
              <a:rPr lang="en-US" sz="800" smtClean="0"/>
              <a:t>Priority   : 1</a:t>
            </a:r>
          </a:p>
          <a:p>
            <a:pPr eaLnBrk="1" hangingPunct="1">
              <a:lnSpc>
                <a:spcPct val="80000"/>
              </a:lnSpc>
            </a:pPr>
            <a:r>
              <a:rPr lang="en-US" sz="800" smtClean="0"/>
              <a:t>Family     : NX</a:t>
            </a:r>
          </a:p>
          <a:p>
            <a:pPr eaLnBrk="1" hangingPunct="1">
              <a:lnSpc>
                <a:spcPct val="80000"/>
              </a:lnSpc>
            </a:pPr>
            <a:r>
              <a:rPr lang="en-US" sz="800" smtClean="0"/>
              <a:t>Application: DRAFTING</a:t>
            </a:r>
          </a:p>
          <a:p>
            <a:pPr eaLnBrk="1" hangingPunct="1">
              <a:lnSpc>
                <a:spcPct val="80000"/>
              </a:lnSpc>
            </a:pPr>
            <a:r>
              <a:rPr lang="en-US" sz="800" smtClean="0"/>
              <a:t>Function   : ANNOTATION</a:t>
            </a:r>
          </a:p>
          <a:p>
            <a:pPr eaLnBrk="1" hangingPunct="1">
              <a:lnSpc>
                <a:spcPct val="80000"/>
              </a:lnSpc>
            </a:pPr>
            <a:r>
              <a:rPr lang="en-US" sz="800" smtClean="0"/>
              <a:t>Category   : INTERACTIVE</a:t>
            </a:r>
          </a:p>
          <a:p>
            <a:pPr eaLnBrk="1" hangingPunct="1">
              <a:lnSpc>
                <a:spcPct val="80000"/>
              </a:lnSpc>
            </a:pPr>
            <a:r>
              <a:rPr lang="en-US" sz="800" smtClean="0"/>
              <a:t>Release    : V6.0.2</a:t>
            </a:r>
          </a:p>
          <a:p>
            <a:pPr eaLnBrk="1" hangingPunct="1">
              <a:lnSpc>
                <a:spcPct val="80000"/>
              </a:lnSpc>
            </a:pPr>
            <a:r>
              <a:rPr lang="en-US" sz="800" smtClean="0"/>
              <a:t>Platform   : INTEL</a:t>
            </a:r>
          </a:p>
          <a:p>
            <a:pPr eaLnBrk="1" hangingPunct="1">
              <a:lnSpc>
                <a:spcPct val="80000"/>
              </a:lnSpc>
            </a:pPr>
            <a:r>
              <a:rPr lang="en-US" sz="800" smtClean="0"/>
              <a:t>OS         : WINDOW</a:t>
            </a:r>
          </a:p>
          <a:p>
            <a:pPr eaLnBrk="1" hangingPunct="1">
              <a:lnSpc>
                <a:spcPct val="80000"/>
              </a:lnSpc>
            </a:pPr>
            <a:r>
              <a:rPr lang="en-US" sz="800" smtClean="0"/>
              <a:t>OS Version : XP32_SP2</a:t>
            </a:r>
          </a:p>
          <a:p>
            <a:pPr eaLnBrk="1" hangingPunct="1">
              <a:lnSpc>
                <a:spcPct val="80000"/>
              </a:lnSpc>
            </a:pPr>
            <a:r>
              <a:rPr lang="en-US" sz="800" smtClean="0"/>
              <a:t>Terminal   : OTHER</a:t>
            </a:r>
          </a:p>
          <a:p>
            <a:pPr eaLnBrk="1" hangingPunct="1">
              <a:lnSpc>
                <a:spcPct val="80000"/>
              </a:lnSpc>
            </a:pPr>
            <a:r>
              <a:rPr lang="en-US" sz="800" smtClean="0"/>
              <a:t>Platform specific: Undetermined</a:t>
            </a:r>
          </a:p>
          <a:p>
            <a:pPr eaLnBrk="1" hangingPunct="1">
              <a:lnSpc>
                <a:spcPct val="80000"/>
              </a:lnSpc>
            </a:pPr>
            <a:endParaRPr lang="en-US" sz="800" smtClean="0"/>
          </a:p>
          <a:p>
            <a:pPr eaLnBrk="1" hangingPunct="1">
              <a:lnSpc>
                <a:spcPct val="80000"/>
              </a:lnSpc>
            </a:pPr>
            <a:r>
              <a:rPr lang="en-US" sz="800" smtClean="0"/>
              <a:t>UGSolutions</a:t>
            </a:r>
          </a:p>
          <a:p>
            <a:pPr eaLnBrk="1" hangingPunct="1">
              <a:lnSpc>
                <a:spcPct val="80000"/>
              </a:lnSpc>
            </a:pPr>
            <a:endParaRPr lang="en-US" sz="800" smtClean="0"/>
          </a:p>
          <a:p>
            <a:pPr eaLnBrk="1" hangingPunct="1">
              <a:lnSpc>
                <a:spcPct val="80000"/>
              </a:lnSpc>
            </a:pPr>
            <a:endParaRPr lang="en-US" sz="800" smtClean="0"/>
          </a:p>
          <a:p>
            <a:pPr eaLnBrk="1" hangingPunct="1">
              <a:lnSpc>
                <a:spcPct val="80000"/>
              </a:lnSpc>
            </a:pPr>
            <a:r>
              <a:rPr lang="en-US" sz="800" smtClean="0"/>
              <a:t>--------------------------------------------------------------------------------</a:t>
            </a:r>
          </a:p>
          <a:p>
            <a:pPr eaLnBrk="1" hangingPunct="1">
              <a:lnSpc>
                <a:spcPct val="80000"/>
              </a:lnSpc>
            </a:pPr>
            <a:endParaRPr lang="en-US" sz="800" smtClean="0"/>
          </a:p>
          <a:p>
            <a:pPr eaLnBrk="1" hangingPunct="1">
              <a:lnSpc>
                <a:spcPct val="80000"/>
              </a:lnSpc>
            </a:pPr>
            <a:r>
              <a:rPr lang="en-US" sz="800" smtClean="0"/>
              <a:t>Next Doc   New Search</a:t>
            </a:r>
          </a:p>
          <a:p>
            <a:pPr eaLnBrk="1" hangingPunct="1">
              <a:lnSpc>
                <a:spcPct val="80000"/>
              </a:lnSpc>
            </a:pPr>
            <a:endParaRPr lang="en-US" sz="800" smtClean="0"/>
          </a:p>
          <a:p>
            <a:pPr eaLnBrk="1" hangingPunct="1">
              <a:lnSpc>
                <a:spcPct val="80000"/>
              </a:lnSpc>
            </a:pPr>
            <a:endParaRPr lang="en-US" sz="800" smtClean="0"/>
          </a:p>
          <a:p>
            <a:pPr eaLnBrk="1" hangingPunct="1">
              <a:lnSpc>
                <a:spcPct val="80000"/>
              </a:lnSpc>
            </a:pPr>
            <a:r>
              <a:rPr lang="en-US" sz="800" smtClean="0"/>
              <a:t>--------------------------------------------------------------------------------</a:t>
            </a:r>
          </a:p>
          <a:p>
            <a:pPr eaLnBrk="1" hangingPunct="1">
              <a:lnSpc>
                <a:spcPct val="80000"/>
              </a:lnSpc>
            </a:pPr>
            <a:endParaRPr lang="en-US" sz="800" smtClean="0"/>
          </a:p>
          <a:p>
            <a:pPr eaLnBrk="1" hangingPunct="1">
              <a:lnSpc>
                <a:spcPct val="80000"/>
              </a:lnSpc>
            </a:pPr>
            <a:endParaRPr lang="en-US" sz="800" smtClean="0"/>
          </a:p>
          <a:p>
            <a:pPr eaLnBrk="1" hangingPunct="1">
              <a:lnSpc>
                <a:spcPct val="80000"/>
              </a:lnSpc>
            </a:pPr>
            <a:r>
              <a:rPr lang="en-US" sz="800" smtClean="0"/>
              <a:t>Subject: [PR-06168456] Angular dimension is flipping when opening and update the part file in NX 6.0.2</a:t>
            </a:r>
          </a:p>
          <a:p>
            <a:pPr eaLnBrk="1" hangingPunct="1">
              <a:lnSpc>
                <a:spcPct val="80000"/>
              </a:lnSpc>
            </a:pPr>
            <a:endParaRPr lang="en-US" sz="800" smtClean="0"/>
          </a:p>
          <a:p>
            <a:pPr eaLnBrk="1" hangingPunct="1">
              <a:lnSpc>
                <a:spcPct val="80000"/>
              </a:lnSpc>
            </a:pPr>
            <a:r>
              <a:rPr lang="en-US" sz="800" smtClean="0"/>
              <a:t>Description of Problem:</a:t>
            </a:r>
          </a:p>
          <a:p>
            <a:pPr eaLnBrk="1" hangingPunct="1">
              <a:lnSpc>
                <a:spcPct val="80000"/>
              </a:lnSpc>
            </a:pPr>
            <a:r>
              <a:rPr lang="en-US" sz="800" smtClean="0"/>
              <a:t>          IR Number:   6168456</a:t>
            </a:r>
          </a:p>
          <a:p>
            <a:pPr eaLnBrk="1" hangingPunct="1">
              <a:lnSpc>
                <a:spcPct val="80000"/>
              </a:lnSpc>
            </a:pPr>
            <a:r>
              <a:rPr lang="en-US" sz="800" smtClean="0"/>
              <a:t>           Priority:   1</a:t>
            </a:r>
          </a:p>
          <a:p>
            <a:pPr eaLnBrk="1" hangingPunct="1">
              <a:lnSpc>
                <a:spcPct val="80000"/>
              </a:lnSpc>
            </a:pPr>
            <a:r>
              <a:rPr lang="en-US" sz="800" smtClean="0"/>
              <a:t>     GTAC Urgency:     Yes</a:t>
            </a:r>
          </a:p>
          <a:p>
            <a:pPr eaLnBrk="1" hangingPunct="1">
              <a:lnSpc>
                <a:spcPct val="80000"/>
              </a:lnSpc>
            </a:pPr>
            <a:r>
              <a:rPr lang="en-US" sz="800" smtClean="0"/>
              <a:t>          PR Matrix:   1a</a:t>
            </a:r>
          </a:p>
          <a:p>
            <a:pPr eaLnBrk="1" hangingPunct="1">
              <a:lnSpc>
                <a:spcPct val="80000"/>
              </a:lnSpc>
            </a:pPr>
            <a:r>
              <a:rPr lang="en-US" sz="800" smtClean="0"/>
              <a:t>    ============================</a:t>
            </a:r>
          </a:p>
          <a:p>
            <a:pPr eaLnBrk="1" hangingPunct="1">
              <a:lnSpc>
                <a:spcPct val="80000"/>
              </a:lnSpc>
            </a:pPr>
            <a:endParaRPr lang="en-US" sz="800" smtClean="0"/>
          </a:p>
          <a:p>
            <a:pPr eaLnBrk="1" hangingPunct="1">
              <a:lnSpc>
                <a:spcPct val="80000"/>
              </a:lnSpc>
            </a:pPr>
            <a:r>
              <a:rPr lang="en-US" sz="800" smtClean="0"/>
              <a:t>Problem Description:</a:t>
            </a:r>
          </a:p>
          <a:p>
            <a:pPr eaLnBrk="1" hangingPunct="1">
              <a:lnSpc>
                <a:spcPct val="80000"/>
              </a:lnSpc>
            </a:pPr>
            <a:endParaRPr lang="en-US" sz="800" smtClean="0"/>
          </a:p>
          <a:p>
            <a:pPr eaLnBrk="1" hangingPunct="1">
              <a:lnSpc>
                <a:spcPct val="80000"/>
              </a:lnSpc>
            </a:pPr>
            <a:r>
              <a:rPr lang="en-US" sz="800" smtClean="0"/>
              <a:t>Angular dimension (2x 20 degress)in the right view is flipping when opening the part file and updating in NX 6.0.2. The customer was previously instructed to set the "Maintain Object Version On Update" in in the Customer Defaults and this is not helping. This dimension continues to flip from a 20 degree angle callout to a 160 degree angle callout. The associativity to the centerline appears correct, and when reassociating is not correcting it.</a:t>
            </a:r>
          </a:p>
          <a:p>
            <a:pPr eaLnBrk="1" hangingPunct="1">
              <a:lnSpc>
                <a:spcPct val="80000"/>
              </a:lnSpc>
            </a:pPr>
            <a:endParaRPr lang="en-US" sz="800" smtClean="0"/>
          </a:p>
          <a:p>
            <a:pPr eaLnBrk="1" hangingPunct="1">
              <a:lnSpc>
                <a:spcPct val="80000"/>
              </a:lnSpc>
            </a:pPr>
            <a:r>
              <a:rPr lang="en-US" sz="800" smtClean="0"/>
              <a:t>=============================================================================</a:t>
            </a:r>
          </a:p>
          <a:p>
            <a:pPr eaLnBrk="1" hangingPunct="1">
              <a:lnSpc>
                <a:spcPct val="80000"/>
              </a:lnSpc>
            </a:pPr>
            <a:r>
              <a:rPr lang="en-US" sz="800" smtClean="0"/>
              <a:t> NX Versions: NX 6.0.2.8, 6.0.3.6</a:t>
            </a:r>
          </a:p>
          <a:p>
            <a:pPr eaLnBrk="1" hangingPunct="1">
              <a:lnSpc>
                <a:spcPct val="80000"/>
              </a:lnSpc>
            </a:pPr>
            <a:r>
              <a:rPr lang="en-US" sz="800" smtClean="0"/>
              <a:t>Managed Mode:  No</a:t>
            </a:r>
          </a:p>
          <a:p>
            <a:pPr eaLnBrk="1" hangingPunct="1">
              <a:lnSpc>
                <a:spcPct val="80000"/>
              </a:lnSpc>
            </a:pPr>
            <a:r>
              <a:rPr lang="en-US" sz="800" smtClean="0"/>
              <a:t> Tc Versions: n/a</a:t>
            </a:r>
          </a:p>
          <a:p>
            <a:pPr eaLnBrk="1" hangingPunct="1">
              <a:lnSpc>
                <a:spcPct val="80000"/>
              </a:lnSpc>
            </a:pPr>
            <a:endParaRPr lang="en-US" sz="800" smtClean="0"/>
          </a:p>
          <a:p>
            <a:pPr eaLnBrk="1" hangingPunct="1">
              <a:lnSpc>
                <a:spcPct val="80000"/>
              </a:lnSpc>
            </a:pPr>
            <a:r>
              <a:rPr lang="en-US" sz="800" smtClean="0"/>
              <a:t>Containing:</a:t>
            </a:r>
          </a:p>
          <a:p>
            <a:pPr eaLnBrk="1" hangingPunct="1">
              <a:lnSpc>
                <a:spcPct val="80000"/>
              </a:lnSpc>
            </a:pPr>
            <a:r>
              <a:rPr lang="en-US" sz="800" smtClean="0"/>
              <a:t>-----------</a:t>
            </a:r>
          </a:p>
          <a:p>
            <a:pPr eaLnBrk="1" hangingPunct="1">
              <a:lnSpc>
                <a:spcPct val="80000"/>
              </a:lnSpc>
            </a:pPr>
            <a:r>
              <a:rPr lang="en-US" sz="800" smtClean="0"/>
              <a:t>Part:          82414090_DWG.prt</a:t>
            </a:r>
          </a:p>
          <a:p>
            <a:pPr eaLnBrk="1" hangingPunct="1">
              <a:lnSpc>
                <a:spcPct val="80000"/>
              </a:lnSpc>
            </a:pPr>
            <a:r>
              <a:rPr lang="en-US" sz="800" smtClean="0"/>
              <a:t>AVI:           n/a</a:t>
            </a:r>
          </a:p>
          <a:p>
            <a:pPr eaLnBrk="1" hangingPunct="1">
              <a:lnSpc>
                <a:spcPct val="80000"/>
              </a:lnSpc>
            </a:pPr>
            <a:r>
              <a:rPr lang="en-US" sz="800" smtClean="0"/>
              <a:t>Syslog:        n/a</a:t>
            </a:r>
          </a:p>
          <a:p>
            <a:pPr eaLnBrk="1" hangingPunct="1">
              <a:lnSpc>
                <a:spcPct val="80000"/>
              </a:lnSpc>
            </a:pPr>
            <a:r>
              <a:rPr lang="en-US" sz="800" smtClean="0"/>
              <a:t>Other Files:   n/a</a:t>
            </a:r>
          </a:p>
          <a:p>
            <a:pPr eaLnBrk="1" hangingPunct="1">
              <a:lnSpc>
                <a:spcPct val="80000"/>
              </a:lnSpc>
            </a:pPr>
            <a:r>
              <a:rPr lang="en-US" sz="800" smtClean="0"/>
              <a:t>Work Around:   n/a</a:t>
            </a:r>
          </a:p>
          <a:p>
            <a:pPr eaLnBrk="1" hangingPunct="1">
              <a:lnSpc>
                <a:spcPct val="80000"/>
              </a:lnSpc>
            </a:pPr>
            <a:endParaRPr lang="en-US" sz="800" smtClean="0"/>
          </a:p>
          <a:p>
            <a:pPr eaLnBrk="1" hangingPunct="1">
              <a:lnSpc>
                <a:spcPct val="80000"/>
              </a:lnSpc>
            </a:pPr>
            <a:r>
              <a:rPr lang="en-US" sz="800" smtClean="0"/>
              <a:t>Steps to Duplicate:</a:t>
            </a:r>
          </a:p>
          <a:p>
            <a:pPr eaLnBrk="1" hangingPunct="1">
              <a:lnSpc>
                <a:spcPct val="80000"/>
              </a:lnSpc>
            </a:pPr>
            <a:r>
              <a:rPr lang="en-US" sz="800" smtClean="0"/>
              <a:t>Open 82414090_DWG.prt in NX5 and NX6.</a:t>
            </a:r>
          </a:p>
          <a:p>
            <a:pPr eaLnBrk="1" hangingPunct="1">
              <a:lnSpc>
                <a:spcPct val="80000"/>
              </a:lnSpc>
            </a:pPr>
            <a:r>
              <a:rPr lang="en-US" sz="800" smtClean="0"/>
              <a:t>In NX5 the drawing after updating will retain the 2x 20 degrees.</a:t>
            </a:r>
          </a:p>
          <a:p>
            <a:pPr eaLnBrk="1" hangingPunct="1">
              <a:lnSpc>
                <a:spcPct val="80000"/>
              </a:lnSpc>
            </a:pPr>
            <a:r>
              <a:rPr lang="en-US" sz="800" smtClean="0"/>
              <a:t>In NX6 the drawing after updating will change the 2x 20 degrees to 2x 160 degrees.</a:t>
            </a:r>
          </a:p>
          <a:p>
            <a:pPr eaLnBrk="1" hangingPunct="1">
              <a:lnSpc>
                <a:spcPct val="80000"/>
              </a:lnSpc>
            </a:pPr>
            <a:endParaRPr lang="en-US" sz="800" smtClean="0"/>
          </a:p>
          <a:p>
            <a:pPr eaLnBrk="1" hangingPunct="1">
              <a:lnSpc>
                <a:spcPct val="80000"/>
              </a:lnSpc>
            </a:pPr>
            <a:r>
              <a:rPr lang="en-US" sz="800" smtClean="0"/>
              <a:t>Problem is part specific:      Yes / Unknown</a:t>
            </a:r>
          </a:p>
          <a:p>
            <a:pPr eaLnBrk="1" hangingPunct="1">
              <a:lnSpc>
                <a:spcPct val="80000"/>
              </a:lnSpc>
            </a:pPr>
            <a:r>
              <a:rPr lang="en-US" sz="800" smtClean="0"/>
              <a:t>Problem is OS specific:               No</a:t>
            </a:r>
          </a:p>
          <a:p>
            <a:pPr eaLnBrk="1" hangingPunct="1">
              <a:lnSpc>
                <a:spcPct val="80000"/>
              </a:lnSpc>
            </a:pPr>
            <a:endParaRPr lang="en-US" sz="800" smtClean="0"/>
          </a:p>
          <a:p>
            <a:pPr eaLnBrk="1" hangingPunct="1">
              <a:lnSpc>
                <a:spcPct val="80000"/>
              </a:lnSpc>
            </a:pPr>
            <a:r>
              <a:rPr lang="en-US" sz="800" smtClean="0"/>
              <a:t>Platform Information-</a:t>
            </a:r>
          </a:p>
          <a:p>
            <a:pPr eaLnBrk="1" hangingPunct="1">
              <a:lnSpc>
                <a:spcPct val="80000"/>
              </a:lnSpc>
            </a:pPr>
            <a:r>
              <a:rPr lang="en-US" sz="800" smtClean="0"/>
              <a:t>Problem is platform specific:  No</a:t>
            </a:r>
          </a:p>
          <a:p>
            <a:pPr eaLnBrk="1" hangingPunct="1">
              <a:lnSpc>
                <a:spcPct val="80000"/>
              </a:lnSpc>
            </a:pPr>
            <a:endParaRPr lang="en-US" sz="800" smtClean="0"/>
          </a:p>
          <a:p>
            <a:pPr eaLnBrk="1" hangingPunct="1">
              <a:lnSpc>
                <a:spcPct val="80000"/>
              </a:lnSpc>
            </a:pPr>
            <a:r>
              <a:rPr lang="en-US" sz="800" smtClean="0"/>
              <a:t>Problem verified on the following platforms and OS versions:</a:t>
            </a:r>
          </a:p>
          <a:p>
            <a:pPr eaLnBrk="1" hangingPunct="1">
              <a:lnSpc>
                <a:spcPct val="80000"/>
              </a:lnSpc>
            </a:pPr>
            <a:endParaRPr lang="en-US" sz="800" smtClean="0"/>
          </a:p>
          <a:p>
            <a:pPr eaLnBrk="1" hangingPunct="1">
              <a:lnSpc>
                <a:spcPct val="80000"/>
              </a:lnSpc>
            </a:pPr>
            <a:r>
              <a:rPr lang="en-US" sz="800" smtClean="0"/>
              <a:t>        Intel IV, WXP SP2</a:t>
            </a:r>
          </a:p>
          <a:p>
            <a:pPr eaLnBrk="1" hangingPunct="1">
              <a:lnSpc>
                <a:spcPct val="80000"/>
              </a:lnSpc>
            </a:pPr>
            <a:r>
              <a:rPr lang="en-US" sz="800" smtClean="0"/>
              <a:t>***** &lt;&lt;&lt;&lt;&lt; This PR has been closed.  The resolution was: &gt;&gt;&gt;&gt;&gt; *****</a:t>
            </a:r>
          </a:p>
          <a:p>
            <a:pPr eaLnBrk="1" hangingPunct="1">
              <a:lnSpc>
                <a:spcPct val="80000"/>
              </a:lnSpc>
            </a:pPr>
            <a:r>
              <a:rPr lang="en-US" sz="800" smtClean="0"/>
              <a:t>Siemens PLM believes that the problem you reported where an Angular dimensions flips when updated will be resolved by code changes made to the upcoming release of our software NX6.0.2. Turning on "Maintain Object versions" in Preference-&gt;Drafting-&gt;General before updating the view will not give the expected result.</a:t>
            </a:r>
          </a:p>
          <a:p>
            <a:pPr eaLnBrk="1" hangingPunct="1">
              <a:lnSpc>
                <a:spcPct val="80000"/>
              </a:lnSpc>
            </a:pPr>
            <a:endParaRPr lang="en-US" sz="800" smtClean="0"/>
          </a:p>
          <a:p>
            <a:pPr eaLnBrk="1" hangingPunct="1">
              <a:lnSpc>
                <a:spcPct val="80000"/>
              </a:lnSpc>
            </a:pPr>
            <a:r>
              <a:rPr lang="en-US" sz="800" smtClean="0"/>
              <a:t>PR Number  : 6168456</a:t>
            </a:r>
          </a:p>
          <a:p>
            <a:pPr eaLnBrk="1" hangingPunct="1">
              <a:lnSpc>
                <a:spcPct val="80000"/>
              </a:lnSpc>
            </a:pPr>
            <a:r>
              <a:rPr lang="en-US" sz="800" smtClean="0"/>
              <a:t>Date Opened: 09-jun-2009</a:t>
            </a:r>
          </a:p>
          <a:p>
            <a:pPr eaLnBrk="1" hangingPunct="1">
              <a:lnSpc>
                <a:spcPct val="80000"/>
              </a:lnSpc>
            </a:pPr>
            <a:r>
              <a:rPr lang="en-US" sz="800" smtClean="0"/>
              <a:t>Status     : FN</a:t>
            </a:r>
          </a:p>
          <a:p>
            <a:pPr eaLnBrk="1" hangingPunct="1">
              <a:lnSpc>
                <a:spcPct val="80000"/>
              </a:lnSpc>
            </a:pPr>
            <a:r>
              <a:rPr lang="en-US" sz="800" smtClean="0"/>
              <a:t>Priority   : 1</a:t>
            </a:r>
          </a:p>
          <a:p>
            <a:pPr eaLnBrk="1" hangingPunct="1">
              <a:lnSpc>
                <a:spcPct val="80000"/>
              </a:lnSpc>
            </a:pPr>
            <a:r>
              <a:rPr lang="en-US" sz="800" smtClean="0"/>
              <a:t>Family     : NX</a:t>
            </a:r>
          </a:p>
          <a:p>
            <a:pPr eaLnBrk="1" hangingPunct="1">
              <a:lnSpc>
                <a:spcPct val="80000"/>
              </a:lnSpc>
            </a:pPr>
            <a:r>
              <a:rPr lang="en-US" sz="800" smtClean="0"/>
              <a:t>Application: DRAFTING</a:t>
            </a:r>
          </a:p>
          <a:p>
            <a:pPr eaLnBrk="1" hangingPunct="1">
              <a:lnSpc>
                <a:spcPct val="80000"/>
              </a:lnSpc>
            </a:pPr>
            <a:r>
              <a:rPr lang="en-US" sz="800" smtClean="0"/>
              <a:t>Function   : ANNOTATION</a:t>
            </a:r>
          </a:p>
          <a:p>
            <a:pPr eaLnBrk="1" hangingPunct="1">
              <a:lnSpc>
                <a:spcPct val="80000"/>
              </a:lnSpc>
            </a:pPr>
            <a:r>
              <a:rPr lang="en-US" sz="800" smtClean="0"/>
              <a:t>Category   : INTERACTIVE</a:t>
            </a:r>
          </a:p>
          <a:p>
            <a:pPr eaLnBrk="1" hangingPunct="1">
              <a:lnSpc>
                <a:spcPct val="80000"/>
              </a:lnSpc>
            </a:pPr>
            <a:r>
              <a:rPr lang="en-US" sz="800" smtClean="0"/>
              <a:t>Release    : V6.0.2</a:t>
            </a:r>
          </a:p>
          <a:p>
            <a:pPr eaLnBrk="1" hangingPunct="1">
              <a:lnSpc>
                <a:spcPct val="80000"/>
              </a:lnSpc>
            </a:pPr>
            <a:r>
              <a:rPr lang="en-US" sz="800" smtClean="0"/>
              <a:t>Platform   : INTEL</a:t>
            </a:r>
          </a:p>
          <a:p>
            <a:pPr eaLnBrk="1" hangingPunct="1">
              <a:lnSpc>
                <a:spcPct val="80000"/>
              </a:lnSpc>
            </a:pPr>
            <a:r>
              <a:rPr lang="en-US" sz="800" smtClean="0"/>
              <a:t>OS         : WINDOW</a:t>
            </a:r>
          </a:p>
          <a:p>
            <a:pPr eaLnBrk="1" hangingPunct="1">
              <a:lnSpc>
                <a:spcPct val="80000"/>
              </a:lnSpc>
            </a:pPr>
            <a:r>
              <a:rPr lang="en-US" sz="800" smtClean="0"/>
              <a:t>OS Version : XP32_SP2</a:t>
            </a:r>
          </a:p>
          <a:p>
            <a:pPr eaLnBrk="1" hangingPunct="1">
              <a:lnSpc>
                <a:spcPct val="80000"/>
              </a:lnSpc>
            </a:pPr>
            <a:r>
              <a:rPr lang="en-US" sz="800" smtClean="0"/>
              <a:t>Terminal   : OTHER</a:t>
            </a:r>
          </a:p>
          <a:p>
            <a:pPr eaLnBrk="1" hangingPunct="1">
              <a:lnSpc>
                <a:spcPct val="80000"/>
              </a:lnSpc>
            </a:pPr>
            <a:r>
              <a:rPr lang="en-US" sz="800" smtClean="0"/>
              <a:t>Platform specific: Undetermined</a:t>
            </a:r>
          </a:p>
          <a:p>
            <a:pPr eaLnBrk="1" hangingPunct="1">
              <a:lnSpc>
                <a:spcPct val="80000"/>
              </a:lnSpc>
            </a:pPr>
            <a:endParaRPr lang="en-US" sz="800" smtClean="0"/>
          </a:p>
          <a:p>
            <a:pPr eaLnBrk="1" hangingPunct="1">
              <a:lnSpc>
                <a:spcPct val="80000"/>
              </a:lnSpc>
            </a:pPr>
            <a:endParaRPr lang="de-DE" sz="8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42950" y="2130425"/>
            <a:ext cx="84201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6"/>
          <p:cNvSpPr>
            <a:spLocks noGrp="1" noChangeArrowheads="1"/>
          </p:cNvSpPr>
          <p:nvPr>
            <p:ph type="sldNum" sz="quarter" idx="10"/>
          </p:nvPr>
        </p:nvSpPr>
        <p:spPr>
          <a:ln/>
        </p:spPr>
        <p:txBody>
          <a:bodyPr/>
          <a:lstStyle>
            <a:lvl1pPr>
              <a:defRPr/>
            </a:lvl1pPr>
          </a:lstStyle>
          <a:p>
            <a:pPr>
              <a:defRPr/>
            </a:pPr>
            <a:r>
              <a:rPr lang="de-DE"/>
              <a:t>Folie </a:t>
            </a:r>
            <a:fld id="{69F4F510-6354-40C1-B242-50805D623098}" type="slidenum">
              <a:rPr lang="de-DE"/>
              <a:pPr>
                <a:defRPr/>
              </a:pPr>
              <a:t>‹Nr.›</a:t>
            </a:fld>
            <a:endParaRPr lang="de-DE"/>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sldNum" sz="quarter" idx="10"/>
          </p:nvPr>
        </p:nvSpPr>
        <p:spPr>
          <a:ln/>
        </p:spPr>
        <p:txBody>
          <a:bodyPr/>
          <a:lstStyle>
            <a:lvl1pPr>
              <a:defRPr/>
            </a:lvl1pPr>
          </a:lstStyle>
          <a:p>
            <a:pPr>
              <a:defRPr/>
            </a:pPr>
            <a:r>
              <a:rPr lang="de-DE"/>
              <a:t>Folie </a:t>
            </a:r>
            <a:fld id="{25422C06-AFED-4339-8915-62E53A37DBC3}" type="slidenum">
              <a:rPr lang="de-DE"/>
              <a:pPr>
                <a:defRPr/>
              </a:pPr>
              <a:t>‹Nr.›</a:t>
            </a:fld>
            <a:endParaRPr lang="de-DE"/>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345363" y="396875"/>
            <a:ext cx="2403475" cy="7112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134938" y="396875"/>
            <a:ext cx="7058025" cy="7112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sldNum" sz="quarter" idx="10"/>
          </p:nvPr>
        </p:nvSpPr>
        <p:spPr>
          <a:ln/>
        </p:spPr>
        <p:txBody>
          <a:bodyPr/>
          <a:lstStyle>
            <a:lvl1pPr>
              <a:defRPr/>
            </a:lvl1pPr>
          </a:lstStyle>
          <a:p>
            <a:pPr>
              <a:defRPr/>
            </a:pPr>
            <a:r>
              <a:rPr lang="de-DE"/>
              <a:t>Folie </a:t>
            </a:r>
            <a:fld id="{43A91546-9842-4E89-9BB6-EF610812826F}" type="slidenum">
              <a:rPr lang="de-DE"/>
              <a:pPr>
                <a:defRPr/>
              </a:pPr>
              <a:t>‹Nr.›</a:t>
            </a:fld>
            <a:endParaRPr lang="de-DE"/>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sldNum" sz="quarter" idx="10"/>
          </p:nvPr>
        </p:nvSpPr>
        <p:spPr>
          <a:ln/>
        </p:spPr>
        <p:txBody>
          <a:bodyPr/>
          <a:lstStyle>
            <a:lvl1pPr>
              <a:defRPr/>
            </a:lvl1pPr>
          </a:lstStyle>
          <a:p>
            <a:pPr>
              <a:defRPr/>
            </a:pPr>
            <a:r>
              <a:rPr lang="de-DE"/>
              <a:t>Folie </a:t>
            </a:r>
            <a:fld id="{84EAC74A-0E7D-43F4-B506-28840B98C527}" type="slidenum">
              <a:rPr lang="de-DE"/>
              <a:pPr>
                <a:defRPr/>
              </a:pPr>
              <a:t>‹Nr.›</a:t>
            </a:fld>
            <a:endParaRPr lang="de-DE"/>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82638" y="4406900"/>
            <a:ext cx="84201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6"/>
          <p:cNvSpPr>
            <a:spLocks noGrp="1" noChangeArrowheads="1"/>
          </p:cNvSpPr>
          <p:nvPr>
            <p:ph type="sldNum" sz="quarter" idx="10"/>
          </p:nvPr>
        </p:nvSpPr>
        <p:spPr>
          <a:ln/>
        </p:spPr>
        <p:txBody>
          <a:bodyPr/>
          <a:lstStyle>
            <a:lvl1pPr>
              <a:defRPr/>
            </a:lvl1pPr>
          </a:lstStyle>
          <a:p>
            <a:pPr>
              <a:defRPr/>
            </a:pPr>
            <a:r>
              <a:rPr lang="de-DE"/>
              <a:t>Folie </a:t>
            </a:r>
            <a:fld id="{C309CE7E-628B-4948-96EE-262C7E52BEFE}" type="slidenum">
              <a:rPr lang="de-DE"/>
              <a:pPr>
                <a:defRPr/>
              </a:pPr>
              <a:t>‹Nr.›</a:t>
            </a:fld>
            <a:endParaRPr lang="de-DE"/>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134938" y="931863"/>
            <a:ext cx="4730750" cy="176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018088" y="931863"/>
            <a:ext cx="4730750" cy="176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6"/>
          <p:cNvSpPr>
            <a:spLocks noGrp="1" noChangeArrowheads="1"/>
          </p:cNvSpPr>
          <p:nvPr>
            <p:ph type="sldNum" sz="quarter" idx="10"/>
          </p:nvPr>
        </p:nvSpPr>
        <p:spPr>
          <a:ln/>
        </p:spPr>
        <p:txBody>
          <a:bodyPr/>
          <a:lstStyle>
            <a:lvl1pPr>
              <a:defRPr/>
            </a:lvl1pPr>
          </a:lstStyle>
          <a:p>
            <a:pPr>
              <a:defRPr/>
            </a:pPr>
            <a:r>
              <a:rPr lang="de-DE"/>
              <a:t>Folie </a:t>
            </a:r>
            <a:fld id="{A9F39291-EF93-4761-916C-4B7BEFAB0943}" type="slidenum">
              <a:rPr lang="de-DE"/>
              <a:pPr>
                <a:defRPr/>
              </a:pPr>
              <a:t>‹Nr.›</a:t>
            </a:fld>
            <a:endParaRPr lang="de-DE"/>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95300" y="274638"/>
            <a:ext cx="89154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6"/>
          <p:cNvSpPr>
            <a:spLocks noGrp="1" noChangeArrowheads="1"/>
          </p:cNvSpPr>
          <p:nvPr>
            <p:ph type="sldNum" sz="quarter" idx="10"/>
          </p:nvPr>
        </p:nvSpPr>
        <p:spPr>
          <a:ln/>
        </p:spPr>
        <p:txBody>
          <a:bodyPr/>
          <a:lstStyle>
            <a:lvl1pPr>
              <a:defRPr/>
            </a:lvl1pPr>
          </a:lstStyle>
          <a:p>
            <a:pPr>
              <a:defRPr/>
            </a:pPr>
            <a:r>
              <a:rPr lang="de-DE"/>
              <a:t>Folie </a:t>
            </a:r>
            <a:fld id="{F05F16EE-013F-40C1-841D-51ADE9C1AD60}" type="slidenum">
              <a:rPr lang="de-DE"/>
              <a:pPr>
                <a:defRPr/>
              </a:pPr>
              <a:t>‹Nr.›</a:t>
            </a:fld>
            <a:endParaRPr lang="de-DE"/>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6"/>
          <p:cNvSpPr>
            <a:spLocks noGrp="1" noChangeArrowheads="1"/>
          </p:cNvSpPr>
          <p:nvPr>
            <p:ph type="sldNum" sz="quarter" idx="10"/>
          </p:nvPr>
        </p:nvSpPr>
        <p:spPr>
          <a:ln/>
        </p:spPr>
        <p:txBody>
          <a:bodyPr/>
          <a:lstStyle>
            <a:lvl1pPr>
              <a:defRPr/>
            </a:lvl1pPr>
          </a:lstStyle>
          <a:p>
            <a:pPr>
              <a:defRPr/>
            </a:pPr>
            <a:r>
              <a:rPr lang="de-DE"/>
              <a:t>Folie </a:t>
            </a:r>
            <a:fld id="{7A0F438F-7114-4CC7-AAE5-5B9C3AA0A9B8}" type="slidenum">
              <a:rPr lang="de-DE"/>
              <a:pPr>
                <a:defRPr/>
              </a:pPr>
              <a:t>‹Nr.›</a:t>
            </a:fld>
            <a:endParaRPr lang="de-DE"/>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r>
              <a:rPr lang="de-DE"/>
              <a:t>Folie </a:t>
            </a:r>
            <a:fld id="{85F3D919-9582-4135-BC85-A00F0DD17F92}" type="slidenum">
              <a:rPr lang="de-DE"/>
              <a:pPr>
                <a:defRPr/>
              </a:pPr>
              <a:t>‹Nr.›</a:t>
            </a:fld>
            <a:endParaRPr lang="de-DE"/>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95300" y="273050"/>
            <a:ext cx="3259138"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6"/>
          <p:cNvSpPr>
            <a:spLocks noGrp="1" noChangeArrowheads="1"/>
          </p:cNvSpPr>
          <p:nvPr>
            <p:ph type="sldNum" sz="quarter" idx="10"/>
          </p:nvPr>
        </p:nvSpPr>
        <p:spPr>
          <a:ln/>
        </p:spPr>
        <p:txBody>
          <a:bodyPr/>
          <a:lstStyle>
            <a:lvl1pPr>
              <a:defRPr/>
            </a:lvl1pPr>
          </a:lstStyle>
          <a:p>
            <a:pPr>
              <a:defRPr/>
            </a:pPr>
            <a:r>
              <a:rPr lang="de-DE"/>
              <a:t>Folie </a:t>
            </a:r>
            <a:fld id="{B76269A0-0DD7-4421-944A-DFA716E22FBB}" type="slidenum">
              <a:rPr lang="de-DE"/>
              <a:pPr>
                <a:defRPr/>
              </a:pPr>
              <a:t>‹Nr.›</a:t>
            </a:fld>
            <a:endParaRPr lang="de-DE"/>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41513" y="4800600"/>
            <a:ext cx="59436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6"/>
          <p:cNvSpPr>
            <a:spLocks noGrp="1" noChangeArrowheads="1"/>
          </p:cNvSpPr>
          <p:nvPr>
            <p:ph type="sldNum" sz="quarter" idx="10"/>
          </p:nvPr>
        </p:nvSpPr>
        <p:spPr>
          <a:ln/>
        </p:spPr>
        <p:txBody>
          <a:bodyPr/>
          <a:lstStyle>
            <a:lvl1pPr>
              <a:defRPr/>
            </a:lvl1pPr>
          </a:lstStyle>
          <a:p>
            <a:pPr>
              <a:defRPr/>
            </a:pPr>
            <a:r>
              <a:rPr lang="de-DE"/>
              <a:t>Folie </a:t>
            </a:r>
            <a:fld id="{DEA9F737-1167-4496-8AE6-D8284C1E9ECC}" type="slidenum">
              <a:rPr lang="de-DE"/>
              <a:pPr>
                <a:defRPr/>
              </a:pPr>
              <a:t>‹Nr.›</a:t>
            </a:fld>
            <a:endParaRPr lang="de-DE"/>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18" Type="http://schemas.openxmlformats.org/officeDocument/2006/relationships/image" Target="../media/image6.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3" name="Rectangle 39"/>
          <p:cNvSpPr>
            <a:spLocks noChangeArrowheads="1"/>
          </p:cNvSpPr>
          <p:nvPr/>
        </p:nvSpPr>
        <p:spPr bwMode="auto">
          <a:xfrm>
            <a:off x="3175" y="1588"/>
            <a:ext cx="9890125" cy="868362"/>
          </a:xfrm>
          <a:prstGeom prst="rect">
            <a:avLst/>
          </a:prstGeom>
          <a:gradFill rotWithShape="0">
            <a:gsLst>
              <a:gs pos="0">
                <a:srgbClr val="DDE5FF"/>
              </a:gs>
              <a:gs pos="50000">
                <a:srgbClr val="8DA8FF"/>
              </a:gs>
              <a:gs pos="100000">
                <a:srgbClr val="DDE5FF"/>
              </a:gs>
            </a:gsLst>
            <a:lin ang="0" scaled="1"/>
          </a:gradFill>
          <a:ln w="6350">
            <a:noFill/>
            <a:miter lim="800000"/>
            <a:headEnd/>
            <a:tailEnd/>
          </a:ln>
          <a:effectLst/>
        </p:spPr>
        <p:txBody>
          <a:bodyPr lIns="0" tIns="0" rIns="0" bIns="0" anchor="ctr">
            <a:spAutoFit/>
          </a:bodyPr>
          <a:lstStyle/>
          <a:p>
            <a:pPr>
              <a:defRPr/>
            </a:pPr>
            <a:endParaRPr lang="de-DE"/>
          </a:p>
        </p:txBody>
      </p:sp>
      <p:sp>
        <p:nvSpPr>
          <p:cNvPr id="1030" name="Rectangle 6"/>
          <p:cNvSpPr>
            <a:spLocks noGrp="1" noChangeArrowheads="1"/>
          </p:cNvSpPr>
          <p:nvPr>
            <p:ph type="sldNum" sz="quarter" idx="4"/>
          </p:nvPr>
        </p:nvSpPr>
        <p:spPr bwMode="auto">
          <a:xfrm>
            <a:off x="7488238" y="6592888"/>
            <a:ext cx="2063750" cy="265112"/>
          </a:xfrm>
          <a:prstGeom prst="rect">
            <a:avLst/>
          </a:prstGeom>
          <a:noFill/>
          <a:ln w="9525">
            <a:noFill/>
            <a:miter lim="800000"/>
            <a:headEnd/>
            <a:tailEnd/>
          </a:ln>
          <a:effectLst/>
        </p:spPr>
        <p:txBody>
          <a:bodyPr vert="horz" wrap="square" lIns="95785" tIns="47893" rIns="95785" bIns="47893" numCol="1" anchor="t" anchorCtr="0" compatLnSpc="1">
            <a:prstTxWarp prst="textNoShape">
              <a:avLst/>
            </a:prstTxWarp>
          </a:bodyPr>
          <a:lstStyle>
            <a:lvl1pPr algn="r">
              <a:spcBef>
                <a:spcPct val="0"/>
              </a:spcBef>
              <a:defRPr>
                <a:latin typeface="Eurostile" pitchFamily="34" charset="0"/>
              </a:defRPr>
            </a:lvl1pPr>
          </a:lstStyle>
          <a:p>
            <a:pPr>
              <a:defRPr/>
            </a:pPr>
            <a:r>
              <a:rPr lang="de-DE"/>
              <a:t>Folie </a:t>
            </a:r>
            <a:fld id="{608183C5-9BB2-411B-A7D8-F9606586CC36}" type="slidenum">
              <a:rPr lang="de-DE"/>
              <a:pPr>
                <a:defRPr/>
              </a:pPr>
              <a:t>‹Nr.›</a:t>
            </a:fld>
            <a:endParaRPr lang="de-DE"/>
          </a:p>
        </p:txBody>
      </p:sp>
      <p:sp>
        <p:nvSpPr>
          <p:cNvPr id="1028" name="Rectangle 28"/>
          <p:cNvSpPr>
            <a:spLocks noGrp="1" noChangeArrowheads="1"/>
          </p:cNvSpPr>
          <p:nvPr>
            <p:ph type="title"/>
          </p:nvPr>
        </p:nvSpPr>
        <p:spPr bwMode="auto">
          <a:xfrm>
            <a:off x="134938" y="396875"/>
            <a:ext cx="8634412" cy="471488"/>
          </a:xfrm>
          <a:prstGeom prst="rect">
            <a:avLst/>
          </a:prstGeom>
          <a:noFill/>
          <a:ln w="9525">
            <a:noFill/>
            <a:miter lim="800000"/>
            <a:headEnd/>
            <a:tailEnd/>
          </a:ln>
        </p:spPr>
        <p:txBody>
          <a:bodyPr vert="horz" wrap="square" lIns="95785" tIns="0" rIns="95785" bIns="0" numCol="1" anchor="ctr" anchorCtr="0" compatLnSpc="1">
            <a:prstTxWarp prst="textNoShape">
              <a:avLst/>
            </a:prstTxWarp>
          </a:bodyPr>
          <a:lstStyle/>
          <a:p>
            <a:pPr lvl="0"/>
            <a:r>
              <a:rPr lang="de-DE" smtClean="0"/>
              <a:t>Kapitelthema bitte hier eintragen</a:t>
            </a:r>
          </a:p>
        </p:txBody>
      </p:sp>
      <p:sp>
        <p:nvSpPr>
          <p:cNvPr id="1029" name="Rectangle 29"/>
          <p:cNvSpPr>
            <a:spLocks noGrp="1" noChangeArrowheads="1"/>
          </p:cNvSpPr>
          <p:nvPr>
            <p:ph type="body" idx="1"/>
          </p:nvPr>
        </p:nvSpPr>
        <p:spPr bwMode="auto">
          <a:xfrm>
            <a:off x="134938" y="931863"/>
            <a:ext cx="9613900" cy="176212"/>
          </a:xfrm>
          <a:prstGeom prst="rect">
            <a:avLst/>
          </a:prstGeom>
          <a:noFill/>
          <a:ln w="9525">
            <a:noFill/>
            <a:miter lim="800000"/>
            <a:headEnd/>
            <a:tailEnd/>
          </a:ln>
        </p:spPr>
        <p:txBody>
          <a:bodyPr vert="horz" wrap="square" lIns="95785" tIns="0" rIns="95785" bIns="0" numCol="1" anchor="t" anchorCtr="0" compatLnSpc="1">
            <a:prstTxWarp prst="textNoShape">
              <a:avLst/>
            </a:prstTxWarp>
          </a:bodyPr>
          <a:lstStyle/>
          <a:p>
            <a:pPr lvl="0"/>
            <a:r>
              <a:rPr lang="de-DE" smtClean="0"/>
              <a:t>Detail zum Kapitelthema bitte hier eintragen</a:t>
            </a:r>
          </a:p>
        </p:txBody>
      </p:sp>
      <p:sp>
        <p:nvSpPr>
          <p:cNvPr id="1057" name="Text Box 33"/>
          <p:cNvSpPr txBox="1">
            <a:spLocks noChangeArrowheads="1"/>
          </p:cNvSpPr>
          <p:nvPr/>
        </p:nvSpPr>
        <p:spPr bwMode="auto">
          <a:xfrm>
            <a:off x="134938" y="6592888"/>
            <a:ext cx="8634412" cy="247650"/>
          </a:xfrm>
          <a:prstGeom prst="rect">
            <a:avLst/>
          </a:prstGeom>
          <a:noFill/>
          <a:ln w="9525">
            <a:noFill/>
            <a:miter lim="800000"/>
            <a:headEnd/>
            <a:tailEnd/>
          </a:ln>
          <a:effectLst/>
        </p:spPr>
        <p:txBody>
          <a:bodyPr lIns="95785" tIns="47893" rIns="95785" bIns="47893">
            <a:spAutoFit/>
          </a:bodyPr>
          <a:lstStyle/>
          <a:p>
            <a:pPr algn="l" defTabSz="957263" eaLnBrk="0" hangingPunct="0">
              <a:defRPr/>
            </a:pPr>
            <a:r>
              <a:rPr lang="de-DE" b="1"/>
              <a:t>©J.Fes   </a:t>
            </a:r>
            <a:r>
              <a:rPr lang="de-DE" b="1" i="1"/>
              <a:t>PLMJobMangerV2</a:t>
            </a:r>
            <a:r>
              <a:rPr lang="de-DE" b="1"/>
              <a:t> – RefileDokumentation_NOTES </a:t>
            </a:r>
            <a:r>
              <a:rPr lang="de-DE" sz="900"/>
              <a:t>J.Fes. Stand: 15.09.2008   gedruckt am: </a:t>
            </a:r>
            <a:fld id="{1AD21A96-8983-4DC2-B1D5-3606F68B8E98}" type="datetime1">
              <a:rPr lang="de-DE" sz="900"/>
              <a:pPr algn="l" defTabSz="957263" eaLnBrk="0" hangingPunct="0">
                <a:defRPr/>
              </a:pPr>
              <a:t>09.11.2010</a:t>
            </a:fld>
            <a:endParaRPr lang="de-DE" sz="900" b="1"/>
          </a:p>
        </p:txBody>
      </p:sp>
      <p:sp>
        <p:nvSpPr>
          <p:cNvPr id="1058" name="Line 34"/>
          <p:cNvSpPr>
            <a:spLocks noChangeShapeType="1"/>
          </p:cNvSpPr>
          <p:nvPr/>
        </p:nvSpPr>
        <p:spPr bwMode="auto">
          <a:xfrm>
            <a:off x="0" y="6597650"/>
            <a:ext cx="9906000" cy="0"/>
          </a:xfrm>
          <a:prstGeom prst="line">
            <a:avLst/>
          </a:prstGeom>
          <a:noFill/>
          <a:ln w="6350">
            <a:solidFill>
              <a:schemeClr val="tx1"/>
            </a:solidFill>
            <a:round/>
            <a:headEnd/>
            <a:tailEnd/>
          </a:ln>
          <a:effectLst/>
        </p:spPr>
        <p:txBody>
          <a:bodyPr lIns="0" tIns="0" rIns="0" bIns="0">
            <a:spAutoFit/>
          </a:bodyPr>
          <a:lstStyle/>
          <a:p>
            <a:pPr>
              <a:defRPr/>
            </a:pPr>
            <a:endParaRPr lang="de-DE"/>
          </a:p>
        </p:txBody>
      </p:sp>
      <p:pic>
        <p:nvPicPr>
          <p:cNvPr id="1032" name="Picture 64" descr="JF-Vorlagen-Briefkopf-JobManager_V00"/>
          <p:cNvPicPr preferRelativeResize="0">
            <a:picLocks noChangeAspect="1" noChangeArrowheads="1"/>
          </p:cNvPicPr>
          <p:nvPr userDrawn="1"/>
        </p:nvPicPr>
        <p:blipFill>
          <a:blip r:embed="rId13" cstate="print"/>
          <a:srcRect/>
          <a:stretch>
            <a:fillRect/>
          </a:stretch>
        </p:blipFill>
        <p:spPr bwMode="auto">
          <a:xfrm>
            <a:off x="5200650" y="20638"/>
            <a:ext cx="4668838" cy="520700"/>
          </a:xfrm>
          <a:prstGeom prst="rect">
            <a:avLst/>
          </a:prstGeom>
          <a:noFill/>
          <a:ln w="6350" algn="ctr">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hf hdr="0" ftr="0" dt="0"/>
  <p:txStyles>
    <p:titleStyle>
      <a:lvl1pPr algn="l" defTabSz="957263" rtl="0" eaLnBrk="0" fontAlgn="base" hangingPunct="0">
        <a:spcBef>
          <a:spcPct val="0"/>
        </a:spcBef>
        <a:spcAft>
          <a:spcPct val="0"/>
        </a:spcAft>
        <a:defRPr sz="2600">
          <a:solidFill>
            <a:schemeClr val="tx1"/>
          </a:solidFill>
          <a:latin typeface="+mj-lt"/>
          <a:ea typeface="+mj-ea"/>
          <a:cs typeface="+mj-cs"/>
        </a:defRPr>
      </a:lvl1pPr>
      <a:lvl2pPr algn="l" defTabSz="957263" rtl="0" eaLnBrk="0" fontAlgn="base" hangingPunct="0">
        <a:spcBef>
          <a:spcPct val="0"/>
        </a:spcBef>
        <a:spcAft>
          <a:spcPct val="0"/>
        </a:spcAft>
        <a:defRPr sz="2600">
          <a:solidFill>
            <a:schemeClr val="tx1"/>
          </a:solidFill>
          <a:latin typeface="Arial" pitchFamily="34" charset="0"/>
        </a:defRPr>
      </a:lvl2pPr>
      <a:lvl3pPr algn="l" defTabSz="957263" rtl="0" eaLnBrk="0" fontAlgn="base" hangingPunct="0">
        <a:spcBef>
          <a:spcPct val="0"/>
        </a:spcBef>
        <a:spcAft>
          <a:spcPct val="0"/>
        </a:spcAft>
        <a:defRPr sz="2600">
          <a:solidFill>
            <a:schemeClr val="tx1"/>
          </a:solidFill>
          <a:latin typeface="Arial" pitchFamily="34" charset="0"/>
        </a:defRPr>
      </a:lvl3pPr>
      <a:lvl4pPr algn="l" defTabSz="957263" rtl="0" eaLnBrk="0" fontAlgn="base" hangingPunct="0">
        <a:spcBef>
          <a:spcPct val="0"/>
        </a:spcBef>
        <a:spcAft>
          <a:spcPct val="0"/>
        </a:spcAft>
        <a:defRPr sz="2600">
          <a:solidFill>
            <a:schemeClr val="tx1"/>
          </a:solidFill>
          <a:latin typeface="Arial" pitchFamily="34" charset="0"/>
        </a:defRPr>
      </a:lvl4pPr>
      <a:lvl5pPr algn="l" defTabSz="957263" rtl="0" eaLnBrk="0" fontAlgn="base" hangingPunct="0">
        <a:spcBef>
          <a:spcPct val="0"/>
        </a:spcBef>
        <a:spcAft>
          <a:spcPct val="0"/>
        </a:spcAft>
        <a:defRPr sz="2600">
          <a:solidFill>
            <a:schemeClr val="tx1"/>
          </a:solidFill>
          <a:latin typeface="Arial" pitchFamily="34" charset="0"/>
        </a:defRPr>
      </a:lvl5pPr>
      <a:lvl6pPr marL="457200" algn="l" defTabSz="957263" rtl="0" fontAlgn="base">
        <a:spcBef>
          <a:spcPct val="0"/>
        </a:spcBef>
        <a:spcAft>
          <a:spcPct val="0"/>
        </a:spcAft>
        <a:defRPr sz="2600">
          <a:solidFill>
            <a:schemeClr val="tx1"/>
          </a:solidFill>
          <a:latin typeface="Arial" pitchFamily="34" charset="0"/>
        </a:defRPr>
      </a:lvl6pPr>
      <a:lvl7pPr marL="914400" algn="l" defTabSz="957263" rtl="0" fontAlgn="base">
        <a:spcBef>
          <a:spcPct val="0"/>
        </a:spcBef>
        <a:spcAft>
          <a:spcPct val="0"/>
        </a:spcAft>
        <a:defRPr sz="2600">
          <a:solidFill>
            <a:schemeClr val="tx1"/>
          </a:solidFill>
          <a:latin typeface="Arial" pitchFamily="34" charset="0"/>
        </a:defRPr>
      </a:lvl7pPr>
      <a:lvl8pPr marL="1371600" algn="l" defTabSz="957263" rtl="0" fontAlgn="base">
        <a:spcBef>
          <a:spcPct val="0"/>
        </a:spcBef>
        <a:spcAft>
          <a:spcPct val="0"/>
        </a:spcAft>
        <a:defRPr sz="2600">
          <a:solidFill>
            <a:schemeClr val="tx1"/>
          </a:solidFill>
          <a:latin typeface="Arial" pitchFamily="34" charset="0"/>
        </a:defRPr>
      </a:lvl8pPr>
      <a:lvl9pPr marL="1828800" algn="l" defTabSz="957263" rtl="0" fontAlgn="base">
        <a:spcBef>
          <a:spcPct val="0"/>
        </a:spcBef>
        <a:spcAft>
          <a:spcPct val="0"/>
        </a:spcAft>
        <a:defRPr sz="2600">
          <a:solidFill>
            <a:schemeClr val="tx1"/>
          </a:solidFill>
          <a:latin typeface="Arial" pitchFamily="34" charset="0"/>
        </a:defRPr>
      </a:lvl9pPr>
    </p:titleStyle>
    <p:bodyStyle>
      <a:lvl1pPr marL="166688" indent="-166688" algn="l" defTabSz="957263" rtl="0" eaLnBrk="0" fontAlgn="base" hangingPunct="0">
        <a:spcBef>
          <a:spcPct val="20000"/>
        </a:spcBef>
        <a:spcAft>
          <a:spcPct val="0"/>
        </a:spcAft>
        <a:buBlip>
          <a:blip r:embed="rId14"/>
        </a:buBlip>
        <a:defRPr sz="1000">
          <a:solidFill>
            <a:schemeClr val="tx1"/>
          </a:solidFill>
          <a:latin typeface="+mn-lt"/>
          <a:ea typeface="+mn-ea"/>
          <a:cs typeface="+mn-cs"/>
        </a:defRPr>
      </a:lvl1pPr>
      <a:lvl2pPr marL="577850" indent="-166688" algn="l" defTabSz="957263" rtl="0" eaLnBrk="0" fontAlgn="base" hangingPunct="0">
        <a:spcBef>
          <a:spcPct val="20000"/>
        </a:spcBef>
        <a:spcAft>
          <a:spcPct val="0"/>
        </a:spcAft>
        <a:buBlip>
          <a:blip r:embed="rId15"/>
        </a:buBlip>
        <a:defRPr sz="900">
          <a:solidFill>
            <a:schemeClr val="tx1"/>
          </a:solidFill>
          <a:latin typeface="+mn-lt"/>
        </a:defRPr>
      </a:lvl2pPr>
      <a:lvl3pPr marL="904875" indent="-160338" algn="l" defTabSz="957263" rtl="0" eaLnBrk="0" fontAlgn="base" hangingPunct="0">
        <a:spcBef>
          <a:spcPct val="20000"/>
        </a:spcBef>
        <a:spcAft>
          <a:spcPct val="0"/>
        </a:spcAft>
        <a:buBlip>
          <a:blip r:embed="rId16"/>
        </a:buBlip>
        <a:defRPr sz="900">
          <a:solidFill>
            <a:schemeClr val="tx1"/>
          </a:solidFill>
          <a:latin typeface="+mn-lt"/>
        </a:defRPr>
      </a:lvl3pPr>
      <a:lvl4pPr marL="1236663" indent="-166688" algn="l" defTabSz="957263" rtl="0" eaLnBrk="0" fontAlgn="base" hangingPunct="0">
        <a:spcBef>
          <a:spcPct val="20000"/>
        </a:spcBef>
        <a:spcAft>
          <a:spcPct val="0"/>
        </a:spcAft>
        <a:buBlip>
          <a:blip r:embed="rId17"/>
        </a:buBlip>
        <a:defRPr sz="900">
          <a:solidFill>
            <a:schemeClr val="tx1"/>
          </a:solidFill>
          <a:latin typeface="+mn-lt"/>
        </a:defRPr>
      </a:lvl4pPr>
      <a:lvl5pPr marL="1574800" indent="-173038" algn="l" defTabSz="957263" rtl="0" eaLnBrk="0" fontAlgn="base" hangingPunct="0">
        <a:spcBef>
          <a:spcPct val="20000"/>
        </a:spcBef>
        <a:spcAft>
          <a:spcPct val="0"/>
        </a:spcAft>
        <a:buBlip>
          <a:blip r:embed="rId18"/>
        </a:buBlip>
        <a:defRPr sz="900">
          <a:solidFill>
            <a:schemeClr val="tx1"/>
          </a:solidFill>
          <a:latin typeface="+mn-lt"/>
        </a:defRPr>
      </a:lvl5pPr>
      <a:lvl6pPr marL="2032000" indent="-173038" algn="l" defTabSz="957263" rtl="0" fontAlgn="base">
        <a:spcBef>
          <a:spcPct val="20000"/>
        </a:spcBef>
        <a:spcAft>
          <a:spcPct val="0"/>
        </a:spcAft>
        <a:buBlip>
          <a:blip r:embed="rId18"/>
        </a:buBlip>
        <a:defRPr sz="900">
          <a:solidFill>
            <a:schemeClr val="tx1"/>
          </a:solidFill>
          <a:latin typeface="+mn-lt"/>
        </a:defRPr>
      </a:lvl6pPr>
      <a:lvl7pPr marL="2489200" indent="-173038" algn="l" defTabSz="957263" rtl="0" fontAlgn="base">
        <a:spcBef>
          <a:spcPct val="20000"/>
        </a:spcBef>
        <a:spcAft>
          <a:spcPct val="0"/>
        </a:spcAft>
        <a:buBlip>
          <a:blip r:embed="rId18"/>
        </a:buBlip>
        <a:defRPr sz="900">
          <a:solidFill>
            <a:schemeClr val="tx1"/>
          </a:solidFill>
          <a:latin typeface="+mn-lt"/>
        </a:defRPr>
      </a:lvl7pPr>
      <a:lvl8pPr marL="2946400" indent="-173038" algn="l" defTabSz="957263" rtl="0" fontAlgn="base">
        <a:spcBef>
          <a:spcPct val="20000"/>
        </a:spcBef>
        <a:spcAft>
          <a:spcPct val="0"/>
        </a:spcAft>
        <a:buBlip>
          <a:blip r:embed="rId18"/>
        </a:buBlip>
        <a:defRPr sz="900">
          <a:solidFill>
            <a:schemeClr val="tx1"/>
          </a:solidFill>
          <a:latin typeface="+mn-lt"/>
        </a:defRPr>
      </a:lvl8pPr>
      <a:lvl9pPr marL="3403600" indent="-173038" algn="l" defTabSz="957263" rtl="0" fontAlgn="base">
        <a:spcBef>
          <a:spcPct val="20000"/>
        </a:spcBef>
        <a:spcAft>
          <a:spcPct val="0"/>
        </a:spcAft>
        <a:buBlip>
          <a:blip r:embed="rId18"/>
        </a:buBlip>
        <a:defRPr sz="9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3.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uganswer.ugs.com/"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uganswer.ugs.co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Foliennummernplatzhalter 2"/>
          <p:cNvSpPr>
            <a:spLocks noGrp="1"/>
          </p:cNvSpPr>
          <p:nvPr>
            <p:ph type="sldNum" sz="quarter" idx="10"/>
          </p:nvPr>
        </p:nvSpPr>
        <p:spPr>
          <a:noFill/>
        </p:spPr>
        <p:txBody>
          <a:bodyPr/>
          <a:lstStyle/>
          <a:p>
            <a:pPr defTabSz="957263"/>
            <a:r>
              <a:rPr lang="de-DE" smtClean="0"/>
              <a:t>Folie </a:t>
            </a:r>
            <a:fld id="{98931E04-DC71-496F-894A-7BFA938E1637}" type="slidenum">
              <a:rPr lang="de-DE" smtClean="0"/>
              <a:pPr defTabSz="957263"/>
              <a:t>1</a:t>
            </a:fld>
            <a:endParaRPr lang="de-DE" smtClean="0"/>
          </a:p>
        </p:txBody>
      </p:sp>
      <p:sp>
        <p:nvSpPr>
          <p:cNvPr id="2051" name="Text Box 6"/>
          <p:cNvSpPr txBox="1">
            <a:spLocks noChangeArrowheads="1"/>
          </p:cNvSpPr>
          <p:nvPr/>
        </p:nvSpPr>
        <p:spPr bwMode="auto">
          <a:xfrm>
            <a:off x="6453188" y="5876925"/>
            <a:ext cx="2328862" cy="400050"/>
          </a:xfrm>
          <a:prstGeom prst="rect">
            <a:avLst/>
          </a:prstGeom>
          <a:noFill/>
          <a:ln w="12700">
            <a:noFill/>
            <a:miter lim="800000"/>
            <a:headEnd type="none" w="sm" len="sm"/>
            <a:tailEnd type="none" w="sm" len="sm"/>
          </a:ln>
        </p:spPr>
        <p:txBody>
          <a:bodyPr lIns="96451" tIns="48225" rIns="96451" bIns="48225">
            <a:spAutoFit/>
          </a:bodyPr>
          <a:lstStyle/>
          <a:p>
            <a:pPr algn="l" defTabSz="957263" eaLnBrk="0" hangingPunct="0">
              <a:lnSpc>
                <a:spcPct val="75000"/>
              </a:lnSpc>
              <a:buSzPct val="75000"/>
              <a:buFont typeface="Monotype Sorts" pitchFamily="2" charset="2"/>
              <a:buNone/>
            </a:pPr>
            <a:r>
              <a:rPr lang="de-DE">
                <a:latin typeface="Verdana" pitchFamily="34" charset="0"/>
              </a:rPr>
              <a:t>Erstellt von:</a:t>
            </a:r>
          </a:p>
          <a:p>
            <a:pPr algn="l" defTabSz="957263" eaLnBrk="0" hangingPunct="0">
              <a:lnSpc>
                <a:spcPct val="75000"/>
              </a:lnSpc>
              <a:buSzPct val="75000"/>
              <a:buFont typeface="Monotype Sorts" pitchFamily="2" charset="2"/>
              <a:buNone/>
            </a:pPr>
            <a:r>
              <a:rPr lang="de-DE">
                <a:latin typeface="Verdana" pitchFamily="34" charset="0"/>
              </a:rPr>
              <a:t>Josef Feuerstein</a:t>
            </a:r>
            <a:endParaRPr lang="de-DE" sz="700">
              <a:latin typeface="Verdana" pitchFamily="34" charset="0"/>
            </a:endParaRPr>
          </a:p>
        </p:txBody>
      </p:sp>
      <p:sp>
        <p:nvSpPr>
          <p:cNvPr id="2052" name="Rectangle 5"/>
          <p:cNvSpPr>
            <a:spLocks noGrp="1" noChangeArrowheads="1"/>
          </p:cNvSpPr>
          <p:nvPr>
            <p:ph type="title"/>
          </p:nvPr>
        </p:nvSpPr>
        <p:spPr>
          <a:xfrm>
            <a:off x="1065213" y="3897313"/>
            <a:ext cx="7658100" cy="2197100"/>
          </a:xfrm>
        </p:spPr>
        <p:txBody>
          <a:bodyPr/>
          <a:lstStyle/>
          <a:p>
            <a:pPr algn="ctr" eaLnBrk="1" hangingPunct="1"/>
            <a:r>
              <a:rPr lang="de-DE" sz="5700" b="1" i="1" smtClean="0"/>
              <a:t>PLMJobManagerV2</a:t>
            </a:r>
            <a:r>
              <a:rPr lang="de-DE" sz="5700" b="1" smtClean="0"/>
              <a:t> </a:t>
            </a:r>
            <a:br>
              <a:rPr lang="de-DE" sz="5700" b="1" smtClean="0"/>
            </a:br>
            <a:r>
              <a:rPr lang="de-DE" sz="3800" b="1" smtClean="0"/>
              <a:t>Refile – Dokumentation - Notes</a:t>
            </a:r>
          </a:p>
        </p:txBody>
      </p:sp>
      <p:sp>
        <p:nvSpPr>
          <p:cNvPr id="2053" name="Text Box 16"/>
          <p:cNvSpPr txBox="1">
            <a:spLocks noChangeArrowheads="1"/>
          </p:cNvSpPr>
          <p:nvPr/>
        </p:nvSpPr>
        <p:spPr bwMode="auto">
          <a:xfrm>
            <a:off x="6453188" y="5876925"/>
            <a:ext cx="2328862" cy="400050"/>
          </a:xfrm>
          <a:prstGeom prst="rect">
            <a:avLst/>
          </a:prstGeom>
          <a:noFill/>
          <a:ln w="12700">
            <a:noFill/>
            <a:miter lim="800000"/>
            <a:headEnd type="none" w="sm" len="sm"/>
            <a:tailEnd type="none" w="sm" len="sm"/>
          </a:ln>
        </p:spPr>
        <p:txBody>
          <a:bodyPr lIns="96451" tIns="48225" rIns="96451" bIns="48225">
            <a:spAutoFit/>
          </a:bodyPr>
          <a:lstStyle/>
          <a:p>
            <a:pPr algn="l" defTabSz="957263" eaLnBrk="0" hangingPunct="0">
              <a:lnSpc>
                <a:spcPct val="75000"/>
              </a:lnSpc>
              <a:buSzPct val="75000"/>
              <a:buFont typeface="Monotype Sorts" pitchFamily="2" charset="2"/>
              <a:buNone/>
            </a:pPr>
            <a:r>
              <a:rPr lang="de-DE">
                <a:latin typeface="Verdana" pitchFamily="34" charset="0"/>
              </a:rPr>
              <a:t>Erstellt von:</a:t>
            </a:r>
          </a:p>
          <a:p>
            <a:pPr algn="l" defTabSz="957263" eaLnBrk="0" hangingPunct="0">
              <a:lnSpc>
                <a:spcPct val="75000"/>
              </a:lnSpc>
              <a:buSzPct val="75000"/>
              <a:buFont typeface="Monotype Sorts" pitchFamily="2" charset="2"/>
              <a:buNone/>
            </a:pPr>
            <a:r>
              <a:rPr lang="de-DE">
                <a:latin typeface="Verdana" pitchFamily="34" charset="0"/>
              </a:rPr>
              <a:t>Josef Feuerstein</a:t>
            </a:r>
            <a:endParaRPr lang="de-DE" sz="700">
              <a:latin typeface="Verdana" pitchFamily="34" charset="0"/>
            </a:endParaRPr>
          </a:p>
        </p:txBody>
      </p:sp>
      <p:pic>
        <p:nvPicPr>
          <p:cNvPr id="2054" name="Picture 18" descr="MyApplLogo"/>
          <p:cNvPicPr>
            <a:picLocks noChangeAspect="1" noChangeArrowheads="1"/>
          </p:cNvPicPr>
          <p:nvPr/>
        </p:nvPicPr>
        <p:blipFill>
          <a:blip r:embed="rId2" cstate="print"/>
          <a:srcRect/>
          <a:stretch>
            <a:fillRect/>
          </a:stretch>
        </p:blipFill>
        <p:spPr bwMode="auto">
          <a:xfrm>
            <a:off x="2720975" y="1196975"/>
            <a:ext cx="4176713" cy="28432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liennummernplatzhalter 3"/>
          <p:cNvSpPr>
            <a:spLocks noGrp="1"/>
          </p:cNvSpPr>
          <p:nvPr>
            <p:ph type="sldNum" sz="quarter" idx="10"/>
          </p:nvPr>
        </p:nvSpPr>
        <p:spPr>
          <a:noFill/>
        </p:spPr>
        <p:txBody>
          <a:bodyPr/>
          <a:lstStyle/>
          <a:p>
            <a:pPr defTabSz="957263"/>
            <a:r>
              <a:rPr lang="de-DE" smtClean="0"/>
              <a:t>Folie </a:t>
            </a:r>
            <a:fld id="{63A9BEB1-CD0A-4686-88FC-C1B2F8F82F63}" type="slidenum">
              <a:rPr lang="de-DE" smtClean="0"/>
              <a:pPr defTabSz="957263"/>
              <a:t>10</a:t>
            </a:fld>
            <a:endParaRPr lang="de-DE" smtClean="0"/>
          </a:p>
        </p:txBody>
      </p:sp>
      <p:sp>
        <p:nvSpPr>
          <p:cNvPr id="10243" name="Rectangle 2"/>
          <p:cNvSpPr>
            <a:spLocks noGrp="1" noChangeArrowheads="1"/>
          </p:cNvSpPr>
          <p:nvPr>
            <p:ph type="title"/>
          </p:nvPr>
        </p:nvSpPr>
        <p:spPr/>
        <p:txBody>
          <a:bodyPr/>
          <a:lstStyle/>
          <a:p>
            <a:pPr eaLnBrk="1" hangingPunct="1"/>
            <a:r>
              <a:rPr lang="de-DE" smtClean="0"/>
              <a:t>NX 6 Baugruppen </a:t>
            </a:r>
            <a:endParaRPr lang="de-DE" i="1" smtClean="0"/>
          </a:p>
        </p:txBody>
      </p:sp>
      <p:sp>
        <p:nvSpPr>
          <p:cNvPr id="10244" name="Rectangle 15"/>
          <p:cNvSpPr>
            <a:spLocks noGrp="1" noChangeArrowheads="1"/>
          </p:cNvSpPr>
          <p:nvPr>
            <p:ph type="body" idx="1"/>
          </p:nvPr>
        </p:nvSpPr>
        <p:spPr/>
        <p:txBody>
          <a:bodyPr/>
          <a:lstStyle/>
          <a:p>
            <a:pPr eaLnBrk="1" hangingPunct="1"/>
            <a:r>
              <a:rPr lang="de-DE" smtClean="0"/>
              <a:t>Baugruppen Infos zum Thema „Mating Conditons“ </a:t>
            </a:r>
            <a:r>
              <a:rPr lang="de-DE" smtClean="0">
                <a:sym typeface="Wingdings" pitchFamily="2" charset="2"/>
              </a:rPr>
              <a:t> „Assembly Constraints“</a:t>
            </a:r>
            <a:endParaRPr lang="de-DE" smtClean="0"/>
          </a:p>
        </p:txBody>
      </p:sp>
      <p:pic>
        <p:nvPicPr>
          <p:cNvPr id="10245" name="Picture 18"/>
          <p:cNvPicPr>
            <a:picLocks noChangeAspect="1" noChangeArrowheads="1"/>
          </p:cNvPicPr>
          <p:nvPr/>
        </p:nvPicPr>
        <p:blipFill>
          <a:blip r:embed="rId2" cstate="print"/>
          <a:srcRect/>
          <a:stretch>
            <a:fillRect/>
          </a:stretch>
        </p:blipFill>
        <p:spPr bwMode="auto">
          <a:xfrm>
            <a:off x="344488" y="1300163"/>
            <a:ext cx="5557837" cy="4735512"/>
          </a:xfrm>
          <a:prstGeom prst="rect">
            <a:avLst/>
          </a:prstGeom>
          <a:noFill/>
          <a:ln w="6350" algn="ctr">
            <a:noFill/>
            <a:miter lim="800000"/>
            <a:headEnd/>
            <a:tailEnd/>
          </a:ln>
        </p:spPr>
      </p:pic>
      <p:pic>
        <p:nvPicPr>
          <p:cNvPr id="10246" name="Picture 17"/>
          <p:cNvPicPr>
            <a:picLocks noChangeAspect="1" noChangeArrowheads="1"/>
          </p:cNvPicPr>
          <p:nvPr/>
        </p:nvPicPr>
        <p:blipFill>
          <a:blip r:embed="rId3" cstate="print"/>
          <a:srcRect/>
          <a:stretch>
            <a:fillRect/>
          </a:stretch>
        </p:blipFill>
        <p:spPr bwMode="auto">
          <a:xfrm>
            <a:off x="6213475" y="2078038"/>
            <a:ext cx="3535363" cy="2044700"/>
          </a:xfrm>
          <a:prstGeom prst="rect">
            <a:avLst/>
          </a:prstGeom>
          <a:noFill/>
          <a:ln w="6350" algn="ctr">
            <a:noFill/>
            <a:miter lim="800000"/>
            <a:headEnd/>
            <a:tailEnd/>
          </a:ln>
        </p:spPr>
      </p:pic>
      <p:pic>
        <p:nvPicPr>
          <p:cNvPr id="10247" name="Picture 2"/>
          <p:cNvPicPr>
            <a:picLocks noChangeAspect="1" noChangeArrowheads="1"/>
          </p:cNvPicPr>
          <p:nvPr/>
        </p:nvPicPr>
        <p:blipFill>
          <a:blip r:embed="rId4" cstate="print"/>
          <a:srcRect/>
          <a:stretch>
            <a:fillRect/>
          </a:stretch>
        </p:blipFill>
        <p:spPr bwMode="auto">
          <a:xfrm>
            <a:off x="2500313" y="3897313"/>
            <a:ext cx="7248525" cy="2400300"/>
          </a:xfrm>
          <a:prstGeom prst="rect">
            <a:avLst/>
          </a:prstGeom>
          <a:noFill/>
          <a:ln w="6350" algn="ctr">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122363" y="444500"/>
            <a:ext cx="7593012" cy="395288"/>
          </a:xfrm>
        </p:spPr>
        <p:txBody>
          <a:bodyPr/>
          <a:lstStyle/>
          <a:p>
            <a:r>
              <a:rPr lang="en-US" sz="2000" dirty="0" smtClean="0"/>
              <a:t>Exact lightweight geometry and </a:t>
            </a:r>
            <a:r>
              <a:rPr lang="en-US" sz="2000" dirty="0" err="1" smtClean="0"/>
              <a:t>refile_part</a:t>
            </a:r>
            <a:r>
              <a:rPr lang="en-US" sz="2000" dirty="0" smtClean="0"/>
              <a:t> utility changes</a:t>
            </a:r>
            <a:endParaRPr lang="de-DE" sz="2000" dirty="0" smtClean="0"/>
          </a:p>
        </p:txBody>
      </p:sp>
      <p:sp>
        <p:nvSpPr>
          <p:cNvPr id="12" name="Rechteck 11"/>
          <p:cNvSpPr/>
          <p:nvPr/>
        </p:nvSpPr>
        <p:spPr>
          <a:xfrm>
            <a:off x="200025" y="1101447"/>
            <a:ext cx="9420225" cy="5324535"/>
          </a:xfrm>
          <a:prstGeom prst="rect">
            <a:avLst/>
          </a:prstGeom>
        </p:spPr>
        <p:txBody>
          <a:bodyPr numCol="2">
            <a:spAutoFit/>
          </a:bodyPr>
          <a:lstStyle/>
          <a:p>
            <a:pPr algn="l">
              <a:defRPr/>
            </a:pPr>
            <a:r>
              <a:rPr lang="en-US" b="1" dirty="0"/>
              <a:t>Exact lightweight geometry and </a:t>
            </a:r>
            <a:r>
              <a:rPr lang="en-US" b="1" dirty="0" err="1"/>
              <a:t>refile_part</a:t>
            </a:r>
            <a:r>
              <a:rPr lang="en-US" b="1" dirty="0"/>
              <a:t> utility changes</a:t>
            </a:r>
          </a:p>
          <a:p>
            <a:pPr algn="l">
              <a:defRPr/>
            </a:pPr>
            <a:r>
              <a:rPr lang="de-DE" b="1" dirty="0" err="1"/>
              <a:t>What</a:t>
            </a:r>
            <a:r>
              <a:rPr lang="de-DE" b="1" dirty="0"/>
              <a:t> </a:t>
            </a:r>
            <a:r>
              <a:rPr lang="de-DE" b="1" dirty="0" err="1"/>
              <a:t>is</a:t>
            </a:r>
            <a:r>
              <a:rPr lang="de-DE" b="1" dirty="0"/>
              <a:t> </a:t>
            </a:r>
            <a:r>
              <a:rPr lang="de-DE" b="1" dirty="0" err="1"/>
              <a:t>it</a:t>
            </a:r>
            <a:r>
              <a:rPr lang="de-DE" b="1" dirty="0"/>
              <a:t>?</a:t>
            </a:r>
          </a:p>
          <a:p>
            <a:pPr algn="l">
              <a:defRPr/>
            </a:pPr>
            <a:r>
              <a:rPr lang="en-US" dirty="0"/>
              <a:t>The lightweight (faceted) representation format has been enhanced to contain</a:t>
            </a:r>
          </a:p>
          <a:p>
            <a:pPr algn="l">
              <a:defRPr/>
            </a:pPr>
            <a:r>
              <a:rPr lang="en-US" dirty="0"/>
              <a:t>exact surface geometry information for faces with analytic surface geometry</a:t>
            </a:r>
          </a:p>
          <a:p>
            <a:pPr algn="l">
              <a:defRPr/>
            </a:pPr>
            <a:r>
              <a:rPr lang="en-US" dirty="0"/>
              <a:t>such as faces with planar, cylindrical, spherical, or </a:t>
            </a:r>
            <a:r>
              <a:rPr lang="en-US" dirty="0" err="1"/>
              <a:t>toroidal</a:t>
            </a:r>
            <a:r>
              <a:rPr lang="en-US" dirty="0"/>
              <a:t> surface geometry.</a:t>
            </a:r>
          </a:p>
          <a:p>
            <a:pPr algn="l">
              <a:defRPr/>
            </a:pPr>
            <a:r>
              <a:rPr lang="en-US" dirty="0"/>
              <a:t>The software uses the exact geometry information while performing</a:t>
            </a:r>
          </a:p>
          <a:p>
            <a:pPr algn="l">
              <a:defRPr/>
            </a:pPr>
            <a:r>
              <a:rPr lang="en-US" dirty="0"/>
              <a:t>certain operations on faces, edges, and vertices of lightweight bodies. This</a:t>
            </a:r>
          </a:p>
          <a:p>
            <a:pPr algn="l">
              <a:defRPr/>
            </a:pPr>
            <a:r>
              <a:rPr lang="en-US" dirty="0"/>
              <a:t>information enables the software to perform the operations on lightweight</a:t>
            </a:r>
          </a:p>
          <a:p>
            <a:pPr algn="l">
              <a:defRPr/>
            </a:pPr>
            <a:r>
              <a:rPr lang="en-US" dirty="0"/>
              <a:t>bodies with the same accuracy as on solids. Examples of operations where</a:t>
            </a:r>
          </a:p>
          <a:p>
            <a:pPr algn="l">
              <a:defRPr/>
            </a:pPr>
            <a:r>
              <a:rPr lang="en-US" dirty="0"/>
              <a:t>exact geometry information is used include </a:t>
            </a:r>
            <a:r>
              <a:rPr lang="en-US" b="1" dirty="0"/>
              <a:t>Move Component and many</a:t>
            </a:r>
          </a:p>
          <a:p>
            <a:pPr algn="l">
              <a:defRPr/>
            </a:pPr>
            <a:r>
              <a:rPr lang="de-DE" dirty="0" err="1"/>
              <a:t>types</a:t>
            </a:r>
            <a:r>
              <a:rPr lang="de-DE" dirty="0"/>
              <a:t> </a:t>
            </a:r>
            <a:r>
              <a:rPr lang="de-DE" dirty="0" err="1"/>
              <a:t>of</a:t>
            </a:r>
            <a:r>
              <a:rPr lang="de-DE" dirty="0"/>
              <a:t> </a:t>
            </a:r>
            <a:r>
              <a:rPr lang="de-DE" dirty="0" err="1"/>
              <a:t>measurement</a:t>
            </a:r>
            <a:r>
              <a:rPr lang="de-DE" dirty="0"/>
              <a:t>.</a:t>
            </a:r>
          </a:p>
          <a:p>
            <a:pPr algn="l">
              <a:defRPr/>
            </a:pPr>
            <a:r>
              <a:rPr lang="en-US" i="1" dirty="0"/>
              <a:t>What’s New in NX 7 and 7.5 </a:t>
            </a:r>
            <a:r>
              <a:rPr lang="en-US" b="1" i="1" dirty="0"/>
              <a:t>9-27</a:t>
            </a:r>
          </a:p>
          <a:p>
            <a:pPr algn="l">
              <a:defRPr/>
            </a:pPr>
            <a:r>
              <a:rPr lang="de-DE" b="1" i="1" dirty="0"/>
              <a:t>Gateway</a:t>
            </a:r>
          </a:p>
          <a:p>
            <a:pPr algn="l">
              <a:defRPr/>
            </a:pPr>
            <a:r>
              <a:rPr lang="en-US" dirty="0"/>
              <a:t>If the exact geometry in the part is created or updated in NX 6.0.2 or later,</a:t>
            </a:r>
          </a:p>
          <a:p>
            <a:pPr algn="l">
              <a:defRPr/>
            </a:pPr>
            <a:r>
              <a:rPr lang="en-US" dirty="0"/>
              <a:t>then the exact geometry information will be included in the lightweight</a:t>
            </a:r>
          </a:p>
          <a:p>
            <a:pPr algn="l">
              <a:defRPr/>
            </a:pPr>
            <a:r>
              <a:rPr lang="en-US" dirty="0"/>
              <a:t>representation and used by NX where possible. For parts with geometry</a:t>
            </a:r>
          </a:p>
          <a:p>
            <a:pPr algn="l">
              <a:defRPr/>
            </a:pPr>
            <a:r>
              <a:rPr lang="en-US" dirty="0"/>
              <a:t>last modified prior to NX 6.0.2, you must regenerate the lightweight</a:t>
            </a:r>
          </a:p>
          <a:p>
            <a:pPr algn="l">
              <a:defRPr/>
            </a:pPr>
            <a:r>
              <a:rPr lang="en-US" dirty="0"/>
              <a:t>representations to benefit from the improvements.</a:t>
            </a:r>
          </a:p>
          <a:p>
            <a:pPr algn="l">
              <a:defRPr/>
            </a:pPr>
            <a:r>
              <a:rPr lang="en-US" dirty="0"/>
              <a:t>The </a:t>
            </a:r>
            <a:r>
              <a:rPr lang="en-US" dirty="0" err="1"/>
              <a:t>refile_part</a:t>
            </a:r>
            <a:r>
              <a:rPr lang="en-US" dirty="0"/>
              <a:t> and </a:t>
            </a:r>
            <a:r>
              <a:rPr lang="en-US" dirty="0" err="1"/>
              <a:t>ugmanager_refile</a:t>
            </a:r>
            <a:r>
              <a:rPr lang="en-US" dirty="0"/>
              <a:t> utilities have been enhanced to</a:t>
            </a:r>
          </a:p>
          <a:p>
            <a:pPr algn="l">
              <a:defRPr/>
            </a:pPr>
            <a:r>
              <a:rPr lang="de-DE" dirty="0" err="1"/>
              <a:t>facilitate</a:t>
            </a:r>
            <a:r>
              <a:rPr lang="de-DE" dirty="0"/>
              <a:t> </a:t>
            </a:r>
            <a:r>
              <a:rPr lang="de-DE" dirty="0" err="1"/>
              <a:t>the</a:t>
            </a:r>
            <a:r>
              <a:rPr lang="de-DE" dirty="0"/>
              <a:t> </a:t>
            </a:r>
            <a:r>
              <a:rPr lang="de-DE" dirty="0" err="1"/>
              <a:t>regeneration</a:t>
            </a:r>
            <a:r>
              <a:rPr lang="de-DE" dirty="0"/>
              <a:t>.</a:t>
            </a:r>
          </a:p>
          <a:p>
            <a:pPr algn="l">
              <a:defRPr/>
            </a:pPr>
            <a:r>
              <a:rPr lang="de-DE" b="1" dirty="0"/>
              <a:t>Switch Description</a:t>
            </a:r>
          </a:p>
          <a:p>
            <a:pPr algn="l">
              <a:defRPr/>
            </a:pPr>
            <a:r>
              <a:rPr lang="de-DE" dirty="0" err="1"/>
              <a:t>regen_lw</a:t>
            </a:r>
            <a:r>
              <a:rPr lang="de-DE" dirty="0"/>
              <a:t> Regenerates all </a:t>
            </a:r>
            <a:r>
              <a:rPr lang="de-DE" dirty="0" err="1"/>
              <a:t>lightweight</a:t>
            </a:r>
            <a:r>
              <a:rPr lang="de-DE" dirty="0"/>
              <a:t> </a:t>
            </a:r>
            <a:r>
              <a:rPr lang="de-DE" dirty="0" err="1"/>
              <a:t>representations</a:t>
            </a:r>
            <a:r>
              <a:rPr lang="de-DE" dirty="0"/>
              <a:t> in</a:t>
            </a:r>
          </a:p>
          <a:p>
            <a:pPr algn="l">
              <a:defRPr/>
            </a:pPr>
            <a:r>
              <a:rPr lang="en-US" dirty="0"/>
              <a:t>the part, in order to take advantage of NX 6.0.2</a:t>
            </a:r>
          </a:p>
          <a:p>
            <a:pPr algn="l">
              <a:defRPr/>
            </a:pPr>
            <a:r>
              <a:rPr lang="en-US" dirty="0"/>
              <a:t>enhancements to the lightweight format, such</a:t>
            </a:r>
          </a:p>
          <a:p>
            <a:pPr algn="l">
              <a:defRPr/>
            </a:pPr>
            <a:r>
              <a:rPr lang="en-US" dirty="0"/>
              <a:t>as the embedding of exact surface geometry</a:t>
            </a:r>
          </a:p>
          <a:p>
            <a:pPr algn="l">
              <a:defRPr/>
            </a:pPr>
            <a:r>
              <a:rPr lang="en-US" dirty="0"/>
              <a:t>definitions for faces with analytic geometry.</a:t>
            </a:r>
          </a:p>
          <a:p>
            <a:pPr algn="l">
              <a:defRPr/>
            </a:pPr>
            <a:r>
              <a:rPr lang="en-US" dirty="0" err="1"/>
              <a:t>regen_lw_def_tol</a:t>
            </a:r>
            <a:r>
              <a:rPr lang="en-US" dirty="0"/>
              <a:t> Regenerates all lightweight bodies using the</a:t>
            </a:r>
          </a:p>
          <a:p>
            <a:pPr algn="l">
              <a:defRPr/>
            </a:pPr>
            <a:r>
              <a:rPr lang="de-DE" dirty="0" err="1"/>
              <a:t>current</a:t>
            </a:r>
            <a:r>
              <a:rPr lang="de-DE" dirty="0"/>
              <a:t> </a:t>
            </a:r>
            <a:r>
              <a:rPr lang="de-DE" dirty="0" err="1"/>
              <a:t>default</a:t>
            </a:r>
            <a:r>
              <a:rPr lang="de-DE" dirty="0"/>
              <a:t> </a:t>
            </a:r>
            <a:r>
              <a:rPr lang="de-DE" dirty="0" err="1"/>
              <a:t>faceting</a:t>
            </a:r>
            <a:r>
              <a:rPr lang="de-DE" dirty="0"/>
              <a:t> </a:t>
            </a:r>
            <a:r>
              <a:rPr lang="de-DE" dirty="0" err="1"/>
              <a:t>tolerance</a:t>
            </a:r>
            <a:r>
              <a:rPr lang="de-DE" dirty="0"/>
              <a:t> </a:t>
            </a:r>
            <a:r>
              <a:rPr lang="de-DE" dirty="0" err="1"/>
              <a:t>values</a:t>
            </a:r>
            <a:r>
              <a:rPr lang="de-DE" dirty="0"/>
              <a:t>.</a:t>
            </a:r>
          </a:p>
          <a:p>
            <a:pPr algn="l">
              <a:defRPr/>
            </a:pPr>
            <a:r>
              <a:rPr lang="de-DE" b="1" dirty="0"/>
              <a:t>Note</a:t>
            </a:r>
          </a:p>
          <a:p>
            <a:pPr algn="l">
              <a:defRPr/>
            </a:pPr>
            <a:r>
              <a:rPr lang="de-DE" dirty="0"/>
              <a:t>In Teamcenter Integration,</a:t>
            </a:r>
          </a:p>
          <a:p>
            <a:pPr algn="l">
              <a:defRPr/>
            </a:pPr>
            <a:r>
              <a:rPr lang="en-US" dirty="0" err="1"/>
              <a:t>regen_lw_def_tol</a:t>
            </a:r>
            <a:r>
              <a:rPr lang="en-US" dirty="0"/>
              <a:t> must be used in</a:t>
            </a:r>
          </a:p>
          <a:p>
            <a:pPr algn="l">
              <a:defRPr/>
            </a:pPr>
            <a:r>
              <a:rPr lang="en-US" dirty="0"/>
              <a:t>conjunction with </a:t>
            </a:r>
            <a:r>
              <a:rPr lang="en-US" dirty="0" err="1"/>
              <a:t>regen_lw</a:t>
            </a:r>
            <a:r>
              <a:rPr lang="en-US" dirty="0"/>
              <a:t> to take effect.</a:t>
            </a:r>
          </a:p>
          <a:p>
            <a:pPr algn="l">
              <a:defRPr/>
            </a:pPr>
            <a:r>
              <a:rPr lang="en-US" b="1" dirty="0"/>
              <a:t>Why should I use it?</a:t>
            </a:r>
          </a:p>
          <a:p>
            <a:pPr algn="l">
              <a:defRPr/>
            </a:pPr>
            <a:r>
              <a:rPr lang="en-US" dirty="0"/>
              <a:t>These enhancements enable you to get precise results in some important</a:t>
            </a:r>
          </a:p>
          <a:p>
            <a:pPr algn="l">
              <a:defRPr/>
            </a:pPr>
            <a:r>
              <a:rPr lang="en-US" dirty="0"/>
              <a:t>situations where you would previously have gotten approximate results due</a:t>
            </a:r>
          </a:p>
          <a:p>
            <a:pPr algn="l">
              <a:defRPr/>
            </a:pPr>
            <a:r>
              <a:rPr lang="en-US" dirty="0"/>
              <a:t>to the faceted nature of the representations.</a:t>
            </a:r>
          </a:p>
          <a:p>
            <a:pPr algn="l">
              <a:defRPr/>
            </a:pPr>
            <a:r>
              <a:rPr lang="en-US" b="1" dirty="0"/>
              <a:t>Where do I find it?</a:t>
            </a:r>
          </a:p>
          <a:p>
            <a:pPr algn="l">
              <a:defRPr/>
            </a:pPr>
            <a:r>
              <a:rPr lang="en-US" dirty="0"/>
              <a:t>Lightweight representations created or edited in NX 6.0.2 automatically use</a:t>
            </a:r>
          </a:p>
          <a:p>
            <a:pPr algn="l">
              <a:defRPr/>
            </a:pPr>
            <a:r>
              <a:rPr lang="en-US" dirty="0"/>
              <a:t>exact lightweight geometry for analytic faces.</a:t>
            </a:r>
          </a:p>
          <a:p>
            <a:pPr algn="l">
              <a:defRPr/>
            </a:pPr>
            <a:r>
              <a:rPr lang="en-US" dirty="0"/>
              <a:t>To update other parts to take advantage of the enhanced lightweight</a:t>
            </a:r>
          </a:p>
          <a:p>
            <a:pPr algn="l">
              <a:defRPr/>
            </a:pPr>
            <a:r>
              <a:rPr lang="en-US" dirty="0"/>
              <a:t>representation format, you can run the </a:t>
            </a:r>
            <a:r>
              <a:rPr lang="en-US" dirty="0" err="1"/>
              <a:t>refile_part</a:t>
            </a:r>
            <a:r>
              <a:rPr lang="en-US" dirty="0"/>
              <a:t> utility (in native NX) or the</a:t>
            </a:r>
          </a:p>
          <a:p>
            <a:pPr algn="l">
              <a:defRPr/>
            </a:pPr>
            <a:r>
              <a:rPr lang="en-US" dirty="0" err="1"/>
              <a:t>ugmanager_refile</a:t>
            </a:r>
            <a:r>
              <a:rPr lang="en-US" dirty="0"/>
              <a:t> utility (in </a:t>
            </a:r>
            <a:r>
              <a:rPr lang="en-US" dirty="0" err="1"/>
              <a:t>Teamcenter</a:t>
            </a:r>
            <a:r>
              <a:rPr lang="en-US" dirty="0"/>
              <a:t> Integration), using the new switches,</a:t>
            </a:r>
          </a:p>
          <a:p>
            <a:pPr algn="l">
              <a:defRPr/>
            </a:pPr>
            <a:r>
              <a:rPr lang="en-US" dirty="0"/>
              <a:t>from the command line of your operating system.</a:t>
            </a:r>
          </a:p>
          <a:p>
            <a:pPr algn="l">
              <a:defRPr/>
            </a:pPr>
            <a:r>
              <a:rPr lang="en-US" dirty="0"/>
              <a:t>See the </a:t>
            </a:r>
            <a:r>
              <a:rPr lang="en-US" i="1" dirty="0"/>
              <a:t>Utilities and File Management Help and the </a:t>
            </a:r>
            <a:r>
              <a:rPr lang="en-US" i="1" dirty="0" err="1"/>
              <a:t>Teamcenter</a:t>
            </a:r>
            <a:r>
              <a:rPr lang="en-US" i="1" dirty="0"/>
              <a:t> Integration</a:t>
            </a:r>
          </a:p>
          <a:p>
            <a:pPr algn="l">
              <a:defRPr/>
            </a:pPr>
            <a:r>
              <a:rPr lang="en-US" i="1" dirty="0"/>
              <a:t>for NX Help for more</a:t>
            </a:r>
            <a:endParaRPr lang="de-DE"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liennummernplatzhalter 3"/>
          <p:cNvSpPr>
            <a:spLocks noGrp="1"/>
          </p:cNvSpPr>
          <p:nvPr>
            <p:ph type="sldNum" sz="quarter" idx="10"/>
          </p:nvPr>
        </p:nvSpPr>
        <p:spPr>
          <a:noFill/>
        </p:spPr>
        <p:txBody>
          <a:bodyPr/>
          <a:lstStyle/>
          <a:p>
            <a:pPr defTabSz="957263"/>
            <a:r>
              <a:rPr lang="de-DE" smtClean="0"/>
              <a:t>Folie </a:t>
            </a:r>
            <a:fld id="{CD3BCF3F-FAD9-480C-919E-E06B7BDDF663}" type="slidenum">
              <a:rPr lang="de-DE" smtClean="0"/>
              <a:pPr defTabSz="957263"/>
              <a:t>12</a:t>
            </a:fld>
            <a:endParaRPr lang="de-DE" smtClean="0"/>
          </a:p>
        </p:txBody>
      </p:sp>
      <p:sp>
        <p:nvSpPr>
          <p:cNvPr id="12291" name="Rectangle 2"/>
          <p:cNvSpPr>
            <a:spLocks noGrp="1" noChangeArrowheads="1"/>
          </p:cNvSpPr>
          <p:nvPr>
            <p:ph type="title"/>
          </p:nvPr>
        </p:nvSpPr>
        <p:spPr/>
        <p:txBody>
          <a:bodyPr/>
          <a:lstStyle/>
          <a:p>
            <a:pPr eaLnBrk="1" hangingPunct="1"/>
            <a:r>
              <a:rPr lang="de-DE" smtClean="0"/>
              <a:t>NX Load Options </a:t>
            </a:r>
            <a:endParaRPr lang="de-DE" i="1" smtClean="0"/>
          </a:p>
        </p:txBody>
      </p:sp>
      <p:sp>
        <p:nvSpPr>
          <p:cNvPr id="12292" name="Rectangle 3"/>
          <p:cNvSpPr>
            <a:spLocks noGrp="1" noChangeArrowheads="1"/>
          </p:cNvSpPr>
          <p:nvPr>
            <p:ph type="body" idx="1"/>
          </p:nvPr>
        </p:nvSpPr>
        <p:spPr/>
        <p:txBody>
          <a:bodyPr/>
          <a:lstStyle/>
          <a:p>
            <a:pPr eaLnBrk="1" hangingPunct="1"/>
            <a:r>
              <a:rPr lang="de-DE" smtClean="0"/>
              <a:t>allow_substitution Native</a:t>
            </a:r>
          </a:p>
        </p:txBody>
      </p:sp>
      <p:pic>
        <p:nvPicPr>
          <p:cNvPr id="12293" name="Picture 6"/>
          <p:cNvPicPr>
            <a:picLocks noChangeAspect="1" noChangeArrowheads="1"/>
          </p:cNvPicPr>
          <p:nvPr/>
        </p:nvPicPr>
        <p:blipFill>
          <a:blip r:embed="rId2" cstate="print"/>
          <a:srcRect/>
          <a:stretch>
            <a:fillRect/>
          </a:stretch>
        </p:blipFill>
        <p:spPr bwMode="auto">
          <a:xfrm>
            <a:off x="1676400" y="1354138"/>
            <a:ext cx="5545138" cy="4019550"/>
          </a:xfrm>
          <a:prstGeom prst="rect">
            <a:avLst/>
          </a:prstGeom>
          <a:noFill/>
          <a:ln w="6350" algn="ctr">
            <a:noFill/>
            <a:miter lim="800000"/>
            <a:headEnd/>
            <a:tailEnd/>
          </a:ln>
        </p:spPr>
      </p:pic>
      <p:graphicFrame>
        <p:nvGraphicFramePr>
          <p:cNvPr id="740370" name="Group 18"/>
          <p:cNvGraphicFramePr>
            <a:graphicFrameLocks noGrp="1"/>
          </p:cNvGraphicFramePr>
          <p:nvPr/>
        </p:nvGraphicFramePr>
        <p:xfrm>
          <a:off x="134938" y="5373688"/>
          <a:ext cx="9613900" cy="1168400"/>
        </p:xfrm>
        <a:graphic>
          <a:graphicData uri="http://schemas.openxmlformats.org/drawingml/2006/table">
            <a:tbl>
              <a:tblPr/>
              <a:tblGrid>
                <a:gridCol w="1789112"/>
                <a:gridCol w="7824788"/>
              </a:tblGrid>
              <a:tr h="1168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smtClean="0">
                          <a:ln>
                            <a:noFill/>
                          </a:ln>
                          <a:solidFill>
                            <a:srgbClr val="0A3C98"/>
                          </a:solidFill>
                          <a:effectLst/>
                          <a:latin typeface="Arial" pitchFamily="34" charset="0"/>
                          <a:cs typeface="Arial" pitchFamily="34" charset="0"/>
                        </a:rPr>
                        <a:t>Allow Replacement (Ersatz zulassen) </a:t>
                      </a:r>
                      <a:endParaRPr kumimoji="0" lang="de-DE" sz="2400" b="0" i="0" u="none" strike="noStrike" cap="none" normalizeH="0" baseline="0" smtClean="0">
                        <a:ln>
                          <a:noFill/>
                        </a:ln>
                        <a:solidFill>
                          <a:schemeClr val="tx1"/>
                        </a:solidFill>
                        <a:effectLst/>
                        <a:latin typeface="Arial" pitchFamily="34" charset="0"/>
                      </a:endParaRPr>
                    </a:p>
                  </a:txBody>
                  <a:tcPr marL="0" marR="0" marT="0" marB="0" anchor="ctr" horzOverflow="overflow">
                    <a:lnL cap="flat">
                      <a:noFill/>
                    </a:lnL>
                    <a:lnR>
                      <a:noFill/>
                    </a:lnR>
                    <a:lnT cap="flat">
                      <a:noFill/>
                    </a:lnT>
                    <a:lnB cap="flat">
                      <a:noFill/>
                    </a:lnB>
                    <a:lnTlToBr>
                      <a:noFill/>
                    </a:lnTlToBr>
                    <a:lnBlToTr>
                      <a:noFill/>
                    </a:lnBlToTr>
                    <a:solidFill>
                      <a:srgbClr val="F0F0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000" b="0" i="0" u="none" strike="noStrike" cap="none" normalizeH="0" baseline="0" smtClean="0">
                          <a:ln>
                            <a:noFill/>
                          </a:ln>
                          <a:solidFill>
                            <a:schemeClr val="tx1"/>
                          </a:solidFill>
                          <a:effectLst/>
                          <a:latin typeface="Arial" pitchFamily="34" charset="0"/>
                          <a:cs typeface="Arial" pitchFamily="34" charset="0"/>
                        </a:rPr>
                        <a:t>Ermöglicht, dass die Baugruppe mit einer Komponente mit einem falschen internen Identifikator (aber dem korrekten Namen) geladen wird, obwohl es sich um ein völlig anderes Teil handelt.</a:t>
                      </a:r>
                      <a:endParaRPr kumimoji="0" lang="de-DE" sz="6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000" b="1" i="0" u="none" strike="noStrike" cap="none" normalizeH="0" baseline="0" smtClean="0">
                          <a:ln>
                            <a:noFill/>
                          </a:ln>
                          <a:solidFill>
                            <a:srgbClr val="000000"/>
                          </a:solidFill>
                          <a:effectLst/>
                          <a:latin typeface="Arial" pitchFamily="34" charset="0"/>
                          <a:cs typeface="Arial" pitchFamily="34" charset="0"/>
                        </a:rPr>
                        <a:t>Hinweis:</a:t>
                      </a:r>
                      <a:endParaRPr kumimoji="0" lang="de-DE" sz="1000" b="0" i="0" u="none" strike="noStrike" cap="none" normalizeH="0" baseline="0" smtClean="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000" b="0" i="0" u="none" strike="noStrike" cap="none" normalizeH="0" baseline="0" smtClean="0">
                          <a:ln>
                            <a:noFill/>
                          </a:ln>
                          <a:solidFill>
                            <a:srgbClr val="000000"/>
                          </a:solidFill>
                          <a:effectLst/>
                          <a:latin typeface="Arial" pitchFamily="34" charset="0"/>
                          <a:cs typeface="Arial" pitchFamily="34" charset="0"/>
                        </a:rPr>
                        <a:t>Besitzen die neue Komponente und die ersetzte Komponente keine gemeinsame Historie, so enthält auch die Aktualisierung keinerlei gemeinsame Historie, so dass alle mit der ursprünglichen Komponente verknüpften Daten verloren gehen. </a:t>
                      </a:r>
                      <a:endParaRPr kumimoji="0" lang="de-DE" sz="10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000" b="1" i="0" u="none" strike="noStrike" cap="none" normalizeH="0" baseline="0" smtClean="0">
                          <a:ln>
                            <a:noFill/>
                          </a:ln>
                          <a:solidFill>
                            <a:srgbClr val="0A3C98"/>
                          </a:solidFill>
                          <a:effectLst/>
                          <a:latin typeface="Arial" pitchFamily="34" charset="0"/>
                          <a:cs typeface="Arial" pitchFamily="34" charset="0"/>
                        </a:rPr>
                        <a:t>Nach Abschluss der Öffnungsoperation gibt NX einen Bericht aus, aus dem hervorgeht, dass die Ersetzung stattgefunden hat.</a:t>
                      </a:r>
                      <a:endParaRPr kumimoji="0" lang="de-DE" sz="2400" b="0" i="0" u="none" strike="noStrike" cap="none" normalizeH="0" baseline="0" smtClean="0">
                        <a:ln>
                          <a:noFill/>
                        </a:ln>
                        <a:solidFill>
                          <a:schemeClr val="tx1"/>
                        </a:solidFill>
                        <a:effectLst/>
                        <a:latin typeface="Arial" pitchFamily="34" charset="0"/>
                      </a:endParaRPr>
                    </a:p>
                  </a:txBody>
                  <a:tcPr marL="0" marR="0" marT="0" marB="0" anchor="ctr" horzOverflow="overflow">
                    <a:lnL>
                      <a:noFill/>
                    </a:lnL>
                    <a:lnR cap="flat">
                      <a:noFill/>
                    </a:lnR>
                    <a:lnT cap="flat">
                      <a:noFill/>
                    </a:lnT>
                    <a:lnB cap="flat">
                      <a:noFill/>
                    </a:lnB>
                    <a:lnTlToBr>
                      <a:noFill/>
                    </a:lnTlToBr>
                    <a:lnBlToTr>
                      <a:noFill/>
                    </a:lnBlToTr>
                    <a:solidFill>
                      <a:srgbClr val="F0F0F0"/>
                    </a:solidFill>
                  </a:tcPr>
                </a:tc>
              </a:tr>
            </a:tbl>
          </a:graphicData>
        </a:graphic>
      </p:graphicFrame>
      <p:sp>
        <p:nvSpPr>
          <p:cNvPr id="12297" name="Text Box 21"/>
          <p:cNvSpPr txBox="1">
            <a:spLocks noChangeArrowheads="1"/>
          </p:cNvSpPr>
          <p:nvPr/>
        </p:nvSpPr>
        <p:spPr bwMode="auto">
          <a:xfrm>
            <a:off x="381000" y="1192213"/>
            <a:ext cx="1692275" cy="152400"/>
          </a:xfrm>
          <a:prstGeom prst="rect">
            <a:avLst/>
          </a:prstGeom>
          <a:noFill/>
          <a:ln w="6350" algn="ctr">
            <a:noFill/>
            <a:miter lim="800000"/>
            <a:headEnd/>
            <a:tailEnd/>
          </a:ln>
        </p:spPr>
        <p:txBody>
          <a:bodyPr lIns="0" tIns="0" rIns="0" bIns="0">
            <a:spAutoFit/>
          </a:bodyPr>
          <a:lstStyle/>
          <a:p>
            <a:pPr algn="l"/>
            <a:r>
              <a:rPr lang="de-DE"/>
              <a:t>Ausgangssituation:</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liennummernplatzhalter 3"/>
          <p:cNvSpPr>
            <a:spLocks noGrp="1"/>
          </p:cNvSpPr>
          <p:nvPr>
            <p:ph type="sldNum" sz="quarter" idx="10"/>
          </p:nvPr>
        </p:nvSpPr>
        <p:spPr>
          <a:noFill/>
        </p:spPr>
        <p:txBody>
          <a:bodyPr/>
          <a:lstStyle/>
          <a:p>
            <a:pPr defTabSz="957263"/>
            <a:r>
              <a:rPr lang="de-DE" smtClean="0"/>
              <a:t>Folie </a:t>
            </a:r>
            <a:fld id="{0D160A19-C1A0-49BA-AB79-B38BD0F4BEAC}" type="slidenum">
              <a:rPr lang="de-DE" smtClean="0"/>
              <a:pPr defTabSz="957263"/>
              <a:t>13</a:t>
            </a:fld>
            <a:endParaRPr lang="de-DE" smtClean="0"/>
          </a:p>
        </p:txBody>
      </p:sp>
      <p:sp>
        <p:nvSpPr>
          <p:cNvPr id="13315" name="Rectangle 2"/>
          <p:cNvSpPr>
            <a:spLocks noGrp="1" noChangeArrowheads="1"/>
          </p:cNvSpPr>
          <p:nvPr>
            <p:ph type="title"/>
          </p:nvPr>
        </p:nvSpPr>
        <p:spPr/>
        <p:txBody>
          <a:bodyPr/>
          <a:lstStyle/>
          <a:p>
            <a:pPr eaLnBrk="1" hangingPunct="1"/>
            <a:r>
              <a:rPr lang="de-DE" smtClean="0"/>
              <a:t>NX Load Options </a:t>
            </a:r>
            <a:endParaRPr lang="de-DE" i="1" smtClean="0"/>
          </a:p>
        </p:txBody>
      </p:sp>
      <p:sp>
        <p:nvSpPr>
          <p:cNvPr id="13316" name="Rectangle 3"/>
          <p:cNvSpPr>
            <a:spLocks noGrp="1" noChangeArrowheads="1"/>
          </p:cNvSpPr>
          <p:nvPr>
            <p:ph type="body" idx="1"/>
          </p:nvPr>
        </p:nvSpPr>
        <p:spPr/>
        <p:txBody>
          <a:bodyPr/>
          <a:lstStyle/>
          <a:p>
            <a:pPr eaLnBrk="1" hangingPunct="1"/>
            <a:r>
              <a:rPr lang="de-DE" smtClean="0"/>
              <a:t>allow_substitution</a:t>
            </a:r>
          </a:p>
        </p:txBody>
      </p:sp>
      <p:sp>
        <p:nvSpPr>
          <p:cNvPr id="13317" name="Text Box 12"/>
          <p:cNvSpPr txBox="1">
            <a:spLocks noChangeArrowheads="1"/>
          </p:cNvSpPr>
          <p:nvPr/>
        </p:nvSpPr>
        <p:spPr bwMode="auto">
          <a:xfrm>
            <a:off x="381000" y="1476375"/>
            <a:ext cx="1692275" cy="152400"/>
          </a:xfrm>
          <a:prstGeom prst="rect">
            <a:avLst/>
          </a:prstGeom>
          <a:noFill/>
          <a:ln w="6350" algn="ctr">
            <a:noFill/>
            <a:miter lim="800000"/>
            <a:headEnd/>
            <a:tailEnd/>
          </a:ln>
        </p:spPr>
        <p:txBody>
          <a:bodyPr lIns="0" tIns="0" rIns="0" bIns="0">
            <a:spAutoFit/>
          </a:bodyPr>
          <a:lstStyle/>
          <a:p>
            <a:pPr algn="l"/>
            <a:r>
              <a:rPr lang="de-DE"/>
              <a:t>Ausgangssituation:</a:t>
            </a:r>
          </a:p>
        </p:txBody>
      </p:sp>
      <p:pic>
        <p:nvPicPr>
          <p:cNvPr id="13318" name="Picture 13"/>
          <p:cNvPicPr>
            <a:picLocks noChangeAspect="1" noChangeArrowheads="1"/>
          </p:cNvPicPr>
          <p:nvPr/>
        </p:nvPicPr>
        <p:blipFill>
          <a:blip r:embed="rId2" cstate="print"/>
          <a:srcRect/>
          <a:stretch>
            <a:fillRect/>
          </a:stretch>
        </p:blipFill>
        <p:spPr bwMode="auto">
          <a:xfrm>
            <a:off x="739775" y="1628775"/>
            <a:ext cx="5057775" cy="1428750"/>
          </a:xfrm>
          <a:prstGeom prst="rect">
            <a:avLst/>
          </a:prstGeom>
          <a:noFill/>
          <a:ln w="6350" algn="ctr">
            <a:noFill/>
            <a:miter lim="800000"/>
            <a:headEnd/>
            <a:tailEnd/>
          </a:ln>
        </p:spPr>
      </p:pic>
      <p:pic>
        <p:nvPicPr>
          <p:cNvPr id="13319" name="Picture 14"/>
          <p:cNvPicPr>
            <a:picLocks noChangeAspect="1" noChangeArrowheads="1"/>
          </p:cNvPicPr>
          <p:nvPr/>
        </p:nvPicPr>
        <p:blipFill>
          <a:blip r:embed="rId3" cstate="print"/>
          <a:srcRect/>
          <a:stretch>
            <a:fillRect/>
          </a:stretch>
        </p:blipFill>
        <p:spPr bwMode="auto">
          <a:xfrm>
            <a:off x="739775" y="3536950"/>
            <a:ext cx="5057775" cy="1428750"/>
          </a:xfrm>
          <a:prstGeom prst="rect">
            <a:avLst/>
          </a:prstGeom>
          <a:noFill/>
          <a:ln w="6350" algn="ctr">
            <a:noFill/>
            <a:miter lim="800000"/>
            <a:headEnd/>
            <a:tailEnd/>
          </a:ln>
        </p:spPr>
      </p:pic>
      <p:sp>
        <p:nvSpPr>
          <p:cNvPr id="13320" name="Text Box 15"/>
          <p:cNvSpPr txBox="1">
            <a:spLocks noChangeArrowheads="1"/>
          </p:cNvSpPr>
          <p:nvPr/>
        </p:nvSpPr>
        <p:spPr bwMode="auto">
          <a:xfrm>
            <a:off x="381000" y="3176588"/>
            <a:ext cx="4608513" cy="304800"/>
          </a:xfrm>
          <a:prstGeom prst="rect">
            <a:avLst/>
          </a:prstGeom>
          <a:noFill/>
          <a:ln w="6350" algn="ctr">
            <a:noFill/>
            <a:miter lim="800000"/>
            <a:headEnd/>
            <a:tailEnd/>
          </a:ln>
        </p:spPr>
        <p:txBody>
          <a:bodyPr lIns="0" tIns="0" rIns="0" bIns="0">
            <a:spAutoFit/>
          </a:bodyPr>
          <a:lstStyle/>
          <a:p>
            <a:pPr algn="l"/>
            <a:r>
              <a:rPr lang="de-DE"/>
              <a:t>Umbenennung von </a:t>
            </a:r>
            <a:br>
              <a:rPr lang="de-DE"/>
            </a:br>
            <a:r>
              <a:rPr lang="de-DE"/>
              <a:t>C.prt nach B.prt und B.prt nach C.prt</a:t>
            </a:r>
          </a:p>
        </p:txBody>
      </p:sp>
      <p:sp>
        <p:nvSpPr>
          <p:cNvPr id="13321" name="Line 16"/>
          <p:cNvSpPr>
            <a:spLocks noChangeShapeType="1"/>
          </p:cNvSpPr>
          <p:nvPr/>
        </p:nvSpPr>
        <p:spPr bwMode="auto">
          <a:xfrm>
            <a:off x="2432050" y="2889250"/>
            <a:ext cx="107950" cy="1800225"/>
          </a:xfrm>
          <a:prstGeom prst="line">
            <a:avLst/>
          </a:prstGeom>
          <a:noFill/>
          <a:ln w="6350">
            <a:solidFill>
              <a:schemeClr val="tx1"/>
            </a:solidFill>
            <a:round/>
            <a:headEnd/>
            <a:tailEnd type="triangle" w="med" len="med"/>
          </a:ln>
        </p:spPr>
        <p:txBody>
          <a:bodyPr wrap="none" lIns="0" tIns="0" rIns="0" bIns="0" anchor="ctr">
            <a:spAutoFit/>
          </a:bodyPr>
          <a:lstStyle/>
          <a:p>
            <a:endParaRPr lang="en-US"/>
          </a:p>
        </p:txBody>
      </p:sp>
      <p:sp>
        <p:nvSpPr>
          <p:cNvPr id="13322" name="Line 17"/>
          <p:cNvSpPr>
            <a:spLocks noChangeShapeType="1"/>
          </p:cNvSpPr>
          <p:nvPr/>
        </p:nvSpPr>
        <p:spPr bwMode="auto">
          <a:xfrm>
            <a:off x="3584575" y="2889250"/>
            <a:ext cx="107950" cy="1800225"/>
          </a:xfrm>
          <a:prstGeom prst="line">
            <a:avLst/>
          </a:prstGeom>
          <a:noFill/>
          <a:ln w="6350">
            <a:solidFill>
              <a:schemeClr val="tx1"/>
            </a:solidFill>
            <a:round/>
            <a:headEnd/>
            <a:tailEnd type="triangle" w="med" len="med"/>
          </a:ln>
        </p:spPr>
        <p:txBody>
          <a:bodyPr wrap="none" lIns="0" tIns="0" rIns="0" bIns="0" anchor="ctr">
            <a:spAutoFit/>
          </a:bodyPr>
          <a:lstStyle/>
          <a:p>
            <a:endParaRPr lang="en-US"/>
          </a:p>
        </p:txBody>
      </p:sp>
      <p:sp>
        <p:nvSpPr>
          <p:cNvPr id="13323" name="Oval 18"/>
          <p:cNvSpPr>
            <a:spLocks noChangeArrowheads="1"/>
          </p:cNvSpPr>
          <p:nvPr/>
        </p:nvSpPr>
        <p:spPr bwMode="auto">
          <a:xfrm>
            <a:off x="2289175" y="2673350"/>
            <a:ext cx="611188" cy="215900"/>
          </a:xfrm>
          <a:prstGeom prst="ellipse">
            <a:avLst/>
          </a:prstGeom>
          <a:noFill/>
          <a:ln w="6350" algn="ctr">
            <a:solidFill>
              <a:schemeClr val="tx1"/>
            </a:solidFill>
            <a:round/>
            <a:headEnd/>
            <a:tailEnd/>
          </a:ln>
        </p:spPr>
        <p:txBody>
          <a:bodyPr wrap="none" lIns="0" tIns="0" rIns="0" bIns="0" anchor="ctr">
            <a:spAutoFit/>
          </a:bodyPr>
          <a:lstStyle/>
          <a:p>
            <a:endParaRPr lang="de-DE"/>
          </a:p>
        </p:txBody>
      </p:sp>
      <p:sp>
        <p:nvSpPr>
          <p:cNvPr id="13324" name="Oval 19"/>
          <p:cNvSpPr>
            <a:spLocks noChangeArrowheads="1"/>
          </p:cNvSpPr>
          <p:nvPr/>
        </p:nvSpPr>
        <p:spPr bwMode="auto">
          <a:xfrm>
            <a:off x="3584575" y="2673350"/>
            <a:ext cx="612775" cy="215900"/>
          </a:xfrm>
          <a:prstGeom prst="ellipse">
            <a:avLst/>
          </a:prstGeom>
          <a:noFill/>
          <a:ln w="6350" algn="ctr">
            <a:solidFill>
              <a:schemeClr val="tx1"/>
            </a:solidFill>
            <a:round/>
            <a:headEnd/>
            <a:tailEnd/>
          </a:ln>
        </p:spPr>
        <p:txBody>
          <a:bodyPr wrap="none" lIns="0" tIns="0" rIns="0" bIns="0" anchor="ctr">
            <a:spAutoFit/>
          </a:bodyPr>
          <a:lstStyle/>
          <a:p>
            <a:endParaRPr lang="de-DE"/>
          </a:p>
        </p:txBody>
      </p:sp>
      <p:sp>
        <p:nvSpPr>
          <p:cNvPr id="13325" name="Oval 20"/>
          <p:cNvSpPr>
            <a:spLocks noChangeArrowheads="1"/>
          </p:cNvSpPr>
          <p:nvPr/>
        </p:nvSpPr>
        <p:spPr bwMode="auto">
          <a:xfrm>
            <a:off x="2505075" y="4652963"/>
            <a:ext cx="576263" cy="180975"/>
          </a:xfrm>
          <a:prstGeom prst="ellipse">
            <a:avLst/>
          </a:prstGeom>
          <a:noFill/>
          <a:ln w="6350" algn="ctr">
            <a:solidFill>
              <a:schemeClr val="tx1"/>
            </a:solidFill>
            <a:round/>
            <a:headEnd/>
            <a:tailEnd/>
          </a:ln>
        </p:spPr>
        <p:txBody>
          <a:bodyPr lIns="0" tIns="0" rIns="0" bIns="0" anchor="ctr">
            <a:spAutoFit/>
          </a:bodyPr>
          <a:lstStyle/>
          <a:p>
            <a:endParaRPr lang="de-DE"/>
          </a:p>
        </p:txBody>
      </p:sp>
      <p:sp>
        <p:nvSpPr>
          <p:cNvPr id="13326" name="Oval 21"/>
          <p:cNvSpPr>
            <a:spLocks noChangeArrowheads="1"/>
          </p:cNvSpPr>
          <p:nvPr/>
        </p:nvSpPr>
        <p:spPr bwMode="auto">
          <a:xfrm>
            <a:off x="3692525" y="4616450"/>
            <a:ext cx="576263" cy="180975"/>
          </a:xfrm>
          <a:prstGeom prst="ellipse">
            <a:avLst/>
          </a:prstGeom>
          <a:noFill/>
          <a:ln w="6350" algn="ctr">
            <a:solidFill>
              <a:schemeClr val="tx1"/>
            </a:solidFill>
            <a:round/>
            <a:headEnd/>
            <a:tailEnd/>
          </a:ln>
        </p:spPr>
        <p:txBody>
          <a:bodyPr lIns="0" tIns="0" rIns="0" bIns="0" anchor="ctr">
            <a:spAutoFit/>
          </a:bodyPr>
          <a:lstStyle/>
          <a:p>
            <a:endParaRPr lang="de-DE"/>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liennummernplatzhalter 3"/>
          <p:cNvSpPr>
            <a:spLocks noGrp="1"/>
          </p:cNvSpPr>
          <p:nvPr>
            <p:ph type="sldNum" sz="quarter" idx="10"/>
          </p:nvPr>
        </p:nvSpPr>
        <p:spPr>
          <a:noFill/>
        </p:spPr>
        <p:txBody>
          <a:bodyPr/>
          <a:lstStyle/>
          <a:p>
            <a:pPr defTabSz="957263"/>
            <a:r>
              <a:rPr lang="de-DE" smtClean="0"/>
              <a:t>Folie </a:t>
            </a:r>
            <a:fld id="{78D8A8C1-8D48-47BE-BED8-FCA658B24287}" type="slidenum">
              <a:rPr lang="de-DE" smtClean="0"/>
              <a:pPr defTabSz="957263"/>
              <a:t>14</a:t>
            </a:fld>
            <a:endParaRPr lang="de-DE" smtClean="0"/>
          </a:p>
        </p:txBody>
      </p:sp>
      <p:sp>
        <p:nvSpPr>
          <p:cNvPr id="14339" name="Rectangle 2"/>
          <p:cNvSpPr>
            <a:spLocks noGrp="1" noChangeArrowheads="1"/>
          </p:cNvSpPr>
          <p:nvPr>
            <p:ph type="title"/>
          </p:nvPr>
        </p:nvSpPr>
        <p:spPr/>
        <p:txBody>
          <a:bodyPr/>
          <a:lstStyle/>
          <a:p>
            <a:pPr eaLnBrk="1" hangingPunct="1"/>
            <a:r>
              <a:rPr lang="de-DE" smtClean="0"/>
              <a:t>NX Load Options </a:t>
            </a:r>
            <a:endParaRPr lang="de-DE" i="1" smtClean="0"/>
          </a:p>
        </p:txBody>
      </p:sp>
      <p:sp>
        <p:nvSpPr>
          <p:cNvPr id="14340" name="Rectangle 3"/>
          <p:cNvSpPr>
            <a:spLocks noGrp="1" noChangeArrowheads="1"/>
          </p:cNvSpPr>
          <p:nvPr>
            <p:ph type="body" idx="1"/>
          </p:nvPr>
        </p:nvSpPr>
        <p:spPr/>
        <p:txBody>
          <a:bodyPr/>
          <a:lstStyle/>
          <a:p>
            <a:pPr eaLnBrk="1" hangingPunct="1"/>
            <a:r>
              <a:rPr lang="de-DE" smtClean="0"/>
              <a:t>Laden der BG1.prt mit allow_substitution=no</a:t>
            </a:r>
          </a:p>
        </p:txBody>
      </p:sp>
      <p:pic>
        <p:nvPicPr>
          <p:cNvPr id="14341" name="Picture 4"/>
          <p:cNvPicPr>
            <a:picLocks noChangeAspect="1" noChangeArrowheads="1"/>
          </p:cNvPicPr>
          <p:nvPr/>
        </p:nvPicPr>
        <p:blipFill>
          <a:blip r:embed="rId2" cstate="print"/>
          <a:srcRect/>
          <a:stretch>
            <a:fillRect/>
          </a:stretch>
        </p:blipFill>
        <p:spPr bwMode="auto">
          <a:xfrm>
            <a:off x="415925" y="1376363"/>
            <a:ext cx="2552700" cy="923925"/>
          </a:xfrm>
          <a:prstGeom prst="rect">
            <a:avLst/>
          </a:prstGeom>
          <a:noFill/>
          <a:ln w="6350" algn="ctr">
            <a:noFill/>
            <a:miter lim="800000"/>
            <a:headEnd/>
            <a:tailEnd/>
          </a:ln>
        </p:spPr>
      </p:pic>
      <p:pic>
        <p:nvPicPr>
          <p:cNvPr id="14342" name="Picture 5"/>
          <p:cNvPicPr>
            <a:picLocks noChangeAspect="1" noChangeArrowheads="1"/>
          </p:cNvPicPr>
          <p:nvPr/>
        </p:nvPicPr>
        <p:blipFill>
          <a:blip r:embed="rId3" cstate="print"/>
          <a:srcRect/>
          <a:stretch>
            <a:fillRect/>
          </a:stretch>
        </p:blipFill>
        <p:spPr bwMode="auto">
          <a:xfrm>
            <a:off x="2397125" y="2300288"/>
            <a:ext cx="6264275" cy="3924300"/>
          </a:xfrm>
          <a:prstGeom prst="rect">
            <a:avLst/>
          </a:prstGeom>
          <a:noFill/>
          <a:ln w="6350" algn="ctr">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liennummernplatzhalter 3"/>
          <p:cNvSpPr>
            <a:spLocks noGrp="1"/>
          </p:cNvSpPr>
          <p:nvPr>
            <p:ph type="sldNum" sz="quarter" idx="10"/>
          </p:nvPr>
        </p:nvSpPr>
        <p:spPr>
          <a:noFill/>
        </p:spPr>
        <p:txBody>
          <a:bodyPr/>
          <a:lstStyle/>
          <a:p>
            <a:pPr defTabSz="957263"/>
            <a:r>
              <a:rPr lang="de-DE" smtClean="0"/>
              <a:t>Folie </a:t>
            </a:r>
            <a:fld id="{A9AF0B41-B7E0-4A90-9FA4-C1E63A493EA8}" type="slidenum">
              <a:rPr lang="de-DE" smtClean="0"/>
              <a:pPr defTabSz="957263"/>
              <a:t>15</a:t>
            </a:fld>
            <a:endParaRPr lang="de-DE" smtClean="0"/>
          </a:p>
        </p:txBody>
      </p:sp>
      <p:sp>
        <p:nvSpPr>
          <p:cNvPr id="15363" name="Rectangle 2"/>
          <p:cNvSpPr>
            <a:spLocks noGrp="1" noChangeArrowheads="1"/>
          </p:cNvSpPr>
          <p:nvPr>
            <p:ph type="title"/>
          </p:nvPr>
        </p:nvSpPr>
        <p:spPr/>
        <p:txBody>
          <a:bodyPr/>
          <a:lstStyle/>
          <a:p>
            <a:pPr eaLnBrk="1" hangingPunct="1"/>
            <a:r>
              <a:rPr lang="de-DE" smtClean="0"/>
              <a:t>NX Load Options </a:t>
            </a:r>
            <a:endParaRPr lang="de-DE" i="1" smtClean="0"/>
          </a:p>
        </p:txBody>
      </p:sp>
      <p:sp>
        <p:nvSpPr>
          <p:cNvPr id="15364" name="Rectangle 3"/>
          <p:cNvSpPr>
            <a:spLocks noGrp="1" noChangeArrowheads="1"/>
          </p:cNvSpPr>
          <p:nvPr>
            <p:ph type="body" idx="1"/>
          </p:nvPr>
        </p:nvSpPr>
        <p:spPr/>
        <p:txBody>
          <a:bodyPr/>
          <a:lstStyle/>
          <a:p>
            <a:pPr eaLnBrk="1" hangingPunct="1"/>
            <a:r>
              <a:rPr lang="de-DE" smtClean="0"/>
              <a:t>Laden der BG1.prt mit allow_substitution=yes</a:t>
            </a:r>
          </a:p>
        </p:txBody>
      </p:sp>
      <p:pic>
        <p:nvPicPr>
          <p:cNvPr id="15365" name="Picture 6"/>
          <p:cNvPicPr>
            <a:picLocks noChangeAspect="1" noChangeArrowheads="1"/>
          </p:cNvPicPr>
          <p:nvPr/>
        </p:nvPicPr>
        <p:blipFill>
          <a:blip r:embed="rId2" cstate="print"/>
          <a:srcRect/>
          <a:stretch>
            <a:fillRect/>
          </a:stretch>
        </p:blipFill>
        <p:spPr bwMode="auto">
          <a:xfrm>
            <a:off x="488950" y="1341438"/>
            <a:ext cx="2628900" cy="942975"/>
          </a:xfrm>
          <a:prstGeom prst="rect">
            <a:avLst/>
          </a:prstGeom>
          <a:noFill/>
          <a:ln w="6350" algn="ctr">
            <a:noFill/>
            <a:miter lim="800000"/>
            <a:headEnd/>
            <a:tailEnd/>
          </a:ln>
        </p:spPr>
      </p:pic>
      <p:pic>
        <p:nvPicPr>
          <p:cNvPr id="15366" name="Picture 7"/>
          <p:cNvPicPr>
            <a:picLocks noChangeAspect="1" noChangeArrowheads="1"/>
          </p:cNvPicPr>
          <p:nvPr/>
        </p:nvPicPr>
        <p:blipFill>
          <a:blip r:embed="rId3" cstate="print"/>
          <a:srcRect/>
          <a:stretch>
            <a:fillRect/>
          </a:stretch>
        </p:blipFill>
        <p:spPr bwMode="auto">
          <a:xfrm>
            <a:off x="2324100" y="1665288"/>
            <a:ext cx="6950075" cy="4672012"/>
          </a:xfrm>
          <a:prstGeom prst="rect">
            <a:avLst/>
          </a:prstGeom>
          <a:noFill/>
          <a:ln w="6350" algn="ctr">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nummernplatzhalter 3"/>
          <p:cNvSpPr>
            <a:spLocks noGrp="1"/>
          </p:cNvSpPr>
          <p:nvPr>
            <p:ph type="sldNum" sz="quarter" idx="10"/>
          </p:nvPr>
        </p:nvSpPr>
        <p:spPr>
          <a:noFill/>
        </p:spPr>
        <p:txBody>
          <a:bodyPr/>
          <a:lstStyle/>
          <a:p>
            <a:pPr defTabSz="957263"/>
            <a:r>
              <a:rPr lang="de-DE" smtClean="0"/>
              <a:t>Folie </a:t>
            </a:r>
            <a:fld id="{78DCA9E0-9D67-464E-A738-B61A3BC5DEDD}" type="slidenum">
              <a:rPr lang="de-DE" smtClean="0"/>
              <a:pPr defTabSz="957263"/>
              <a:t>16</a:t>
            </a:fld>
            <a:endParaRPr lang="de-DE" smtClean="0"/>
          </a:p>
        </p:txBody>
      </p:sp>
      <p:sp>
        <p:nvSpPr>
          <p:cNvPr id="16387" name="Rectangle 2"/>
          <p:cNvSpPr>
            <a:spLocks noGrp="1" noChangeArrowheads="1"/>
          </p:cNvSpPr>
          <p:nvPr>
            <p:ph type="title"/>
          </p:nvPr>
        </p:nvSpPr>
        <p:spPr/>
        <p:txBody>
          <a:bodyPr/>
          <a:lstStyle/>
          <a:p>
            <a:pPr eaLnBrk="1" hangingPunct="1"/>
            <a:r>
              <a:rPr lang="de-DE" smtClean="0"/>
              <a:t>NX Load Options </a:t>
            </a:r>
            <a:endParaRPr lang="de-DE" i="1" smtClean="0"/>
          </a:p>
        </p:txBody>
      </p:sp>
      <p:sp>
        <p:nvSpPr>
          <p:cNvPr id="16388" name="Rectangle 3"/>
          <p:cNvSpPr>
            <a:spLocks noGrp="1" noChangeArrowheads="1"/>
          </p:cNvSpPr>
          <p:nvPr>
            <p:ph type="body" idx="1"/>
          </p:nvPr>
        </p:nvSpPr>
        <p:spPr/>
        <p:txBody>
          <a:bodyPr/>
          <a:lstStyle/>
          <a:p>
            <a:pPr eaLnBrk="1" hangingPunct="1"/>
            <a:r>
              <a:rPr lang="de-DE" smtClean="0"/>
              <a:t>allow_substitution Tce Überprüfung nach dem umbenennen der ItemID </a:t>
            </a:r>
          </a:p>
        </p:txBody>
      </p:sp>
      <p:sp>
        <p:nvSpPr>
          <p:cNvPr id="16389" name="Text Box 12"/>
          <p:cNvSpPr txBox="1">
            <a:spLocks noChangeArrowheads="1"/>
          </p:cNvSpPr>
          <p:nvPr/>
        </p:nvSpPr>
        <p:spPr bwMode="auto">
          <a:xfrm>
            <a:off x="381000" y="1192213"/>
            <a:ext cx="1692275" cy="152400"/>
          </a:xfrm>
          <a:prstGeom prst="rect">
            <a:avLst/>
          </a:prstGeom>
          <a:noFill/>
          <a:ln w="6350" algn="ctr">
            <a:noFill/>
            <a:miter lim="800000"/>
            <a:headEnd/>
            <a:tailEnd/>
          </a:ln>
        </p:spPr>
        <p:txBody>
          <a:bodyPr lIns="0" tIns="0" rIns="0" bIns="0">
            <a:spAutoFit/>
          </a:bodyPr>
          <a:lstStyle/>
          <a:p>
            <a:pPr algn="l"/>
            <a:r>
              <a:rPr lang="de-DE"/>
              <a:t>Ausgangssituation:</a:t>
            </a:r>
          </a:p>
        </p:txBody>
      </p:sp>
      <p:pic>
        <p:nvPicPr>
          <p:cNvPr id="16390" name="Picture 13"/>
          <p:cNvPicPr>
            <a:picLocks noChangeAspect="1" noChangeArrowheads="1"/>
          </p:cNvPicPr>
          <p:nvPr/>
        </p:nvPicPr>
        <p:blipFill>
          <a:blip r:embed="rId2" cstate="print"/>
          <a:srcRect/>
          <a:stretch>
            <a:fillRect/>
          </a:stretch>
        </p:blipFill>
        <p:spPr bwMode="auto">
          <a:xfrm>
            <a:off x="381000" y="1573213"/>
            <a:ext cx="3990975" cy="3305175"/>
          </a:xfrm>
          <a:prstGeom prst="rect">
            <a:avLst/>
          </a:prstGeom>
          <a:noFill/>
          <a:ln w="6350" algn="ctr">
            <a:noFill/>
            <a:miter lim="800000"/>
            <a:headEnd/>
            <a:tailEnd/>
          </a:ln>
        </p:spPr>
      </p:pic>
      <p:pic>
        <p:nvPicPr>
          <p:cNvPr id="16391" name="Picture 14"/>
          <p:cNvPicPr>
            <a:picLocks noChangeAspect="1" noChangeArrowheads="1"/>
          </p:cNvPicPr>
          <p:nvPr/>
        </p:nvPicPr>
        <p:blipFill>
          <a:blip r:embed="rId3" cstate="print"/>
          <a:srcRect/>
          <a:stretch>
            <a:fillRect/>
          </a:stretch>
        </p:blipFill>
        <p:spPr bwMode="auto">
          <a:xfrm>
            <a:off x="4845050" y="1714500"/>
            <a:ext cx="1571625" cy="1857375"/>
          </a:xfrm>
          <a:prstGeom prst="rect">
            <a:avLst/>
          </a:prstGeom>
          <a:noFill/>
          <a:ln w="6350" algn="ctr">
            <a:noFill/>
            <a:miter lim="800000"/>
            <a:headEnd/>
            <a:tailEnd/>
          </a:ln>
        </p:spPr>
      </p:pic>
      <p:sp>
        <p:nvSpPr>
          <p:cNvPr id="16392" name="Text Box 15"/>
          <p:cNvSpPr txBox="1">
            <a:spLocks noChangeArrowheads="1"/>
          </p:cNvSpPr>
          <p:nvPr/>
        </p:nvSpPr>
        <p:spPr bwMode="auto">
          <a:xfrm>
            <a:off x="4724400" y="1268413"/>
            <a:ext cx="1692275" cy="304800"/>
          </a:xfrm>
          <a:prstGeom prst="rect">
            <a:avLst/>
          </a:prstGeom>
          <a:noFill/>
          <a:ln w="6350" algn="ctr">
            <a:noFill/>
            <a:miter lim="800000"/>
            <a:headEnd/>
            <a:tailEnd/>
          </a:ln>
        </p:spPr>
        <p:txBody>
          <a:bodyPr lIns="0" tIns="0" rIns="0" bIns="0">
            <a:spAutoFit/>
          </a:bodyPr>
          <a:lstStyle/>
          <a:p>
            <a:pPr algn="l"/>
            <a:r>
              <a:rPr lang="de-DE"/>
              <a:t>Situation nach umbenennen der Item ID</a:t>
            </a:r>
          </a:p>
        </p:txBody>
      </p:sp>
      <p:pic>
        <p:nvPicPr>
          <p:cNvPr id="16393" name="Picture 16"/>
          <p:cNvPicPr>
            <a:picLocks noChangeAspect="1" noChangeArrowheads="1"/>
          </p:cNvPicPr>
          <p:nvPr/>
        </p:nvPicPr>
        <p:blipFill>
          <a:blip r:embed="rId4" cstate="print"/>
          <a:srcRect/>
          <a:stretch>
            <a:fillRect/>
          </a:stretch>
        </p:blipFill>
        <p:spPr bwMode="auto">
          <a:xfrm>
            <a:off x="4845050" y="4183063"/>
            <a:ext cx="5222875" cy="1798637"/>
          </a:xfrm>
          <a:prstGeom prst="rect">
            <a:avLst/>
          </a:prstGeom>
          <a:noFill/>
          <a:ln w="6350" algn="ctr">
            <a:noFill/>
            <a:miter lim="800000"/>
            <a:headEnd/>
            <a:tailEnd/>
          </a:ln>
        </p:spPr>
      </p:pic>
      <p:sp>
        <p:nvSpPr>
          <p:cNvPr id="16394" name="AutoShape 17"/>
          <p:cNvSpPr>
            <a:spLocks noChangeArrowheads="1"/>
          </p:cNvSpPr>
          <p:nvPr/>
        </p:nvSpPr>
        <p:spPr bwMode="auto">
          <a:xfrm>
            <a:off x="4724400" y="4878388"/>
            <a:ext cx="893763" cy="311150"/>
          </a:xfrm>
          <a:prstGeom prst="rightArrow">
            <a:avLst>
              <a:gd name="adj1" fmla="val 50000"/>
              <a:gd name="adj2" fmla="val 71811"/>
            </a:avLst>
          </a:prstGeom>
          <a:noFill/>
          <a:ln w="6350" algn="ctr">
            <a:solidFill>
              <a:schemeClr val="tx1"/>
            </a:solidFill>
            <a:miter lim="800000"/>
            <a:headEnd/>
            <a:tailEnd/>
          </a:ln>
        </p:spPr>
        <p:txBody>
          <a:bodyPr wrap="none" lIns="0" tIns="0" rIns="0" bIns="0" anchor="ctr">
            <a:spAutoFit/>
          </a:bodyPr>
          <a:lstStyle/>
          <a:p>
            <a:r>
              <a:rPr lang="de-DE"/>
              <a:t>   Laden OK !!</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nummernplatzhalter 3"/>
          <p:cNvSpPr>
            <a:spLocks noGrp="1"/>
          </p:cNvSpPr>
          <p:nvPr>
            <p:ph type="sldNum" sz="quarter" idx="10"/>
          </p:nvPr>
        </p:nvSpPr>
        <p:spPr>
          <a:noFill/>
        </p:spPr>
        <p:txBody>
          <a:bodyPr/>
          <a:lstStyle/>
          <a:p>
            <a:pPr defTabSz="957263"/>
            <a:r>
              <a:rPr lang="de-DE" smtClean="0"/>
              <a:t>Folie </a:t>
            </a:r>
            <a:fld id="{E8BB71C6-FBF7-4DEA-A733-E79573C3043D}" type="slidenum">
              <a:rPr lang="de-DE" smtClean="0"/>
              <a:pPr defTabSz="957263"/>
              <a:t>17</a:t>
            </a:fld>
            <a:endParaRPr lang="de-DE" smtClean="0"/>
          </a:p>
        </p:txBody>
      </p:sp>
      <p:sp>
        <p:nvSpPr>
          <p:cNvPr id="17411" name="Rectangle 2"/>
          <p:cNvSpPr>
            <a:spLocks noGrp="1" noChangeArrowheads="1"/>
          </p:cNvSpPr>
          <p:nvPr>
            <p:ph type="title"/>
          </p:nvPr>
        </p:nvSpPr>
        <p:spPr/>
        <p:txBody>
          <a:bodyPr/>
          <a:lstStyle/>
          <a:p>
            <a:pPr eaLnBrk="1" hangingPunct="1"/>
            <a:r>
              <a:rPr lang="de-DE" smtClean="0"/>
              <a:t>NX Load Options </a:t>
            </a:r>
            <a:endParaRPr lang="de-DE" i="1" smtClean="0"/>
          </a:p>
        </p:txBody>
      </p:sp>
      <p:sp>
        <p:nvSpPr>
          <p:cNvPr id="17412" name="Rectangle 3"/>
          <p:cNvSpPr>
            <a:spLocks noGrp="1" noChangeArrowheads="1"/>
          </p:cNvSpPr>
          <p:nvPr>
            <p:ph type="body" idx="1"/>
          </p:nvPr>
        </p:nvSpPr>
        <p:spPr/>
        <p:txBody>
          <a:bodyPr/>
          <a:lstStyle/>
          <a:p>
            <a:pPr eaLnBrk="1" hangingPunct="1"/>
            <a:r>
              <a:rPr lang="de-DE" smtClean="0"/>
              <a:t>allow_substitution Tce Überprüfung nach dem umbenennen der ItemID </a:t>
            </a:r>
          </a:p>
        </p:txBody>
      </p:sp>
      <p:pic>
        <p:nvPicPr>
          <p:cNvPr id="17413" name="Picture 6"/>
          <p:cNvPicPr>
            <a:picLocks noChangeAspect="1" noChangeArrowheads="1"/>
          </p:cNvPicPr>
          <p:nvPr/>
        </p:nvPicPr>
        <p:blipFill>
          <a:blip r:embed="rId2" cstate="print"/>
          <a:srcRect/>
          <a:stretch>
            <a:fillRect/>
          </a:stretch>
        </p:blipFill>
        <p:spPr bwMode="auto">
          <a:xfrm>
            <a:off x="273050" y="1931988"/>
            <a:ext cx="1571625" cy="1857375"/>
          </a:xfrm>
          <a:prstGeom prst="rect">
            <a:avLst/>
          </a:prstGeom>
          <a:noFill/>
          <a:ln w="6350" algn="ctr">
            <a:noFill/>
            <a:miter lim="800000"/>
            <a:headEnd/>
            <a:tailEnd/>
          </a:ln>
        </p:spPr>
      </p:pic>
      <p:sp>
        <p:nvSpPr>
          <p:cNvPr id="17414" name="Text Box 7"/>
          <p:cNvSpPr txBox="1">
            <a:spLocks noChangeArrowheads="1"/>
          </p:cNvSpPr>
          <p:nvPr/>
        </p:nvSpPr>
        <p:spPr bwMode="auto">
          <a:xfrm>
            <a:off x="260350" y="1573213"/>
            <a:ext cx="1692275" cy="304800"/>
          </a:xfrm>
          <a:prstGeom prst="rect">
            <a:avLst/>
          </a:prstGeom>
          <a:noFill/>
          <a:ln w="6350" algn="ctr">
            <a:noFill/>
            <a:miter lim="800000"/>
            <a:headEnd/>
            <a:tailEnd/>
          </a:ln>
        </p:spPr>
        <p:txBody>
          <a:bodyPr lIns="0" tIns="0" rIns="0" bIns="0">
            <a:spAutoFit/>
          </a:bodyPr>
          <a:lstStyle/>
          <a:p>
            <a:pPr algn="l"/>
            <a:r>
              <a:rPr lang="de-DE"/>
              <a:t>Situation nach umbenennen der Item ID</a:t>
            </a:r>
          </a:p>
        </p:txBody>
      </p:sp>
      <p:pic>
        <p:nvPicPr>
          <p:cNvPr id="17415" name="Picture 10"/>
          <p:cNvPicPr>
            <a:picLocks noChangeAspect="1" noChangeArrowheads="1"/>
          </p:cNvPicPr>
          <p:nvPr/>
        </p:nvPicPr>
        <p:blipFill>
          <a:blip r:embed="rId3" cstate="print"/>
          <a:srcRect/>
          <a:stretch>
            <a:fillRect/>
          </a:stretch>
        </p:blipFill>
        <p:spPr bwMode="auto">
          <a:xfrm>
            <a:off x="2481263" y="1449388"/>
            <a:ext cx="4416425" cy="3216275"/>
          </a:xfrm>
          <a:prstGeom prst="rect">
            <a:avLst/>
          </a:prstGeom>
          <a:noFill/>
          <a:ln w="6350" algn="ctr">
            <a:noFill/>
            <a:miter lim="800000"/>
            <a:headEnd/>
            <a:tailEnd/>
          </a:ln>
        </p:spPr>
      </p:pic>
      <p:sp>
        <p:nvSpPr>
          <p:cNvPr id="17416" name="Oval 11"/>
          <p:cNvSpPr>
            <a:spLocks noChangeArrowheads="1"/>
          </p:cNvSpPr>
          <p:nvPr/>
        </p:nvSpPr>
        <p:spPr bwMode="auto">
          <a:xfrm>
            <a:off x="3873500" y="2019300"/>
            <a:ext cx="3024188" cy="509588"/>
          </a:xfrm>
          <a:prstGeom prst="ellipse">
            <a:avLst/>
          </a:prstGeom>
          <a:noFill/>
          <a:ln w="6350" algn="ctr">
            <a:solidFill>
              <a:schemeClr val="tx1"/>
            </a:solidFill>
            <a:round/>
            <a:headEnd/>
            <a:tailEnd/>
          </a:ln>
        </p:spPr>
        <p:txBody>
          <a:bodyPr wrap="none" lIns="0" tIns="0" rIns="0" bIns="0" anchor="ctr">
            <a:spAutoFit/>
          </a:bodyPr>
          <a:lstStyle/>
          <a:p>
            <a:endParaRPr lang="de-DE"/>
          </a:p>
        </p:txBody>
      </p:sp>
      <p:pic>
        <p:nvPicPr>
          <p:cNvPr id="17417" name="Picture 12"/>
          <p:cNvPicPr>
            <a:picLocks noChangeAspect="1" noChangeArrowheads="1"/>
          </p:cNvPicPr>
          <p:nvPr/>
        </p:nvPicPr>
        <p:blipFill>
          <a:blip r:embed="rId4" cstate="print"/>
          <a:srcRect/>
          <a:stretch>
            <a:fillRect/>
          </a:stretch>
        </p:blipFill>
        <p:spPr bwMode="auto">
          <a:xfrm>
            <a:off x="1676400" y="2997200"/>
            <a:ext cx="2762250" cy="4067175"/>
          </a:xfrm>
          <a:prstGeom prst="rect">
            <a:avLst/>
          </a:prstGeom>
          <a:noFill/>
          <a:ln w="6350" algn="ctr">
            <a:noFill/>
            <a:miter lim="800000"/>
            <a:headEnd/>
            <a:tailEnd/>
          </a:ln>
        </p:spPr>
      </p:pic>
      <p:pic>
        <p:nvPicPr>
          <p:cNvPr id="17418" name="Picture 13"/>
          <p:cNvPicPr>
            <a:picLocks noChangeAspect="1" noChangeArrowheads="1"/>
          </p:cNvPicPr>
          <p:nvPr/>
        </p:nvPicPr>
        <p:blipFill>
          <a:blip r:embed="rId5" cstate="print"/>
          <a:srcRect/>
          <a:stretch>
            <a:fillRect/>
          </a:stretch>
        </p:blipFill>
        <p:spPr bwMode="auto">
          <a:xfrm>
            <a:off x="5492750" y="3429000"/>
            <a:ext cx="7648575" cy="3162300"/>
          </a:xfrm>
          <a:prstGeom prst="rect">
            <a:avLst/>
          </a:prstGeom>
          <a:noFill/>
          <a:ln w="6350" algn="ctr">
            <a:noFill/>
            <a:miter lim="800000"/>
            <a:headEnd/>
            <a:tailEnd/>
          </a:ln>
        </p:spPr>
      </p:pic>
      <p:sp>
        <p:nvSpPr>
          <p:cNvPr id="17419" name="Line 14"/>
          <p:cNvSpPr>
            <a:spLocks noChangeShapeType="1"/>
          </p:cNvSpPr>
          <p:nvPr/>
        </p:nvSpPr>
        <p:spPr bwMode="auto">
          <a:xfrm>
            <a:off x="6213475" y="2312988"/>
            <a:ext cx="935038" cy="3024187"/>
          </a:xfrm>
          <a:prstGeom prst="line">
            <a:avLst/>
          </a:prstGeom>
          <a:noFill/>
          <a:ln w="6350">
            <a:solidFill>
              <a:schemeClr val="tx1"/>
            </a:solidFill>
            <a:round/>
            <a:headEnd/>
            <a:tailEnd type="triangle" w="med" len="med"/>
          </a:ln>
        </p:spPr>
        <p:txBody>
          <a:bodyPr wrap="none" lIns="0" tIns="0" rIns="0" bIns="0" anchor="ctr">
            <a:spAutoFit/>
          </a:bodyPr>
          <a:lstStyle/>
          <a:p>
            <a:endParaRPr lang="en-US"/>
          </a:p>
        </p:txBody>
      </p:sp>
      <p:sp>
        <p:nvSpPr>
          <p:cNvPr id="17420" name="Oval 15"/>
          <p:cNvSpPr>
            <a:spLocks noChangeArrowheads="1"/>
          </p:cNvSpPr>
          <p:nvPr/>
        </p:nvSpPr>
        <p:spPr bwMode="auto">
          <a:xfrm>
            <a:off x="1676400" y="3249613"/>
            <a:ext cx="1836738" cy="395287"/>
          </a:xfrm>
          <a:prstGeom prst="ellipse">
            <a:avLst/>
          </a:prstGeom>
          <a:noFill/>
          <a:ln w="6350" algn="ctr">
            <a:solidFill>
              <a:schemeClr val="tx1"/>
            </a:solidFill>
            <a:round/>
            <a:headEnd/>
            <a:tailEnd/>
          </a:ln>
        </p:spPr>
        <p:txBody>
          <a:bodyPr wrap="none" lIns="0" tIns="0" rIns="0" bIns="0" anchor="ctr">
            <a:spAutoFit/>
          </a:bodyPr>
          <a:lstStyle/>
          <a:p>
            <a:endParaRPr lang="de-DE"/>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liennummernplatzhalter 3"/>
          <p:cNvSpPr>
            <a:spLocks noGrp="1"/>
          </p:cNvSpPr>
          <p:nvPr>
            <p:ph type="sldNum" sz="quarter" idx="10"/>
          </p:nvPr>
        </p:nvSpPr>
        <p:spPr>
          <a:noFill/>
        </p:spPr>
        <p:txBody>
          <a:bodyPr/>
          <a:lstStyle/>
          <a:p>
            <a:pPr defTabSz="957263"/>
            <a:r>
              <a:rPr lang="de-DE" smtClean="0"/>
              <a:t>Folie </a:t>
            </a:r>
            <a:fld id="{D2AF882C-D135-4E12-9022-C3B6AD2F8118}" type="slidenum">
              <a:rPr lang="de-DE" smtClean="0"/>
              <a:pPr defTabSz="957263"/>
              <a:t>18</a:t>
            </a:fld>
            <a:endParaRPr lang="de-DE" smtClean="0"/>
          </a:p>
        </p:txBody>
      </p:sp>
      <p:pic>
        <p:nvPicPr>
          <p:cNvPr id="18435" name="Picture 17"/>
          <p:cNvPicPr>
            <a:picLocks noChangeAspect="1" noChangeArrowheads="1"/>
          </p:cNvPicPr>
          <p:nvPr/>
        </p:nvPicPr>
        <p:blipFill>
          <a:blip r:embed="rId2" cstate="print"/>
          <a:srcRect/>
          <a:stretch>
            <a:fillRect/>
          </a:stretch>
        </p:blipFill>
        <p:spPr bwMode="auto">
          <a:xfrm>
            <a:off x="7415213" y="2681288"/>
            <a:ext cx="4667250" cy="3810000"/>
          </a:xfrm>
          <a:prstGeom prst="rect">
            <a:avLst/>
          </a:prstGeom>
          <a:noFill/>
          <a:ln w="6350" algn="ctr">
            <a:noFill/>
            <a:miter lim="800000"/>
            <a:headEnd/>
            <a:tailEnd/>
          </a:ln>
        </p:spPr>
      </p:pic>
      <p:pic>
        <p:nvPicPr>
          <p:cNvPr id="18436" name="Picture 12"/>
          <p:cNvPicPr>
            <a:picLocks noChangeAspect="1" noChangeArrowheads="1"/>
          </p:cNvPicPr>
          <p:nvPr/>
        </p:nvPicPr>
        <p:blipFill>
          <a:blip r:embed="rId3" cstate="print"/>
          <a:srcRect/>
          <a:stretch>
            <a:fillRect/>
          </a:stretch>
        </p:blipFill>
        <p:spPr bwMode="auto">
          <a:xfrm>
            <a:off x="2505075" y="1449388"/>
            <a:ext cx="4392613" cy="3136900"/>
          </a:xfrm>
          <a:prstGeom prst="rect">
            <a:avLst/>
          </a:prstGeom>
          <a:noFill/>
          <a:ln w="6350" algn="ctr">
            <a:noFill/>
            <a:miter lim="800000"/>
            <a:headEnd/>
            <a:tailEnd/>
          </a:ln>
        </p:spPr>
      </p:pic>
      <p:sp>
        <p:nvSpPr>
          <p:cNvPr id="18437" name="Rectangle 2"/>
          <p:cNvSpPr>
            <a:spLocks noGrp="1" noChangeArrowheads="1"/>
          </p:cNvSpPr>
          <p:nvPr>
            <p:ph type="title"/>
          </p:nvPr>
        </p:nvSpPr>
        <p:spPr/>
        <p:txBody>
          <a:bodyPr/>
          <a:lstStyle/>
          <a:p>
            <a:pPr eaLnBrk="1" hangingPunct="1"/>
            <a:r>
              <a:rPr lang="de-DE" smtClean="0"/>
              <a:t>NX Load Options </a:t>
            </a:r>
            <a:endParaRPr lang="de-DE" i="1" smtClean="0"/>
          </a:p>
        </p:txBody>
      </p:sp>
      <p:sp>
        <p:nvSpPr>
          <p:cNvPr id="18438" name="Rectangle 3"/>
          <p:cNvSpPr>
            <a:spLocks noGrp="1" noChangeArrowheads="1"/>
          </p:cNvSpPr>
          <p:nvPr>
            <p:ph type="body" idx="1"/>
          </p:nvPr>
        </p:nvSpPr>
        <p:spPr/>
        <p:txBody>
          <a:bodyPr/>
          <a:lstStyle/>
          <a:p>
            <a:pPr eaLnBrk="1" hangingPunct="1"/>
            <a:r>
              <a:rPr lang="de-DE" smtClean="0"/>
              <a:t>allow_substitution Tce Überprüfung nach dem umbenennen der ItemID </a:t>
            </a:r>
          </a:p>
        </p:txBody>
      </p:sp>
      <p:pic>
        <p:nvPicPr>
          <p:cNvPr id="18439" name="Picture 4"/>
          <p:cNvPicPr>
            <a:picLocks noChangeAspect="1" noChangeArrowheads="1"/>
          </p:cNvPicPr>
          <p:nvPr/>
        </p:nvPicPr>
        <p:blipFill>
          <a:blip r:embed="rId4" cstate="print"/>
          <a:srcRect/>
          <a:stretch>
            <a:fillRect/>
          </a:stretch>
        </p:blipFill>
        <p:spPr bwMode="auto">
          <a:xfrm>
            <a:off x="273050" y="1931988"/>
            <a:ext cx="1571625" cy="1857375"/>
          </a:xfrm>
          <a:prstGeom prst="rect">
            <a:avLst/>
          </a:prstGeom>
          <a:noFill/>
          <a:ln w="6350" algn="ctr">
            <a:noFill/>
            <a:miter lim="800000"/>
            <a:headEnd/>
            <a:tailEnd/>
          </a:ln>
        </p:spPr>
      </p:pic>
      <p:sp>
        <p:nvSpPr>
          <p:cNvPr id="18440" name="Text Box 5"/>
          <p:cNvSpPr txBox="1">
            <a:spLocks noChangeArrowheads="1"/>
          </p:cNvSpPr>
          <p:nvPr/>
        </p:nvSpPr>
        <p:spPr bwMode="auto">
          <a:xfrm>
            <a:off x="260350" y="1573213"/>
            <a:ext cx="1692275" cy="304800"/>
          </a:xfrm>
          <a:prstGeom prst="rect">
            <a:avLst/>
          </a:prstGeom>
          <a:noFill/>
          <a:ln w="6350" algn="ctr">
            <a:noFill/>
            <a:miter lim="800000"/>
            <a:headEnd/>
            <a:tailEnd/>
          </a:ln>
        </p:spPr>
        <p:txBody>
          <a:bodyPr lIns="0" tIns="0" rIns="0" bIns="0">
            <a:spAutoFit/>
          </a:bodyPr>
          <a:lstStyle/>
          <a:p>
            <a:pPr algn="l"/>
            <a:r>
              <a:rPr lang="de-DE"/>
              <a:t>Situation nach umbenennen der Item ID</a:t>
            </a:r>
          </a:p>
        </p:txBody>
      </p:sp>
      <p:sp>
        <p:nvSpPr>
          <p:cNvPr id="18441" name="Oval 7"/>
          <p:cNvSpPr>
            <a:spLocks noChangeArrowheads="1"/>
          </p:cNvSpPr>
          <p:nvPr/>
        </p:nvSpPr>
        <p:spPr bwMode="auto">
          <a:xfrm>
            <a:off x="3873500" y="2019300"/>
            <a:ext cx="3024188" cy="509588"/>
          </a:xfrm>
          <a:prstGeom prst="ellipse">
            <a:avLst/>
          </a:prstGeom>
          <a:noFill/>
          <a:ln w="6350" algn="ctr">
            <a:solidFill>
              <a:schemeClr val="tx1"/>
            </a:solidFill>
            <a:round/>
            <a:headEnd/>
            <a:tailEnd/>
          </a:ln>
        </p:spPr>
        <p:txBody>
          <a:bodyPr wrap="none" lIns="0" tIns="0" rIns="0" bIns="0" anchor="ctr">
            <a:spAutoFit/>
          </a:bodyPr>
          <a:lstStyle/>
          <a:p>
            <a:endParaRPr lang="de-DE"/>
          </a:p>
        </p:txBody>
      </p:sp>
      <p:pic>
        <p:nvPicPr>
          <p:cNvPr id="18442" name="Picture 15"/>
          <p:cNvPicPr>
            <a:picLocks noChangeAspect="1" noChangeArrowheads="1"/>
          </p:cNvPicPr>
          <p:nvPr/>
        </p:nvPicPr>
        <p:blipFill>
          <a:blip r:embed="rId5" cstate="print"/>
          <a:srcRect/>
          <a:stretch>
            <a:fillRect/>
          </a:stretch>
        </p:blipFill>
        <p:spPr bwMode="auto">
          <a:xfrm>
            <a:off x="7350125" y="1287463"/>
            <a:ext cx="2838450" cy="1181100"/>
          </a:xfrm>
          <a:prstGeom prst="rect">
            <a:avLst/>
          </a:prstGeom>
          <a:noFill/>
          <a:ln w="6350" algn="ctr">
            <a:noFill/>
            <a:miter lim="800000"/>
            <a:headEnd/>
            <a:tailEnd/>
          </a:ln>
        </p:spPr>
      </p:pic>
      <p:sp>
        <p:nvSpPr>
          <p:cNvPr id="18443" name="Oval 11"/>
          <p:cNvSpPr>
            <a:spLocks noChangeArrowheads="1"/>
          </p:cNvSpPr>
          <p:nvPr/>
        </p:nvSpPr>
        <p:spPr bwMode="auto">
          <a:xfrm>
            <a:off x="7350125" y="1722438"/>
            <a:ext cx="1836738" cy="395287"/>
          </a:xfrm>
          <a:prstGeom prst="ellipse">
            <a:avLst/>
          </a:prstGeom>
          <a:noFill/>
          <a:ln w="6350" algn="ctr">
            <a:solidFill>
              <a:schemeClr val="tx1"/>
            </a:solidFill>
            <a:round/>
            <a:headEnd/>
            <a:tailEnd/>
          </a:ln>
        </p:spPr>
        <p:txBody>
          <a:bodyPr wrap="none" lIns="0" tIns="0" rIns="0" bIns="0" anchor="ctr">
            <a:spAutoFit/>
          </a:bodyPr>
          <a:lstStyle/>
          <a:p>
            <a:endParaRPr lang="de-DE"/>
          </a:p>
        </p:txBody>
      </p:sp>
      <p:sp>
        <p:nvSpPr>
          <p:cNvPr id="18444" name="Line 10"/>
          <p:cNvSpPr>
            <a:spLocks noChangeShapeType="1"/>
          </p:cNvSpPr>
          <p:nvPr/>
        </p:nvSpPr>
        <p:spPr bwMode="auto">
          <a:xfrm flipV="1">
            <a:off x="6213475" y="1931988"/>
            <a:ext cx="1295400" cy="381000"/>
          </a:xfrm>
          <a:prstGeom prst="line">
            <a:avLst/>
          </a:prstGeom>
          <a:noFill/>
          <a:ln w="6350">
            <a:solidFill>
              <a:schemeClr val="tx1"/>
            </a:solidFill>
            <a:round/>
            <a:headEnd/>
            <a:tailEnd type="triangle" w="med" len="med"/>
          </a:ln>
        </p:spPr>
        <p:txBody>
          <a:bodyPr lIns="0" tIns="0" rIns="0" bIns="0" anchor="ctr">
            <a:spAutoFit/>
          </a:bodyPr>
          <a:lstStyle/>
          <a:p>
            <a:endParaRPr lang="en-US"/>
          </a:p>
        </p:txBody>
      </p:sp>
      <p:sp>
        <p:nvSpPr>
          <p:cNvPr id="18445" name="Line 16"/>
          <p:cNvSpPr>
            <a:spLocks noChangeShapeType="1"/>
          </p:cNvSpPr>
          <p:nvPr/>
        </p:nvSpPr>
        <p:spPr bwMode="auto">
          <a:xfrm>
            <a:off x="8124825" y="2047875"/>
            <a:ext cx="1192213" cy="1630363"/>
          </a:xfrm>
          <a:prstGeom prst="line">
            <a:avLst/>
          </a:prstGeom>
          <a:noFill/>
          <a:ln w="6350">
            <a:solidFill>
              <a:schemeClr val="tx1"/>
            </a:solidFill>
            <a:round/>
            <a:headEnd/>
            <a:tailEnd type="triangle" w="med" len="med"/>
          </a:ln>
        </p:spPr>
        <p:txBody>
          <a:bodyPr lIns="0" tIns="0" rIns="0" bIns="0" anchor="ctr">
            <a:spAutoFit/>
          </a:bodyPr>
          <a:lstStyle/>
          <a:p>
            <a:endParaRPr lang="en-US"/>
          </a:p>
        </p:txBody>
      </p:sp>
      <p:pic>
        <p:nvPicPr>
          <p:cNvPr id="18446" name="Picture 18"/>
          <p:cNvPicPr>
            <a:picLocks noChangeAspect="1" noChangeArrowheads="1"/>
          </p:cNvPicPr>
          <p:nvPr/>
        </p:nvPicPr>
        <p:blipFill>
          <a:blip r:embed="rId6" cstate="print"/>
          <a:srcRect/>
          <a:stretch>
            <a:fillRect/>
          </a:stretch>
        </p:blipFill>
        <p:spPr bwMode="auto">
          <a:xfrm>
            <a:off x="1035050" y="4905375"/>
            <a:ext cx="2838450" cy="1038225"/>
          </a:xfrm>
          <a:prstGeom prst="rect">
            <a:avLst/>
          </a:prstGeom>
          <a:noFill/>
          <a:ln w="6350" algn="ctr">
            <a:noFill/>
            <a:miter lim="800000"/>
            <a:headEnd/>
            <a:tailEnd/>
          </a:ln>
        </p:spPr>
      </p:pic>
      <p:pic>
        <p:nvPicPr>
          <p:cNvPr id="18447" name="Picture 19"/>
          <p:cNvPicPr>
            <a:picLocks noChangeAspect="1" noChangeArrowheads="1"/>
          </p:cNvPicPr>
          <p:nvPr/>
        </p:nvPicPr>
        <p:blipFill>
          <a:blip r:embed="rId7" cstate="print"/>
          <a:srcRect/>
          <a:stretch>
            <a:fillRect/>
          </a:stretch>
        </p:blipFill>
        <p:spPr bwMode="auto">
          <a:xfrm>
            <a:off x="3694113" y="4725988"/>
            <a:ext cx="2519362" cy="1765300"/>
          </a:xfrm>
          <a:prstGeom prst="rect">
            <a:avLst/>
          </a:prstGeom>
          <a:noFill/>
          <a:ln w="6350" algn="ctr">
            <a:noFill/>
            <a:miter lim="800000"/>
            <a:headEnd/>
            <a:tailEnd/>
          </a:ln>
        </p:spPr>
      </p:pic>
      <p:sp>
        <p:nvSpPr>
          <p:cNvPr id="18448" name="Line 20"/>
          <p:cNvSpPr>
            <a:spLocks noChangeShapeType="1"/>
          </p:cNvSpPr>
          <p:nvPr/>
        </p:nvSpPr>
        <p:spPr bwMode="auto">
          <a:xfrm flipV="1">
            <a:off x="2684463" y="5373688"/>
            <a:ext cx="1368425" cy="142875"/>
          </a:xfrm>
          <a:prstGeom prst="line">
            <a:avLst/>
          </a:prstGeom>
          <a:noFill/>
          <a:ln w="6350">
            <a:solidFill>
              <a:schemeClr val="tx1"/>
            </a:solidFill>
            <a:round/>
            <a:headEnd/>
            <a:tailEnd type="triangle" w="med" len="med"/>
          </a:ln>
        </p:spPr>
        <p:txBody>
          <a:bodyPr wrap="none" lIns="0" tIns="0" rIns="0" bIns="0" anchor="ctr">
            <a:spAutoFit/>
          </a:bodyPr>
          <a:lstStyle/>
          <a:p>
            <a:endParaRPr lang="en-US"/>
          </a:p>
        </p:txBody>
      </p:sp>
      <p:sp>
        <p:nvSpPr>
          <p:cNvPr id="18449" name="Line 21"/>
          <p:cNvSpPr>
            <a:spLocks noChangeShapeType="1"/>
          </p:cNvSpPr>
          <p:nvPr/>
        </p:nvSpPr>
        <p:spPr bwMode="auto">
          <a:xfrm flipH="1">
            <a:off x="2073275" y="2468563"/>
            <a:ext cx="1979613" cy="3048000"/>
          </a:xfrm>
          <a:prstGeom prst="line">
            <a:avLst/>
          </a:prstGeom>
          <a:noFill/>
          <a:ln w="6350">
            <a:solidFill>
              <a:schemeClr val="tx1"/>
            </a:solidFill>
            <a:round/>
            <a:headEnd/>
            <a:tailEnd type="triangle" w="med" len="med"/>
          </a:ln>
        </p:spPr>
        <p:txBody>
          <a:bodyPr wrap="none" lIns="0" tIns="0" rIns="0" bIns="0" anchor="ctr">
            <a:spAutoFit/>
          </a:bodyPr>
          <a:lstStyle/>
          <a:p>
            <a:endParaRPr lang="en-US"/>
          </a:p>
        </p:txBody>
      </p:sp>
      <p:sp>
        <p:nvSpPr>
          <p:cNvPr id="18450" name="Oval 22"/>
          <p:cNvSpPr>
            <a:spLocks noChangeArrowheads="1"/>
          </p:cNvSpPr>
          <p:nvPr/>
        </p:nvSpPr>
        <p:spPr bwMode="auto">
          <a:xfrm>
            <a:off x="1035050" y="5373688"/>
            <a:ext cx="1793875" cy="431800"/>
          </a:xfrm>
          <a:prstGeom prst="ellipse">
            <a:avLst/>
          </a:prstGeom>
          <a:noFill/>
          <a:ln w="6350" algn="ctr">
            <a:solidFill>
              <a:schemeClr val="tx1"/>
            </a:solidFill>
            <a:round/>
            <a:headEnd/>
            <a:tailEnd/>
          </a:ln>
        </p:spPr>
        <p:txBody>
          <a:bodyPr wrap="none" lIns="0" tIns="0" rIns="0" bIns="0" anchor="ctr">
            <a:spAutoFit/>
          </a:bodyPr>
          <a:lstStyle/>
          <a:p>
            <a:endParaRPr lang="de-DE"/>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liennummernplatzhalter 3"/>
          <p:cNvSpPr>
            <a:spLocks noGrp="1"/>
          </p:cNvSpPr>
          <p:nvPr>
            <p:ph type="sldNum" sz="quarter" idx="10"/>
          </p:nvPr>
        </p:nvSpPr>
        <p:spPr>
          <a:noFill/>
        </p:spPr>
        <p:txBody>
          <a:bodyPr/>
          <a:lstStyle/>
          <a:p>
            <a:pPr defTabSz="957263"/>
            <a:r>
              <a:rPr lang="de-DE" smtClean="0"/>
              <a:t>Folie </a:t>
            </a:r>
            <a:fld id="{6381353D-DA4D-465A-9003-7C62CADCD4B8}" type="slidenum">
              <a:rPr lang="de-DE" smtClean="0"/>
              <a:pPr defTabSz="957263"/>
              <a:t>19</a:t>
            </a:fld>
            <a:endParaRPr lang="de-DE" smtClean="0"/>
          </a:p>
        </p:txBody>
      </p:sp>
      <p:sp>
        <p:nvSpPr>
          <p:cNvPr id="19459" name="Rectangle 2"/>
          <p:cNvSpPr>
            <a:spLocks noGrp="1" noChangeArrowheads="1"/>
          </p:cNvSpPr>
          <p:nvPr>
            <p:ph type="title"/>
          </p:nvPr>
        </p:nvSpPr>
        <p:spPr/>
        <p:txBody>
          <a:bodyPr/>
          <a:lstStyle/>
          <a:p>
            <a:pPr eaLnBrk="1" hangingPunct="1"/>
            <a:r>
              <a:rPr lang="de-DE" smtClean="0"/>
              <a:t>NX Load Options </a:t>
            </a:r>
            <a:endParaRPr lang="de-DE" i="1" smtClean="0"/>
          </a:p>
        </p:txBody>
      </p:sp>
      <p:sp>
        <p:nvSpPr>
          <p:cNvPr id="19460" name="Rectangle 3"/>
          <p:cNvSpPr>
            <a:spLocks noGrp="1" noChangeArrowheads="1"/>
          </p:cNvSpPr>
          <p:nvPr>
            <p:ph type="body" idx="1"/>
          </p:nvPr>
        </p:nvSpPr>
        <p:spPr/>
        <p:txBody>
          <a:bodyPr/>
          <a:lstStyle/>
          <a:p>
            <a:pPr eaLnBrk="1" hangingPunct="1"/>
            <a:r>
              <a:rPr lang="de-DE" smtClean="0"/>
              <a:t>allow_substitution Tce Überprüfung nach dem Austausch von B durch anderes Part via Benannte Referenz</a:t>
            </a:r>
          </a:p>
        </p:txBody>
      </p:sp>
      <p:sp>
        <p:nvSpPr>
          <p:cNvPr id="19461" name="Text Box 4"/>
          <p:cNvSpPr txBox="1">
            <a:spLocks noChangeArrowheads="1"/>
          </p:cNvSpPr>
          <p:nvPr/>
        </p:nvSpPr>
        <p:spPr bwMode="auto">
          <a:xfrm>
            <a:off x="381000" y="1192213"/>
            <a:ext cx="1692275" cy="152400"/>
          </a:xfrm>
          <a:prstGeom prst="rect">
            <a:avLst/>
          </a:prstGeom>
          <a:noFill/>
          <a:ln w="6350" algn="ctr">
            <a:noFill/>
            <a:miter lim="800000"/>
            <a:headEnd/>
            <a:tailEnd/>
          </a:ln>
        </p:spPr>
        <p:txBody>
          <a:bodyPr lIns="0" tIns="0" rIns="0" bIns="0">
            <a:spAutoFit/>
          </a:bodyPr>
          <a:lstStyle/>
          <a:p>
            <a:pPr algn="l"/>
            <a:r>
              <a:rPr lang="de-DE"/>
              <a:t>Ausgangssituation:</a:t>
            </a:r>
          </a:p>
        </p:txBody>
      </p:sp>
      <p:pic>
        <p:nvPicPr>
          <p:cNvPr id="19462" name="Picture 11"/>
          <p:cNvPicPr>
            <a:picLocks noChangeAspect="1" noChangeArrowheads="1"/>
          </p:cNvPicPr>
          <p:nvPr/>
        </p:nvPicPr>
        <p:blipFill>
          <a:blip r:embed="rId2" cstate="print"/>
          <a:srcRect/>
          <a:stretch>
            <a:fillRect/>
          </a:stretch>
        </p:blipFill>
        <p:spPr bwMode="auto">
          <a:xfrm>
            <a:off x="381000" y="1393825"/>
            <a:ext cx="6467475" cy="2971800"/>
          </a:xfrm>
          <a:prstGeom prst="rect">
            <a:avLst/>
          </a:prstGeom>
          <a:noFill/>
          <a:ln w="6350" algn="ctr">
            <a:noFill/>
            <a:miter lim="800000"/>
            <a:headEnd/>
            <a:tailEnd/>
          </a:ln>
        </p:spPr>
      </p:pic>
      <p:pic>
        <p:nvPicPr>
          <p:cNvPr id="19463" name="Picture 12"/>
          <p:cNvPicPr>
            <a:picLocks noChangeAspect="1" noChangeArrowheads="1"/>
          </p:cNvPicPr>
          <p:nvPr/>
        </p:nvPicPr>
        <p:blipFill>
          <a:blip r:embed="rId3" cstate="print"/>
          <a:srcRect/>
          <a:stretch>
            <a:fillRect/>
          </a:stretch>
        </p:blipFill>
        <p:spPr bwMode="auto">
          <a:xfrm>
            <a:off x="4052888" y="4365625"/>
            <a:ext cx="4953000" cy="2198688"/>
          </a:xfrm>
          <a:prstGeom prst="rect">
            <a:avLst/>
          </a:prstGeom>
          <a:noFill/>
          <a:ln w="6350" algn="ctr">
            <a:noFill/>
            <a:miter lim="800000"/>
            <a:headEnd/>
            <a:tailEnd/>
          </a:ln>
        </p:spPr>
      </p:pic>
      <p:sp>
        <p:nvSpPr>
          <p:cNvPr id="19464" name="Text Box 7"/>
          <p:cNvSpPr txBox="1">
            <a:spLocks noChangeArrowheads="1"/>
          </p:cNvSpPr>
          <p:nvPr/>
        </p:nvSpPr>
        <p:spPr bwMode="auto">
          <a:xfrm>
            <a:off x="2073275" y="5049838"/>
            <a:ext cx="1692275" cy="304800"/>
          </a:xfrm>
          <a:prstGeom prst="rect">
            <a:avLst/>
          </a:prstGeom>
          <a:noFill/>
          <a:ln w="6350" algn="ctr">
            <a:noFill/>
            <a:miter lim="800000"/>
            <a:headEnd/>
            <a:tailEnd/>
          </a:ln>
        </p:spPr>
        <p:txBody>
          <a:bodyPr lIns="0" tIns="0" rIns="0" bIns="0">
            <a:spAutoFit/>
          </a:bodyPr>
          <a:lstStyle/>
          <a:p>
            <a:pPr algn="l"/>
            <a:r>
              <a:rPr lang="de-DE"/>
              <a:t>Situation nach austauschen von B_0.prt durch C.prt</a:t>
            </a:r>
          </a:p>
        </p:txBody>
      </p:sp>
      <p:sp>
        <p:nvSpPr>
          <p:cNvPr id="19465" name="Line 13"/>
          <p:cNvSpPr>
            <a:spLocks noChangeShapeType="1"/>
          </p:cNvSpPr>
          <p:nvPr/>
        </p:nvSpPr>
        <p:spPr bwMode="auto">
          <a:xfrm>
            <a:off x="2505075" y="3068638"/>
            <a:ext cx="2124075" cy="2052637"/>
          </a:xfrm>
          <a:prstGeom prst="line">
            <a:avLst/>
          </a:prstGeom>
          <a:noFill/>
          <a:ln w="6350">
            <a:solidFill>
              <a:schemeClr val="tx1"/>
            </a:solidFill>
            <a:round/>
            <a:headEnd/>
            <a:tailEnd type="triangle" w="med" len="med"/>
          </a:ln>
        </p:spPr>
        <p:txBody>
          <a:bodyPr lIns="0" tIns="0" rIns="0" bIns="0" anchor="ctr">
            <a:spAutoFit/>
          </a:bodyPr>
          <a:lstStyle/>
          <a:p>
            <a:endParaRPr lang="en-US"/>
          </a:p>
        </p:txBody>
      </p:sp>
      <p:sp>
        <p:nvSpPr>
          <p:cNvPr id="19466" name="Oval 14"/>
          <p:cNvSpPr>
            <a:spLocks noChangeArrowheads="1"/>
          </p:cNvSpPr>
          <p:nvPr/>
        </p:nvSpPr>
        <p:spPr bwMode="auto">
          <a:xfrm>
            <a:off x="2073275" y="2709863"/>
            <a:ext cx="863600" cy="287337"/>
          </a:xfrm>
          <a:prstGeom prst="ellipse">
            <a:avLst/>
          </a:prstGeom>
          <a:noFill/>
          <a:ln w="6350" algn="ctr">
            <a:solidFill>
              <a:schemeClr val="tx1"/>
            </a:solidFill>
            <a:round/>
            <a:headEnd/>
            <a:tailEnd/>
          </a:ln>
        </p:spPr>
        <p:txBody>
          <a:bodyPr lIns="0" tIns="0" rIns="0" bIns="0" anchor="ctr">
            <a:spAutoFit/>
          </a:bodyPr>
          <a:lstStyle/>
          <a:p>
            <a:endParaRPr lang="de-DE"/>
          </a:p>
        </p:txBody>
      </p:sp>
      <p:sp>
        <p:nvSpPr>
          <p:cNvPr id="19467" name="Oval 15"/>
          <p:cNvSpPr>
            <a:spLocks noChangeArrowheads="1"/>
          </p:cNvSpPr>
          <p:nvPr/>
        </p:nvSpPr>
        <p:spPr bwMode="auto">
          <a:xfrm>
            <a:off x="4629150" y="5049838"/>
            <a:ext cx="863600" cy="323850"/>
          </a:xfrm>
          <a:prstGeom prst="ellipse">
            <a:avLst/>
          </a:prstGeom>
          <a:noFill/>
          <a:ln w="6350" algn="ctr">
            <a:solidFill>
              <a:schemeClr val="tx1"/>
            </a:solidFill>
            <a:round/>
            <a:headEnd/>
            <a:tailEnd/>
          </a:ln>
        </p:spPr>
        <p:txBody>
          <a:bodyPr wrap="none" lIns="0" tIns="0" rIns="0" bIns="0" anchor="ctr">
            <a:spAutoFit/>
          </a:bodyPr>
          <a:lstStyle/>
          <a:p>
            <a:endParaRPr lang="de-DE"/>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oliennummernplatzhalter 2"/>
          <p:cNvSpPr>
            <a:spLocks noGrp="1"/>
          </p:cNvSpPr>
          <p:nvPr>
            <p:ph type="sldNum" sz="quarter" idx="10"/>
          </p:nvPr>
        </p:nvSpPr>
        <p:spPr>
          <a:noFill/>
        </p:spPr>
        <p:txBody>
          <a:bodyPr/>
          <a:lstStyle/>
          <a:p>
            <a:pPr defTabSz="957263"/>
            <a:r>
              <a:rPr lang="de-DE" smtClean="0"/>
              <a:t>Folie </a:t>
            </a:r>
            <a:fld id="{2245AA7B-DFD6-45BE-BE05-74552130AC57}" type="slidenum">
              <a:rPr lang="de-DE" smtClean="0"/>
              <a:pPr defTabSz="957263"/>
              <a:t>2</a:t>
            </a:fld>
            <a:endParaRPr lang="de-DE" smtClean="0"/>
          </a:p>
        </p:txBody>
      </p:sp>
      <p:sp>
        <p:nvSpPr>
          <p:cNvPr id="3075" name="Rectangle 2"/>
          <p:cNvSpPr>
            <a:spLocks noGrp="1" noChangeArrowheads="1"/>
          </p:cNvSpPr>
          <p:nvPr>
            <p:ph type="title"/>
          </p:nvPr>
        </p:nvSpPr>
        <p:spPr/>
        <p:txBody>
          <a:bodyPr/>
          <a:lstStyle/>
          <a:p>
            <a:pPr eaLnBrk="1" hangingPunct="1"/>
            <a:r>
              <a:rPr lang="de-DE" smtClean="0"/>
              <a:t>Inhaltsverzeichnis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nummernplatzhalter 3"/>
          <p:cNvSpPr>
            <a:spLocks noGrp="1"/>
          </p:cNvSpPr>
          <p:nvPr>
            <p:ph type="sldNum" sz="quarter" idx="10"/>
          </p:nvPr>
        </p:nvSpPr>
        <p:spPr>
          <a:noFill/>
        </p:spPr>
        <p:txBody>
          <a:bodyPr/>
          <a:lstStyle/>
          <a:p>
            <a:pPr defTabSz="957263"/>
            <a:r>
              <a:rPr lang="de-DE" smtClean="0"/>
              <a:t>Folie </a:t>
            </a:r>
            <a:fld id="{FB20ED8E-6E33-4379-A0AE-31A61D8382A7}" type="slidenum">
              <a:rPr lang="de-DE" smtClean="0"/>
              <a:pPr defTabSz="957263"/>
              <a:t>20</a:t>
            </a:fld>
            <a:endParaRPr lang="de-DE" smtClean="0"/>
          </a:p>
        </p:txBody>
      </p:sp>
      <p:sp>
        <p:nvSpPr>
          <p:cNvPr id="20483" name="Rectangle 2"/>
          <p:cNvSpPr>
            <a:spLocks noGrp="1" noChangeArrowheads="1"/>
          </p:cNvSpPr>
          <p:nvPr>
            <p:ph type="title"/>
          </p:nvPr>
        </p:nvSpPr>
        <p:spPr/>
        <p:txBody>
          <a:bodyPr/>
          <a:lstStyle/>
          <a:p>
            <a:pPr eaLnBrk="1" hangingPunct="1"/>
            <a:r>
              <a:rPr lang="de-DE" smtClean="0"/>
              <a:t>NX Load Options </a:t>
            </a:r>
            <a:endParaRPr lang="de-DE" i="1" smtClean="0"/>
          </a:p>
        </p:txBody>
      </p:sp>
      <p:sp>
        <p:nvSpPr>
          <p:cNvPr id="20484" name="Rectangle 3"/>
          <p:cNvSpPr>
            <a:spLocks noGrp="1" noChangeArrowheads="1"/>
          </p:cNvSpPr>
          <p:nvPr>
            <p:ph type="body" idx="1"/>
          </p:nvPr>
        </p:nvSpPr>
        <p:spPr/>
        <p:txBody>
          <a:bodyPr/>
          <a:lstStyle/>
          <a:p>
            <a:pPr eaLnBrk="1" hangingPunct="1"/>
            <a:r>
              <a:rPr lang="de-DE" smtClean="0"/>
              <a:t>allow_substitution Tce Überprüfung nach dem Austausch von B durch anderes Part via Benannte Referenz</a:t>
            </a:r>
          </a:p>
        </p:txBody>
      </p:sp>
      <p:sp>
        <p:nvSpPr>
          <p:cNvPr id="20485" name="Text Box 11"/>
          <p:cNvSpPr txBox="1">
            <a:spLocks noChangeArrowheads="1"/>
          </p:cNvSpPr>
          <p:nvPr/>
        </p:nvSpPr>
        <p:spPr bwMode="auto">
          <a:xfrm>
            <a:off x="381000" y="1512888"/>
            <a:ext cx="1908175" cy="152400"/>
          </a:xfrm>
          <a:prstGeom prst="rect">
            <a:avLst/>
          </a:prstGeom>
          <a:noFill/>
          <a:ln w="6350" algn="ctr">
            <a:noFill/>
            <a:miter lim="800000"/>
            <a:headEnd/>
            <a:tailEnd/>
          </a:ln>
        </p:spPr>
        <p:txBody>
          <a:bodyPr lIns="0" tIns="0" rIns="0" bIns="0">
            <a:spAutoFit/>
          </a:bodyPr>
          <a:lstStyle/>
          <a:p>
            <a:pPr algn="l"/>
            <a:r>
              <a:rPr lang="de-DE"/>
              <a:t>Laden mit Einstellung:</a:t>
            </a:r>
          </a:p>
        </p:txBody>
      </p:sp>
      <p:pic>
        <p:nvPicPr>
          <p:cNvPr id="20486" name="Picture 12"/>
          <p:cNvPicPr>
            <a:picLocks noChangeAspect="1" noChangeArrowheads="1"/>
          </p:cNvPicPr>
          <p:nvPr/>
        </p:nvPicPr>
        <p:blipFill>
          <a:blip r:embed="rId2" cstate="print"/>
          <a:srcRect/>
          <a:stretch>
            <a:fillRect/>
          </a:stretch>
        </p:blipFill>
        <p:spPr bwMode="auto">
          <a:xfrm>
            <a:off x="381000" y="1736725"/>
            <a:ext cx="2524125" cy="695325"/>
          </a:xfrm>
          <a:prstGeom prst="rect">
            <a:avLst/>
          </a:prstGeom>
          <a:noFill/>
          <a:ln w="6350" algn="ctr">
            <a:noFill/>
            <a:miter lim="800000"/>
            <a:headEnd/>
            <a:tailEnd/>
          </a:ln>
        </p:spPr>
      </p:pic>
      <p:pic>
        <p:nvPicPr>
          <p:cNvPr id="20487" name="Picture 13"/>
          <p:cNvPicPr>
            <a:picLocks noChangeAspect="1" noChangeArrowheads="1"/>
          </p:cNvPicPr>
          <p:nvPr/>
        </p:nvPicPr>
        <p:blipFill>
          <a:blip r:embed="rId3" cstate="print"/>
          <a:srcRect/>
          <a:stretch>
            <a:fillRect/>
          </a:stretch>
        </p:blipFill>
        <p:spPr bwMode="auto">
          <a:xfrm>
            <a:off x="3379788" y="1736725"/>
            <a:ext cx="6369050" cy="3038475"/>
          </a:xfrm>
          <a:prstGeom prst="rect">
            <a:avLst/>
          </a:prstGeom>
          <a:noFill/>
          <a:ln w="6350" algn="ctr">
            <a:noFill/>
            <a:miter lim="800000"/>
            <a:headEnd/>
            <a:tailEnd/>
          </a:ln>
        </p:spPr>
      </p:pic>
      <p:pic>
        <p:nvPicPr>
          <p:cNvPr id="20488" name="Picture 15"/>
          <p:cNvPicPr>
            <a:picLocks noChangeAspect="1" noChangeArrowheads="1"/>
          </p:cNvPicPr>
          <p:nvPr/>
        </p:nvPicPr>
        <p:blipFill>
          <a:blip r:embed="rId4" cstate="print"/>
          <a:srcRect/>
          <a:stretch>
            <a:fillRect/>
          </a:stretch>
        </p:blipFill>
        <p:spPr bwMode="auto">
          <a:xfrm>
            <a:off x="760413" y="3321050"/>
            <a:ext cx="2409825" cy="1085850"/>
          </a:xfrm>
          <a:prstGeom prst="rect">
            <a:avLst/>
          </a:prstGeom>
          <a:noFill/>
          <a:ln w="6350" algn="ctr">
            <a:noFill/>
            <a:miter lim="800000"/>
            <a:headEnd/>
            <a:tailEnd/>
          </a:ln>
        </p:spPr>
      </p:pic>
      <p:sp>
        <p:nvSpPr>
          <p:cNvPr id="20489" name="AutoShape 16"/>
          <p:cNvSpPr>
            <a:spLocks noChangeArrowheads="1"/>
          </p:cNvSpPr>
          <p:nvPr/>
        </p:nvSpPr>
        <p:spPr bwMode="auto">
          <a:xfrm>
            <a:off x="633413" y="2790825"/>
            <a:ext cx="1331912" cy="311150"/>
          </a:xfrm>
          <a:prstGeom prst="rightArrow">
            <a:avLst>
              <a:gd name="adj1" fmla="val 50000"/>
              <a:gd name="adj2" fmla="val 107015"/>
            </a:avLst>
          </a:prstGeom>
          <a:noFill/>
          <a:ln w="6350" algn="ctr">
            <a:solidFill>
              <a:schemeClr val="tx1"/>
            </a:solidFill>
            <a:miter lim="800000"/>
            <a:headEnd/>
            <a:tailEnd/>
          </a:ln>
        </p:spPr>
        <p:txBody>
          <a:bodyPr lIns="0" tIns="0" rIns="0" bIns="0" anchor="ctr">
            <a:spAutoFit/>
          </a:bodyPr>
          <a:lstStyle/>
          <a:p>
            <a:r>
              <a:rPr lang="de-DE"/>
              <a:t>   Ergebnis:</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liennummernplatzhalter 3"/>
          <p:cNvSpPr>
            <a:spLocks noGrp="1"/>
          </p:cNvSpPr>
          <p:nvPr>
            <p:ph type="sldNum" sz="quarter" idx="10"/>
          </p:nvPr>
        </p:nvSpPr>
        <p:spPr>
          <a:noFill/>
        </p:spPr>
        <p:txBody>
          <a:bodyPr/>
          <a:lstStyle/>
          <a:p>
            <a:pPr defTabSz="957263"/>
            <a:r>
              <a:rPr lang="de-DE" smtClean="0"/>
              <a:t>Folie </a:t>
            </a:r>
            <a:fld id="{4AE60058-94E9-47D6-8F3C-38FFABB157F1}" type="slidenum">
              <a:rPr lang="de-DE" smtClean="0"/>
              <a:pPr defTabSz="957263"/>
              <a:t>21</a:t>
            </a:fld>
            <a:endParaRPr lang="de-DE" smtClean="0"/>
          </a:p>
        </p:txBody>
      </p:sp>
      <p:sp>
        <p:nvSpPr>
          <p:cNvPr id="21507" name="Rectangle 2"/>
          <p:cNvSpPr>
            <a:spLocks noGrp="1" noChangeArrowheads="1"/>
          </p:cNvSpPr>
          <p:nvPr>
            <p:ph type="title"/>
          </p:nvPr>
        </p:nvSpPr>
        <p:spPr/>
        <p:txBody>
          <a:bodyPr/>
          <a:lstStyle/>
          <a:p>
            <a:pPr eaLnBrk="1" hangingPunct="1"/>
            <a:r>
              <a:rPr lang="de-DE" smtClean="0"/>
              <a:t>NX Load Options </a:t>
            </a:r>
            <a:endParaRPr lang="de-DE" i="1" smtClean="0"/>
          </a:p>
        </p:txBody>
      </p:sp>
      <p:sp>
        <p:nvSpPr>
          <p:cNvPr id="21508" name="Rectangle 3"/>
          <p:cNvSpPr>
            <a:spLocks noGrp="1" noChangeArrowheads="1"/>
          </p:cNvSpPr>
          <p:nvPr>
            <p:ph type="body" idx="1"/>
          </p:nvPr>
        </p:nvSpPr>
        <p:spPr/>
        <p:txBody>
          <a:bodyPr/>
          <a:lstStyle/>
          <a:p>
            <a:pPr eaLnBrk="1" hangingPunct="1"/>
            <a:r>
              <a:rPr lang="de-DE" smtClean="0"/>
              <a:t>allow_substitution Tce Überprüfung nach dem Austausch von B durch anderes Part via Benannte Referenz</a:t>
            </a:r>
          </a:p>
        </p:txBody>
      </p:sp>
      <p:sp>
        <p:nvSpPr>
          <p:cNvPr id="21509" name="Text Box 11"/>
          <p:cNvSpPr txBox="1">
            <a:spLocks noChangeArrowheads="1"/>
          </p:cNvSpPr>
          <p:nvPr/>
        </p:nvSpPr>
        <p:spPr bwMode="auto">
          <a:xfrm>
            <a:off x="381000" y="1524000"/>
            <a:ext cx="1908175" cy="152400"/>
          </a:xfrm>
          <a:prstGeom prst="rect">
            <a:avLst/>
          </a:prstGeom>
          <a:noFill/>
          <a:ln w="6350" algn="ctr">
            <a:noFill/>
            <a:miter lim="800000"/>
            <a:headEnd/>
            <a:tailEnd/>
          </a:ln>
        </p:spPr>
        <p:txBody>
          <a:bodyPr lIns="0" tIns="0" rIns="0" bIns="0">
            <a:spAutoFit/>
          </a:bodyPr>
          <a:lstStyle/>
          <a:p>
            <a:pPr algn="l"/>
            <a:r>
              <a:rPr lang="de-DE"/>
              <a:t>Laden mit Einstellung:</a:t>
            </a:r>
          </a:p>
        </p:txBody>
      </p:sp>
      <p:sp>
        <p:nvSpPr>
          <p:cNvPr id="21510" name="AutoShape 14"/>
          <p:cNvSpPr>
            <a:spLocks noChangeArrowheads="1"/>
          </p:cNvSpPr>
          <p:nvPr/>
        </p:nvSpPr>
        <p:spPr bwMode="auto">
          <a:xfrm>
            <a:off x="633413" y="2790825"/>
            <a:ext cx="1331912" cy="311150"/>
          </a:xfrm>
          <a:prstGeom prst="rightArrow">
            <a:avLst>
              <a:gd name="adj1" fmla="val 50000"/>
              <a:gd name="adj2" fmla="val 107015"/>
            </a:avLst>
          </a:prstGeom>
          <a:noFill/>
          <a:ln w="6350" algn="ctr">
            <a:solidFill>
              <a:schemeClr val="tx1"/>
            </a:solidFill>
            <a:miter lim="800000"/>
            <a:headEnd/>
            <a:tailEnd/>
          </a:ln>
        </p:spPr>
        <p:txBody>
          <a:bodyPr lIns="0" tIns="0" rIns="0" bIns="0" anchor="ctr">
            <a:spAutoFit/>
          </a:bodyPr>
          <a:lstStyle/>
          <a:p>
            <a:r>
              <a:rPr lang="de-DE"/>
              <a:t>   Ergebnis:</a:t>
            </a:r>
          </a:p>
        </p:txBody>
      </p:sp>
      <p:pic>
        <p:nvPicPr>
          <p:cNvPr id="21511" name="Picture 16"/>
          <p:cNvPicPr>
            <a:picLocks noChangeAspect="1" noChangeArrowheads="1"/>
          </p:cNvPicPr>
          <p:nvPr/>
        </p:nvPicPr>
        <p:blipFill>
          <a:blip r:embed="rId2" cstate="print"/>
          <a:srcRect/>
          <a:stretch>
            <a:fillRect/>
          </a:stretch>
        </p:blipFill>
        <p:spPr bwMode="auto">
          <a:xfrm>
            <a:off x="381000" y="1739900"/>
            <a:ext cx="2571750" cy="1009650"/>
          </a:xfrm>
          <a:prstGeom prst="rect">
            <a:avLst/>
          </a:prstGeom>
          <a:noFill/>
          <a:ln w="6350" algn="ctr">
            <a:noFill/>
            <a:miter lim="800000"/>
            <a:headEnd/>
            <a:tailEnd/>
          </a:ln>
        </p:spPr>
      </p:pic>
      <p:pic>
        <p:nvPicPr>
          <p:cNvPr id="21512" name="Picture 17"/>
          <p:cNvPicPr>
            <a:picLocks noChangeAspect="1" noChangeArrowheads="1"/>
          </p:cNvPicPr>
          <p:nvPr/>
        </p:nvPicPr>
        <p:blipFill>
          <a:blip r:embed="rId3" cstate="print"/>
          <a:srcRect/>
          <a:stretch>
            <a:fillRect/>
          </a:stretch>
        </p:blipFill>
        <p:spPr bwMode="auto">
          <a:xfrm>
            <a:off x="3621088" y="1376363"/>
            <a:ext cx="5940425" cy="3917950"/>
          </a:xfrm>
          <a:prstGeom prst="rect">
            <a:avLst/>
          </a:prstGeom>
          <a:noFill/>
          <a:ln w="6350" algn="ctr">
            <a:noFill/>
            <a:miter lim="800000"/>
            <a:headEnd/>
            <a:tailEnd/>
          </a:ln>
        </p:spPr>
      </p:pic>
      <p:pic>
        <p:nvPicPr>
          <p:cNvPr id="21513" name="Picture 18"/>
          <p:cNvPicPr>
            <a:picLocks noChangeAspect="1" noChangeArrowheads="1"/>
          </p:cNvPicPr>
          <p:nvPr/>
        </p:nvPicPr>
        <p:blipFill>
          <a:blip r:embed="rId4" cstate="print"/>
          <a:srcRect/>
          <a:stretch>
            <a:fillRect/>
          </a:stretch>
        </p:blipFill>
        <p:spPr bwMode="auto">
          <a:xfrm>
            <a:off x="1219200" y="3321050"/>
            <a:ext cx="3467100" cy="1514475"/>
          </a:xfrm>
          <a:prstGeom prst="rect">
            <a:avLst/>
          </a:prstGeom>
          <a:noFill/>
          <a:ln w="6350" algn="ctr">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liennummernplatzhalter 3"/>
          <p:cNvSpPr>
            <a:spLocks noGrp="1"/>
          </p:cNvSpPr>
          <p:nvPr>
            <p:ph type="sldNum" sz="quarter" idx="10"/>
          </p:nvPr>
        </p:nvSpPr>
        <p:spPr>
          <a:noFill/>
        </p:spPr>
        <p:txBody>
          <a:bodyPr/>
          <a:lstStyle/>
          <a:p>
            <a:pPr defTabSz="957263"/>
            <a:r>
              <a:rPr lang="de-DE" smtClean="0"/>
              <a:t>Folie </a:t>
            </a:r>
            <a:fld id="{87E36370-CEB0-4AF1-8835-AD3EEEA1D28A}" type="slidenum">
              <a:rPr lang="de-DE" smtClean="0"/>
              <a:pPr defTabSz="957263"/>
              <a:t>22</a:t>
            </a:fld>
            <a:endParaRPr lang="de-DE" smtClean="0"/>
          </a:p>
        </p:txBody>
      </p:sp>
      <p:sp>
        <p:nvSpPr>
          <p:cNvPr id="22531" name="Rectangle 2"/>
          <p:cNvSpPr>
            <a:spLocks noGrp="1" noChangeArrowheads="1"/>
          </p:cNvSpPr>
          <p:nvPr>
            <p:ph type="title"/>
          </p:nvPr>
        </p:nvSpPr>
        <p:spPr/>
        <p:txBody>
          <a:bodyPr/>
          <a:lstStyle/>
          <a:p>
            <a:pPr eaLnBrk="1" hangingPunct="1"/>
            <a:r>
              <a:rPr lang="de-DE" smtClean="0"/>
              <a:t>NX Load Options </a:t>
            </a:r>
            <a:endParaRPr lang="de-DE" i="1" smtClean="0"/>
          </a:p>
        </p:txBody>
      </p:sp>
      <p:sp>
        <p:nvSpPr>
          <p:cNvPr id="22532" name="Rectangle 3"/>
          <p:cNvSpPr>
            <a:spLocks noGrp="1" noChangeArrowheads="1"/>
          </p:cNvSpPr>
          <p:nvPr>
            <p:ph type="body" idx="1"/>
          </p:nvPr>
        </p:nvSpPr>
        <p:spPr/>
        <p:txBody>
          <a:bodyPr/>
          <a:lstStyle/>
          <a:p>
            <a:pPr eaLnBrk="1" hangingPunct="1"/>
            <a:r>
              <a:rPr lang="de-DE" smtClean="0"/>
              <a:t>allow_substitution Tce Überprüfung Refile nach dem Austausch von B durch anderes Part via Benannte Referenz</a:t>
            </a:r>
          </a:p>
        </p:txBody>
      </p:sp>
      <p:sp>
        <p:nvSpPr>
          <p:cNvPr id="22533" name="Rectangle 9"/>
          <p:cNvSpPr>
            <a:spLocks noChangeArrowheads="1"/>
          </p:cNvSpPr>
          <p:nvPr/>
        </p:nvSpPr>
        <p:spPr bwMode="auto">
          <a:xfrm>
            <a:off x="452438" y="1557338"/>
            <a:ext cx="3103562" cy="152400"/>
          </a:xfrm>
          <a:prstGeom prst="rect">
            <a:avLst/>
          </a:prstGeom>
          <a:noFill/>
          <a:ln w="6350" algn="ctr">
            <a:noFill/>
            <a:miter lim="800000"/>
            <a:headEnd/>
            <a:tailEnd/>
          </a:ln>
        </p:spPr>
        <p:txBody>
          <a:bodyPr wrap="none" lIns="0" tIns="0" rIns="0" bIns="0">
            <a:spAutoFit/>
          </a:bodyPr>
          <a:lstStyle/>
          <a:p>
            <a:r>
              <a:rPr lang="de-DE"/>
              <a:t>LoadOptions_LoadSubstitution: dont_allow_substitution</a:t>
            </a:r>
          </a:p>
        </p:txBody>
      </p:sp>
      <p:sp>
        <p:nvSpPr>
          <p:cNvPr id="22534" name="Rectangle 10"/>
          <p:cNvSpPr>
            <a:spLocks noChangeArrowheads="1"/>
          </p:cNvSpPr>
          <p:nvPr/>
        </p:nvSpPr>
        <p:spPr bwMode="auto">
          <a:xfrm>
            <a:off x="307975" y="1916113"/>
            <a:ext cx="9051925" cy="152400"/>
          </a:xfrm>
          <a:prstGeom prst="rect">
            <a:avLst/>
          </a:prstGeom>
          <a:noFill/>
          <a:ln w="6350" algn="ctr">
            <a:noFill/>
            <a:miter lim="800000"/>
            <a:headEnd/>
            <a:tailEnd/>
          </a:ln>
        </p:spPr>
        <p:txBody>
          <a:bodyPr wrap="none" lIns="0" tIns="0" rIns="0" bIns="0">
            <a:spAutoFit/>
          </a:bodyPr>
          <a:lstStyle/>
          <a:p>
            <a:r>
              <a:rPr lang="en-US"/>
              <a:t>-keep_volume=yes -update_mod_props=no -non_masters=yes -refile_released=yes -bypass=yes -convert_mcs="%temp%\_convert_mcs_report.txt" -mc_dry_run</a:t>
            </a:r>
            <a:endParaRPr lang="de-DE"/>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liennummernplatzhalter 3"/>
          <p:cNvSpPr>
            <a:spLocks noGrp="1"/>
          </p:cNvSpPr>
          <p:nvPr>
            <p:ph type="sldNum" sz="quarter" idx="10"/>
          </p:nvPr>
        </p:nvSpPr>
        <p:spPr>
          <a:noFill/>
        </p:spPr>
        <p:txBody>
          <a:bodyPr/>
          <a:lstStyle/>
          <a:p>
            <a:pPr defTabSz="957263"/>
            <a:r>
              <a:rPr lang="de-DE" smtClean="0"/>
              <a:t>Folie </a:t>
            </a:r>
            <a:fld id="{D53F11FB-8DBD-4BB8-A31E-456475A9B144}" type="slidenum">
              <a:rPr lang="de-DE" smtClean="0"/>
              <a:pPr defTabSz="957263"/>
              <a:t>23</a:t>
            </a:fld>
            <a:endParaRPr lang="de-DE" smtClean="0"/>
          </a:p>
        </p:txBody>
      </p:sp>
      <p:sp>
        <p:nvSpPr>
          <p:cNvPr id="23555" name="Rectangle 2"/>
          <p:cNvSpPr>
            <a:spLocks noGrp="1" noChangeArrowheads="1"/>
          </p:cNvSpPr>
          <p:nvPr>
            <p:ph type="title"/>
          </p:nvPr>
        </p:nvSpPr>
        <p:spPr/>
        <p:txBody>
          <a:bodyPr/>
          <a:lstStyle/>
          <a:p>
            <a:pPr eaLnBrk="1" hangingPunct="1"/>
            <a:r>
              <a:rPr lang="de-DE" sz="2200" smtClean="0"/>
              <a:t>Anwenderstandards Objektversion bei Aktualisierung beibehalten</a:t>
            </a:r>
          </a:p>
        </p:txBody>
      </p:sp>
      <p:sp>
        <p:nvSpPr>
          <p:cNvPr id="23556" name="Rectangle 3"/>
          <p:cNvSpPr>
            <a:spLocks noGrp="1" noChangeArrowheads="1"/>
          </p:cNvSpPr>
          <p:nvPr>
            <p:ph type="body" idx="1"/>
          </p:nvPr>
        </p:nvSpPr>
        <p:spPr/>
        <p:txBody>
          <a:bodyPr/>
          <a:lstStyle/>
          <a:p>
            <a:pPr eaLnBrk="1" hangingPunct="1"/>
            <a:r>
              <a:rPr lang="de-DE" smtClean="0"/>
              <a:t>Eingetragen 29.09.2009</a:t>
            </a:r>
          </a:p>
        </p:txBody>
      </p:sp>
      <p:pic>
        <p:nvPicPr>
          <p:cNvPr id="23557" name="Picture 5"/>
          <p:cNvPicPr>
            <a:picLocks noChangeAspect="1" noChangeArrowheads="1"/>
          </p:cNvPicPr>
          <p:nvPr/>
        </p:nvPicPr>
        <p:blipFill>
          <a:blip r:embed="rId3" cstate="print"/>
          <a:srcRect/>
          <a:stretch>
            <a:fillRect/>
          </a:stretch>
        </p:blipFill>
        <p:spPr bwMode="auto">
          <a:xfrm>
            <a:off x="381000" y="1376363"/>
            <a:ext cx="6791325" cy="1828800"/>
          </a:xfrm>
          <a:prstGeom prst="rect">
            <a:avLst/>
          </a:prstGeom>
          <a:noFill/>
          <a:ln w="6350" algn="ctr">
            <a:noFill/>
            <a:miter lim="800000"/>
            <a:headEnd/>
            <a:tailEnd/>
          </a:ln>
        </p:spPr>
      </p:pic>
      <p:sp>
        <p:nvSpPr>
          <p:cNvPr id="23558" name="Rectangle 6"/>
          <p:cNvSpPr>
            <a:spLocks noChangeArrowheads="1"/>
          </p:cNvSpPr>
          <p:nvPr/>
        </p:nvSpPr>
        <p:spPr bwMode="auto">
          <a:xfrm>
            <a:off x="381000" y="3352800"/>
            <a:ext cx="2128838" cy="152400"/>
          </a:xfrm>
          <a:prstGeom prst="rect">
            <a:avLst/>
          </a:prstGeom>
          <a:noFill/>
          <a:ln w="6350" algn="ctr">
            <a:noFill/>
            <a:miter lim="800000"/>
            <a:headEnd/>
            <a:tailEnd/>
          </a:ln>
        </p:spPr>
        <p:txBody>
          <a:bodyPr wrap="none" lIns="0" tIns="0" rIns="0" bIns="0" anchor="ctr">
            <a:spAutoFit/>
          </a:bodyPr>
          <a:lstStyle/>
          <a:p>
            <a:pPr algn="l">
              <a:spcBef>
                <a:spcPct val="0"/>
              </a:spcBef>
            </a:pPr>
            <a:r>
              <a:rPr lang="de-DE" b="1"/>
              <a:t>Maintain</a:t>
            </a:r>
            <a:r>
              <a:rPr lang="de-DE"/>
              <a:t> </a:t>
            </a:r>
            <a:r>
              <a:rPr lang="de-DE" b="1"/>
              <a:t>Object</a:t>
            </a:r>
            <a:r>
              <a:rPr lang="de-DE"/>
              <a:t> </a:t>
            </a:r>
            <a:r>
              <a:rPr lang="de-DE" b="1"/>
              <a:t>Version</a:t>
            </a:r>
            <a:r>
              <a:rPr lang="de-DE"/>
              <a:t> </a:t>
            </a:r>
            <a:r>
              <a:rPr lang="de-DE" b="1"/>
              <a:t>On</a:t>
            </a:r>
            <a:r>
              <a:rPr lang="de-DE"/>
              <a:t> Update </a:t>
            </a:r>
          </a:p>
        </p:txBody>
      </p:sp>
      <p:sp>
        <p:nvSpPr>
          <p:cNvPr id="23559" name="Rectangle 7"/>
          <p:cNvSpPr>
            <a:spLocks noChangeArrowheads="1"/>
          </p:cNvSpPr>
          <p:nvPr/>
        </p:nvSpPr>
        <p:spPr bwMode="auto">
          <a:xfrm>
            <a:off x="0" y="-68263"/>
            <a:ext cx="5905500" cy="0"/>
          </a:xfrm>
          <a:prstGeom prst="rect">
            <a:avLst/>
          </a:prstGeom>
          <a:noFill/>
          <a:ln w="6350" algn="ctr">
            <a:noFill/>
            <a:miter lim="800000"/>
            <a:headEnd/>
            <a:tailEnd/>
          </a:ln>
        </p:spPr>
        <p:txBody>
          <a:bodyPr wrap="none" lIns="0" tIns="0" rIns="0" bIns="0" anchor="ctr">
            <a:spAutoFit/>
          </a:bodyPr>
          <a:lstStyle/>
          <a:p>
            <a:pPr algn="l">
              <a:spcBef>
                <a:spcPct val="0"/>
              </a:spcBef>
            </a:pPr>
            <a:r>
              <a:rPr lang="de-DE" sz="1800" b="1">
                <a:solidFill>
                  <a:srgbClr val="000000"/>
                </a:solidFill>
                <a:latin typeface="Courier"/>
              </a:rPr>
              <a:t>UGSolutions</a:t>
            </a:r>
            <a:r>
              <a:rPr lang="de-DE">
                <a:solidFill>
                  <a:srgbClr val="000000"/>
                </a:solidFill>
                <a:latin typeface="Courier"/>
              </a:rPr>
              <a:t> </a:t>
            </a:r>
            <a:endParaRPr lang="de-DE" sz="600"/>
          </a:p>
          <a:p>
            <a:pPr algn="l" eaLnBrk="0" hangingPunct="0">
              <a:spcBef>
                <a:spcPct val="0"/>
              </a:spcBef>
            </a:pPr>
            <a:endParaRPr lang="de-DE" sz="2400"/>
          </a:p>
        </p:txBody>
      </p:sp>
      <p:sp>
        <p:nvSpPr>
          <p:cNvPr id="23560" name="Rectangle 8"/>
          <p:cNvSpPr>
            <a:spLocks noChangeArrowheads="1"/>
          </p:cNvSpPr>
          <p:nvPr/>
        </p:nvSpPr>
        <p:spPr bwMode="auto">
          <a:xfrm>
            <a:off x="0" y="-68263"/>
            <a:ext cx="9906000" cy="11113"/>
          </a:xfrm>
          <a:prstGeom prst="rect">
            <a:avLst/>
          </a:prstGeom>
          <a:solidFill>
            <a:srgbClr val="000000"/>
          </a:solidFill>
          <a:ln w="6350" algn="ctr">
            <a:solidFill>
              <a:schemeClr val="tx1"/>
            </a:solidFill>
            <a:miter lim="800000"/>
            <a:headEnd/>
            <a:tailEnd/>
          </a:ln>
        </p:spPr>
        <p:txBody>
          <a:bodyPr wrap="none" lIns="0" tIns="0" rIns="0" bIns="0" anchor="ctr">
            <a:spAutoFit/>
          </a:bodyPr>
          <a:lstStyle/>
          <a:p>
            <a:endParaRPr lang="de-DE"/>
          </a:p>
        </p:txBody>
      </p:sp>
      <p:sp>
        <p:nvSpPr>
          <p:cNvPr id="23561" name="Rectangle 9"/>
          <p:cNvSpPr>
            <a:spLocks noChangeArrowheads="1"/>
          </p:cNvSpPr>
          <p:nvPr/>
        </p:nvSpPr>
        <p:spPr bwMode="auto">
          <a:xfrm>
            <a:off x="0" y="-68263"/>
            <a:ext cx="5905500" cy="0"/>
          </a:xfrm>
          <a:prstGeom prst="rect">
            <a:avLst/>
          </a:prstGeom>
          <a:noFill/>
          <a:ln w="6350" algn="ctr">
            <a:noFill/>
            <a:miter lim="800000"/>
            <a:headEnd/>
            <a:tailEnd/>
          </a:ln>
        </p:spPr>
        <p:txBody>
          <a:bodyPr wrap="none" lIns="0" tIns="0" rIns="0" bIns="0" anchor="ctr">
            <a:spAutoFit/>
          </a:bodyPr>
          <a:lstStyle/>
          <a:p>
            <a:pPr algn="l">
              <a:spcBef>
                <a:spcPct val="0"/>
              </a:spcBef>
            </a:pPr>
            <a:r>
              <a:rPr lang="de-DE">
                <a:solidFill>
                  <a:srgbClr val="000000"/>
                </a:solidFill>
                <a:latin typeface="Courier"/>
              </a:rPr>
              <a:t>Next Doc   </a:t>
            </a:r>
            <a:r>
              <a:rPr lang="de-DE">
                <a:solidFill>
                  <a:srgbClr val="000000"/>
                </a:solidFill>
                <a:latin typeface="Courier"/>
                <a:hlinkClick r:id="rId4"/>
              </a:rPr>
              <a:t>New Search</a:t>
            </a:r>
            <a:r>
              <a:rPr lang="de-DE">
                <a:solidFill>
                  <a:srgbClr val="000000"/>
                </a:solidFill>
                <a:latin typeface="Courier"/>
              </a:rPr>
              <a:t>   </a:t>
            </a:r>
            <a:endParaRPr lang="de-DE" sz="600"/>
          </a:p>
          <a:p>
            <a:pPr algn="l" eaLnBrk="0" hangingPunct="0">
              <a:spcBef>
                <a:spcPct val="0"/>
              </a:spcBef>
            </a:pPr>
            <a:endParaRPr lang="de-DE" sz="2400"/>
          </a:p>
        </p:txBody>
      </p:sp>
      <p:sp>
        <p:nvSpPr>
          <p:cNvPr id="23562" name="Rectangle 10"/>
          <p:cNvSpPr>
            <a:spLocks noChangeArrowheads="1"/>
          </p:cNvSpPr>
          <p:nvPr/>
        </p:nvSpPr>
        <p:spPr bwMode="auto">
          <a:xfrm>
            <a:off x="0" y="-68263"/>
            <a:ext cx="9906000" cy="11113"/>
          </a:xfrm>
          <a:prstGeom prst="rect">
            <a:avLst/>
          </a:prstGeom>
          <a:solidFill>
            <a:srgbClr val="000000"/>
          </a:solidFill>
          <a:ln w="6350" algn="ctr">
            <a:solidFill>
              <a:schemeClr val="tx1"/>
            </a:solidFill>
            <a:miter lim="800000"/>
            <a:headEnd/>
            <a:tailEnd/>
          </a:ln>
        </p:spPr>
        <p:txBody>
          <a:bodyPr wrap="none" lIns="0" tIns="0" rIns="0" bIns="0" anchor="ctr">
            <a:spAutoFit/>
          </a:bodyPr>
          <a:lstStyle/>
          <a:p>
            <a:endParaRPr lang="de-DE"/>
          </a:p>
        </p:txBody>
      </p:sp>
      <p:sp>
        <p:nvSpPr>
          <p:cNvPr id="23563" name="Rectangle 26"/>
          <p:cNvSpPr>
            <a:spLocks noChangeArrowheads="1"/>
          </p:cNvSpPr>
          <p:nvPr/>
        </p:nvSpPr>
        <p:spPr bwMode="auto">
          <a:xfrm>
            <a:off x="381000" y="3752850"/>
            <a:ext cx="8640763" cy="2016125"/>
          </a:xfrm>
          <a:prstGeom prst="rect">
            <a:avLst/>
          </a:prstGeom>
          <a:noFill/>
          <a:ln w="6350" algn="ctr">
            <a:noFill/>
            <a:miter lim="800000"/>
            <a:headEnd/>
            <a:tailEnd/>
          </a:ln>
        </p:spPr>
        <p:txBody>
          <a:bodyPr lIns="0" tIns="0" rIns="0" bIns="0"/>
          <a:lstStyle/>
          <a:p>
            <a:pPr algn="l"/>
            <a:r>
              <a:rPr lang="en-US"/>
              <a:t>IR Number:   6168456</a:t>
            </a:r>
          </a:p>
          <a:p>
            <a:pPr algn="l"/>
            <a:r>
              <a:rPr lang="en-US"/>
              <a:t>Angular dimension (2x 20 degress)in the right view is flipping when opening the part file and updating in NX 6.0.2. The customer was previously instructed to set the "Maintain Object Version On Update" in in the Customer Defaults and this is not helping. This dimension continues to flip from a 20 degree angle callout to a 160  degree angle callout. The associativity to the centerline appears correct, and when reassociating is not correcting it.</a:t>
            </a:r>
          </a:p>
          <a:p>
            <a:pPr algn="l"/>
            <a:r>
              <a:rPr lang="en-US"/>
              <a:t>***** &lt;&lt;&lt;&lt;&lt; This PR has been closed.  The resolution was: &gt;&gt;&gt;&gt;&gt; *****</a:t>
            </a:r>
          </a:p>
          <a:p>
            <a:pPr algn="l"/>
            <a:r>
              <a:rPr lang="en-US"/>
              <a:t>Siemens PLM believes that the problem you reported where an Angular dimensions flips when updated will be resolved by code changes made to the upcoming release of our software NX6.0.2. Turning on "Maintain Object versions" in Preference-&gt;Drafting-&gt;General before updating the view will not give the expected result.</a:t>
            </a:r>
          </a:p>
          <a:p>
            <a:pPr algn="l"/>
            <a:r>
              <a:rPr lang="en-US"/>
              <a:t>NX6.0.2. Turning on "Maintain Object versions" in Preference-&gt;Drafting-&gt;General</a:t>
            </a:r>
            <a:endParaRPr lang="de-DE"/>
          </a:p>
        </p:txBody>
      </p:sp>
      <p:sp>
        <p:nvSpPr>
          <p:cNvPr id="23564" name="Rectangle 27"/>
          <p:cNvSpPr>
            <a:spLocks noChangeArrowheads="1"/>
          </p:cNvSpPr>
          <p:nvPr/>
        </p:nvSpPr>
        <p:spPr bwMode="auto">
          <a:xfrm>
            <a:off x="381000" y="6021388"/>
            <a:ext cx="13204825" cy="152400"/>
          </a:xfrm>
          <a:prstGeom prst="rect">
            <a:avLst/>
          </a:prstGeom>
          <a:noFill/>
          <a:ln w="6350" algn="ctr">
            <a:noFill/>
            <a:miter lim="800000"/>
            <a:headEnd/>
            <a:tailEnd/>
          </a:ln>
        </p:spPr>
        <p:txBody>
          <a:bodyPr wrap="none" lIns="0" tIns="0" rIns="0" bIns="0">
            <a:spAutoFit/>
          </a:bodyPr>
          <a:lstStyle/>
          <a:p>
            <a:r>
              <a:rPr lang="de-DE"/>
              <a:t>&lt;Pref Tab="Verschiedenes" name="Drafting_versionObjects" title="Objektversion bei Aktualisierung beibehalten" value="1" Category="Allgemein" modified="2009-09-29T21:24:14" Application="Zeichnungserstellung" displayValue="Ja"/&gt;</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liennummernplatzhalter 3"/>
          <p:cNvSpPr>
            <a:spLocks noGrp="1"/>
          </p:cNvSpPr>
          <p:nvPr>
            <p:ph type="sldNum" sz="quarter" idx="10"/>
          </p:nvPr>
        </p:nvSpPr>
        <p:spPr>
          <a:noFill/>
        </p:spPr>
        <p:txBody>
          <a:bodyPr/>
          <a:lstStyle/>
          <a:p>
            <a:pPr defTabSz="957263"/>
            <a:r>
              <a:rPr lang="de-DE" smtClean="0"/>
              <a:t>Folie </a:t>
            </a:r>
            <a:fld id="{9F99B799-8D39-4B30-97E5-408CFA198D5F}" type="slidenum">
              <a:rPr lang="de-DE" smtClean="0"/>
              <a:pPr defTabSz="957263"/>
              <a:t>24</a:t>
            </a:fld>
            <a:endParaRPr lang="de-DE" smtClean="0"/>
          </a:p>
        </p:txBody>
      </p:sp>
      <p:sp>
        <p:nvSpPr>
          <p:cNvPr id="24579" name="Rectangle 2"/>
          <p:cNvSpPr>
            <a:spLocks noGrp="1" noChangeArrowheads="1"/>
          </p:cNvSpPr>
          <p:nvPr>
            <p:ph type="title"/>
          </p:nvPr>
        </p:nvSpPr>
        <p:spPr/>
        <p:txBody>
          <a:bodyPr/>
          <a:lstStyle/>
          <a:p>
            <a:pPr eaLnBrk="1" hangingPunct="1"/>
            <a:r>
              <a:rPr lang="de-DE" sz="2200" smtClean="0"/>
              <a:t>RF NX7.5 </a:t>
            </a:r>
          </a:p>
        </p:txBody>
      </p:sp>
      <p:sp>
        <p:nvSpPr>
          <p:cNvPr id="24580" name="Rectangle 3"/>
          <p:cNvSpPr>
            <a:spLocks noGrp="1" noChangeArrowheads="1"/>
          </p:cNvSpPr>
          <p:nvPr>
            <p:ph type="body" idx="1"/>
          </p:nvPr>
        </p:nvSpPr>
        <p:spPr/>
        <p:txBody>
          <a:bodyPr/>
          <a:lstStyle/>
          <a:p>
            <a:pPr eaLnBrk="1" hangingPunct="1"/>
            <a:r>
              <a:rPr lang="de-DE" smtClean="0"/>
              <a:t>Datenzuwachs Eingetragen 12.05.2010</a:t>
            </a:r>
          </a:p>
        </p:txBody>
      </p:sp>
      <p:sp>
        <p:nvSpPr>
          <p:cNvPr id="24581" name="Rectangle 7"/>
          <p:cNvSpPr>
            <a:spLocks noChangeArrowheads="1"/>
          </p:cNvSpPr>
          <p:nvPr/>
        </p:nvSpPr>
        <p:spPr bwMode="auto">
          <a:xfrm>
            <a:off x="0" y="-68263"/>
            <a:ext cx="5905500" cy="0"/>
          </a:xfrm>
          <a:prstGeom prst="rect">
            <a:avLst/>
          </a:prstGeom>
          <a:noFill/>
          <a:ln w="6350" algn="ctr">
            <a:noFill/>
            <a:miter lim="800000"/>
            <a:headEnd/>
            <a:tailEnd/>
          </a:ln>
        </p:spPr>
        <p:txBody>
          <a:bodyPr wrap="none" lIns="0" tIns="0" rIns="0" bIns="0" anchor="ctr">
            <a:spAutoFit/>
          </a:bodyPr>
          <a:lstStyle/>
          <a:p>
            <a:pPr algn="l">
              <a:spcBef>
                <a:spcPct val="0"/>
              </a:spcBef>
            </a:pPr>
            <a:r>
              <a:rPr lang="de-DE" sz="1800" b="1">
                <a:solidFill>
                  <a:srgbClr val="000000"/>
                </a:solidFill>
                <a:latin typeface="Courier"/>
              </a:rPr>
              <a:t>UGSolutions</a:t>
            </a:r>
            <a:r>
              <a:rPr lang="de-DE">
                <a:solidFill>
                  <a:srgbClr val="000000"/>
                </a:solidFill>
                <a:latin typeface="Courier"/>
              </a:rPr>
              <a:t> </a:t>
            </a:r>
            <a:endParaRPr lang="de-DE" sz="600"/>
          </a:p>
          <a:p>
            <a:pPr algn="l" eaLnBrk="0" hangingPunct="0">
              <a:spcBef>
                <a:spcPct val="0"/>
              </a:spcBef>
            </a:pPr>
            <a:endParaRPr lang="de-DE" sz="2400"/>
          </a:p>
        </p:txBody>
      </p:sp>
      <p:sp>
        <p:nvSpPr>
          <p:cNvPr id="24582" name="Rectangle 8"/>
          <p:cNvSpPr>
            <a:spLocks noChangeArrowheads="1"/>
          </p:cNvSpPr>
          <p:nvPr/>
        </p:nvSpPr>
        <p:spPr bwMode="auto">
          <a:xfrm>
            <a:off x="0" y="-68263"/>
            <a:ext cx="9906000" cy="11113"/>
          </a:xfrm>
          <a:prstGeom prst="rect">
            <a:avLst/>
          </a:prstGeom>
          <a:solidFill>
            <a:srgbClr val="000000"/>
          </a:solidFill>
          <a:ln w="6350" algn="ctr">
            <a:solidFill>
              <a:schemeClr val="tx1"/>
            </a:solidFill>
            <a:miter lim="800000"/>
            <a:headEnd/>
            <a:tailEnd/>
          </a:ln>
        </p:spPr>
        <p:txBody>
          <a:bodyPr wrap="none" lIns="0" tIns="0" rIns="0" bIns="0" anchor="ctr">
            <a:spAutoFit/>
          </a:bodyPr>
          <a:lstStyle/>
          <a:p>
            <a:endParaRPr lang="de-DE"/>
          </a:p>
        </p:txBody>
      </p:sp>
      <p:sp>
        <p:nvSpPr>
          <p:cNvPr id="24583" name="Rectangle 9"/>
          <p:cNvSpPr>
            <a:spLocks noChangeArrowheads="1"/>
          </p:cNvSpPr>
          <p:nvPr/>
        </p:nvSpPr>
        <p:spPr bwMode="auto">
          <a:xfrm>
            <a:off x="0" y="-68263"/>
            <a:ext cx="5905500" cy="0"/>
          </a:xfrm>
          <a:prstGeom prst="rect">
            <a:avLst/>
          </a:prstGeom>
          <a:noFill/>
          <a:ln w="6350" algn="ctr">
            <a:noFill/>
            <a:miter lim="800000"/>
            <a:headEnd/>
            <a:tailEnd/>
          </a:ln>
        </p:spPr>
        <p:txBody>
          <a:bodyPr wrap="none" lIns="0" tIns="0" rIns="0" bIns="0" anchor="ctr">
            <a:spAutoFit/>
          </a:bodyPr>
          <a:lstStyle/>
          <a:p>
            <a:pPr algn="l">
              <a:spcBef>
                <a:spcPct val="0"/>
              </a:spcBef>
            </a:pPr>
            <a:r>
              <a:rPr lang="de-DE">
                <a:solidFill>
                  <a:srgbClr val="000000"/>
                </a:solidFill>
                <a:latin typeface="Courier"/>
              </a:rPr>
              <a:t>Next Doc   </a:t>
            </a:r>
            <a:r>
              <a:rPr lang="de-DE">
                <a:solidFill>
                  <a:srgbClr val="000000"/>
                </a:solidFill>
                <a:latin typeface="Courier"/>
                <a:hlinkClick r:id="rId3"/>
              </a:rPr>
              <a:t>New Search</a:t>
            </a:r>
            <a:r>
              <a:rPr lang="de-DE">
                <a:solidFill>
                  <a:srgbClr val="000000"/>
                </a:solidFill>
                <a:latin typeface="Courier"/>
              </a:rPr>
              <a:t>   </a:t>
            </a:r>
            <a:endParaRPr lang="de-DE" sz="600"/>
          </a:p>
          <a:p>
            <a:pPr algn="l" eaLnBrk="0" hangingPunct="0">
              <a:spcBef>
                <a:spcPct val="0"/>
              </a:spcBef>
            </a:pPr>
            <a:endParaRPr lang="de-DE" sz="2400"/>
          </a:p>
        </p:txBody>
      </p:sp>
      <p:sp>
        <p:nvSpPr>
          <p:cNvPr id="24584" name="Rectangle 10"/>
          <p:cNvSpPr>
            <a:spLocks noChangeArrowheads="1"/>
          </p:cNvSpPr>
          <p:nvPr/>
        </p:nvSpPr>
        <p:spPr bwMode="auto">
          <a:xfrm>
            <a:off x="0" y="-68263"/>
            <a:ext cx="9906000" cy="11113"/>
          </a:xfrm>
          <a:prstGeom prst="rect">
            <a:avLst/>
          </a:prstGeom>
          <a:solidFill>
            <a:srgbClr val="000000"/>
          </a:solidFill>
          <a:ln w="6350" algn="ctr">
            <a:solidFill>
              <a:schemeClr val="tx1"/>
            </a:solidFill>
            <a:miter lim="800000"/>
            <a:headEnd/>
            <a:tailEnd/>
          </a:ln>
        </p:spPr>
        <p:txBody>
          <a:bodyPr wrap="none" lIns="0" tIns="0" rIns="0" bIns="0" anchor="ctr">
            <a:spAutoFit/>
          </a:bodyPr>
          <a:lstStyle/>
          <a:p>
            <a:endParaRPr lang="de-DE"/>
          </a:p>
        </p:txBody>
      </p:sp>
      <p:pic>
        <p:nvPicPr>
          <p:cNvPr id="24585" name="Picture 2"/>
          <p:cNvPicPr>
            <a:picLocks noChangeAspect="1" noChangeArrowheads="1"/>
          </p:cNvPicPr>
          <p:nvPr/>
        </p:nvPicPr>
        <p:blipFill>
          <a:blip r:embed="rId4" cstate="print"/>
          <a:srcRect/>
          <a:stretch>
            <a:fillRect/>
          </a:stretch>
        </p:blipFill>
        <p:spPr bwMode="auto">
          <a:xfrm>
            <a:off x="515938" y="1398588"/>
            <a:ext cx="6972300" cy="4514850"/>
          </a:xfrm>
          <a:prstGeom prst="rect">
            <a:avLst/>
          </a:prstGeom>
          <a:noFill/>
          <a:ln w="6350" algn="ctr">
            <a:noFill/>
            <a:miter lim="800000"/>
            <a:headEnd/>
            <a:tailEnd/>
          </a:ln>
        </p:spPr>
      </p:pic>
      <p:sp>
        <p:nvSpPr>
          <p:cNvPr id="24586" name="Rechteck 13"/>
          <p:cNvSpPr>
            <a:spLocks noChangeArrowheads="1"/>
          </p:cNvSpPr>
          <p:nvPr/>
        </p:nvSpPr>
        <p:spPr bwMode="auto">
          <a:xfrm>
            <a:off x="315913" y="1150938"/>
            <a:ext cx="8797925" cy="247650"/>
          </a:xfrm>
          <a:prstGeom prst="rect">
            <a:avLst/>
          </a:prstGeom>
          <a:noFill/>
          <a:ln w="9525">
            <a:noFill/>
            <a:miter lim="800000"/>
            <a:headEnd/>
            <a:tailEnd/>
          </a:ln>
        </p:spPr>
        <p:txBody>
          <a:bodyPr>
            <a:spAutoFit/>
          </a:bodyPr>
          <a:lstStyle/>
          <a:p>
            <a:pPr algn="l"/>
            <a:r>
              <a:rPr lang="de-DE"/>
              <a:t>set JobParameter=-d "D:\NxData\W9287151_RevA_Orig" -o "D:\NxData\W9287151_RevA_NX75_Rf" -r -regen_lw</a:t>
            </a:r>
          </a:p>
        </p:txBody>
      </p:sp>
      <p:sp>
        <p:nvSpPr>
          <p:cNvPr id="24587" name="Ellipse 14"/>
          <p:cNvSpPr>
            <a:spLocks noChangeArrowheads="1"/>
          </p:cNvSpPr>
          <p:nvPr/>
        </p:nvSpPr>
        <p:spPr bwMode="auto">
          <a:xfrm>
            <a:off x="1228725" y="1822450"/>
            <a:ext cx="1679575" cy="620713"/>
          </a:xfrm>
          <a:prstGeom prst="ellipse">
            <a:avLst/>
          </a:prstGeom>
          <a:noFill/>
          <a:ln w="6350" algn="ctr">
            <a:solidFill>
              <a:srgbClr val="FF0000"/>
            </a:solidFill>
            <a:prstDash val="dash"/>
            <a:round/>
            <a:headEnd/>
            <a:tailEnd/>
          </a:ln>
        </p:spPr>
        <p:txBody>
          <a:bodyPr wrap="none" lIns="0" tIns="0" rIns="0" bIns="0" anchor="ctr">
            <a:spAutoFit/>
          </a:bodyPr>
          <a:lstStyle/>
          <a:p>
            <a:endParaRPr lang="de-DE"/>
          </a:p>
        </p:txBody>
      </p:sp>
      <p:sp>
        <p:nvSpPr>
          <p:cNvPr id="24588" name="Ellipse 15"/>
          <p:cNvSpPr>
            <a:spLocks noChangeArrowheads="1"/>
          </p:cNvSpPr>
          <p:nvPr/>
        </p:nvSpPr>
        <p:spPr bwMode="auto">
          <a:xfrm>
            <a:off x="4733925" y="1822450"/>
            <a:ext cx="1679575" cy="620713"/>
          </a:xfrm>
          <a:prstGeom prst="ellipse">
            <a:avLst/>
          </a:prstGeom>
          <a:noFill/>
          <a:ln w="6350" algn="ctr">
            <a:solidFill>
              <a:srgbClr val="FF0000"/>
            </a:solidFill>
            <a:prstDash val="dash"/>
            <a:round/>
            <a:headEnd/>
            <a:tailEnd/>
          </a:ln>
        </p:spPr>
        <p:txBody>
          <a:bodyPr wrap="none" lIns="0" tIns="0" rIns="0" bIns="0" anchor="ctr">
            <a:spAutoFit/>
          </a:bodyPr>
          <a:lstStyle/>
          <a:p>
            <a:endParaRPr lang="de-DE"/>
          </a:p>
        </p:txBody>
      </p:sp>
      <p:sp>
        <p:nvSpPr>
          <p:cNvPr id="24589" name="Textfeld 16"/>
          <p:cNvSpPr txBox="1">
            <a:spLocks noChangeArrowheads="1"/>
          </p:cNvSpPr>
          <p:nvPr/>
        </p:nvSpPr>
        <p:spPr bwMode="auto">
          <a:xfrm>
            <a:off x="2908300" y="2014538"/>
            <a:ext cx="438150" cy="246062"/>
          </a:xfrm>
          <a:prstGeom prst="rect">
            <a:avLst/>
          </a:prstGeom>
          <a:noFill/>
          <a:ln w="9525">
            <a:noFill/>
            <a:miter lim="800000"/>
            <a:headEnd/>
            <a:tailEnd/>
          </a:ln>
        </p:spPr>
        <p:txBody>
          <a:bodyPr>
            <a:spAutoFit/>
          </a:bodyPr>
          <a:lstStyle/>
          <a:p>
            <a:pPr algn="l"/>
            <a:r>
              <a:rPr lang="de-DE"/>
              <a:t>NX2</a:t>
            </a:r>
          </a:p>
        </p:txBody>
      </p:sp>
      <p:sp>
        <p:nvSpPr>
          <p:cNvPr id="24590" name="Textfeld 17"/>
          <p:cNvSpPr txBox="1">
            <a:spLocks noChangeArrowheads="1"/>
          </p:cNvSpPr>
          <p:nvPr/>
        </p:nvSpPr>
        <p:spPr bwMode="auto">
          <a:xfrm>
            <a:off x="6413500" y="2014538"/>
            <a:ext cx="766763" cy="246062"/>
          </a:xfrm>
          <a:prstGeom prst="rect">
            <a:avLst/>
          </a:prstGeom>
          <a:noFill/>
          <a:ln w="9525">
            <a:noFill/>
            <a:miter lim="800000"/>
            <a:headEnd/>
            <a:tailEnd/>
          </a:ln>
        </p:spPr>
        <p:txBody>
          <a:bodyPr>
            <a:spAutoFit/>
          </a:bodyPr>
          <a:lstStyle/>
          <a:p>
            <a:pPr algn="l"/>
            <a:r>
              <a:rPr lang="de-DE"/>
              <a:t>NX7.5</a:t>
            </a:r>
          </a:p>
        </p:txBody>
      </p:sp>
      <p:cxnSp>
        <p:nvCxnSpPr>
          <p:cNvPr id="24591" name="Gerade Verbindung mit Pfeil 19"/>
          <p:cNvCxnSpPr>
            <a:cxnSpLocks noChangeShapeType="1"/>
            <a:stCxn id="24587" idx="4"/>
          </p:cNvCxnSpPr>
          <p:nvPr/>
        </p:nvCxnSpPr>
        <p:spPr bwMode="auto">
          <a:xfrm rot="5400000">
            <a:off x="1685132" y="2534444"/>
            <a:ext cx="474662" cy="292100"/>
          </a:xfrm>
          <a:prstGeom prst="straightConnector1">
            <a:avLst/>
          </a:prstGeom>
          <a:noFill/>
          <a:ln w="6350" algn="ctr">
            <a:solidFill>
              <a:schemeClr val="tx1"/>
            </a:solidFill>
            <a:round/>
            <a:headEnd/>
            <a:tailEnd type="arrow" w="med" len="med"/>
          </a:ln>
        </p:spPr>
      </p:cxnSp>
      <p:cxnSp>
        <p:nvCxnSpPr>
          <p:cNvPr id="24592" name="Gerade Verbindung mit Pfeil 21"/>
          <p:cNvCxnSpPr>
            <a:cxnSpLocks noChangeShapeType="1"/>
          </p:cNvCxnSpPr>
          <p:nvPr/>
        </p:nvCxnSpPr>
        <p:spPr bwMode="auto">
          <a:xfrm rot="5400000">
            <a:off x="5117307" y="2461419"/>
            <a:ext cx="474662" cy="438150"/>
          </a:xfrm>
          <a:prstGeom prst="straightConnector1">
            <a:avLst/>
          </a:prstGeom>
          <a:noFill/>
          <a:ln w="6350" algn="ctr">
            <a:solidFill>
              <a:schemeClr val="tx1"/>
            </a:solidFill>
            <a:round/>
            <a:headEnd/>
            <a:tailEnd type="arrow" w="med" len="med"/>
          </a:ln>
        </p:spPr>
      </p:cxn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liennummernplatzhalter 3"/>
          <p:cNvSpPr>
            <a:spLocks noGrp="1"/>
          </p:cNvSpPr>
          <p:nvPr>
            <p:ph type="sldNum" sz="quarter" idx="10"/>
          </p:nvPr>
        </p:nvSpPr>
        <p:spPr>
          <a:noFill/>
        </p:spPr>
        <p:txBody>
          <a:bodyPr/>
          <a:lstStyle/>
          <a:p>
            <a:pPr defTabSz="957263"/>
            <a:r>
              <a:rPr lang="de-DE" smtClean="0"/>
              <a:t>Folie </a:t>
            </a:r>
            <a:fld id="{5827E030-B1A8-4D29-BCCF-ACE70CD6AEA8}" type="slidenum">
              <a:rPr lang="de-DE" smtClean="0"/>
              <a:pPr defTabSz="957263"/>
              <a:t>3</a:t>
            </a:fld>
            <a:endParaRPr lang="de-DE" smtClean="0"/>
          </a:p>
        </p:txBody>
      </p:sp>
      <p:sp>
        <p:nvSpPr>
          <p:cNvPr id="4099" name="Rectangle 2"/>
          <p:cNvSpPr>
            <a:spLocks noGrp="1" noChangeArrowheads="1"/>
          </p:cNvSpPr>
          <p:nvPr>
            <p:ph type="title"/>
          </p:nvPr>
        </p:nvSpPr>
        <p:spPr/>
        <p:txBody>
          <a:bodyPr/>
          <a:lstStyle/>
          <a:p>
            <a:pPr eaLnBrk="1" hangingPunct="1"/>
            <a:r>
              <a:rPr lang="de-DE" dirty="0" smtClean="0"/>
              <a:t>Anwenderstandards </a:t>
            </a:r>
            <a:r>
              <a:rPr lang="de-DE" dirty="0" smtClean="0"/>
              <a:t>Nx7.5</a:t>
            </a:r>
            <a:endParaRPr lang="de-DE" i="1" dirty="0" smtClean="0"/>
          </a:p>
        </p:txBody>
      </p:sp>
      <p:sp>
        <p:nvSpPr>
          <p:cNvPr id="4100" name="Rectangle 15"/>
          <p:cNvSpPr>
            <a:spLocks noGrp="1" noChangeArrowheads="1"/>
          </p:cNvSpPr>
          <p:nvPr>
            <p:ph type="body" idx="1"/>
          </p:nvPr>
        </p:nvSpPr>
        <p:spPr>
          <a:xfrm>
            <a:off x="273050" y="1020763"/>
            <a:ext cx="9613900" cy="174625"/>
          </a:xfrm>
        </p:spPr>
        <p:txBody>
          <a:bodyPr/>
          <a:lstStyle/>
          <a:p>
            <a:pPr eaLnBrk="1" hangingPunct="1"/>
            <a:r>
              <a:rPr lang="de-DE" smtClean="0"/>
              <a:t>Einstellungen der Anwenderstandards</a:t>
            </a:r>
          </a:p>
        </p:txBody>
      </p:sp>
      <p:pic>
        <p:nvPicPr>
          <p:cNvPr id="4101" name="Picture 2"/>
          <p:cNvPicPr>
            <a:picLocks noChangeAspect="1" noChangeArrowheads="1"/>
          </p:cNvPicPr>
          <p:nvPr/>
        </p:nvPicPr>
        <p:blipFill>
          <a:blip r:embed="rId3" cstate="print"/>
          <a:srcRect/>
          <a:stretch>
            <a:fillRect/>
          </a:stretch>
        </p:blipFill>
        <p:spPr bwMode="auto">
          <a:xfrm>
            <a:off x="134938" y="1412875"/>
            <a:ext cx="9745662" cy="3348038"/>
          </a:xfrm>
          <a:prstGeom prst="rect">
            <a:avLst/>
          </a:prstGeom>
          <a:noFill/>
          <a:ln w="6350" algn="ctr">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t="19354"/>
          <a:stretch>
            <a:fillRect/>
          </a:stretch>
        </p:blipFill>
        <p:spPr bwMode="auto">
          <a:xfrm>
            <a:off x="5929313" y="3554413"/>
            <a:ext cx="3840162" cy="900112"/>
          </a:xfrm>
          <a:prstGeom prst="rect">
            <a:avLst/>
          </a:prstGeom>
          <a:noFill/>
          <a:ln w="6350" algn="ctr">
            <a:noFill/>
            <a:miter lim="800000"/>
            <a:headEnd/>
            <a:tailEnd/>
          </a:ln>
        </p:spPr>
      </p:pic>
      <p:sp>
        <p:nvSpPr>
          <p:cNvPr id="5123" name="Foliennummernplatzhalter 3"/>
          <p:cNvSpPr>
            <a:spLocks noGrp="1"/>
          </p:cNvSpPr>
          <p:nvPr>
            <p:ph type="sldNum" sz="quarter" idx="10"/>
          </p:nvPr>
        </p:nvSpPr>
        <p:spPr>
          <a:noFill/>
        </p:spPr>
        <p:txBody>
          <a:bodyPr/>
          <a:lstStyle/>
          <a:p>
            <a:pPr defTabSz="957263"/>
            <a:r>
              <a:rPr lang="de-DE" smtClean="0"/>
              <a:t>Folie </a:t>
            </a:r>
            <a:fld id="{5CF9F287-72B0-4190-9D93-B5CBECAE31E2}" type="slidenum">
              <a:rPr lang="de-DE" smtClean="0"/>
              <a:pPr defTabSz="957263"/>
              <a:t>4</a:t>
            </a:fld>
            <a:endParaRPr lang="de-DE" smtClean="0"/>
          </a:p>
        </p:txBody>
      </p:sp>
      <p:sp>
        <p:nvSpPr>
          <p:cNvPr id="5124" name="Rectangle 2"/>
          <p:cNvSpPr>
            <a:spLocks noGrp="1" noChangeArrowheads="1"/>
          </p:cNvSpPr>
          <p:nvPr>
            <p:ph type="title"/>
          </p:nvPr>
        </p:nvSpPr>
        <p:spPr/>
        <p:txBody>
          <a:bodyPr/>
          <a:lstStyle/>
          <a:p>
            <a:pPr eaLnBrk="1" hangingPunct="1"/>
            <a:r>
              <a:rPr lang="de-DE" dirty="0" smtClean="0"/>
              <a:t>Anwenderstandards </a:t>
            </a:r>
            <a:r>
              <a:rPr lang="de-DE" dirty="0" smtClean="0"/>
              <a:t>Nx7.5</a:t>
            </a:r>
            <a:endParaRPr lang="de-DE" i="1" dirty="0" smtClean="0"/>
          </a:p>
        </p:txBody>
      </p:sp>
      <p:sp>
        <p:nvSpPr>
          <p:cNvPr id="5125" name="Rectangle 15"/>
          <p:cNvSpPr>
            <a:spLocks noGrp="1" noChangeArrowheads="1"/>
          </p:cNvSpPr>
          <p:nvPr>
            <p:ph type="body" idx="1"/>
          </p:nvPr>
        </p:nvSpPr>
        <p:spPr>
          <a:xfrm>
            <a:off x="273050" y="1020763"/>
            <a:ext cx="9613900" cy="174625"/>
          </a:xfrm>
        </p:spPr>
        <p:txBody>
          <a:bodyPr/>
          <a:lstStyle/>
          <a:p>
            <a:pPr eaLnBrk="1" hangingPunct="1"/>
            <a:r>
              <a:rPr lang="de-DE" smtClean="0"/>
              <a:t>Einstellungen der Anwenderstandards</a:t>
            </a:r>
          </a:p>
        </p:txBody>
      </p:sp>
      <p:pic>
        <p:nvPicPr>
          <p:cNvPr id="5126" name="Picture 7"/>
          <p:cNvPicPr>
            <a:picLocks noChangeAspect="1" noChangeArrowheads="1"/>
          </p:cNvPicPr>
          <p:nvPr/>
        </p:nvPicPr>
        <p:blipFill>
          <a:blip r:embed="rId4" cstate="print"/>
          <a:srcRect/>
          <a:stretch>
            <a:fillRect/>
          </a:stretch>
        </p:blipFill>
        <p:spPr bwMode="auto">
          <a:xfrm>
            <a:off x="273050" y="1233488"/>
            <a:ext cx="5375275" cy="4640262"/>
          </a:xfrm>
          <a:prstGeom prst="rect">
            <a:avLst/>
          </a:prstGeom>
          <a:noFill/>
          <a:ln w="6350" algn="ctr">
            <a:noFill/>
            <a:miter lim="800000"/>
            <a:headEnd/>
            <a:tailEnd/>
          </a:ln>
        </p:spPr>
      </p:pic>
      <p:sp>
        <p:nvSpPr>
          <p:cNvPr id="5127" name="Ellipse 7"/>
          <p:cNvSpPr>
            <a:spLocks noChangeArrowheads="1"/>
          </p:cNvSpPr>
          <p:nvPr/>
        </p:nvSpPr>
        <p:spPr bwMode="auto">
          <a:xfrm>
            <a:off x="3595688" y="2060575"/>
            <a:ext cx="2052637" cy="215900"/>
          </a:xfrm>
          <a:prstGeom prst="ellipse">
            <a:avLst/>
          </a:prstGeom>
          <a:noFill/>
          <a:ln w="19050" algn="ctr">
            <a:solidFill>
              <a:srgbClr val="FF0000"/>
            </a:solidFill>
            <a:prstDash val="dash"/>
            <a:round/>
            <a:headEnd/>
            <a:tailEnd/>
          </a:ln>
        </p:spPr>
        <p:txBody>
          <a:bodyPr lIns="0" tIns="0" rIns="0" bIns="0" anchor="ctr">
            <a:spAutoFit/>
          </a:bodyPr>
          <a:lstStyle/>
          <a:p>
            <a:endParaRPr lang="de-DE"/>
          </a:p>
        </p:txBody>
      </p:sp>
      <p:sp>
        <p:nvSpPr>
          <p:cNvPr id="5128" name="Ellipse 8"/>
          <p:cNvSpPr>
            <a:spLocks noChangeArrowheads="1"/>
          </p:cNvSpPr>
          <p:nvPr/>
        </p:nvSpPr>
        <p:spPr bwMode="auto">
          <a:xfrm>
            <a:off x="2036763" y="2241550"/>
            <a:ext cx="1439862" cy="215900"/>
          </a:xfrm>
          <a:prstGeom prst="ellipse">
            <a:avLst/>
          </a:prstGeom>
          <a:noFill/>
          <a:ln w="19050" algn="ctr">
            <a:solidFill>
              <a:srgbClr val="FF0000"/>
            </a:solidFill>
            <a:prstDash val="dash"/>
            <a:round/>
            <a:headEnd/>
            <a:tailEnd/>
          </a:ln>
        </p:spPr>
        <p:txBody>
          <a:bodyPr lIns="0" tIns="0" rIns="0" bIns="0" anchor="ctr">
            <a:spAutoFit/>
          </a:bodyPr>
          <a:lstStyle/>
          <a:p>
            <a:endParaRPr lang="de-DE"/>
          </a:p>
        </p:txBody>
      </p:sp>
      <p:sp>
        <p:nvSpPr>
          <p:cNvPr id="5129" name="Ellipse 10"/>
          <p:cNvSpPr>
            <a:spLocks noChangeArrowheads="1"/>
          </p:cNvSpPr>
          <p:nvPr/>
        </p:nvSpPr>
        <p:spPr bwMode="auto">
          <a:xfrm>
            <a:off x="2000250" y="2420938"/>
            <a:ext cx="1595438" cy="215900"/>
          </a:xfrm>
          <a:prstGeom prst="ellipse">
            <a:avLst/>
          </a:prstGeom>
          <a:noFill/>
          <a:ln w="19050" algn="ctr">
            <a:solidFill>
              <a:srgbClr val="FF0000"/>
            </a:solidFill>
            <a:prstDash val="dash"/>
            <a:round/>
            <a:headEnd/>
            <a:tailEnd/>
          </a:ln>
        </p:spPr>
        <p:txBody>
          <a:bodyPr lIns="0" tIns="0" rIns="0" bIns="0" anchor="ctr">
            <a:spAutoFit/>
          </a:bodyPr>
          <a:lstStyle/>
          <a:p>
            <a:endParaRPr lang="de-DE"/>
          </a:p>
        </p:txBody>
      </p:sp>
      <p:cxnSp>
        <p:nvCxnSpPr>
          <p:cNvPr id="5130" name="Gerade Verbindung mit Pfeil 12"/>
          <p:cNvCxnSpPr>
            <a:cxnSpLocks noChangeShapeType="1"/>
            <a:stCxn id="5129" idx="6"/>
          </p:cNvCxnSpPr>
          <p:nvPr/>
        </p:nvCxnSpPr>
        <p:spPr bwMode="auto">
          <a:xfrm>
            <a:off x="3595688" y="2528888"/>
            <a:ext cx="2333625" cy="1476375"/>
          </a:xfrm>
          <a:prstGeom prst="straightConnector1">
            <a:avLst/>
          </a:prstGeom>
          <a:noFill/>
          <a:ln w="19050" algn="ctr">
            <a:solidFill>
              <a:srgbClr val="FF0000"/>
            </a:solidFill>
            <a:prstDash val="dash"/>
            <a:round/>
            <a:headEnd type="triangle" w="med" len="med"/>
            <a:tailEnd type="triangle" w="med" len="med"/>
          </a:ln>
        </p:spPr>
      </p:cxnSp>
      <p:pic>
        <p:nvPicPr>
          <p:cNvPr id="5131" name="Picture 2"/>
          <p:cNvPicPr>
            <a:picLocks noChangeAspect="1" noChangeArrowheads="1"/>
          </p:cNvPicPr>
          <p:nvPr/>
        </p:nvPicPr>
        <p:blipFill>
          <a:blip r:embed="rId5" cstate="print"/>
          <a:srcRect/>
          <a:stretch>
            <a:fillRect/>
          </a:stretch>
        </p:blipFill>
        <p:spPr bwMode="auto">
          <a:xfrm>
            <a:off x="5929313" y="4724400"/>
            <a:ext cx="3957637" cy="922338"/>
          </a:xfrm>
          <a:prstGeom prst="rect">
            <a:avLst/>
          </a:prstGeom>
          <a:noFill/>
          <a:ln w="6350" algn="ctr">
            <a:noFill/>
            <a:miter lim="800000"/>
            <a:headEnd/>
            <a:tailEnd/>
          </a:ln>
        </p:spPr>
      </p:pic>
      <p:cxnSp>
        <p:nvCxnSpPr>
          <p:cNvPr id="5132" name="Gerade Verbindung mit Pfeil 16"/>
          <p:cNvCxnSpPr>
            <a:cxnSpLocks noChangeShapeType="1"/>
            <a:stCxn id="5133" idx="5"/>
          </p:cNvCxnSpPr>
          <p:nvPr/>
        </p:nvCxnSpPr>
        <p:spPr bwMode="auto">
          <a:xfrm rot="16200000" flipH="1">
            <a:off x="3499644" y="2756694"/>
            <a:ext cx="2328863" cy="2530475"/>
          </a:xfrm>
          <a:prstGeom prst="straightConnector1">
            <a:avLst/>
          </a:prstGeom>
          <a:noFill/>
          <a:ln w="19050" algn="ctr">
            <a:solidFill>
              <a:srgbClr val="FF0000"/>
            </a:solidFill>
            <a:prstDash val="dash"/>
            <a:round/>
            <a:headEnd type="triangle" w="med" len="med"/>
            <a:tailEnd type="triangle" w="med" len="med"/>
          </a:ln>
        </p:spPr>
      </p:cxnSp>
      <p:sp>
        <p:nvSpPr>
          <p:cNvPr id="5133" name="Ellipse 18"/>
          <p:cNvSpPr>
            <a:spLocks noChangeArrowheads="1"/>
          </p:cNvSpPr>
          <p:nvPr/>
        </p:nvSpPr>
        <p:spPr bwMode="auto">
          <a:xfrm>
            <a:off x="2036763" y="2671763"/>
            <a:ext cx="1595437" cy="217487"/>
          </a:xfrm>
          <a:prstGeom prst="ellipse">
            <a:avLst/>
          </a:prstGeom>
          <a:noFill/>
          <a:ln w="19050" algn="ctr">
            <a:solidFill>
              <a:srgbClr val="FF0000"/>
            </a:solidFill>
            <a:prstDash val="dash"/>
            <a:round/>
            <a:headEnd/>
            <a:tailEnd/>
          </a:ln>
        </p:spPr>
        <p:txBody>
          <a:bodyPr lIns="0" tIns="0" rIns="0" bIns="0" anchor="ctr">
            <a:spAutoFit/>
          </a:bodyPr>
          <a:lstStyle/>
          <a:p>
            <a:endParaRPr lang="de-DE"/>
          </a:p>
        </p:txBody>
      </p:sp>
      <p:pic>
        <p:nvPicPr>
          <p:cNvPr id="5134" name="Picture 8"/>
          <p:cNvPicPr>
            <a:picLocks noChangeAspect="1" noChangeArrowheads="1"/>
          </p:cNvPicPr>
          <p:nvPr/>
        </p:nvPicPr>
        <p:blipFill>
          <a:blip r:embed="rId6" cstate="print"/>
          <a:srcRect/>
          <a:stretch>
            <a:fillRect/>
          </a:stretch>
        </p:blipFill>
        <p:spPr bwMode="auto">
          <a:xfrm>
            <a:off x="5929313" y="1393825"/>
            <a:ext cx="3840162" cy="882650"/>
          </a:xfrm>
          <a:prstGeom prst="rect">
            <a:avLst/>
          </a:prstGeom>
          <a:noFill/>
          <a:ln w="6350" algn="ctr">
            <a:noFill/>
            <a:miter lim="800000"/>
            <a:headEnd/>
            <a:tailEnd/>
          </a:ln>
        </p:spPr>
      </p:pic>
      <p:cxnSp>
        <p:nvCxnSpPr>
          <p:cNvPr id="5135" name="Gerade Verbindung mit Pfeil 21"/>
          <p:cNvCxnSpPr>
            <a:cxnSpLocks noChangeShapeType="1"/>
            <a:stCxn id="5127" idx="6"/>
          </p:cNvCxnSpPr>
          <p:nvPr/>
        </p:nvCxnSpPr>
        <p:spPr bwMode="auto">
          <a:xfrm flipV="1">
            <a:off x="5648325" y="1835150"/>
            <a:ext cx="280988" cy="333375"/>
          </a:xfrm>
          <a:prstGeom prst="straightConnector1">
            <a:avLst/>
          </a:prstGeom>
          <a:noFill/>
          <a:ln w="19050" algn="ctr">
            <a:solidFill>
              <a:srgbClr val="FF0000"/>
            </a:solidFill>
            <a:prstDash val="dash"/>
            <a:round/>
            <a:headEnd type="triangle" w="med" len="med"/>
            <a:tailEnd type="triangle" w="med" len="med"/>
          </a:ln>
        </p:spPr>
      </p:cxnSp>
      <p:pic>
        <p:nvPicPr>
          <p:cNvPr id="5136" name="Picture 9"/>
          <p:cNvPicPr>
            <a:picLocks noChangeAspect="1" noChangeArrowheads="1"/>
          </p:cNvPicPr>
          <p:nvPr/>
        </p:nvPicPr>
        <p:blipFill>
          <a:blip r:embed="rId7" cstate="print"/>
          <a:srcRect/>
          <a:stretch>
            <a:fillRect/>
          </a:stretch>
        </p:blipFill>
        <p:spPr bwMode="auto">
          <a:xfrm>
            <a:off x="5929313" y="2493963"/>
            <a:ext cx="3840162" cy="895350"/>
          </a:xfrm>
          <a:prstGeom prst="rect">
            <a:avLst/>
          </a:prstGeom>
          <a:noFill/>
          <a:ln w="6350" algn="ctr">
            <a:noFill/>
            <a:miter lim="800000"/>
            <a:headEnd/>
            <a:tailEnd/>
          </a:ln>
        </p:spPr>
      </p:pic>
      <p:cxnSp>
        <p:nvCxnSpPr>
          <p:cNvPr id="5137" name="Gerade Verbindung mit Pfeil 31"/>
          <p:cNvCxnSpPr>
            <a:cxnSpLocks noChangeShapeType="1"/>
            <a:stCxn id="5128" idx="6"/>
          </p:cNvCxnSpPr>
          <p:nvPr/>
        </p:nvCxnSpPr>
        <p:spPr bwMode="auto">
          <a:xfrm>
            <a:off x="3476625" y="2349500"/>
            <a:ext cx="2452688" cy="592138"/>
          </a:xfrm>
          <a:prstGeom prst="straightConnector1">
            <a:avLst/>
          </a:prstGeom>
          <a:noFill/>
          <a:ln w="19050" algn="ctr">
            <a:solidFill>
              <a:srgbClr val="FF0000"/>
            </a:solidFill>
            <a:prstDash val="dash"/>
            <a:round/>
            <a:headEnd type="triangle" w="med" len="med"/>
            <a:tailEnd type="triangle" w="med" len="med"/>
          </a:ln>
        </p:spPr>
      </p:cxn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p:cNvPicPr>
            <a:picLocks noChangeAspect="1" noChangeArrowheads="1"/>
          </p:cNvPicPr>
          <p:nvPr/>
        </p:nvPicPr>
        <p:blipFill>
          <a:blip r:embed="rId3" cstate="print"/>
          <a:srcRect/>
          <a:stretch>
            <a:fillRect/>
          </a:stretch>
        </p:blipFill>
        <p:spPr bwMode="auto">
          <a:xfrm>
            <a:off x="5651500" y="5265738"/>
            <a:ext cx="3673475" cy="900112"/>
          </a:xfrm>
          <a:prstGeom prst="rect">
            <a:avLst/>
          </a:prstGeom>
          <a:noFill/>
          <a:ln w="6350" algn="ctr">
            <a:noFill/>
            <a:miter lim="800000"/>
            <a:headEnd/>
            <a:tailEnd/>
          </a:ln>
        </p:spPr>
      </p:pic>
      <p:pic>
        <p:nvPicPr>
          <p:cNvPr id="6147" name="Picture 3"/>
          <p:cNvPicPr>
            <a:picLocks noChangeAspect="1" noChangeArrowheads="1"/>
          </p:cNvPicPr>
          <p:nvPr/>
        </p:nvPicPr>
        <p:blipFill>
          <a:blip r:embed="rId4" cstate="print"/>
          <a:srcRect/>
          <a:stretch>
            <a:fillRect/>
          </a:stretch>
        </p:blipFill>
        <p:spPr bwMode="auto">
          <a:xfrm>
            <a:off x="452438" y="1376363"/>
            <a:ext cx="4818062" cy="4105275"/>
          </a:xfrm>
          <a:prstGeom prst="rect">
            <a:avLst/>
          </a:prstGeom>
          <a:noFill/>
          <a:ln w="6350" algn="ctr">
            <a:noFill/>
            <a:miter lim="800000"/>
            <a:headEnd/>
            <a:tailEnd/>
          </a:ln>
        </p:spPr>
      </p:pic>
      <p:sp>
        <p:nvSpPr>
          <p:cNvPr id="6148" name="Foliennummernplatzhalter 3"/>
          <p:cNvSpPr>
            <a:spLocks noGrp="1"/>
          </p:cNvSpPr>
          <p:nvPr>
            <p:ph type="sldNum" sz="quarter" idx="10"/>
          </p:nvPr>
        </p:nvSpPr>
        <p:spPr>
          <a:noFill/>
        </p:spPr>
        <p:txBody>
          <a:bodyPr/>
          <a:lstStyle/>
          <a:p>
            <a:pPr defTabSz="957263"/>
            <a:r>
              <a:rPr lang="de-DE" smtClean="0"/>
              <a:t>Folie </a:t>
            </a:r>
            <a:fld id="{A7F5D914-6FBC-4C3B-B435-DCB4809FBBC1}" type="slidenum">
              <a:rPr lang="de-DE" smtClean="0"/>
              <a:pPr defTabSz="957263"/>
              <a:t>5</a:t>
            </a:fld>
            <a:endParaRPr lang="de-DE" smtClean="0"/>
          </a:p>
        </p:txBody>
      </p:sp>
      <p:sp>
        <p:nvSpPr>
          <p:cNvPr id="6149" name="Rectangle 2"/>
          <p:cNvSpPr>
            <a:spLocks noGrp="1" noChangeArrowheads="1"/>
          </p:cNvSpPr>
          <p:nvPr>
            <p:ph type="title"/>
          </p:nvPr>
        </p:nvSpPr>
        <p:spPr/>
        <p:txBody>
          <a:bodyPr/>
          <a:lstStyle/>
          <a:p>
            <a:pPr eaLnBrk="1" hangingPunct="1"/>
            <a:r>
              <a:rPr lang="de-DE" dirty="0" smtClean="0"/>
              <a:t>Anwenderstandards </a:t>
            </a:r>
            <a:r>
              <a:rPr lang="de-DE" dirty="0" smtClean="0"/>
              <a:t>Nx7.5</a:t>
            </a:r>
            <a:endParaRPr lang="de-DE" i="1" dirty="0" smtClean="0"/>
          </a:p>
        </p:txBody>
      </p:sp>
      <p:sp>
        <p:nvSpPr>
          <p:cNvPr id="6150" name="Rectangle 15"/>
          <p:cNvSpPr>
            <a:spLocks noGrp="1" noChangeArrowheads="1"/>
          </p:cNvSpPr>
          <p:nvPr>
            <p:ph type="body" idx="1"/>
          </p:nvPr>
        </p:nvSpPr>
        <p:spPr>
          <a:xfrm>
            <a:off x="273050" y="1020763"/>
            <a:ext cx="9613900" cy="174625"/>
          </a:xfrm>
        </p:spPr>
        <p:txBody>
          <a:bodyPr/>
          <a:lstStyle/>
          <a:p>
            <a:pPr eaLnBrk="1" hangingPunct="1"/>
            <a:r>
              <a:rPr lang="de-DE" smtClean="0"/>
              <a:t>Einstellungen der Anwenderstandards</a:t>
            </a:r>
          </a:p>
        </p:txBody>
      </p:sp>
      <p:sp>
        <p:nvSpPr>
          <p:cNvPr id="6151" name="Ellipse 7"/>
          <p:cNvSpPr>
            <a:spLocks noChangeArrowheads="1"/>
          </p:cNvSpPr>
          <p:nvPr/>
        </p:nvSpPr>
        <p:spPr bwMode="auto">
          <a:xfrm>
            <a:off x="2000250" y="4365625"/>
            <a:ext cx="2052638" cy="215900"/>
          </a:xfrm>
          <a:prstGeom prst="ellipse">
            <a:avLst/>
          </a:prstGeom>
          <a:noFill/>
          <a:ln w="19050" algn="ctr">
            <a:solidFill>
              <a:srgbClr val="FF0000"/>
            </a:solidFill>
            <a:prstDash val="dash"/>
            <a:round/>
            <a:headEnd/>
            <a:tailEnd/>
          </a:ln>
        </p:spPr>
        <p:txBody>
          <a:bodyPr lIns="0" tIns="0" rIns="0" bIns="0" anchor="ctr">
            <a:spAutoFit/>
          </a:bodyPr>
          <a:lstStyle/>
          <a:p>
            <a:endParaRPr lang="de-DE"/>
          </a:p>
        </p:txBody>
      </p:sp>
      <p:cxnSp>
        <p:nvCxnSpPr>
          <p:cNvPr id="6152" name="Gerade Verbindung mit Pfeil 12"/>
          <p:cNvCxnSpPr>
            <a:cxnSpLocks noChangeShapeType="1"/>
          </p:cNvCxnSpPr>
          <p:nvPr/>
        </p:nvCxnSpPr>
        <p:spPr bwMode="auto">
          <a:xfrm rot="16200000" flipH="1">
            <a:off x="4491831" y="3818732"/>
            <a:ext cx="823913" cy="2349500"/>
          </a:xfrm>
          <a:prstGeom prst="straightConnector1">
            <a:avLst/>
          </a:prstGeom>
          <a:noFill/>
          <a:ln w="19050" algn="ctr">
            <a:solidFill>
              <a:srgbClr val="FF0000"/>
            </a:solidFill>
            <a:prstDash val="dash"/>
            <a:round/>
            <a:headEnd type="triangle" w="med" len="med"/>
            <a:tailEnd type="triangle" w="med" len="med"/>
          </a:ln>
        </p:spPr>
      </p:cxn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
          <p:cNvPicPr>
            <a:picLocks noChangeAspect="1" noChangeArrowheads="1"/>
          </p:cNvPicPr>
          <p:nvPr/>
        </p:nvPicPr>
        <p:blipFill>
          <a:blip r:embed="rId3" cstate="print"/>
          <a:srcRect/>
          <a:stretch>
            <a:fillRect/>
          </a:stretch>
        </p:blipFill>
        <p:spPr bwMode="auto">
          <a:xfrm>
            <a:off x="414338" y="1195388"/>
            <a:ext cx="4854575" cy="4156075"/>
          </a:xfrm>
          <a:prstGeom prst="rect">
            <a:avLst/>
          </a:prstGeom>
          <a:noFill/>
          <a:ln w="6350" algn="ctr">
            <a:noFill/>
            <a:miter lim="800000"/>
            <a:headEnd/>
            <a:tailEnd/>
          </a:ln>
        </p:spPr>
      </p:pic>
      <p:sp>
        <p:nvSpPr>
          <p:cNvPr id="7171" name="Foliennummernplatzhalter 3"/>
          <p:cNvSpPr>
            <a:spLocks noGrp="1"/>
          </p:cNvSpPr>
          <p:nvPr>
            <p:ph type="sldNum" sz="quarter" idx="10"/>
          </p:nvPr>
        </p:nvSpPr>
        <p:spPr>
          <a:noFill/>
        </p:spPr>
        <p:txBody>
          <a:bodyPr/>
          <a:lstStyle/>
          <a:p>
            <a:pPr defTabSz="957263"/>
            <a:r>
              <a:rPr lang="de-DE" smtClean="0"/>
              <a:t>Folie </a:t>
            </a:r>
            <a:fld id="{A3884377-4CAE-49EF-BF9B-572448E04BAF}" type="slidenum">
              <a:rPr lang="de-DE" smtClean="0"/>
              <a:pPr defTabSz="957263"/>
              <a:t>6</a:t>
            </a:fld>
            <a:endParaRPr lang="de-DE" smtClean="0"/>
          </a:p>
        </p:txBody>
      </p:sp>
      <p:sp>
        <p:nvSpPr>
          <p:cNvPr id="7172" name="Rectangle 2"/>
          <p:cNvSpPr>
            <a:spLocks noGrp="1" noChangeArrowheads="1"/>
          </p:cNvSpPr>
          <p:nvPr>
            <p:ph type="title"/>
          </p:nvPr>
        </p:nvSpPr>
        <p:spPr/>
        <p:txBody>
          <a:bodyPr/>
          <a:lstStyle/>
          <a:p>
            <a:pPr eaLnBrk="1" hangingPunct="1"/>
            <a:r>
              <a:rPr lang="de-DE" dirty="0" smtClean="0"/>
              <a:t>Anwenderstandards </a:t>
            </a:r>
            <a:r>
              <a:rPr lang="de-DE" dirty="0" smtClean="0"/>
              <a:t>Nx7.5</a:t>
            </a:r>
            <a:endParaRPr lang="de-DE" i="1" dirty="0" smtClean="0"/>
          </a:p>
        </p:txBody>
      </p:sp>
      <p:sp>
        <p:nvSpPr>
          <p:cNvPr id="7173" name="Rectangle 15"/>
          <p:cNvSpPr>
            <a:spLocks noGrp="1" noChangeArrowheads="1"/>
          </p:cNvSpPr>
          <p:nvPr>
            <p:ph type="body" idx="1"/>
          </p:nvPr>
        </p:nvSpPr>
        <p:spPr>
          <a:xfrm>
            <a:off x="273050" y="1020763"/>
            <a:ext cx="9613900" cy="174625"/>
          </a:xfrm>
        </p:spPr>
        <p:txBody>
          <a:bodyPr/>
          <a:lstStyle/>
          <a:p>
            <a:pPr eaLnBrk="1" hangingPunct="1"/>
            <a:r>
              <a:rPr lang="de-DE" smtClean="0"/>
              <a:t>Einstellungen der Anwenderstandards</a:t>
            </a:r>
          </a:p>
        </p:txBody>
      </p:sp>
      <p:cxnSp>
        <p:nvCxnSpPr>
          <p:cNvPr id="7174" name="Gerade Verbindung mit Pfeil 12"/>
          <p:cNvCxnSpPr>
            <a:cxnSpLocks noChangeShapeType="1"/>
          </p:cNvCxnSpPr>
          <p:nvPr/>
        </p:nvCxnSpPr>
        <p:spPr bwMode="auto">
          <a:xfrm flipV="1">
            <a:off x="3008313" y="2474913"/>
            <a:ext cx="2592387" cy="0"/>
          </a:xfrm>
          <a:prstGeom prst="straightConnector1">
            <a:avLst/>
          </a:prstGeom>
          <a:noFill/>
          <a:ln w="19050" algn="ctr">
            <a:solidFill>
              <a:srgbClr val="FF0000"/>
            </a:solidFill>
            <a:prstDash val="dash"/>
            <a:round/>
            <a:headEnd type="triangle" w="med" len="med"/>
            <a:tailEnd type="triangle" w="med" len="med"/>
          </a:ln>
        </p:spPr>
      </p:cxnSp>
      <p:pic>
        <p:nvPicPr>
          <p:cNvPr id="7175" name="Picture 2"/>
          <p:cNvPicPr>
            <a:picLocks noChangeAspect="1" noChangeArrowheads="1"/>
          </p:cNvPicPr>
          <p:nvPr/>
        </p:nvPicPr>
        <p:blipFill>
          <a:blip r:embed="rId4" cstate="print"/>
          <a:srcRect/>
          <a:stretch>
            <a:fillRect/>
          </a:stretch>
        </p:blipFill>
        <p:spPr bwMode="auto">
          <a:xfrm>
            <a:off x="5600700" y="2168525"/>
            <a:ext cx="3951288" cy="989013"/>
          </a:xfrm>
          <a:prstGeom prst="rect">
            <a:avLst/>
          </a:prstGeom>
          <a:noFill/>
          <a:ln w="6350" algn="ctr">
            <a:noFill/>
            <a:miter lim="800000"/>
            <a:headEnd/>
            <a:tailEnd/>
          </a:ln>
        </p:spPr>
      </p:pic>
      <p:sp>
        <p:nvSpPr>
          <p:cNvPr id="7176" name="Ellipse 11"/>
          <p:cNvSpPr>
            <a:spLocks noChangeArrowheads="1"/>
          </p:cNvSpPr>
          <p:nvPr/>
        </p:nvSpPr>
        <p:spPr bwMode="auto">
          <a:xfrm>
            <a:off x="1892300" y="1881188"/>
            <a:ext cx="1116013" cy="1008062"/>
          </a:xfrm>
          <a:prstGeom prst="ellipse">
            <a:avLst/>
          </a:prstGeom>
          <a:noFill/>
          <a:ln w="19050" algn="ctr">
            <a:solidFill>
              <a:srgbClr val="FF0000"/>
            </a:solidFill>
            <a:prstDash val="dash"/>
            <a:round/>
            <a:headEnd/>
            <a:tailEnd/>
          </a:ln>
        </p:spPr>
        <p:txBody>
          <a:bodyPr wrap="none" lIns="0" tIns="0" rIns="0" bIns="0" anchor="ctr">
            <a:spAutoFit/>
          </a:bodyPr>
          <a:lstStyle/>
          <a:p>
            <a:endParaRPr lang="de-DE"/>
          </a:p>
        </p:txBody>
      </p:sp>
      <p:sp>
        <p:nvSpPr>
          <p:cNvPr id="7177" name="Rechteck 14"/>
          <p:cNvSpPr>
            <a:spLocks noChangeArrowheads="1"/>
          </p:cNvSpPr>
          <p:nvPr/>
        </p:nvSpPr>
        <p:spPr bwMode="auto">
          <a:xfrm>
            <a:off x="5600700" y="3157538"/>
            <a:ext cx="3708400" cy="939800"/>
          </a:xfrm>
          <a:prstGeom prst="rect">
            <a:avLst/>
          </a:prstGeom>
          <a:noFill/>
          <a:ln w="9525">
            <a:noFill/>
            <a:miter lim="800000"/>
            <a:headEnd/>
            <a:tailEnd/>
          </a:ln>
        </p:spPr>
        <p:txBody>
          <a:bodyPr>
            <a:spAutoFit/>
          </a:bodyPr>
          <a:lstStyle/>
          <a:p>
            <a:pPr algn="l"/>
            <a:r>
              <a:rPr lang="de-DE"/>
              <a:t>UGMGR_PublishWeldPoints</a:t>
            </a:r>
          </a:p>
          <a:p>
            <a:pPr algn="l"/>
            <a:r>
              <a:rPr lang="de-DE"/>
              <a:t>UGMGR_PublishDatumPoints</a:t>
            </a:r>
          </a:p>
          <a:p>
            <a:pPr algn="l"/>
            <a:r>
              <a:rPr lang="de-DE"/>
              <a:t>UGMGR_PublishRoutingData</a:t>
            </a:r>
          </a:p>
          <a:p>
            <a:pPr algn="l"/>
            <a:r>
              <a:rPr lang="de-DE"/>
              <a:t>UGMGR_PublishProductInterfaces</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liennummernplatzhalter 3"/>
          <p:cNvSpPr>
            <a:spLocks noGrp="1"/>
          </p:cNvSpPr>
          <p:nvPr>
            <p:ph type="sldNum" sz="quarter" idx="10"/>
          </p:nvPr>
        </p:nvSpPr>
        <p:spPr>
          <a:noFill/>
        </p:spPr>
        <p:txBody>
          <a:bodyPr/>
          <a:lstStyle/>
          <a:p>
            <a:pPr defTabSz="957263"/>
            <a:r>
              <a:rPr lang="de-DE" smtClean="0"/>
              <a:t>Folie </a:t>
            </a:r>
            <a:fld id="{114AEC7F-9950-4921-A3A6-48B2AE13D4A9}" type="slidenum">
              <a:rPr lang="de-DE" smtClean="0"/>
              <a:pPr defTabSz="957263"/>
              <a:t>7</a:t>
            </a:fld>
            <a:endParaRPr lang="de-DE" smtClean="0"/>
          </a:p>
        </p:txBody>
      </p:sp>
      <p:sp>
        <p:nvSpPr>
          <p:cNvPr id="8195" name="Rectangle 2"/>
          <p:cNvSpPr>
            <a:spLocks noGrp="1" noChangeArrowheads="1"/>
          </p:cNvSpPr>
          <p:nvPr>
            <p:ph type="title"/>
          </p:nvPr>
        </p:nvSpPr>
        <p:spPr/>
        <p:txBody>
          <a:bodyPr/>
          <a:lstStyle/>
          <a:p>
            <a:pPr eaLnBrk="1" hangingPunct="1"/>
            <a:r>
              <a:rPr lang="de-DE" dirty="0" smtClean="0"/>
              <a:t>Anwenderstandards </a:t>
            </a:r>
            <a:r>
              <a:rPr lang="de-DE" dirty="0" smtClean="0"/>
              <a:t>Nx7.5</a:t>
            </a:r>
            <a:endParaRPr lang="de-DE" i="1" dirty="0" smtClean="0"/>
          </a:p>
        </p:txBody>
      </p:sp>
      <p:sp>
        <p:nvSpPr>
          <p:cNvPr id="8196" name="Rectangle 15"/>
          <p:cNvSpPr>
            <a:spLocks noGrp="1" noChangeArrowheads="1"/>
          </p:cNvSpPr>
          <p:nvPr>
            <p:ph type="body" idx="1"/>
          </p:nvPr>
        </p:nvSpPr>
        <p:spPr/>
        <p:txBody>
          <a:bodyPr/>
          <a:lstStyle/>
          <a:p>
            <a:pPr eaLnBrk="1" hangingPunct="1"/>
            <a:r>
              <a:rPr lang="de-DE" smtClean="0"/>
              <a:t>Einstellungen der Anwenderstandards</a:t>
            </a:r>
          </a:p>
        </p:txBody>
      </p:sp>
      <p:pic>
        <p:nvPicPr>
          <p:cNvPr id="8197" name="Picture 3"/>
          <p:cNvPicPr>
            <a:picLocks noChangeAspect="1" noChangeArrowheads="1"/>
          </p:cNvPicPr>
          <p:nvPr/>
        </p:nvPicPr>
        <p:blipFill>
          <a:blip r:embed="rId3" cstate="print"/>
          <a:srcRect/>
          <a:stretch>
            <a:fillRect/>
          </a:stretch>
        </p:blipFill>
        <p:spPr bwMode="auto">
          <a:xfrm>
            <a:off x="381000" y="1304925"/>
            <a:ext cx="5427663" cy="4679950"/>
          </a:xfrm>
          <a:prstGeom prst="rect">
            <a:avLst/>
          </a:prstGeom>
          <a:noFill/>
          <a:ln w="6350" algn="ctr">
            <a:noFill/>
            <a:miter lim="800000"/>
            <a:headEnd/>
            <a:tailEnd/>
          </a:ln>
        </p:spPr>
      </p:pic>
      <p:pic>
        <p:nvPicPr>
          <p:cNvPr id="8198" name="Picture 4"/>
          <p:cNvPicPr>
            <a:picLocks noChangeAspect="1" noChangeArrowheads="1"/>
          </p:cNvPicPr>
          <p:nvPr/>
        </p:nvPicPr>
        <p:blipFill>
          <a:blip r:embed="rId4" cstate="print"/>
          <a:srcRect/>
          <a:stretch>
            <a:fillRect/>
          </a:stretch>
        </p:blipFill>
        <p:spPr bwMode="auto">
          <a:xfrm>
            <a:off x="6140450" y="1385888"/>
            <a:ext cx="3411538" cy="798512"/>
          </a:xfrm>
          <a:prstGeom prst="rect">
            <a:avLst/>
          </a:prstGeom>
          <a:noFill/>
          <a:ln w="6350" algn="ctr">
            <a:noFill/>
            <a:miter lim="800000"/>
            <a:headEnd/>
            <a:tailEnd/>
          </a:ln>
        </p:spPr>
      </p:pic>
      <p:sp>
        <p:nvSpPr>
          <p:cNvPr id="8199" name="Ellipse 10"/>
          <p:cNvSpPr>
            <a:spLocks noChangeArrowheads="1"/>
          </p:cNvSpPr>
          <p:nvPr/>
        </p:nvSpPr>
        <p:spPr bwMode="auto">
          <a:xfrm>
            <a:off x="2289175" y="3105150"/>
            <a:ext cx="971550" cy="468313"/>
          </a:xfrm>
          <a:prstGeom prst="ellipse">
            <a:avLst/>
          </a:prstGeom>
          <a:noFill/>
          <a:ln w="19050" algn="ctr">
            <a:solidFill>
              <a:srgbClr val="FF0000"/>
            </a:solidFill>
            <a:prstDash val="dash"/>
            <a:round/>
            <a:headEnd/>
            <a:tailEnd/>
          </a:ln>
        </p:spPr>
        <p:txBody>
          <a:bodyPr wrap="none" lIns="0" tIns="0" rIns="0" bIns="0" anchor="ctr">
            <a:spAutoFit/>
          </a:bodyPr>
          <a:lstStyle/>
          <a:p>
            <a:endParaRPr lang="de-DE"/>
          </a:p>
        </p:txBody>
      </p:sp>
      <p:cxnSp>
        <p:nvCxnSpPr>
          <p:cNvPr id="8200" name="Gerade Verbindung mit Pfeil 12"/>
          <p:cNvCxnSpPr>
            <a:cxnSpLocks noChangeShapeType="1"/>
            <a:stCxn id="8199" idx="6"/>
          </p:cNvCxnSpPr>
          <p:nvPr/>
        </p:nvCxnSpPr>
        <p:spPr bwMode="auto">
          <a:xfrm flipV="1">
            <a:off x="3260725" y="1784350"/>
            <a:ext cx="2879725" cy="1554163"/>
          </a:xfrm>
          <a:prstGeom prst="straightConnector1">
            <a:avLst/>
          </a:prstGeom>
          <a:noFill/>
          <a:ln w="19050" algn="ctr">
            <a:solidFill>
              <a:srgbClr val="FF0000"/>
            </a:solidFill>
            <a:prstDash val="dash"/>
            <a:round/>
            <a:headEnd type="triangle" w="med" len="med"/>
            <a:tailEnd type="triangle" w="med" len="med"/>
          </a:ln>
        </p:spPr>
      </p:cxnSp>
      <p:pic>
        <p:nvPicPr>
          <p:cNvPr id="8201" name="Picture 5"/>
          <p:cNvPicPr>
            <a:picLocks noChangeAspect="1" noChangeArrowheads="1"/>
          </p:cNvPicPr>
          <p:nvPr/>
        </p:nvPicPr>
        <p:blipFill>
          <a:blip r:embed="rId5" cstate="print"/>
          <a:srcRect/>
          <a:stretch>
            <a:fillRect/>
          </a:stretch>
        </p:blipFill>
        <p:spPr bwMode="auto">
          <a:xfrm>
            <a:off x="6140450" y="4833938"/>
            <a:ext cx="3608388" cy="822325"/>
          </a:xfrm>
          <a:prstGeom prst="rect">
            <a:avLst/>
          </a:prstGeom>
          <a:noFill/>
          <a:ln w="6350" algn="ctr">
            <a:noFill/>
            <a:miter lim="800000"/>
            <a:headEnd/>
            <a:tailEnd/>
          </a:ln>
        </p:spPr>
      </p:pic>
      <p:pic>
        <p:nvPicPr>
          <p:cNvPr id="8202" name="Picture 6"/>
          <p:cNvPicPr>
            <a:picLocks noChangeAspect="1" noChangeArrowheads="1"/>
          </p:cNvPicPr>
          <p:nvPr/>
        </p:nvPicPr>
        <p:blipFill>
          <a:blip r:embed="rId6" cstate="print"/>
          <a:srcRect/>
          <a:stretch>
            <a:fillRect/>
          </a:stretch>
        </p:blipFill>
        <p:spPr bwMode="auto">
          <a:xfrm>
            <a:off x="2624138" y="3716338"/>
            <a:ext cx="4657725" cy="895350"/>
          </a:xfrm>
          <a:prstGeom prst="rect">
            <a:avLst/>
          </a:prstGeom>
          <a:noFill/>
          <a:ln w="6350" algn="ctr">
            <a:noFill/>
            <a:miter lim="800000"/>
            <a:headEnd/>
            <a:tailEnd/>
          </a:ln>
        </p:spPr>
      </p:pic>
      <p:cxnSp>
        <p:nvCxnSpPr>
          <p:cNvPr id="8203" name="Gerade Verbindung mit Pfeil 15"/>
          <p:cNvCxnSpPr>
            <a:cxnSpLocks noChangeShapeType="1"/>
            <a:stCxn id="8204" idx="5"/>
          </p:cNvCxnSpPr>
          <p:nvPr/>
        </p:nvCxnSpPr>
        <p:spPr bwMode="auto">
          <a:xfrm rot="16200000" flipH="1">
            <a:off x="5277644" y="4382294"/>
            <a:ext cx="1027112" cy="698500"/>
          </a:xfrm>
          <a:prstGeom prst="straightConnector1">
            <a:avLst/>
          </a:prstGeom>
          <a:noFill/>
          <a:ln w="19050" algn="ctr">
            <a:solidFill>
              <a:srgbClr val="FF0000"/>
            </a:solidFill>
            <a:prstDash val="dash"/>
            <a:round/>
            <a:headEnd type="triangle" w="med" len="med"/>
            <a:tailEnd type="triangle" w="med" len="med"/>
          </a:ln>
        </p:spPr>
      </p:cxnSp>
      <p:sp>
        <p:nvSpPr>
          <p:cNvPr id="8204" name="Ellipse 18"/>
          <p:cNvSpPr>
            <a:spLocks noChangeArrowheads="1"/>
          </p:cNvSpPr>
          <p:nvPr/>
        </p:nvSpPr>
        <p:spPr bwMode="auto">
          <a:xfrm>
            <a:off x="2624138" y="4033838"/>
            <a:ext cx="3300412" cy="215900"/>
          </a:xfrm>
          <a:prstGeom prst="ellipse">
            <a:avLst/>
          </a:prstGeom>
          <a:noFill/>
          <a:ln w="19050" algn="ctr">
            <a:solidFill>
              <a:srgbClr val="FF0000"/>
            </a:solidFill>
            <a:prstDash val="dash"/>
            <a:round/>
            <a:headEnd/>
            <a:tailEnd/>
          </a:ln>
        </p:spPr>
        <p:txBody>
          <a:bodyPr lIns="0" tIns="0" rIns="0" bIns="0" anchor="ctr">
            <a:spAutoFit/>
          </a:bodyPr>
          <a:lstStyle/>
          <a:p>
            <a:endParaRPr lang="de-DE"/>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liennummernplatzhalter 3"/>
          <p:cNvSpPr>
            <a:spLocks noGrp="1"/>
          </p:cNvSpPr>
          <p:nvPr>
            <p:ph type="sldNum" sz="quarter" idx="10"/>
          </p:nvPr>
        </p:nvSpPr>
        <p:spPr>
          <a:noFill/>
        </p:spPr>
        <p:txBody>
          <a:bodyPr/>
          <a:lstStyle/>
          <a:p>
            <a:pPr defTabSz="957263"/>
            <a:r>
              <a:rPr lang="de-DE" smtClean="0"/>
              <a:t>Folie </a:t>
            </a:r>
            <a:fld id="{5AB94EA1-42C5-4EC9-A5EB-D36FD6FE899F}" type="slidenum">
              <a:rPr lang="de-DE" smtClean="0"/>
              <a:pPr defTabSz="957263"/>
              <a:t>8</a:t>
            </a:fld>
            <a:endParaRPr lang="de-DE" smtClean="0"/>
          </a:p>
        </p:txBody>
      </p:sp>
      <p:sp>
        <p:nvSpPr>
          <p:cNvPr id="9219" name="Rectangle 2"/>
          <p:cNvSpPr>
            <a:spLocks noGrp="1" noChangeArrowheads="1"/>
          </p:cNvSpPr>
          <p:nvPr>
            <p:ph type="title"/>
          </p:nvPr>
        </p:nvSpPr>
        <p:spPr/>
        <p:txBody>
          <a:bodyPr/>
          <a:lstStyle/>
          <a:p>
            <a:pPr eaLnBrk="1" hangingPunct="1"/>
            <a:r>
              <a:rPr lang="de-DE" dirty="0" smtClean="0"/>
              <a:t>Anwenderstandards Nx7.5</a:t>
            </a:r>
            <a:endParaRPr lang="de-DE" i="1" dirty="0" smtClean="0"/>
          </a:p>
        </p:txBody>
      </p:sp>
      <p:sp>
        <p:nvSpPr>
          <p:cNvPr id="9220" name="Rectangle 15"/>
          <p:cNvSpPr>
            <a:spLocks noGrp="1" noChangeArrowheads="1"/>
          </p:cNvSpPr>
          <p:nvPr>
            <p:ph type="body" idx="1"/>
          </p:nvPr>
        </p:nvSpPr>
        <p:spPr/>
        <p:txBody>
          <a:bodyPr/>
          <a:lstStyle/>
          <a:p>
            <a:pPr eaLnBrk="1" hangingPunct="1"/>
            <a:r>
              <a:rPr lang="de-DE" dirty="0" err="1" smtClean="0"/>
              <a:t>Assemblies</a:t>
            </a:r>
            <a:r>
              <a:rPr lang="de-DE" dirty="0" smtClean="0"/>
              <a:t> </a:t>
            </a:r>
            <a:r>
              <a:rPr lang="de-DE" dirty="0" err="1" smtClean="0"/>
              <a:t>Positioing</a:t>
            </a:r>
            <a:r>
              <a:rPr lang="de-DE" dirty="0" smtClean="0"/>
              <a:t> </a:t>
            </a:r>
            <a:r>
              <a:rPr lang="de-DE" dirty="0" err="1" smtClean="0"/>
              <a:t>Conversion</a:t>
            </a:r>
            <a:endParaRPr lang="de-DE" dirty="0" smtClean="0"/>
          </a:p>
        </p:txBody>
      </p:sp>
      <p:pic>
        <p:nvPicPr>
          <p:cNvPr id="9221" name="Picture 2"/>
          <p:cNvPicPr>
            <a:picLocks noChangeAspect="1" noChangeArrowheads="1"/>
          </p:cNvPicPr>
          <p:nvPr/>
        </p:nvPicPr>
        <p:blipFill>
          <a:blip r:embed="rId2" cstate="print"/>
          <a:srcRect/>
          <a:stretch>
            <a:fillRect/>
          </a:stretch>
        </p:blipFill>
        <p:spPr bwMode="auto">
          <a:xfrm>
            <a:off x="239713" y="1497013"/>
            <a:ext cx="8443912" cy="2795587"/>
          </a:xfrm>
          <a:prstGeom prst="rect">
            <a:avLst/>
          </a:prstGeom>
          <a:noFill/>
          <a:ln w="6350" algn="ctr">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liennummernplatzhalter 3"/>
          <p:cNvSpPr>
            <a:spLocks noGrp="1"/>
          </p:cNvSpPr>
          <p:nvPr>
            <p:ph type="sldNum" sz="quarter" idx="10"/>
          </p:nvPr>
        </p:nvSpPr>
        <p:spPr>
          <a:noFill/>
        </p:spPr>
        <p:txBody>
          <a:bodyPr/>
          <a:lstStyle/>
          <a:p>
            <a:pPr defTabSz="957263"/>
            <a:r>
              <a:rPr lang="de-DE" smtClean="0"/>
              <a:t>Folie </a:t>
            </a:r>
            <a:fld id="{114AEC7F-9950-4921-A3A6-48B2AE13D4A9}" type="slidenum">
              <a:rPr lang="de-DE" smtClean="0"/>
              <a:pPr defTabSz="957263"/>
              <a:t>9</a:t>
            </a:fld>
            <a:endParaRPr lang="de-DE" smtClean="0"/>
          </a:p>
        </p:txBody>
      </p:sp>
      <p:sp>
        <p:nvSpPr>
          <p:cNvPr id="8195" name="Rectangle 2"/>
          <p:cNvSpPr>
            <a:spLocks noGrp="1" noChangeArrowheads="1"/>
          </p:cNvSpPr>
          <p:nvPr>
            <p:ph type="title"/>
          </p:nvPr>
        </p:nvSpPr>
        <p:spPr/>
        <p:txBody>
          <a:bodyPr/>
          <a:lstStyle/>
          <a:p>
            <a:pPr eaLnBrk="1" hangingPunct="1"/>
            <a:r>
              <a:rPr lang="de-DE" dirty="0" smtClean="0"/>
              <a:t>Anwenderstandards </a:t>
            </a:r>
            <a:r>
              <a:rPr lang="de-DE" dirty="0" smtClean="0"/>
              <a:t>Nx7.5</a:t>
            </a:r>
            <a:endParaRPr lang="de-DE" i="1" dirty="0" smtClean="0"/>
          </a:p>
        </p:txBody>
      </p:sp>
      <p:sp>
        <p:nvSpPr>
          <p:cNvPr id="8196" name="Rectangle 15"/>
          <p:cNvSpPr>
            <a:spLocks noGrp="1" noChangeArrowheads="1"/>
          </p:cNvSpPr>
          <p:nvPr>
            <p:ph type="body" idx="1"/>
          </p:nvPr>
        </p:nvSpPr>
        <p:spPr/>
        <p:txBody>
          <a:bodyPr/>
          <a:lstStyle/>
          <a:p>
            <a:pPr eaLnBrk="1" hangingPunct="1"/>
            <a:r>
              <a:rPr lang="de-DE" dirty="0" smtClean="0"/>
              <a:t>Lightweight </a:t>
            </a:r>
            <a:r>
              <a:rPr lang="de-DE" dirty="0" err="1" smtClean="0"/>
              <a:t>Representation</a:t>
            </a:r>
            <a:endParaRPr lang="de-DE" dirty="0" smtClean="0"/>
          </a:p>
        </p:txBody>
      </p:sp>
      <p:pic>
        <p:nvPicPr>
          <p:cNvPr id="47107" name="Picture 3"/>
          <p:cNvPicPr>
            <a:picLocks noChangeAspect="1" noChangeArrowheads="1"/>
          </p:cNvPicPr>
          <p:nvPr/>
        </p:nvPicPr>
        <p:blipFill>
          <a:blip r:embed="rId3" cstate="print"/>
          <a:srcRect/>
          <a:stretch>
            <a:fillRect/>
          </a:stretch>
        </p:blipFill>
        <p:spPr bwMode="auto">
          <a:xfrm>
            <a:off x="452500" y="1304764"/>
            <a:ext cx="5598968" cy="4900017"/>
          </a:xfrm>
          <a:prstGeom prst="rect">
            <a:avLst/>
          </a:prstGeom>
          <a:noFill/>
          <a:ln w="6350" cap="flat" cmpd="sng" algn="ctr">
            <a:noFill/>
            <a:prstDash val="solid"/>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MasterFoli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33CC"/>
      </a:hlink>
      <a:folHlink>
        <a:srgbClr val="808080"/>
      </a:folHlink>
    </a:clrScheme>
    <a:fontScheme name="MasterFolie">
      <a:majorFont>
        <a:latin typeface="Arial"/>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cap="flat" cmpd="sng" algn="ctr">
          <a:solidFill>
            <a:srgbClr val="FF0000"/>
          </a:solidFill>
          <a:prstDash val="dash"/>
          <a:round/>
          <a:headEnd type="none" w="med" len="med"/>
          <a:tailEnd type="none" w="med" len="med"/>
        </a:ln>
        <a:effectLst/>
      </a:spPr>
      <a:bodyPr vert="horz" wrap="none" lIns="0" tIns="0" rIns="0" bIns="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sz="1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6350" cap="flat" cmpd="sng" algn="ctr">
          <a:solidFill>
            <a:schemeClr val="tx1"/>
          </a:solidFill>
          <a:prstDash val="solid"/>
          <a:round/>
          <a:headEnd type="none" w="med" len="med"/>
          <a:tailEnd type="none" w="med" len="med"/>
        </a:ln>
        <a:effectLst/>
      </a:spPr>
      <a:bodyPr vert="horz" wrap="none" lIns="0" tIns="0" rIns="0" bIns="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de-DE" sz="1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MasterFoli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Foli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Foli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Foli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Foli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Foli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Foli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G:\KCU\Vorlagen\VorlageFürErstellungSchulungsDokumente.pot</Template>
  <TotalTime>209</TotalTime>
  <Words>2528</Words>
  <Application>Microsoft Office PowerPoint</Application>
  <PresentationFormat>A4-Papier (210x297 mm)</PresentationFormat>
  <Paragraphs>423</Paragraphs>
  <Slides>24</Slides>
  <Notes>9</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24</vt:i4>
      </vt:variant>
    </vt:vector>
  </HeadingPairs>
  <TitlesOfParts>
    <vt:vector size="31" baseType="lpstr">
      <vt:lpstr>Arial</vt:lpstr>
      <vt:lpstr>Verdana</vt:lpstr>
      <vt:lpstr>Eurostile</vt:lpstr>
      <vt:lpstr>Monotype Sorts</vt:lpstr>
      <vt:lpstr>Wingdings</vt:lpstr>
      <vt:lpstr>Courier</vt:lpstr>
      <vt:lpstr>MasterFolie</vt:lpstr>
      <vt:lpstr>PLMJobManagerV2  Refile – Dokumentation - Notes</vt:lpstr>
      <vt:lpstr>Inhaltsverzeichnis</vt:lpstr>
      <vt:lpstr>Anwenderstandards Nx7.5</vt:lpstr>
      <vt:lpstr>Anwenderstandards Nx7.5</vt:lpstr>
      <vt:lpstr>Anwenderstandards Nx7.5</vt:lpstr>
      <vt:lpstr>Anwenderstandards Nx7.5</vt:lpstr>
      <vt:lpstr>Anwenderstandards Nx7.5</vt:lpstr>
      <vt:lpstr>Anwenderstandards Nx7.5</vt:lpstr>
      <vt:lpstr>Anwenderstandards Nx7.5</vt:lpstr>
      <vt:lpstr>NX 6 Baugruppen </vt:lpstr>
      <vt:lpstr>Exact lightweight geometry and refile_part utility changes</vt:lpstr>
      <vt:lpstr>NX Load Options </vt:lpstr>
      <vt:lpstr>NX Load Options </vt:lpstr>
      <vt:lpstr>NX Load Options </vt:lpstr>
      <vt:lpstr>NX Load Options </vt:lpstr>
      <vt:lpstr>NX Load Options </vt:lpstr>
      <vt:lpstr>NX Load Options </vt:lpstr>
      <vt:lpstr>NX Load Options </vt:lpstr>
      <vt:lpstr>NX Load Options </vt:lpstr>
      <vt:lpstr>NX Load Options </vt:lpstr>
      <vt:lpstr>NX Load Options </vt:lpstr>
      <vt:lpstr>NX Load Options </vt:lpstr>
      <vt:lpstr>Anwenderstandards Objektversion bei Aktualisierung beibehalten</vt:lpstr>
      <vt:lpstr>RF NX7.5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Refile Manager V1.0</dc:title>
  <dc:creator>Josef Feuerstein</dc:creator>
  <cp:lastModifiedBy>Josef Feuerstein</cp:lastModifiedBy>
  <cp:revision>181</cp:revision>
  <cp:lastPrinted>2002-04-15T13:20:54Z</cp:lastPrinted>
  <dcterms:created xsi:type="dcterms:W3CDTF">2005-05-30T09:19:42Z</dcterms:created>
  <dcterms:modified xsi:type="dcterms:W3CDTF">2010-11-09T09:47:17Z</dcterms:modified>
</cp:coreProperties>
</file>